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4244" r:id="rId1"/>
  </p:sldMasterIdLst>
  <p:notesMasterIdLst>
    <p:notesMasterId r:id="rId8"/>
  </p:notesMasterIdLst>
  <p:sldIdLst>
    <p:sldId id="361" r:id="rId2"/>
    <p:sldId id="362" r:id="rId3"/>
    <p:sldId id="363" r:id="rId4"/>
    <p:sldId id="364" r:id="rId5"/>
    <p:sldId id="365" r:id="rId6"/>
    <p:sldId id="366" r:id="rId7"/>
  </p:sldIdLst>
  <p:sldSz cx="8229600" cy="5943600"/>
  <p:notesSz cx="7086600" cy="9428163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Gill Sans MT" panose="020B0502020104020203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D60F00"/>
    <a:srgbClr val="FFCCFF"/>
    <a:srgbClr val="D000B7"/>
    <a:srgbClr val="9966FF"/>
    <a:srgbClr val="EAB658"/>
    <a:srgbClr val="4A5356"/>
    <a:srgbClr val="000000"/>
    <a:srgbClr val="FFFFFF"/>
    <a:srgbClr val="ECC5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56" autoAdjust="0"/>
    <p:restoredTop sz="95795" autoAdjust="0"/>
  </p:normalViewPr>
  <p:slideViewPr>
    <p:cSldViewPr snapToGrid="0">
      <p:cViewPr varScale="1">
        <p:scale>
          <a:sx n="106" d="100"/>
          <a:sy n="106" d="100"/>
        </p:scale>
        <p:origin x="86" y="48"/>
      </p:cViewPr>
      <p:guideLst>
        <p:guide orient="horz" pos="1872"/>
        <p:guide pos="25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5740" y="0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5375" y="706438"/>
            <a:ext cx="4895850" cy="3536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880" y="4478378"/>
            <a:ext cx="5196840" cy="424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56755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5740" y="8956755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FC5A91F-568B-4C23-9EB3-32E5F1B62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37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31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47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63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796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5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4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2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992016" y="2068511"/>
            <a:ext cx="6245568" cy="1426464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033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9257" y="3772205"/>
            <a:ext cx="4591088" cy="1074575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6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96255" indent="0" algn="ctr">
              <a:buNone/>
              <a:defRPr sz="1647"/>
            </a:lvl2pPr>
            <a:lvl3pPr marL="792510" indent="0" algn="ctr">
              <a:buNone/>
              <a:defRPr sz="1560"/>
            </a:lvl3pPr>
            <a:lvl4pPr marL="1188766" indent="0" algn="ctr">
              <a:buNone/>
              <a:defRPr sz="1387"/>
            </a:lvl4pPr>
            <a:lvl5pPr marL="1585021" indent="0" algn="ctr">
              <a:buNone/>
              <a:defRPr sz="1387"/>
            </a:lvl5pPr>
            <a:lvl6pPr marL="1981276" indent="0" algn="ctr">
              <a:buNone/>
              <a:defRPr sz="1387"/>
            </a:lvl6pPr>
            <a:lvl7pPr marL="2377531" indent="0" algn="ctr">
              <a:buNone/>
              <a:defRPr sz="1387"/>
            </a:lvl7pPr>
            <a:lvl8pPr marL="2773787" indent="0" algn="ctr">
              <a:buNone/>
              <a:defRPr sz="1387"/>
            </a:lvl8pPr>
            <a:lvl9pPr marL="3170042" indent="0" algn="ctr">
              <a:buNone/>
              <a:defRPr sz="138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8226E-DEA2-445F-BA0E-7E94BAB97B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52" y="0"/>
            <a:ext cx="2424113" cy="5943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5BCE61-13EB-41A7-B9AA-F3F1AEF99B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6715" y="0"/>
            <a:ext cx="7862887" cy="59436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AF4C1F-B250-4E20-BEAA-D6971CC61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8229600" cy="5943600"/>
          </a:xfrm>
          <a:prstGeom prst="rect">
            <a:avLst/>
          </a:prstGeom>
          <a:noFill/>
          <a:ln w="38100">
            <a:solidFill>
              <a:srgbClr val="ECC556"/>
            </a:solidFill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7651BB-8AB2-415B-9EA0-C83940DF415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527" y="14290"/>
            <a:ext cx="1590675" cy="1590675"/>
            <a:chOff x="0" y="0"/>
            <a:chExt cx="450" cy="450"/>
          </a:xfrm>
        </p:grpSpPr>
        <p:sp>
          <p:nvSpPr>
            <p:cNvPr id="14" name="AutoShape 16">
              <a:extLst>
                <a:ext uri="{FF2B5EF4-FFF2-40B4-BE49-F238E27FC236}">
                  <a16:creationId xmlns:a16="http://schemas.microsoft.com/office/drawing/2014/main" id="{CED0AD8C-8439-494B-82C5-FAD2A48EF8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450" cy="450"/>
            </a:xfrm>
            <a:prstGeom prst="diamond">
              <a:avLst/>
            </a:prstGeom>
            <a:gradFill rotWithShape="1">
              <a:gsLst>
                <a:gs pos="0">
                  <a:schemeClr val="accent2"/>
                </a:gs>
                <a:gs pos="50000">
                  <a:srgbClr val="9966FF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7">
              <a:extLst>
                <a:ext uri="{FF2B5EF4-FFF2-40B4-BE49-F238E27FC236}">
                  <a16:creationId xmlns:a16="http://schemas.microsoft.com/office/drawing/2014/main" id="{A88D6552-DB2B-48F5-8CBF-C3F77E8F910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" y="31"/>
              <a:ext cx="388" cy="388"/>
            </a:xfrm>
            <a:prstGeom prst="diamond">
              <a:avLst/>
            </a:prstGeom>
            <a:gradFill rotWithShape="1">
              <a:gsLst>
                <a:gs pos="0">
                  <a:srgbClr val="6600FF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FD23780-DA66-49FF-AF63-6F127EE8AE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" y="12"/>
              <a:ext cx="266" cy="268"/>
            </a:xfrm>
            <a:prstGeom prst="ellipse">
              <a:avLst/>
            </a:prstGeom>
            <a:noFill/>
            <a:ln w="12700">
              <a:solidFill>
                <a:srgbClr val="B8E65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4C30405-79B8-4358-A24A-B38C5FADE9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4552" y="2593977"/>
            <a:ext cx="6827838" cy="28622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34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4A0D7FE6-A6B7-4353-8025-8324B49286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7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40851" y="812292"/>
            <a:ext cx="948569" cy="43190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5441" y="812292"/>
            <a:ext cx="4244557" cy="43190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87F165F2-364E-471D-9D43-F28706CD2F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68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9591424-0D67-4029-937B-ED6CF650D3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2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995782" y="2068511"/>
            <a:ext cx="6246266" cy="1426464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033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9257" y="3772137"/>
            <a:ext cx="4591088" cy="1096404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647">
                <a:solidFill>
                  <a:schemeClr val="tx1"/>
                </a:solidFill>
              </a:defRPr>
            </a:lvl1pPr>
            <a:lvl2pPr marL="396255" indent="0">
              <a:buNone/>
              <a:defRPr sz="1647">
                <a:solidFill>
                  <a:schemeClr val="tx1">
                    <a:tint val="75000"/>
                  </a:schemeClr>
                </a:solidFill>
              </a:defRPr>
            </a:lvl2pPr>
            <a:lvl3pPr marL="7925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188766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4pPr>
            <a:lvl5pPr marL="1585021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5pPr>
            <a:lvl6pPr marL="1981276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6pPr>
            <a:lvl7pPr marL="2377531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7pPr>
            <a:lvl8pPr marL="2773787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8pPr>
            <a:lvl9pPr marL="3170042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F755FC8D-3703-4281-B6DC-177CFDB545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3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2015" y="2286305"/>
            <a:ext cx="2959221" cy="26883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8364" y="2286305"/>
            <a:ext cx="2961464" cy="26883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C58A867C-F0D0-4253-85E8-C826B13956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0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2015" y="2004976"/>
            <a:ext cx="2959222" cy="610209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647" b="0" cap="all" spc="87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96255" indent="0">
              <a:buNone/>
              <a:defRPr sz="1647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2015" y="2724150"/>
            <a:ext cx="2959222" cy="2250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8364" y="2724150"/>
            <a:ext cx="2961464" cy="225053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78364" y="2004976"/>
            <a:ext cx="2961464" cy="610209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647" b="0" cap="all" spc="87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96255" indent="0">
              <a:buNone/>
              <a:defRPr sz="1647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912EC56C-8841-4AEE-81DF-8F628E9B89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69386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C728A8B9-41F2-4355-8086-F06E62A712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4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7194F4BD-CB8E-4BB9-ABB0-A1A4DFA07B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95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114800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576633" y="1944652"/>
            <a:ext cx="2961535" cy="9892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82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854" y="697383"/>
            <a:ext cx="3250692" cy="4548835"/>
          </a:xfrm>
        </p:spPr>
        <p:txBody>
          <a:bodyPr>
            <a:normAutofit/>
          </a:bodyPr>
          <a:lstStyle>
            <a:lvl1pPr>
              <a:defRPr sz="1647">
                <a:solidFill>
                  <a:schemeClr val="tx1"/>
                </a:solidFill>
              </a:defRPr>
            </a:lvl1pPr>
            <a:lvl2pPr>
              <a:defRPr sz="1387">
                <a:solidFill>
                  <a:schemeClr val="tx1"/>
                </a:solidFill>
              </a:defRPr>
            </a:lvl2pPr>
            <a:lvl3pPr>
              <a:defRPr sz="1387">
                <a:solidFill>
                  <a:schemeClr val="tx1"/>
                </a:solidFill>
              </a:defRPr>
            </a:lvl3pPr>
            <a:lvl4pPr>
              <a:defRPr sz="1387">
                <a:solidFill>
                  <a:schemeClr val="tx1"/>
                </a:solidFill>
              </a:defRPr>
            </a:lvl4pPr>
            <a:lvl5pPr>
              <a:defRPr sz="1387">
                <a:solidFill>
                  <a:schemeClr val="tx1"/>
                </a:solidFill>
              </a:defRPr>
            </a:lvl5pPr>
            <a:lvl6pPr>
              <a:defRPr sz="1387"/>
            </a:lvl6pPr>
            <a:lvl7pPr>
              <a:defRPr sz="1387"/>
            </a:lvl7pPr>
            <a:lvl8pPr>
              <a:defRPr sz="1387"/>
            </a:lvl8pPr>
            <a:lvl9pPr>
              <a:defRPr sz="13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6669" y="3076596"/>
            <a:ext cx="2561463" cy="190149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300">
                <a:solidFill>
                  <a:srgbClr val="FFFFFF"/>
                </a:solidFill>
              </a:defRPr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76633" y="5404714"/>
            <a:ext cx="3425758" cy="277368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CA05C75D-C43E-4C51-B6BF-DAA42DC022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32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114799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576072" y="1944651"/>
            <a:ext cx="2962656" cy="9906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182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14800" y="-36549"/>
            <a:ext cx="4118916" cy="59436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773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96255" indent="0">
              <a:buNone/>
              <a:defRPr sz="2427"/>
            </a:lvl2pPr>
            <a:lvl3pPr marL="792510" indent="0">
              <a:buNone/>
              <a:defRPr sz="2080"/>
            </a:lvl3pPr>
            <a:lvl4pPr marL="1188766" indent="0">
              <a:buNone/>
              <a:defRPr sz="1733"/>
            </a:lvl4pPr>
            <a:lvl5pPr marL="1585021" indent="0">
              <a:buNone/>
              <a:defRPr sz="1733"/>
            </a:lvl5pPr>
            <a:lvl6pPr marL="1981276" indent="0">
              <a:buNone/>
              <a:defRPr sz="1733"/>
            </a:lvl6pPr>
            <a:lvl7pPr marL="2377531" indent="0">
              <a:buNone/>
              <a:defRPr sz="1733"/>
            </a:lvl7pPr>
            <a:lvl8pPr marL="2773787" indent="0">
              <a:buNone/>
              <a:defRPr sz="1733"/>
            </a:lvl8pPr>
            <a:lvl9pPr marL="3170042" indent="0">
              <a:buNone/>
              <a:defRPr sz="17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6669" y="3076597"/>
            <a:ext cx="2561463" cy="1901499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300">
                <a:solidFill>
                  <a:srgbClr val="FFFFFF"/>
                </a:solidFill>
              </a:defRPr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76072" y="5404714"/>
            <a:ext cx="3423514" cy="277368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FCF9ACA6-7938-4CCA-8579-3165DD0DC4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2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445441" y="836066"/>
            <a:ext cx="5343980" cy="103022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5441" y="2286306"/>
            <a:ext cx="5343980" cy="2688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81049" y="5406974"/>
            <a:ext cx="1858779" cy="280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7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2/14/2021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2015" y="5404714"/>
            <a:ext cx="4100998" cy="277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7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6101" y="5388864"/>
            <a:ext cx="329184" cy="316992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953" spc="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2-</a:t>
            </a:r>
            <a:fld id="{912EC56C-8841-4AEE-81DF-8F628E9B89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8A51B5-E904-4C5D-AA22-371CDE48F6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50" y="0"/>
            <a:ext cx="665163" cy="5943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9371D0-1ECD-4640-B169-1FED42D8ED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4788" y="1414463"/>
            <a:ext cx="7874000" cy="43830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6183ED-B172-4351-99CA-8279FEF2A10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0025" y="177802"/>
            <a:ext cx="7872413" cy="1103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4E8E72-8624-4AEE-B2E8-D922787BD81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8229600" cy="5943600"/>
          </a:xfrm>
          <a:prstGeom prst="rect">
            <a:avLst/>
          </a:prstGeom>
          <a:noFill/>
          <a:ln w="38100">
            <a:solidFill>
              <a:srgbClr val="ECC556"/>
            </a:solidFill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C3F658-ADC1-4565-8EC7-9A9E5DA1FE5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" y="2"/>
            <a:ext cx="714375" cy="714375"/>
            <a:chOff x="0" y="0"/>
            <a:chExt cx="450" cy="450"/>
          </a:xfrm>
        </p:grpSpPr>
        <p:sp>
          <p:nvSpPr>
            <p:cNvPr id="12" name="AutoShape 17">
              <a:extLst>
                <a:ext uri="{FF2B5EF4-FFF2-40B4-BE49-F238E27FC236}">
                  <a16:creationId xmlns:a16="http://schemas.microsoft.com/office/drawing/2014/main" id="{13C925AE-6ADF-432D-959C-615D89338F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450" cy="450"/>
            </a:xfrm>
            <a:prstGeom prst="diamond">
              <a:avLst/>
            </a:prstGeom>
            <a:gradFill rotWithShape="1">
              <a:gsLst>
                <a:gs pos="0">
                  <a:schemeClr val="accent2"/>
                </a:gs>
                <a:gs pos="50000">
                  <a:srgbClr val="9966FF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8">
              <a:extLst>
                <a:ext uri="{FF2B5EF4-FFF2-40B4-BE49-F238E27FC236}">
                  <a16:creationId xmlns:a16="http://schemas.microsoft.com/office/drawing/2014/main" id="{94B4A3B8-2599-430D-86CF-D7A0C9A4F9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" y="31"/>
              <a:ext cx="388" cy="388"/>
            </a:xfrm>
            <a:prstGeom prst="diamond">
              <a:avLst/>
            </a:prstGeom>
            <a:gradFill rotWithShape="1">
              <a:gsLst>
                <a:gs pos="0">
                  <a:srgbClr val="6600FF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3FF59BB-E9CA-4162-A045-78ED995ADF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" y="12"/>
              <a:ext cx="266" cy="268"/>
            </a:xfrm>
            <a:prstGeom prst="ellipse">
              <a:avLst/>
            </a:prstGeom>
            <a:noFill/>
            <a:ln w="12700">
              <a:solidFill>
                <a:srgbClr val="B8E65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080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</p:sldLayoutIdLst>
  <p:hf hdr="0" ftr="0" dt="0"/>
  <p:txStyles>
    <p:titleStyle>
      <a:lvl1pPr algn="ctr" defTabSz="792510" rtl="0" eaLnBrk="1" latinLnBrk="0" hangingPunct="1">
        <a:lnSpc>
          <a:spcPct val="90000"/>
        </a:lnSpc>
        <a:spcBef>
          <a:spcPct val="0"/>
        </a:spcBef>
        <a:buNone/>
        <a:defRPr sz="2253" kern="1200" cap="all" spc="173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98128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5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96255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94383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792510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990638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139234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/>
          </a:solidFill>
          <a:latin typeface="+mn-lt"/>
          <a:ea typeface="+mn-ea"/>
          <a:cs typeface="+mn-cs"/>
        </a:defRPr>
      </a:lvl6pPr>
      <a:lvl7pPr marL="1287830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/>
          </a:solidFill>
          <a:latin typeface="+mn-lt"/>
          <a:ea typeface="+mn-ea"/>
          <a:cs typeface="+mn-cs"/>
        </a:defRPr>
      </a:lvl7pPr>
      <a:lvl8pPr marL="1436425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585021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1pPr>
      <a:lvl2pPr marL="396255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2pPr>
      <a:lvl3pPr marL="792510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66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585021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1981276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6pPr>
      <a:lvl7pPr marL="2377531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7pPr>
      <a:lvl8pPr marL="2773787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8pPr>
      <a:lvl9pPr marL="3170042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229599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CD8AA22-BFFC-40E0-9DC2-87399E1AF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364" y="0"/>
            <a:ext cx="5335751" cy="533575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41649" cy="5943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781968-3FED-46DD-945D-80321A412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234" y="1820648"/>
            <a:ext cx="2599559" cy="169445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Validating your HTML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AEFD6-E307-4FBD-9C49-78EF42C16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62272" y="5388864"/>
            <a:ext cx="246888" cy="31699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800"/>
              <a:t>2-</a:t>
            </a:r>
            <a:fld id="{29591424-0D67-4029-937B-ED6CF650D373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570249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28E300-E2EC-41C3-B464-9B8F9BFB46F6}"/>
              </a:ext>
            </a:extLst>
          </p:cNvPr>
          <p:cNvSpPr/>
          <p:nvPr/>
        </p:nvSpPr>
        <p:spPr>
          <a:xfrm>
            <a:off x="199697" y="91090"/>
            <a:ext cx="7879255" cy="11806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368E8-2FD5-4F77-A8A8-E7C2BE1A5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972" y="822052"/>
            <a:ext cx="5343980" cy="1030224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Validating: checking that your code is correct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70C2A-8AEE-41DA-B69F-A6C474A96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552" y="2301764"/>
            <a:ext cx="5269185" cy="2466223"/>
          </a:xfrm>
        </p:spPr>
        <p:txBody>
          <a:bodyPr/>
          <a:lstStyle/>
          <a:p>
            <a:r>
              <a:rPr lang="en-US" dirty="0"/>
              <a:t>Background – many different browsers</a:t>
            </a:r>
          </a:p>
          <a:p>
            <a:pPr lvl="1"/>
            <a:r>
              <a:rPr lang="en-US" dirty="0"/>
              <a:t>Chrome, Safari, Firefox, IE, </a:t>
            </a:r>
            <a:r>
              <a:rPr lang="en-US" dirty="0" err="1"/>
              <a:t>Edge,etc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Totally different companies make these browsers</a:t>
            </a:r>
          </a:p>
          <a:p>
            <a:pPr lvl="2"/>
            <a:r>
              <a:rPr lang="en-US" dirty="0"/>
              <a:t>Microsoft doesn’t really like to talk with Apple, etc.</a:t>
            </a:r>
          </a:p>
          <a:p>
            <a:pPr lvl="1"/>
            <a:r>
              <a:rPr lang="en-US" dirty="0"/>
              <a:t>So how do we know that the different browsers will all read THE SAME html/</a:t>
            </a:r>
            <a:r>
              <a:rPr lang="en-US" dirty="0" err="1"/>
              <a:t>css</a:t>
            </a:r>
            <a:r>
              <a:rPr lang="en-US" dirty="0"/>
              <a:t>/</a:t>
            </a:r>
            <a:r>
              <a:rPr lang="en-US" dirty="0" err="1"/>
              <a:t>javascript</a:t>
            </a:r>
            <a:r>
              <a:rPr lang="en-US" dirty="0"/>
              <a:t> code????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9140F5-7323-4EA2-8CF1-C34F87E69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9591424-0D67-4029-937B-ED6CF650D37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695D873A-A889-4D11-8B9E-03278298D4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46" y="3132302"/>
            <a:ext cx="1065706" cy="106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73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30BC020-BDBF-49EB-9898-BAB5BF55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8229600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392209A-3B22-408F-8CB8-734085A84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8450"/>
            <a:ext cx="8229600" cy="54764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4950C64-5D81-40F1-9601-8BA0D63BA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71800"/>
            <a:ext cx="8229600" cy="2971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C9468-E828-4D73-A7F4-9F4D906C6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780" y="3184953"/>
            <a:ext cx="7742620" cy="1975626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solidFill>
                  <a:schemeClr val="bg1"/>
                </a:solidFill>
              </a:rPr>
              <a:t>STANDARDS!!!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An organization (World Wide Web Consortium, or W3C) was formed to create standards for html/</a:t>
            </a:r>
            <a:r>
              <a:rPr lang="en-US" dirty="0" err="1">
                <a:solidFill>
                  <a:schemeClr val="bg1"/>
                </a:solidFill>
              </a:rPr>
              <a:t>css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javascript</a:t>
            </a:r>
            <a:r>
              <a:rPr lang="en-US" dirty="0">
                <a:solidFill>
                  <a:schemeClr val="bg1"/>
                </a:solidFill>
              </a:rPr>
              <a:t> that ALL browsers should be able to read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W3C creates the rules for what is VALID  code!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To check, validate your code at: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https://validator.w3.org/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EFE11-83B6-4975-AD34-40791D8C8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62272" y="5388864"/>
            <a:ext cx="246888" cy="31699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800"/>
              <a:t>2-</a:t>
            </a:r>
            <a:fld id="{29591424-0D67-4029-937B-ED6CF650D373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3</a:t>
            </a:fld>
            <a:endParaRPr lang="en-US" sz="8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2EFAF2-A907-4CF2-8C57-7651BEC6B9A8}"/>
              </a:ext>
            </a:extLst>
          </p:cNvPr>
          <p:cNvSpPr txBox="1">
            <a:spLocks/>
          </p:cNvSpPr>
          <p:nvPr/>
        </p:nvSpPr>
        <p:spPr bwMode="black">
          <a:xfrm>
            <a:off x="1476973" y="219459"/>
            <a:ext cx="5343980" cy="103022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7925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53" kern="1200" cap="all" spc="173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Validating: W3C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08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EAF32-4484-43B8-8F6D-B02403C60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W3c validator</a:t>
            </a:r>
          </a:p>
        </p:txBody>
      </p:sp>
      <p:pic>
        <p:nvPicPr>
          <p:cNvPr id="8" name="Content Placeholder 7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41D7849C-5416-4E44-96BA-46A8AAB90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28" y="2033753"/>
            <a:ext cx="3874850" cy="265386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E2B1A-52B1-4620-AA71-89421C5C0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9591424-0D67-4029-937B-ED6CF650D37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B6F2AD-B45C-41E6-B7BF-C5F092BD461D}"/>
              </a:ext>
            </a:extLst>
          </p:cNvPr>
          <p:cNvSpPr txBox="1"/>
          <p:nvPr/>
        </p:nvSpPr>
        <p:spPr>
          <a:xfrm>
            <a:off x="1201691" y="3741685"/>
            <a:ext cx="1096580" cy="132344"/>
          </a:xfrm>
          <a:prstGeom prst="rect">
            <a:avLst/>
          </a:prstGeom>
          <a:solidFill>
            <a:schemeClr val="bg1"/>
          </a:solidFill>
        </p:spPr>
        <p:txBody>
          <a:bodyPr wrap="square" tIns="9144" bIns="9144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template.html</a:t>
            </a:r>
          </a:p>
        </p:txBody>
      </p:sp>
      <p:pic>
        <p:nvPicPr>
          <p:cNvPr id="11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49DBDCA-5BDA-4AEE-9600-C19B5E4917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21" y="2033751"/>
            <a:ext cx="4141235" cy="266891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095B1CC-DD76-49CB-99B8-2B9EE90215ED}"/>
              </a:ext>
            </a:extLst>
          </p:cNvPr>
          <p:cNvSpPr/>
          <p:nvPr/>
        </p:nvSpPr>
        <p:spPr>
          <a:xfrm>
            <a:off x="3783724" y="1940910"/>
            <a:ext cx="182179" cy="3009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CDFFD9-361F-481E-B244-70274B7CC4A4}"/>
              </a:ext>
            </a:extLst>
          </p:cNvPr>
          <p:cNvSpPr txBox="1"/>
          <p:nvPr/>
        </p:nvSpPr>
        <p:spPr>
          <a:xfrm>
            <a:off x="301298" y="4747172"/>
            <a:ext cx="3482426" cy="9258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300" dirty="0"/>
              <a:t>Choose Validate by file upload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00" dirty="0"/>
              <a:t>Browse to the html file (in this case template.html)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00" dirty="0"/>
              <a:t>Click on the check button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C1957D-9E86-4229-A234-8A19CF9D7060}"/>
              </a:ext>
            </a:extLst>
          </p:cNvPr>
          <p:cNvSpPr txBox="1"/>
          <p:nvPr/>
        </p:nvSpPr>
        <p:spPr>
          <a:xfrm>
            <a:off x="4011086" y="4747172"/>
            <a:ext cx="3966786" cy="892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300" dirty="0"/>
              <a:t>If the html code on your web page (in this case, template.html) is valid, you’ll get the green bar!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00" dirty="0"/>
              <a:t>You can use this valid template by copying it for other web pages!</a:t>
            </a:r>
          </a:p>
        </p:txBody>
      </p:sp>
    </p:spTree>
    <p:extLst>
      <p:ext uri="{BB962C8B-B14F-4D97-AF65-F5344CB8AC3E}">
        <p14:creationId xmlns:p14="http://schemas.microsoft.com/office/powerpoint/2010/main" val="2426277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D1D4E-DAE7-4406-9C55-AEF21694B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579" y="767692"/>
            <a:ext cx="4508177" cy="1018326"/>
          </a:xfrm>
        </p:spPr>
        <p:txBody>
          <a:bodyPr>
            <a:normAutofit/>
          </a:bodyPr>
          <a:lstStyle/>
          <a:p>
            <a:r>
              <a:rPr lang="en-US" sz="1800" dirty="0"/>
              <a:t>It Didn’t Validate</a:t>
            </a:r>
          </a:p>
        </p:txBody>
      </p:sp>
      <p:pic>
        <p:nvPicPr>
          <p:cNvPr id="8" name="Picture 7" descr="A close - up of a child&#10;&#10;Description automatically generated with medium confidence">
            <a:extLst>
              <a:ext uri="{FF2B5EF4-FFF2-40B4-BE49-F238E27FC236}">
                <a16:creationId xmlns:a16="http://schemas.microsoft.com/office/drawing/2014/main" id="{7D15AE3C-E938-4F58-9378-CECCDB766E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2" r="25164" b="2"/>
          <a:stretch/>
        </p:blipFill>
        <p:spPr>
          <a:xfrm>
            <a:off x="20" y="10"/>
            <a:ext cx="3143687" cy="59435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C687E-F068-4AE7-90E2-D29053978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579" y="2123089"/>
            <a:ext cx="4508176" cy="3415863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000" dirty="0"/>
              <a:t>Make sure you </a:t>
            </a:r>
            <a:r>
              <a:rPr lang="en-US" sz="1000" dirty="0">
                <a:solidFill>
                  <a:srgbClr val="C00000"/>
                </a:solidFill>
              </a:rPr>
              <a:t>typed the tags exactly </a:t>
            </a:r>
            <a:r>
              <a:rPr lang="en-US" sz="1000" dirty="0"/>
              <a:t>as I have them in the template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1000" dirty="0"/>
              <a:t>Order matters with the template tags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1000" dirty="0">
                <a:solidFill>
                  <a:srgbClr val="C00000"/>
                </a:solidFill>
              </a:rPr>
              <a:t>Opening and closing matters </a:t>
            </a:r>
          </a:p>
          <a:p>
            <a:pPr lvl="2">
              <a:lnSpc>
                <a:spcPct val="90000"/>
              </a:lnSpc>
              <a:spcBef>
                <a:spcPts val="200"/>
              </a:spcBef>
            </a:pPr>
            <a:r>
              <a:rPr lang="en-US" sz="1000" dirty="0"/>
              <a:t>E.g.,</a:t>
            </a:r>
          </a:p>
          <a:p>
            <a:pPr lvl="3">
              <a:lnSpc>
                <a:spcPct val="90000"/>
              </a:lnSpc>
              <a:spcBef>
                <a:spcPts val="200"/>
              </a:spcBef>
            </a:pPr>
            <a:r>
              <a:rPr lang="en-US" sz="1000" dirty="0"/>
              <a:t>&lt;html&gt; opens html code area,</a:t>
            </a:r>
          </a:p>
          <a:p>
            <a:pPr lvl="3">
              <a:lnSpc>
                <a:spcPct val="90000"/>
              </a:lnSpc>
              <a:spcBef>
                <a:spcPts val="200"/>
              </a:spcBef>
            </a:pPr>
            <a:r>
              <a:rPr lang="en-US" sz="1000" dirty="0"/>
              <a:t>&lt;/html&gt; closes the html code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000" dirty="0"/>
              <a:t>Make sure you saved the file as a</a:t>
            </a:r>
            <a:r>
              <a:rPr lang="en-US" sz="1000" dirty="0">
                <a:solidFill>
                  <a:srgbClr val="C00000"/>
                </a:solidFill>
              </a:rPr>
              <a:t> .html </a:t>
            </a:r>
            <a:r>
              <a:rPr lang="en-US" sz="1000" dirty="0"/>
              <a:t>file!!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000" dirty="0"/>
              <a:t>Make sure you </a:t>
            </a:r>
            <a:r>
              <a:rPr lang="en-US" sz="1000" dirty="0">
                <a:solidFill>
                  <a:srgbClr val="C00000"/>
                </a:solidFill>
              </a:rPr>
              <a:t>don’t copy and paste from Microsoft word </a:t>
            </a:r>
            <a:r>
              <a:rPr lang="en-US" sz="1000" dirty="0"/>
              <a:t>(or ppt or something like that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1000" b="1" dirty="0">
                <a:solidFill>
                  <a:srgbClr val="C00000"/>
                </a:solidFill>
              </a:rPr>
              <a:t>BIG ISSUE:  “</a:t>
            </a:r>
            <a:r>
              <a:rPr lang="en-US" sz="1000" b="1" dirty="0" err="1">
                <a:solidFill>
                  <a:srgbClr val="C00000"/>
                </a:solidFill>
              </a:rPr>
              <a:t>en</a:t>
            </a:r>
            <a:r>
              <a:rPr lang="en-US" sz="1000" b="1" dirty="0">
                <a:solidFill>
                  <a:srgbClr val="C00000"/>
                </a:solidFill>
              </a:rPr>
              <a:t>” versus "</a:t>
            </a:r>
            <a:r>
              <a:rPr lang="en-US" sz="1000" b="1" dirty="0" err="1">
                <a:solidFill>
                  <a:srgbClr val="C00000"/>
                </a:solidFill>
              </a:rPr>
              <a:t>en</a:t>
            </a:r>
            <a:r>
              <a:rPr lang="en-US" sz="1000" b="1" dirty="0">
                <a:solidFill>
                  <a:srgbClr val="C00000"/>
                </a:solidFill>
              </a:rPr>
              <a:t>" </a:t>
            </a:r>
          </a:p>
          <a:p>
            <a:pPr lvl="2">
              <a:lnSpc>
                <a:spcPct val="90000"/>
              </a:lnSpc>
              <a:spcBef>
                <a:spcPts val="200"/>
              </a:spcBef>
            </a:pPr>
            <a:r>
              <a:rPr lang="en-US" sz="1000" dirty="0"/>
              <a:t>See the quotes?  </a:t>
            </a:r>
            <a:r>
              <a:rPr lang="en-US" sz="1000"/>
              <a:t>Word </a:t>
            </a:r>
            <a:r>
              <a:rPr lang="en-US" sz="1000" dirty="0"/>
              <a:t>has </a:t>
            </a:r>
            <a:r>
              <a:rPr lang="en-US" sz="1000" dirty="0">
                <a:solidFill>
                  <a:srgbClr val="C00000"/>
                </a:solidFill>
              </a:rPr>
              <a:t>funky quotes</a:t>
            </a:r>
            <a:r>
              <a:rPr lang="en-US" sz="1000" dirty="0"/>
              <a:t>, html only understands the insanely plain quotes just up and down, no difference between the first and second quote)</a:t>
            </a:r>
          </a:p>
          <a:p>
            <a:pPr lvl="2">
              <a:lnSpc>
                <a:spcPct val="90000"/>
              </a:lnSpc>
              <a:spcBef>
                <a:spcPts val="200"/>
              </a:spcBef>
            </a:pPr>
            <a:r>
              <a:rPr lang="en-US" sz="1000" dirty="0"/>
              <a:t>It’s so small, but it will kill the validator!!!!!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000" dirty="0"/>
              <a:t>If none of the above work, then look at the errors.  </a:t>
            </a:r>
            <a:r>
              <a:rPr lang="en-US" sz="1000" dirty="0">
                <a:solidFill>
                  <a:srgbClr val="C00000"/>
                </a:solidFill>
              </a:rPr>
              <a:t>Most errors have a line number.  Go to that line in your html file </a:t>
            </a:r>
            <a:r>
              <a:rPr lang="en-US" sz="1000" dirty="0"/>
              <a:t>and look at the line right above it and that line very closely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1000" dirty="0"/>
              <a:t>Fix the first error, then revalidate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en-US" sz="1000" dirty="0"/>
              <a:t>A lot of times, fixing the first error fixes more than one error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1000" i="1" dirty="0"/>
              <a:t>Ignore the message – the validator gives horrible error messages!!!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0B0CC1-9917-40CD-94EA-66A205EFC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62272" y="5388864"/>
            <a:ext cx="246888" cy="31699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800"/>
              <a:t>2-</a:t>
            </a:r>
            <a:fld id="{29591424-0D67-4029-937B-ED6CF650D373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5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026238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72366" cy="5943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2366" y="0"/>
            <a:ext cx="6157234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260" y="1250630"/>
            <a:ext cx="2681054" cy="3442339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1AC62B-B1BA-4157-BD80-53BD86C1D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089" y="1374952"/>
            <a:ext cx="2487396" cy="319369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2300">
                <a:solidFill>
                  <a:srgbClr val="FFFFFF"/>
                </a:solidFill>
              </a:rPr>
              <a:t>Take-Aways!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E7A2A-487D-4433-8D8A-E965C11E1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9572" y="469463"/>
            <a:ext cx="4407338" cy="495737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b="1" i="1" dirty="0">
                <a:solidFill>
                  <a:srgbClr val="C00000"/>
                </a:solidFill>
              </a:rPr>
              <a:t>Validate your html code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200" dirty="0"/>
              <a:t>Using W3C validator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200" dirty="0"/>
              <a:t>So you know all browsers will read and display your html code properly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227" dirty="0"/>
              <a:t>For us, </a:t>
            </a:r>
            <a:r>
              <a:rPr lang="en-US" sz="1227" dirty="0">
                <a:solidFill>
                  <a:srgbClr val="C00000"/>
                </a:solidFill>
              </a:rPr>
              <a:t>validate by file upload</a:t>
            </a:r>
          </a:p>
          <a:p>
            <a:pPr>
              <a:lnSpc>
                <a:spcPct val="90000"/>
              </a:lnSpc>
              <a:spcBef>
                <a:spcPts val="1700"/>
              </a:spcBef>
            </a:pPr>
            <a:r>
              <a:rPr lang="en-US" sz="1400" dirty="0"/>
              <a:t>If you don’t get the green happy bar, check the following: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200" dirty="0"/>
              <a:t>You have all the opening and closing </a:t>
            </a:r>
            <a:r>
              <a:rPr lang="en-US" sz="1200" dirty="0">
                <a:solidFill>
                  <a:srgbClr val="C00000"/>
                </a:solidFill>
              </a:rPr>
              <a:t>tags in the correct order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200" dirty="0"/>
              <a:t>You </a:t>
            </a:r>
            <a:r>
              <a:rPr lang="en-US" sz="1200" dirty="0">
                <a:solidFill>
                  <a:srgbClr val="C00000"/>
                </a:solidFill>
              </a:rPr>
              <a:t>didn’t misspell </a:t>
            </a:r>
            <a:r>
              <a:rPr lang="en-US" sz="1200" dirty="0"/>
              <a:t>anything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200" dirty="0"/>
              <a:t>You saved the file as a </a:t>
            </a:r>
            <a:r>
              <a:rPr lang="en-US" sz="1200" dirty="0">
                <a:solidFill>
                  <a:srgbClr val="C00000"/>
                </a:solidFill>
              </a:rPr>
              <a:t>.html file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200" dirty="0"/>
              <a:t>You </a:t>
            </a:r>
            <a:r>
              <a:rPr lang="en-US" sz="1200" b="1" dirty="0">
                <a:solidFill>
                  <a:srgbClr val="C00000"/>
                </a:solidFill>
              </a:rPr>
              <a:t>DIDN’T INCLUDE FUNKY QUOTES</a:t>
            </a:r>
          </a:p>
          <a:p>
            <a:pPr lvl="2">
              <a:lnSpc>
                <a:spcPct val="90000"/>
              </a:lnSpc>
              <a:spcBef>
                <a:spcPts val="500"/>
              </a:spcBef>
            </a:pPr>
            <a:r>
              <a:rPr lang="en-US" sz="1200" dirty="0"/>
              <a:t>Copied from </a:t>
            </a:r>
            <a:r>
              <a:rPr lang="en-US" sz="1200" dirty="0" err="1"/>
              <a:t>ms</a:t>
            </a:r>
            <a:r>
              <a:rPr lang="en-US" sz="1200" dirty="0"/>
              <a:t> word/ ppt, etc.</a:t>
            </a:r>
          </a:p>
          <a:p>
            <a:pPr>
              <a:lnSpc>
                <a:spcPct val="90000"/>
              </a:lnSpc>
              <a:spcBef>
                <a:spcPts val="1700"/>
              </a:spcBef>
            </a:pPr>
            <a:r>
              <a:rPr lang="en-US" sz="1400" dirty="0"/>
              <a:t>If all else fails, </a:t>
            </a:r>
            <a:r>
              <a:rPr lang="en-US" sz="1400" dirty="0">
                <a:solidFill>
                  <a:srgbClr val="C00000"/>
                </a:solidFill>
              </a:rPr>
              <a:t>look at the line number of the error</a:t>
            </a:r>
            <a:r>
              <a:rPr lang="en-US" sz="1400" dirty="0"/>
              <a:t>, and look at the line above and the line with that line number in your html code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200" dirty="0"/>
              <a:t>Fix the first error and revalidate</a:t>
            </a:r>
          </a:p>
          <a:p>
            <a:pPr>
              <a:lnSpc>
                <a:spcPct val="90000"/>
              </a:lnSpc>
              <a:spcBef>
                <a:spcPts val="1700"/>
              </a:spcBef>
            </a:pPr>
            <a:r>
              <a:rPr lang="en-US" sz="1373" i="1" dirty="0">
                <a:solidFill>
                  <a:srgbClr val="C00000"/>
                </a:solidFill>
              </a:rPr>
              <a:t>Once the template validates, you can copy it to use with all your other web pages!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A4913B-4800-4FFE-B01B-581BB3B78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62272" y="5388864"/>
            <a:ext cx="246888" cy="31699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800"/>
              <a:t>2-</a:t>
            </a:r>
            <a:fld id="{29591424-0D67-4029-937B-ED6CF650D373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6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96288830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5150</TotalTime>
  <Words>537</Words>
  <Application>Microsoft Office PowerPoint</Application>
  <PresentationFormat>Custom</PresentationFormat>
  <Paragraphs>56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Courier New</vt:lpstr>
      <vt:lpstr>Gill Sans MT</vt:lpstr>
      <vt:lpstr>Calibri</vt:lpstr>
      <vt:lpstr>Parcel</vt:lpstr>
      <vt:lpstr>Validating your HTML Code</vt:lpstr>
      <vt:lpstr>Validating: checking that your code is correct</vt:lpstr>
      <vt:lpstr>PowerPoint Presentation</vt:lpstr>
      <vt:lpstr>W3c validator</vt:lpstr>
      <vt:lpstr>It Didn’t Validate</vt:lpstr>
      <vt:lpstr>Take-Aways!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the Internet</dc:title>
  <dc:creator>Yarrington, Debra</dc:creator>
  <cp:lastModifiedBy>Yarrington, Debra</cp:lastModifiedBy>
  <cp:revision>8</cp:revision>
  <dcterms:created xsi:type="dcterms:W3CDTF">2021-02-11T05:26:37Z</dcterms:created>
  <dcterms:modified xsi:type="dcterms:W3CDTF">2021-02-14T19:37:59Z</dcterms:modified>
</cp:coreProperties>
</file>