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244" r:id="rId1"/>
  </p:sldMasterIdLst>
  <p:notesMasterIdLst>
    <p:notesMasterId r:id="rId8"/>
  </p:notesMasterIdLst>
  <p:sldIdLst>
    <p:sldId id="355" r:id="rId2"/>
    <p:sldId id="356" r:id="rId3"/>
    <p:sldId id="333" r:id="rId4"/>
    <p:sldId id="357" r:id="rId5"/>
    <p:sldId id="358" r:id="rId6"/>
    <p:sldId id="359" r:id="rId7"/>
  </p:sldIdLst>
  <p:sldSz cx="8229600" cy="5943600"/>
  <p:notesSz cx="7086600" cy="942816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D60F00"/>
    <a:srgbClr val="FFCCFF"/>
    <a:srgbClr val="D000B7"/>
    <a:srgbClr val="9966FF"/>
    <a:srgbClr val="EAB658"/>
    <a:srgbClr val="4A5356"/>
    <a:srgbClr val="000000"/>
    <a:srgbClr val="FFFFFF"/>
    <a:srgbClr val="EC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6" autoAdjust="0"/>
    <p:restoredTop sz="95795" autoAdjust="0"/>
  </p:normalViewPr>
  <p:slideViewPr>
    <p:cSldViewPr snapToGrid="0">
      <p:cViewPr varScale="1">
        <p:scale>
          <a:sx n="106" d="100"/>
          <a:sy n="106" d="100"/>
        </p:scale>
        <p:origin x="86" y="48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17033-64C3-41A4-AD30-DE1659B768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5AF257-5815-42FF-8F42-8A77C68377A7}">
      <dgm:prSet/>
      <dgm:spPr/>
      <dgm:t>
        <a:bodyPr/>
        <a:lstStyle/>
        <a:p>
          <a:r>
            <a:rPr lang="en-US" dirty="0">
              <a:solidFill>
                <a:schemeClr val="accent3">
                  <a:lumMod val="50000"/>
                </a:schemeClr>
              </a:solidFill>
            </a:rPr>
            <a:t>With HTML, capital letters don’t matter</a:t>
          </a:r>
        </a:p>
      </dgm:t>
    </dgm:pt>
    <dgm:pt modelId="{7CEDEE7E-B94C-4D18-A3D9-93759432CC11}" type="parTrans" cxnId="{A3F831F2-C746-4708-A6C9-8EBB253B502F}">
      <dgm:prSet/>
      <dgm:spPr/>
      <dgm:t>
        <a:bodyPr/>
        <a:lstStyle/>
        <a:p>
          <a:endParaRPr lang="en-US"/>
        </a:p>
      </dgm:t>
    </dgm:pt>
    <dgm:pt modelId="{4AF62774-815C-4048-968C-7C22E61D7E45}" type="sibTrans" cxnId="{A3F831F2-C746-4708-A6C9-8EBB253B502F}">
      <dgm:prSet/>
      <dgm:spPr/>
      <dgm:t>
        <a:bodyPr/>
        <a:lstStyle/>
        <a:p>
          <a:endParaRPr lang="en-US"/>
        </a:p>
      </dgm:t>
    </dgm:pt>
    <dgm:pt modelId="{CF7773E4-4DDD-4C1D-8464-4CD9CF3E4FC8}">
      <dgm:prSet/>
      <dgm:spPr/>
      <dgm:t>
        <a:bodyPr/>
        <a:lstStyle/>
        <a:p>
          <a:r>
            <a:rPr lang="en-US" dirty="0">
              <a:solidFill>
                <a:schemeClr val="accent3">
                  <a:lumMod val="50000"/>
                </a:schemeClr>
              </a:solidFill>
            </a:rPr>
            <a:t>Tags and tag sets can occur on the same line, or separate lines</a:t>
          </a:r>
        </a:p>
      </dgm:t>
    </dgm:pt>
    <dgm:pt modelId="{29D3322A-4C90-4EC4-B58C-3158142E33D7}" type="parTrans" cxnId="{B70ACA6A-D706-48C6-BF5C-F254C6FD4D49}">
      <dgm:prSet/>
      <dgm:spPr/>
      <dgm:t>
        <a:bodyPr/>
        <a:lstStyle/>
        <a:p>
          <a:endParaRPr lang="en-US"/>
        </a:p>
      </dgm:t>
    </dgm:pt>
    <dgm:pt modelId="{312D97FE-DCF7-45DF-860A-5F3ADD715E53}" type="sibTrans" cxnId="{B70ACA6A-D706-48C6-BF5C-F254C6FD4D49}">
      <dgm:prSet/>
      <dgm:spPr/>
      <dgm:t>
        <a:bodyPr/>
        <a:lstStyle/>
        <a:p>
          <a:endParaRPr lang="en-US"/>
        </a:p>
      </dgm:t>
    </dgm:pt>
    <dgm:pt modelId="{9FCE4396-A553-4846-808A-88B809131689}">
      <dgm:prSet/>
      <dgm:spPr/>
      <dgm:t>
        <a:bodyPr/>
        <a:lstStyle/>
        <a:p>
          <a:r>
            <a:rPr lang="en-US" dirty="0"/>
            <a:t>E.g., </a:t>
          </a:r>
          <a:r>
            <a:rPr lang="en-US" dirty="0">
              <a:solidFill>
                <a:srgbClr val="D60F00"/>
              </a:solidFill>
            </a:rPr>
            <a:t>	&lt;/head&gt;&lt;body&gt;</a:t>
          </a:r>
        </a:p>
      </dgm:t>
    </dgm:pt>
    <dgm:pt modelId="{CE09E8AE-FB7F-4110-9474-86668EAF6D2A}" type="parTrans" cxnId="{4D80BB28-F1C6-40E1-B737-34FD88FF823F}">
      <dgm:prSet/>
      <dgm:spPr/>
      <dgm:t>
        <a:bodyPr/>
        <a:lstStyle/>
        <a:p>
          <a:endParaRPr lang="en-US"/>
        </a:p>
      </dgm:t>
    </dgm:pt>
    <dgm:pt modelId="{DCB1AC5C-D9B9-4534-99E6-3DC35B2CBF7E}" type="sibTrans" cxnId="{4D80BB28-F1C6-40E1-B737-34FD88FF823F}">
      <dgm:prSet/>
      <dgm:spPr/>
      <dgm:t>
        <a:bodyPr/>
        <a:lstStyle/>
        <a:p>
          <a:endParaRPr lang="en-US"/>
        </a:p>
      </dgm:t>
    </dgm:pt>
    <dgm:pt modelId="{6A5BAE5C-6F57-4655-B90D-C462BD604CCC}">
      <dgm:prSet/>
      <dgm:spPr/>
      <dgm:t>
        <a:bodyPr/>
        <a:lstStyle/>
        <a:p>
          <a:r>
            <a:rPr lang="en-US" dirty="0"/>
            <a:t>Or 	</a:t>
          </a:r>
          <a:r>
            <a:rPr lang="en-US" dirty="0">
              <a:solidFill>
                <a:srgbClr val="D60F00"/>
              </a:solidFill>
            </a:rPr>
            <a:t>&lt;/head&gt;</a:t>
          </a:r>
        </a:p>
      </dgm:t>
    </dgm:pt>
    <dgm:pt modelId="{EEA1F95D-0070-40CF-8E8E-FB883EB0BF5F}" type="parTrans" cxnId="{5D1BBE18-7E18-40BE-9549-499DA1B9E882}">
      <dgm:prSet/>
      <dgm:spPr/>
      <dgm:t>
        <a:bodyPr/>
        <a:lstStyle/>
        <a:p>
          <a:endParaRPr lang="en-US"/>
        </a:p>
      </dgm:t>
    </dgm:pt>
    <dgm:pt modelId="{30B9EC16-FE73-401D-A10E-07B11F98DB54}" type="sibTrans" cxnId="{5D1BBE18-7E18-40BE-9549-499DA1B9E882}">
      <dgm:prSet/>
      <dgm:spPr/>
      <dgm:t>
        <a:bodyPr/>
        <a:lstStyle/>
        <a:p>
          <a:endParaRPr lang="en-US"/>
        </a:p>
      </dgm:t>
    </dgm:pt>
    <dgm:pt modelId="{0C511BB6-2855-4F22-A7D6-84DF20D041E6}">
      <dgm:prSet/>
      <dgm:spPr/>
      <dgm:t>
        <a:bodyPr/>
        <a:lstStyle/>
        <a:p>
          <a:r>
            <a:rPr lang="en-US" dirty="0">
              <a:solidFill>
                <a:schemeClr val="accent3">
                  <a:lumMod val="50000"/>
                </a:schemeClr>
              </a:solidFill>
            </a:rPr>
            <a:t>Tabs and indents don’t matter, </a:t>
          </a:r>
        </a:p>
        <a:p>
          <a:r>
            <a:rPr lang="en-US" dirty="0">
              <a:solidFill>
                <a:schemeClr val="accent3">
                  <a:lumMod val="50000"/>
                </a:schemeClr>
              </a:solidFill>
            </a:rPr>
            <a:t>     …but make your code SIGNIFICANTLY easier to read</a:t>
          </a:r>
        </a:p>
      </dgm:t>
    </dgm:pt>
    <dgm:pt modelId="{B5B359BB-F288-46F0-B4F6-46A2A9B5CAEE}" type="parTrans" cxnId="{F9D9D239-C98F-4E17-9B13-9FB004DB2491}">
      <dgm:prSet/>
      <dgm:spPr/>
      <dgm:t>
        <a:bodyPr/>
        <a:lstStyle/>
        <a:p>
          <a:endParaRPr lang="en-US"/>
        </a:p>
      </dgm:t>
    </dgm:pt>
    <dgm:pt modelId="{F2B4F28C-62DB-4FF2-91A3-897175DC15AB}" type="sibTrans" cxnId="{F9D9D239-C98F-4E17-9B13-9FB004DB2491}">
      <dgm:prSet/>
      <dgm:spPr/>
      <dgm:t>
        <a:bodyPr/>
        <a:lstStyle/>
        <a:p>
          <a:endParaRPr lang="en-US"/>
        </a:p>
      </dgm:t>
    </dgm:pt>
    <dgm:pt modelId="{BF77DD81-90CC-443D-B3CD-2B88515FB949}">
      <dgm:prSet/>
      <dgm:spPr/>
      <dgm:t>
        <a:bodyPr/>
        <a:lstStyle/>
        <a:p>
          <a:pPr>
            <a:buNone/>
          </a:pPr>
          <a:r>
            <a:rPr lang="en-US" dirty="0">
              <a:solidFill>
                <a:srgbClr val="D60F00"/>
              </a:solidFill>
            </a:rPr>
            <a:t>		&lt;body&gt;</a:t>
          </a:r>
        </a:p>
      </dgm:t>
    </dgm:pt>
    <dgm:pt modelId="{94E33F8C-88DB-4A7C-9E6E-0EB8522C7320}" type="parTrans" cxnId="{B3F5FA4C-3EBA-46E9-A68C-83A795426CA4}">
      <dgm:prSet/>
      <dgm:spPr/>
      <dgm:t>
        <a:bodyPr/>
        <a:lstStyle/>
        <a:p>
          <a:endParaRPr lang="en-US"/>
        </a:p>
      </dgm:t>
    </dgm:pt>
    <dgm:pt modelId="{4FE0FC9D-68F9-4E39-AB62-93B3FC6A9A5B}" type="sibTrans" cxnId="{B3F5FA4C-3EBA-46E9-A68C-83A795426CA4}">
      <dgm:prSet/>
      <dgm:spPr/>
      <dgm:t>
        <a:bodyPr/>
        <a:lstStyle/>
        <a:p>
          <a:endParaRPr lang="en-US"/>
        </a:p>
      </dgm:t>
    </dgm:pt>
    <dgm:pt modelId="{92054F4B-DE4A-4BE1-8A47-E20B87C08CD8}" type="pres">
      <dgm:prSet presAssocID="{D2717033-64C3-41A4-AD30-DE1659B768F9}" presName="linear" presStyleCnt="0">
        <dgm:presLayoutVars>
          <dgm:animLvl val="lvl"/>
          <dgm:resizeHandles val="exact"/>
        </dgm:presLayoutVars>
      </dgm:prSet>
      <dgm:spPr/>
    </dgm:pt>
    <dgm:pt modelId="{4E9DD545-C6DE-483B-B545-564571C01798}" type="pres">
      <dgm:prSet presAssocID="{495AF257-5815-42FF-8F42-8A77C68377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5222E6-8B17-4159-9673-30D4E87CEE5A}" type="pres">
      <dgm:prSet presAssocID="{4AF62774-815C-4048-968C-7C22E61D7E45}" presName="spacer" presStyleCnt="0"/>
      <dgm:spPr/>
    </dgm:pt>
    <dgm:pt modelId="{050C45D1-AAFF-4056-B479-B664EBB7B839}" type="pres">
      <dgm:prSet presAssocID="{CF7773E4-4DDD-4C1D-8464-4CD9CF3E4F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BB288E-1B73-40F1-BB3C-8498A28CCA21}" type="pres">
      <dgm:prSet presAssocID="{CF7773E4-4DDD-4C1D-8464-4CD9CF3E4FC8}" presName="childText" presStyleLbl="revTx" presStyleIdx="0" presStyleCnt="1">
        <dgm:presLayoutVars>
          <dgm:bulletEnabled val="1"/>
        </dgm:presLayoutVars>
      </dgm:prSet>
      <dgm:spPr/>
    </dgm:pt>
    <dgm:pt modelId="{69AF6CEF-D334-444E-A291-5C46D39428E4}" type="pres">
      <dgm:prSet presAssocID="{0C511BB6-2855-4F22-A7D6-84DF20D041E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0250014-6A04-413D-85F8-AE44E99D430B}" type="presOf" srcId="{9FCE4396-A553-4846-808A-88B809131689}" destId="{CDBB288E-1B73-40F1-BB3C-8498A28CCA21}" srcOrd="0" destOrd="0" presId="urn:microsoft.com/office/officeart/2005/8/layout/vList2"/>
    <dgm:cxn modelId="{5D1BBE18-7E18-40BE-9549-499DA1B9E882}" srcId="{CF7773E4-4DDD-4C1D-8464-4CD9CF3E4FC8}" destId="{6A5BAE5C-6F57-4655-B90D-C462BD604CCC}" srcOrd="1" destOrd="0" parTransId="{EEA1F95D-0070-40CF-8E8E-FB883EB0BF5F}" sibTransId="{30B9EC16-FE73-401D-A10E-07B11F98DB54}"/>
    <dgm:cxn modelId="{6AC57D1F-BE61-420E-8E41-9FE774CD418D}" type="presOf" srcId="{CF7773E4-4DDD-4C1D-8464-4CD9CF3E4FC8}" destId="{050C45D1-AAFF-4056-B479-B664EBB7B839}" srcOrd="0" destOrd="0" presId="urn:microsoft.com/office/officeart/2005/8/layout/vList2"/>
    <dgm:cxn modelId="{4D80BB28-F1C6-40E1-B737-34FD88FF823F}" srcId="{CF7773E4-4DDD-4C1D-8464-4CD9CF3E4FC8}" destId="{9FCE4396-A553-4846-808A-88B809131689}" srcOrd="0" destOrd="0" parTransId="{CE09E8AE-FB7F-4110-9474-86668EAF6D2A}" sibTransId="{DCB1AC5C-D9B9-4534-99E6-3DC35B2CBF7E}"/>
    <dgm:cxn modelId="{52074130-AEBD-40E0-A4C7-95AB25EF2E5A}" type="presOf" srcId="{BF77DD81-90CC-443D-B3CD-2B88515FB949}" destId="{CDBB288E-1B73-40F1-BB3C-8498A28CCA21}" srcOrd="0" destOrd="2" presId="urn:microsoft.com/office/officeart/2005/8/layout/vList2"/>
    <dgm:cxn modelId="{F9D9D239-C98F-4E17-9B13-9FB004DB2491}" srcId="{D2717033-64C3-41A4-AD30-DE1659B768F9}" destId="{0C511BB6-2855-4F22-A7D6-84DF20D041E6}" srcOrd="2" destOrd="0" parTransId="{B5B359BB-F288-46F0-B4F6-46A2A9B5CAEE}" sibTransId="{F2B4F28C-62DB-4FF2-91A3-897175DC15AB}"/>
    <dgm:cxn modelId="{B70ACA6A-D706-48C6-BF5C-F254C6FD4D49}" srcId="{D2717033-64C3-41A4-AD30-DE1659B768F9}" destId="{CF7773E4-4DDD-4C1D-8464-4CD9CF3E4FC8}" srcOrd="1" destOrd="0" parTransId="{29D3322A-4C90-4EC4-B58C-3158142E33D7}" sibTransId="{312D97FE-DCF7-45DF-860A-5F3ADD715E53}"/>
    <dgm:cxn modelId="{B3F5FA4C-3EBA-46E9-A68C-83A795426CA4}" srcId="{6A5BAE5C-6F57-4655-B90D-C462BD604CCC}" destId="{BF77DD81-90CC-443D-B3CD-2B88515FB949}" srcOrd="0" destOrd="0" parTransId="{94E33F8C-88DB-4A7C-9E6E-0EB8522C7320}" sibTransId="{4FE0FC9D-68F9-4E39-AB62-93B3FC6A9A5B}"/>
    <dgm:cxn modelId="{9F99807A-71A6-4D4C-9DB1-4FE8BC401412}" type="presOf" srcId="{0C511BB6-2855-4F22-A7D6-84DF20D041E6}" destId="{69AF6CEF-D334-444E-A291-5C46D39428E4}" srcOrd="0" destOrd="0" presId="urn:microsoft.com/office/officeart/2005/8/layout/vList2"/>
    <dgm:cxn modelId="{5228EB84-AA01-4AB5-ADAC-A2CFA8B95DE9}" type="presOf" srcId="{495AF257-5815-42FF-8F42-8A77C68377A7}" destId="{4E9DD545-C6DE-483B-B545-564571C01798}" srcOrd="0" destOrd="0" presId="urn:microsoft.com/office/officeart/2005/8/layout/vList2"/>
    <dgm:cxn modelId="{6B7CEF9F-2CE4-4A08-9F68-F80173495443}" type="presOf" srcId="{6A5BAE5C-6F57-4655-B90D-C462BD604CCC}" destId="{CDBB288E-1B73-40F1-BB3C-8498A28CCA21}" srcOrd="0" destOrd="1" presId="urn:microsoft.com/office/officeart/2005/8/layout/vList2"/>
    <dgm:cxn modelId="{4204EBB1-9EA4-4F88-A8AC-D742586AEFF2}" type="presOf" srcId="{D2717033-64C3-41A4-AD30-DE1659B768F9}" destId="{92054F4B-DE4A-4BE1-8A47-E20B87C08CD8}" srcOrd="0" destOrd="0" presId="urn:microsoft.com/office/officeart/2005/8/layout/vList2"/>
    <dgm:cxn modelId="{A3F831F2-C746-4708-A6C9-8EBB253B502F}" srcId="{D2717033-64C3-41A4-AD30-DE1659B768F9}" destId="{495AF257-5815-42FF-8F42-8A77C68377A7}" srcOrd="0" destOrd="0" parTransId="{7CEDEE7E-B94C-4D18-A3D9-93759432CC11}" sibTransId="{4AF62774-815C-4048-968C-7C22E61D7E45}"/>
    <dgm:cxn modelId="{70AFEDC3-DE18-4E16-9A66-14D107760CC8}" type="presParOf" srcId="{92054F4B-DE4A-4BE1-8A47-E20B87C08CD8}" destId="{4E9DD545-C6DE-483B-B545-564571C01798}" srcOrd="0" destOrd="0" presId="urn:microsoft.com/office/officeart/2005/8/layout/vList2"/>
    <dgm:cxn modelId="{593850BE-6860-460D-8260-71E91DA55E71}" type="presParOf" srcId="{92054F4B-DE4A-4BE1-8A47-E20B87C08CD8}" destId="{385222E6-8B17-4159-9673-30D4E87CEE5A}" srcOrd="1" destOrd="0" presId="urn:microsoft.com/office/officeart/2005/8/layout/vList2"/>
    <dgm:cxn modelId="{467CE71C-6219-440F-A057-72A57A1DE9A3}" type="presParOf" srcId="{92054F4B-DE4A-4BE1-8A47-E20B87C08CD8}" destId="{050C45D1-AAFF-4056-B479-B664EBB7B839}" srcOrd="2" destOrd="0" presId="urn:microsoft.com/office/officeart/2005/8/layout/vList2"/>
    <dgm:cxn modelId="{27644C18-85D6-4AC4-969D-66D4B9DF8F10}" type="presParOf" srcId="{92054F4B-DE4A-4BE1-8A47-E20B87C08CD8}" destId="{CDBB288E-1B73-40F1-BB3C-8498A28CCA21}" srcOrd="3" destOrd="0" presId="urn:microsoft.com/office/officeart/2005/8/layout/vList2"/>
    <dgm:cxn modelId="{DACE519E-2646-4B02-BD8B-0DDD480DEC03}" type="presParOf" srcId="{92054F4B-DE4A-4BE1-8A47-E20B87C08CD8}" destId="{69AF6CEF-D334-444E-A291-5C46D39428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DD545-C6DE-483B-B545-564571C01798}">
      <dsp:nvSpPr>
        <dsp:cNvPr id="0" name=""/>
        <dsp:cNvSpPr/>
      </dsp:nvSpPr>
      <dsp:spPr>
        <a:xfrm>
          <a:off x="0" y="40429"/>
          <a:ext cx="5343980" cy="658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50000"/>
                </a:schemeClr>
              </a:solidFill>
            </a:rPr>
            <a:t>With HTML, capital letters don’t matter</a:t>
          </a:r>
        </a:p>
      </dsp:txBody>
      <dsp:txXfrm>
        <a:off x="32127" y="72556"/>
        <a:ext cx="5279726" cy="593871"/>
      </dsp:txXfrm>
    </dsp:sp>
    <dsp:sp modelId="{050C45D1-AAFF-4056-B479-B664EBB7B839}">
      <dsp:nvSpPr>
        <dsp:cNvPr id="0" name=""/>
        <dsp:cNvSpPr/>
      </dsp:nvSpPr>
      <dsp:spPr>
        <a:xfrm>
          <a:off x="0" y="741754"/>
          <a:ext cx="5343980" cy="658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50000"/>
                </a:schemeClr>
              </a:solidFill>
            </a:rPr>
            <a:t>Tags and tag sets can occur on the same line, or separate lines</a:t>
          </a:r>
        </a:p>
      </dsp:txBody>
      <dsp:txXfrm>
        <a:off x="32127" y="773881"/>
        <a:ext cx="5279726" cy="593871"/>
      </dsp:txXfrm>
    </dsp:sp>
    <dsp:sp modelId="{CDBB288E-1B73-40F1-BB3C-8498A28CCA21}">
      <dsp:nvSpPr>
        <dsp:cNvPr id="0" name=""/>
        <dsp:cNvSpPr/>
      </dsp:nvSpPr>
      <dsp:spPr>
        <a:xfrm>
          <a:off x="0" y="1399880"/>
          <a:ext cx="5343980" cy="58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71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E.g., </a:t>
          </a:r>
          <a:r>
            <a:rPr lang="en-US" sz="1200" kern="1200" dirty="0">
              <a:solidFill>
                <a:srgbClr val="D60F00"/>
              </a:solidFill>
            </a:rPr>
            <a:t>	&lt;/head&gt;&lt;body&gt;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Or 	</a:t>
          </a:r>
          <a:r>
            <a:rPr lang="en-US" sz="1200" kern="1200" dirty="0">
              <a:solidFill>
                <a:srgbClr val="D60F00"/>
              </a:solidFill>
            </a:rPr>
            <a:t>&lt;/head&gt;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200" kern="1200" dirty="0">
              <a:solidFill>
                <a:srgbClr val="D60F00"/>
              </a:solidFill>
            </a:rPr>
            <a:t>		&lt;body&gt;</a:t>
          </a:r>
        </a:p>
      </dsp:txBody>
      <dsp:txXfrm>
        <a:off x="0" y="1399880"/>
        <a:ext cx="5343980" cy="589950"/>
      </dsp:txXfrm>
    </dsp:sp>
    <dsp:sp modelId="{69AF6CEF-D334-444E-A291-5C46D39428E4}">
      <dsp:nvSpPr>
        <dsp:cNvPr id="0" name=""/>
        <dsp:cNvSpPr/>
      </dsp:nvSpPr>
      <dsp:spPr>
        <a:xfrm>
          <a:off x="0" y="1989830"/>
          <a:ext cx="5343980" cy="658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50000"/>
                </a:schemeClr>
              </a:solidFill>
            </a:rPr>
            <a:t>Tabs and indents don’t matter,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3">
                  <a:lumMod val="50000"/>
                </a:schemeClr>
              </a:solidFill>
            </a:rPr>
            <a:t>     …but make your code SIGNIFICANTLY easier to read</a:t>
          </a:r>
        </a:p>
      </dsp:txBody>
      <dsp:txXfrm>
        <a:off x="32127" y="2021957"/>
        <a:ext cx="5279726" cy="593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706438"/>
            <a:ext cx="48958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4478378"/>
            <a:ext cx="5196840" cy="42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C5A91F-568B-4C23-9EB3-32E5F1B6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9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992016" y="2068511"/>
            <a:ext cx="6245568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57" y="3772205"/>
            <a:ext cx="4591088" cy="10745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 algn="ctr">
              <a:buNone/>
              <a:defRPr sz="1647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226E-DEA2-445F-BA0E-7E94BAB97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2" y="0"/>
            <a:ext cx="242411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BCE61-13EB-41A7-B9AA-F3F1AEF99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715" y="0"/>
            <a:ext cx="7862887" cy="5943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F4C1F-B250-4E20-BEAA-D6971CC61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651BB-8AB2-415B-9EA0-C83940DF41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27" y="14290"/>
            <a:ext cx="1590675" cy="1590675"/>
            <a:chOff x="0" y="0"/>
            <a:chExt cx="450" cy="450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CED0AD8C-8439-494B-82C5-FAD2A48E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A88D6552-DB2B-48F5-8CBF-C3F77E8F91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D23780-DA66-49FF-AF63-6F127EE8AE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30405-79B8-4358-A24A-B38C5FADE9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4552" y="2593977"/>
            <a:ext cx="6827838" cy="2862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A0D7FE6-A6B7-4353-8025-8324B4928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0851" y="812292"/>
            <a:ext cx="948569" cy="43190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441" y="812292"/>
            <a:ext cx="4244557" cy="43190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7F165F2-364E-471D-9D43-F28706CD2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95782" y="2068511"/>
            <a:ext cx="6246266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257" y="3772137"/>
            <a:ext cx="4591088" cy="109640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47">
                <a:solidFill>
                  <a:schemeClr val="tx1"/>
                </a:solidFill>
              </a:defRPr>
            </a:lvl1pPr>
            <a:lvl2pPr marL="396255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755FC8D-3703-4281-B6DC-177CFDB54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015" y="2286305"/>
            <a:ext cx="2959221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8364" y="2286305"/>
            <a:ext cx="2961464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58A867C-F0D0-4253-85E8-C826B1395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15" y="2004976"/>
            <a:ext cx="2959222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015" y="2724150"/>
            <a:ext cx="2959222" cy="225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8364" y="2724150"/>
            <a:ext cx="2961464" cy="225053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78364" y="2004976"/>
            <a:ext cx="2961464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728A8B9-41F2-4355-8086-F06E62A71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194F4BD-CB8E-4BB9-ABB0-A1A4DFA07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1148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633" y="1944652"/>
            <a:ext cx="2961535" cy="9892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854" y="697383"/>
            <a:ext cx="3250692" cy="4548835"/>
          </a:xfrm>
        </p:spPr>
        <p:txBody>
          <a:bodyPr>
            <a:normAutofit/>
          </a:bodyPr>
          <a:lstStyle>
            <a:lvl1pPr>
              <a:defRPr sz="1647">
                <a:solidFill>
                  <a:schemeClr val="tx1"/>
                </a:solidFill>
              </a:defRPr>
            </a:lvl1pPr>
            <a:lvl2pPr>
              <a:defRPr sz="1387">
                <a:solidFill>
                  <a:schemeClr val="tx1"/>
                </a:solidFill>
              </a:defRPr>
            </a:lvl2pPr>
            <a:lvl3pPr>
              <a:defRPr sz="1387">
                <a:solidFill>
                  <a:schemeClr val="tx1"/>
                </a:solidFill>
              </a:defRPr>
            </a:lvl3pPr>
            <a:lvl4pPr>
              <a:defRPr sz="1387">
                <a:solidFill>
                  <a:schemeClr val="tx1"/>
                </a:solidFill>
              </a:defRPr>
            </a:lvl4pPr>
            <a:lvl5pPr>
              <a:defRPr sz="1387">
                <a:solidFill>
                  <a:schemeClr val="tx1"/>
                </a:solidFill>
              </a:defRPr>
            </a:lvl5pPr>
            <a:lvl6pPr>
              <a:defRPr sz="1387"/>
            </a:lvl6pPr>
            <a:lvl7pPr>
              <a:defRPr sz="1387"/>
            </a:lvl7pPr>
            <a:lvl8pPr>
              <a:defRPr sz="1387"/>
            </a:lvl8pPr>
            <a:lvl9pPr>
              <a:defRPr sz="1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6"/>
            <a:ext cx="2561463" cy="190149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6633" y="5404714"/>
            <a:ext cx="3425758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A05C75D-C43E-4C51-B6BF-DAA42DC02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114799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072" y="1944651"/>
            <a:ext cx="2962656" cy="9906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4800" y="-36549"/>
            <a:ext cx="4118916" cy="59436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773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7"/>
            <a:ext cx="2561463" cy="190149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6072" y="5404714"/>
            <a:ext cx="3423514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CF9ACA6-7938-4CCA-8579-3165DD0DC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445441" y="836066"/>
            <a:ext cx="5343980" cy="10302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441" y="2286306"/>
            <a:ext cx="5343980" cy="268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49" y="5406974"/>
            <a:ext cx="1858779" cy="280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2/14/2021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015" y="5404714"/>
            <a:ext cx="4100998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101" y="5388864"/>
            <a:ext cx="329184" cy="3169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53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A51B5-E904-4C5D-AA22-371CDE48F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0" y="0"/>
            <a:ext cx="66516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371D0-1ECD-4640-B169-1FED42D8ED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88" y="1414463"/>
            <a:ext cx="7874000" cy="43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183ED-B172-4351-99CA-8279FEF2A1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177802"/>
            <a:ext cx="7872413" cy="1103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E8E72-8624-4AEE-B2E8-D922787BD8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3F658-ADC1-4565-8EC7-9A9E5DA1FE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" y="2"/>
            <a:ext cx="714375" cy="714375"/>
            <a:chOff x="0" y="0"/>
            <a:chExt cx="450" cy="450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13C925AE-6ADF-432D-959C-615D89338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94B4A3B8-2599-430D-86CF-D7A0C9A4F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FF59BB-E9CA-4162-A045-78ED995AD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80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ctr" defTabSz="792510" rtl="0" eaLnBrk="1" latinLnBrk="0" hangingPunct="1">
        <a:lnSpc>
          <a:spcPct val="90000"/>
        </a:lnSpc>
        <a:spcBef>
          <a:spcPct val="0"/>
        </a:spcBef>
        <a:buNone/>
        <a:defRPr sz="2253" kern="1200" cap="all" spc="173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9625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94383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9251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9063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39234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6pPr>
      <a:lvl7pPr marL="128783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7pPr>
      <a:lvl8pPr marL="143642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85021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29600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41649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D28F9-E0C5-44C5-98B9-9CB7B1110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" y="710674"/>
            <a:ext cx="2333384" cy="4442897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5500"/>
              </a:spcBef>
            </a:pPr>
            <a:r>
              <a:rPr lang="en-US" sz="2800" dirty="0">
                <a:solidFill>
                  <a:schemeClr val="bg1"/>
                </a:solidFill>
              </a:rPr>
              <a:t>Getting started: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Making a web Page </a:t>
            </a:r>
            <a:r>
              <a:rPr lang="en-US" sz="1600" dirty="0" err="1">
                <a:solidFill>
                  <a:schemeClr val="bg1"/>
                </a:solidFill>
              </a:rPr>
              <a:t>Tempate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A spider on a web&#10;&#10;">
            <a:extLst>
              <a:ext uri="{FF2B5EF4-FFF2-40B4-BE49-F238E27FC236}">
                <a16:creationId xmlns:a16="http://schemas.microsoft.com/office/drawing/2014/main" id="{0649E70E-F5BC-4F85-8BDD-E11D5DCAC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6" r="1" b="1"/>
          <a:stretch/>
        </p:blipFill>
        <p:spPr>
          <a:xfrm>
            <a:off x="3141650" y="10"/>
            <a:ext cx="5087949" cy="594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45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29599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92640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B0B35-7E50-4AF3-85CC-E8971DF6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10" y="296042"/>
            <a:ext cx="4400419" cy="1197557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Steps in Creating 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Web Page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EFF51-1B8D-4128-BEC5-33276E5AD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54" y="1762234"/>
            <a:ext cx="4400419" cy="4018455"/>
          </a:xfrm>
          <a:solidFill>
            <a:schemeClr val="accent2">
              <a:lumMod val="75000"/>
            </a:schemeClr>
          </a:solidFill>
          <a:ln w="28575"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spcBef>
                <a:spcPts val="950"/>
              </a:spcBef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</a:rPr>
              <a:t>Open a new file in a text editor</a:t>
            </a:r>
          </a:p>
          <a:p>
            <a:pPr marL="571500" lvl="1" indent="-228600">
              <a:lnSpc>
                <a:spcPct val="90000"/>
              </a:lnSpc>
              <a:spcBef>
                <a:spcPts val="950"/>
              </a:spcBef>
            </a:pPr>
            <a:r>
              <a:rPr lang="en-US" sz="1200" dirty="0">
                <a:solidFill>
                  <a:schemeClr val="bg1"/>
                </a:solidFill>
              </a:rPr>
              <a:t>Notepad++ (on PCs), BBEdit (Mac) Bracket (both)</a:t>
            </a:r>
          </a:p>
          <a:p>
            <a:pPr marL="571500" lvl="1" indent="-228600">
              <a:lnSpc>
                <a:spcPct val="90000"/>
              </a:lnSpc>
              <a:spcBef>
                <a:spcPts val="950"/>
              </a:spcBef>
            </a:pPr>
            <a:r>
              <a:rPr lang="en-US" sz="1200" dirty="0">
                <a:solidFill>
                  <a:schemeClr val="bg1"/>
                </a:solidFill>
              </a:rPr>
              <a:t>Note: the editor MUST be a simple text editor – MS Word, etc. won’t work because the files have all sorts of characters and extras the browser won’t understand</a:t>
            </a:r>
          </a:p>
          <a:p>
            <a:pPr marL="342900" indent="-342900">
              <a:lnSpc>
                <a:spcPct val="90000"/>
              </a:lnSpc>
              <a:spcBef>
                <a:spcPts val="950"/>
              </a:spcBef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</a:rPr>
              <a:t>Add the basic html tags (see next ppt page)</a:t>
            </a:r>
          </a:p>
          <a:p>
            <a:pPr marL="342900" indent="-342900">
              <a:lnSpc>
                <a:spcPct val="90000"/>
              </a:lnSpc>
              <a:spcBef>
                <a:spcPts val="950"/>
              </a:spcBef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</a:rPr>
              <a:t>Save the file as a .html file</a:t>
            </a:r>
          </a:p>
          <a:p>
            <a:pPr marL="571500" lvl="1" indent="-228600" defTabSz="868680">
              <a:lnSpc>
                <a:spcPct val="90000"/>
              </a:lnSpc>
              <a:spcBef>
                <a:spcPts val="950"/>
              </a:spcBef>
            </a:pPr>
            <a:r>
              <a:rPr lang="en-US" sz="1200" dirty="0">
                <a:solidFill>
                  <a:schemeClr val="bg1"/>
                </a:solidFill>
              </a:rPr>
              <a:t>Add the .html extension</a:t>
            </a:r>
          </a:p>
          <a:p>
            <a:pPr marL="571500" lvl="1" indent="-228600" defTabSz="868680">
              <a:lnSpc>
                <a:spcPct val="90000"/>
              </a:lnSpc>
              <a:spcBef>
                <a:spcPts val="950"/>
              </a:spcBef>
            </a:pPr>
            <a:r>
              <a:rPr lang="en-US" sz="1200" dirty="0">
                <a:solidFill>
                  <a:schemeClr val="bg1"/>
                </a:solidFill>
              </a:rPr>
              <a:t>In Notepad++, under Save file as, choose Hypertext Markup Language (html)</a:t>
            </a:r>
          </a:p>
          <a:p>
            <a:pPr marL="342900" indent="-342900">
              <a:lnSpc>
                <a:spcPct val="90000"/>
              </a:lnSpc>
              <a:spcBef>
                <a:spcPts val="950"/>
              </a:spcBef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</a:rPr>
              <a:t>View file:  </a:t>
            </a:r>
          </a:p>
          <a:p>
            <a:pPr marL="571500" lvl="1" indent="-228600">
              <a:lnSpc>
                <a:spcPct val="90000"/>
              </a:lnSpc>
              <a:spcBef>
                <a:spcPts val="950"/>
              </a:spcBef>
            </a:pPr>
            <a:r>
              <a:rPr lang="en-US" sz="1200" dirty="0">
                <a:solidFill>
                  <a:schemeClr val="bg1"/>
                </a:solidFill>
              </a:rPr>
              <a:t>Double-click on the saved file on your laptop and it will come up in your default browser</a:t>
            </a:r>
          </a:p>
          <a:p>
            <a:pPr marL="571500" lvl="1" indent="-228600">
              <a:lnSpc>
                <a:spcPct val="90000"/>
              </a:lnSpc>
              <a:spcBef>
                <a:spcPts val="950"/>
              </a:spcBef>
            </a:pPr>
            <a:r>
              <a:rPr lang="en-US" sz="1200" dirty="0">
                <a:solidFill>
                  <a:schemeClr val="bg1"/>
                </a:solidFill>
              </a:rPr>
              <a:t>Or right-click (control-click) and select open in </a:t>
            </a:r>
            <a:r>
              <a:rPr lang="en-US" sz="1200" i="1" dirty="0">
                <a:solidFill>
                  <a:schemeClr val="bg1"/>
                </a:solidFill>
              </a:rPr>
              <a:t>(your browser)</a:t>
            </a:r>
          </a:p>
          <a:p>
            <a:pPr marL="342900" indent="-342900">
              <a:lnSpc>
                <a:spcPct val="90000"/>
              </a:lnSpc>
              <a:spcBef>
                <a:spcPts val="950"/>
              </a:spcBef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</a:rPr>
              <a:t>Validate the file (that’s the next </a:t>
            </a:r>
            <a:r>
              <a:rPr lang="en-US" sz="1500" dirty="0" err="1">
                <a:solidFill>
                  <a:schemeClr val="bg1"/>
                </a:solidFill>
              </a:rPr>
              <a:t>powerpoint</a:t>
            </a:r>
            <a:r>
              <a:rPr lang="en-US" sz="1500" dirty="0">
                <a:solidFill>
                  <a:schemeClr val="bg1"/>
                </a:solidFill>
              </a:rPr>
              <a:t>) </a:t>
            </a:r>
          </a:p>
          <a:p>
            <a:pPr marL="571500" lvl="1" indent="-228600">
              <a:lnSpc>
                <a:spcPct val="90000"/>
              </a:lnSpc>
              <a:spcBef>
                <a:spcPts val="950"/>
              </a:spcBef>
            </a:pPr>
            <a:r>
              <a:rPr lang="en-US" sz="1227" dirty="0">
                <a:solidFill>
                  <a:schemeClr val="bg1"/>
                </a:solidFill>
              </a:rPr>
              <a:t>And fixing problems…</a:t>
            </a:r>
          </a:p>
        </p:txBody>
      </p:sp>
      <p:pic>
        <p:nvPicPr>
          <p:cNvPr id="8" name="Graphic 7" descr="File HTML">
            <a:extLst>
              <a:ext uri="{FF2B5EF4-FFF2-40B4-BE49-F238E27FC236}">
                <a16:creationId xmlns:a16="http://schemas.microsoft.com/office/drawing/2014/main" id="{90AEDD4D-0752-49F5-A2B1-323675958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0912" y="1727599"/>
            <a:ext cx="2314347" cy="23143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3CB7E-BC82-42A8-BA95-E2CD4E26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97197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1559" y="4849637"/>
            <a:ext cx="7671460" cy="59376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Next:   (3) Save,  (4) View,  (5) Validate!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99" y="536050"/>
            <a:ext cx="6996004" cy="873329"/>
          </a:xfrm>
        </p:spPr>
        <p:txBody>
          <a:bodyPr/>
          <a:lstStyle/>
          <a:p>
            <a:r>
              <a:rPr lang="en-US" dirty="0"/>
              <a:t>HTML 5.0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559" y="1563625"/>
            <a:ext cx="2688482" cy="309596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/>
              <a:t>&lt;!DOCTYPE html&gt;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/>
              <a:t>&lt;html lang = "</a:t>
            </a:r>
            <a:r>
              <a:rPr lang="en-US" sz="5600" dirty="0" err="1"/>
              <a:t>en</a:t>
            </a:r>
            <a:r>
              <a:rPr lang="en-US" sz="5600" dirty="0"/>
              <a:t>" &gt;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5600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/>
              <a:t>     &lt;head&gt;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/>
              <a:t>         &lt;meta charset= " utf-8" &gt;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/>
              <a:t>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/>
              <a:t>         &lt;title&gt;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/>
              <a:t>         &lt;/title&gt;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/>
              <a:t>     &lt;/head&gt;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/>
              <a:t>     &lt;body&gt;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/>
              <a:t>   &lt;/body&gt;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/>
              <a:t>&lt;/html&gt;</a:t>
            </a:r>
          </a:p>
          <a:p>
            <a:pPr marL="0" indent="0">
              <a:buNone/>
            </a:pPr>
            <a:endParaRPr lang="en-US" sz="4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90492F-87D1-48B9-9667-812ED399946A}"/>
              </a:ext>
            </a:extLst>
          </p:cNvPr>
          <p:cNvSpPr txBox="1">
            <a:spLocks/>
          </p:cNvSpPr>
          <p:nvPr/>
        </p:nvSpPr>
        <p:spPr>
          <a:xfrm>
            <a:off x="3170621" y="1563625"/>
            <a:ext cx="4932855" cy="30959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600" dirty="0"/>
              <a:t>Tells the </a:t>
            </a:r>
            <a:r>
              <a:rPr lang="en-US" sz="5600" dirty="0" err="1"/>
              <a:t>brower</a:t>
            </a:r>
            <a:r>
              <a:rPr lang="en-US" sz="5600" dirty="0"/>
              <a:t> the document is an html document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600" dirty="0"/>
              <a:t>Tells the browser that from here to &lt;/html&gt; is written in html code  (and the language is in English)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600" dirty="0"/>
              <a:t>Tells the browser this is the head section (ending at &lt;/head&gt;)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600" dirty="0"/>
              <a:t>Tells the browser that the character set is a very basic character set (8-bit)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600" dirty="0"/>
              <a:t>In between &lt;title&gt; and &lt;/title&gt; is where you put what will show up in the browser tab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600" dirty="0"/>
              <a:t>Ending the head section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600" dirty="0"/>
              <a:t>Starting the body section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600" dirty="0"/>
              <a:t>	This is where we’ll put pretty much all the html code we’ll be writing – between the &lt;body&gt; and the &lt;/body&gt; tags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600" dirty="0"/>
              <a:t>Ends the body section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600" dirty="0"/>
              <a:t>Ends the html code (and the web page)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C113F-2B2B-4419-BA11-3536BFA5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2" y="848272"/>
            <a:ext cx="4676985" cy="1018326"/>
          </a:xfrm>
        </p:spPr>
        <p:txBody>
          <a:bodyPr>
            <a:normAutofit/>
          </a:bodyPr>
          <a:lstStyle/>
          <a:p>
            <a:r>
              <a:rPr lang="en-US" sz="1800"/>
              <a:t>Noteworthy Points: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DC069-1568-450B-AFAB-19C1CD345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52" y="2119587"/>
            <a:ext cx="4992295" cy="34684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300" dirty="0"/>
              <a:t>The template is REQUIRED for all web pages!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300" dirty="0"/>
              <a:t>Each of the following tag sets occurs ONCE AND ONLY ONCE:</a:t>
            </a:r>
          </a:p>
          <a:p>
            <a:pPr marL="396255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300" dirty="0"/>
              <a:t>&lt;html&gt;</a:t>
            </a:r>
            <a:br>
              <a:rPr lang="en-US" sz="1300" dirty="0"/>
            </a:br>
            <a:r>
              <a:rPr lang="en-US" sz="1300" dirty="0"/>
              <a:t>&lt;head&gt;&lt;/head&gt;</a:t>
            </a:r>
          </a:p>
          <a:p>
            <a:pPr marL="396255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300" dirty="0"/>
              <a:t>&lt;body&gt;&lt;/body&gt;</a:t>
            </a:r>
          </a:p>
          <a:p>
            <a:pPr marL="396255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300" dirty="0"/>
              <a:t>&lt;/html&gt;</a:t>
            </a:r>
          </a:p>
          <a:p>
            <a:pPr marL="198127" lvl="1" indent="0">
              <a:lnSpc>
                <a:spcPct val="90000"/>
              </a:lnSpc>
              <a:buNone/>
            </a:pPr>
            <a:r>
              <a:rPr lang="en-US" sz="1300" dirty="0"/>
              <a:t>(and they occur in that order!)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300" dirty="0"/>
              <a:t>No code should occur between &lt;html&gt;&lt;head&gt;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300" dirty="0"/>
              <a:t>No code should occur between &lt;/head&gt;&lt;body&gt;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300" dirty="0"/>
              <a:t>No code should occur between &lt;/body&gt;&lt;/html&gt;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3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300" dirty="0"/>
              <a:t>With HTML, we will almost exclusively be putting code between the &lt;body&gt; and the &lt;/body&gt; tag set.</a:t>
            </a:r>
          </a:p>
        </p:txBody>
      </p:sp>
      <p:pic>
        <p:nvPicPr>
          <p:cNvPr id="6" name="Picture 5" descr="Exclamation mark on a yellow background">
            <a:extLst>
              <a:ext uri="{FF2B5EF4-FFF2-40B4-BE49-F238E27FC236}">
                <a16:creationId xmlns:a16="http://schemas.microsoft.com/office/drawing/2014/main" id="{AE40343F-B65A-483F-B42A-3710A604F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4" r="23707"/>
          <a:stretch/>
        </p:blipFill>
        <p:spPr>
          <a:xfrm>
            <a:off x="5717627" y="10"/>
            <a:ext cx="2511971" cy="59435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87F26-8CA4-481E-964D-BC8A4BBB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59053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CB00-4B97-43FE-BC36-401F5927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Noteworthy points: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2C4A1DB-5135-4804-8666-59669BF893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523233"/>
              </p:ext>
            </p:extLst>
          </p:nvPr>
        </p:nvGraphicFramePr>
        <p:xfrm>
          <a:off x="1445441" y="2286306"/>
          <a:ext cx="5343980" cy="268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46A65-3822-4B16-AAE3-C678D366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5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29599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92640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B680D-F59C-425D-9279-5F4D852B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98" y="94583"/>
            <a:ext cx="7846822" cy="707707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Takeaways: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78FC-AF38-4380-BE04-30714586D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8" y="951489"/>
            <a:ext cx="4740164" cy="4251132"/>
          </a:xfr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Create a PLAIN TEXT FILE  </a:t>
            </a:r>
          </a:p>
          <a:p>
            <a:pPr lvl="1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(MS word is not plain)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</a:rPr>
              <a:t>Every web page should have the base set of tags</a:t>
            </a:r>
          </a:p>
          <a:p>
            <a:pPr lvl="1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Those base tags can be used as a web page template</a:t>
            </a:r>
          </a:p>
          <a:p>
            <a:pPr lvl="1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The base tags occur once and only once in each web page</a:t>
            </a:r>
          </a:p>
          <a:p>
            <a:pPr lvl="1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The base tags occur in a specific order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</a:rPr>
              <a:t>Tabs, spacing, capital letters don’t matter in html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</a:rPr>
              <a:t>Save web pages with the .html extension (and as a hypertext markup language file type in Notepad++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</a:rPr>
              <a:t>To view, double-click on the saved file on your laptop, or right-click (control-click) and select open in (your browser)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sz="1400" i="1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400" i="1" dirty="0">
                <a:solidFill>
                  <a:schemeClr val="bg1"/>
                </a:solidFill>
              </a:rPr>
              <a:t>If one of the above steps isn’t working, see the next ppt for validating and fixing problems</a:t>
            </a:r>
          </a:p>
        </p:txBody>
      </p:sp>
      <p:pic>
        <p:nvPicPr>
          <p:cNvPr id="8" name="Graphic 7" descr="File HTML">
            <a:extLst>
              <a:ext uri="{FF2B5EF4-FFF2-40B4-BE49-F238E27FC236}">
                <a16:creationId xmlns:a16="http://schemas.microsoft.com/office/drawing/2014/main" id="{AF031C95-5E00-4687-9E19-3A6EBBDEF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0912" y="1727599"/>
            <a:ext cx="2314347" cy="23143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9F0E9-E57D-4940-825B-73FB1BC6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89842809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657</Words>
  <Application>Microsoft Office PowerPoint</Application>
  <PresentationFormat>Custom</PresentationFormat>
  <Paragraphs>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Wingdings</vt:lpstr>
      <vt:lpstr>Arial</vt:lpstr>
      <vt:lpstr>Gill Sans MT</vt:lpstr>
      <vt:lpstr>Calibri</vt:lpstr>
      <vt:lpstr>Parcel</vt:lpstr>
      <vt:lpstr>Getting started:  Making a web Page Tempate</vt:lpstr>
      <vt:lpstr>Steps in Creating a  Web Page Template</vt:lpstr>
      <vt:lpstr>HTML 5.0 Template</vt:lpstr>
      <vt:lpstr>Noteworthy Points:</vt:lpstr>
      <vt:lpstr>Less Noteworthy points: </vt:lpstr>
      <vt:lpstr>Takeaways: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Internet</dc:title>
  <dc:creator>Yarrington, Debra</dc:creator>
  <cp:lastModifiedBy>Yarrington, Debra</cp:lastModifiedBy>
  <cp:revision>7</cp:revision>
  <dcterms:created xsi:type="dcterms:W3CDTF">2021-02-11T05:26:37Z</dcterms:created>
  <dcterms:modified xsi:type="dcterms:W3CDTF">2021-02-14T19:25:43Z</dcterms:modified>
</cp:coreProperties>
</file>