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4244" r:id="rId1"/>
  </p:sldMasterIdLst>
  <p:notesMasterIdLst>
    <p:notesMasterId r:id="rId8"/>
  </p:notesMasterIdLst>
  <p:sldIdLst>
    <p:sldId id="351" r:id="rId2"/>
    <p:sldId id="339" r:id="rId3"/>
    <p:sldId id="352" r:id="rId4"/>
    <p:sldId id="279" r:id="rId5"/>
    <p:sldId id="330" r:id="rId6"/>
    <p:sldId id="353" r:id="rId7"/>
  </p:sldIdLst>
  <p:sldSz cx="8229600" cy="5943600"/>
  <p:notesSz cx="7086600" cy="9428163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Gill Sans MT" panose="020B0502020104020203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D60F00"/>
    <a:srgbClr val="FFCCFF"/>
    <a:srgbClr val="D000B7"/>
    <a:srgbClr val="9966FF"/>
    <a:srgbClr val="EAB658"/>
    <a:srgbClr val="4A5356"/>
    <a:srgbClr val="000000"/>
    <a:srgbClr val="FFFFFF"/>
    <a:srgbClr val="ECC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6" autoAdjust="0"/>
    <p:restoredTop sz="95795" autoAdjust="0"/>
  </p:normalViewPr>
  <p:slideViewPr>
    <p:cSldViewPr snapToGrid="0">
      <p:cViewPr varScale="1">
        <p:scale>
          <a:sx n="106" d="100"/>
          <a:sy n="106" d="100"/>
        </p:scale>
        <p:origin x="86" y="48"/>
      </p:cViewPr>
      <p:guideLst>
        <p:guide orient="horz" pos="1872"/>
        <p:guide pos="25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5740" y="0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5375" y="706438"/>
            <a:ext cx="4895850" cy="3536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880" y="4478378"/>
            <a:ext cx="5196840" cy="424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6755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5740" y="8956755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FC5A91F-568B-4C23-9EB3-32E5F1B62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37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31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47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63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796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5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4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2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89B3E-DD55-4FB2-A248-375162E8C29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19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992016" y="2068511"/>
            <a:ext cx="6245568" cy="1426464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033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9257" y="3772205"/>
            <a:ext cx="4591088" cy="107457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6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96255" indent="0" algn="ctr">
              <a:buNone/>
              <a:defRPr sz="1647"/>
            </a:lvl2pPr>
            <a:lvl3pPr marL="792510" indent="0" algn="ctr">
              <a:buNone/>
              <a:defRPr sz="1560"/>
            </a:lvl3pPr>
            <a:lvl4pPr marL="1188766" indent="0" algn="ctr">
              <a:buNone/>
              <a:defRPr sz="1387"/>
            </a:lvl4pPr>
            <a:lvl5pPr marL="1585021" indent="0" algn="ctr">
              <a:buNone/>
              <a:defRPr sz="1387"/>
            </a:lvl5pPr>
            <a:lvl6pPr marL="1981276" indent="0" algn="ctr">
              <a:buNone/>
              <a:defRPr sz="1387"/>
            </a:lvl6pPr>
            <a:lvl7pPr marL="2377531" indent="0" algn="ctr">
              <a:buNone/>
              <a:defRPr sz="1387"/>
            </a:lvl7pPr>
            <a:lvl8pPr marL="2773787" indent="0" algn="ctr">
              <a:buNone/>
              <a:defRPr sz="1387"/>
            </a:lvl8pPr>
            <a:lvl9pPr marL="3170042" indent="0" algn="ctr">
              <a:buNone/>
              <a:defRPr sz="138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8226E-DEA2-445F-BA0E-7E94BAB97B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52" y="0"/>
            <a:ext cx="2424113" cy="5943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5BCE61-13EB-41A7-B9AA-F3F1AEF99B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6715" y="0"/>
            <a:ext cx="7862887" cy="59436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AF4C1F-B250-4E20-BEAA-D6971CC61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8229600" cy="5943600"/>
          </a:xfrm>
          <a:prstGeom prst="rect">
            <a:avLst/>
          </a:prstGeom>
          <a:noFill/>
          <a:ln w="38100">
            <a:solidFill>
              <a:srgbClr val="ECC556"/>
            </a:solidFill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7651BB-8AB2-415B-9EA0-C83940DF415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527" y="14290"/>
            <a:ext cx="1590675" cy="1590675"/>
            <a:chOff x="0" y="0"/>
            <a:chExt cx="450" cy="450"/>
          </a:xfrm>
        </p:grpSpPr>
        <p:sp>
          <p:nvSpPr>
            <p:cNvPr id="14" name="AutoShape 16">
              <a:extLst>
                <a:ext uri="{FF2B5EF4-FFF2-40B4-BE49-F238E27FC236}">
                  <a16:creationId xmlns:a16="http://schemas.microsoft.com/office/drawing/2014/main" id="{CED0AD8C-8439-494B-82C5-FAD2A48EF8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450" cy="450"/>
            </a:xfrm>
            <a:prstGeom prst="diamond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9966FF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7">
              <a:extLst>
                <a:ext uri="{FF2B5EF4-FFF2-40B4-BE49-F238E27FC236}">
                  <a16:creationId xmlns:a16="http://schemas.microsoft.com/office/drawing/2014/main" id="{A88D6552-DB2B-48F5-8CBF-C3F77E8F910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" y="31"/>
              <a:ext cx="388" cy="388"/>
            </a:xfrm>
            <a:prstGeom prst="diamond">
              <a:avLst/>
            </a:prstGeom>
            <a:gradFill rotWithShape="1">
              <a:gsLst>
                <a:gs pos="0">
                  <a:srgbClr val="6600FF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FD23780-DA66-49FF-AF63-6F127EE8AE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" y="12"/>
              <a:ext cx="266" cy="268"/>
            </a:xfrm>
            <a:prstGeom prst="ellipse">
              <a:avLst/>
            </a:prstGeom>
            <a:noFill/>
            <a:ln w="12700">
              <a:solidFill>
                <a:srgbClr val="B8E65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4C30405-79B8-4358-A24A-B38C5FADE9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4552" y="2593977"/>
            <a:ext cx="6827838" cy="28622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34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4A0D7FE6-A6B7-4353-8025-8324B49286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7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40851" y="812292"/>
            <a:ext cx="948569" cy="43190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5441" y="812292"/>
            <a:ext cx="4244557" cy="43190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87F165F2-364E-471D-9D43-F28706CD2F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68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2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995782" y="2068511"/>
            <a:ext cx="6246266" cy="1426464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033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9257" y="3772137"/>
            <a:ext cx="4591088" cy="1096404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647">
                <a:solidFill>
                  <a:schemeClr val="tx1"/>
                </a:solidFill>
              </a:defRPr>
            </a:lvl1pPr>
            <a:lvl2pPr marL="396255" indent="0">
              <a:buNone/>
              <a:defRPr sz="1647">
                <a:solidFill>
                  <a:schemeClr val="tx1">
                    <a:tint val="75000"/>
                  </a:schemeClr>
                </a:solidFill>
              </a:defRPr>
            </a:lvl2pPr>
            <a:lvl3pPr marL="7925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188766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4pPr>
            <a:lvl5pPr marL="1585021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5pPr>
            <a:lvl6pPr marL="1981276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6pPr>
            <a:lvl7pPr marL="2377531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7pPr>
            <a:lvl8pPr marL="2773787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8pPr>
            <a:lvl9pPr marL="3170042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F755FC8D-3703-4281-B6DC-177CFDB545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3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2015" y="2286305"/>
            <a:ext cx="2959221" cy="2688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8364" y="2286305"/>
            <a:ext cx="2961464" cy="2688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58A867C-F0D0-4253-85E8-C826B13956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0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2015" y="2004976"/>
            <a:ext cx="2959222" cy="610209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647" b="0" cap="all" spc="87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96255" indent="0">
              <a:buNone/>
              <a:defRPr sz="1647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2015" y="2724150"/>
            <a:ext cx="2959222" cy="2250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8364" y="2724150"/>
            <a:ext cx="2961464" cy="225053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78364" y="2004976"/>
            <a:ext cx="2961464" cy="610209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647" b="0" cap="all" spc="87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96255" indent="0">
              <a:buNone/>
              <a:defRPr sz="1647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912EC56C-8841-4AEE-81DF-8F628E9B89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69386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728A8B9-41F2-4355-8086-F06E62A712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4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7194F4BD-CB8E-4BB9-ABB0-A1A4DFA07B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95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114800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576633" y="1944652"/>
            <a:ext cx="2961535" cy="9892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82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854" y="697383"/>
            <a:ext cx="3250692" cy="4548835"/>
          </a:xfrm>
        </p:spPr>
        <p:txBody>
          <a:bodyPr>
            <a:normAutofit/>
          </a:bodyPr>
          <a:lstStyle>
            <a:lvl1pPr>
              <a:defRPr sz="1647">
                <a:solidFill>
                  <a:schemeClr val="tx1"/>
                </a:solidFill>
              </a:defRPr>
            </a:lvl1pPr>
            <a:lvl2pPr>
              <a:defRPr sz="1387">
                <a:solidFill>
                  <a:schemeClr val="tx1"/>
                </a:solidFill>
              </a:defRPr>
            </a:lvl2pPr>
            <a:lvl3pPr>
              <a:defRPr sz="1387">
                <a:solidFill>
                  <a:schemeClr val="tx1"/>
                </a:solidFill>
              </a:defRPr>
            </a:lvl3pPr>
            <a:lvl4pPr>
              <a:defRPr sz="1387">
                <a:solidFill>
                  <a:schemeClr val="tx1"/>
                </a:solidFill>
              </a:defRPr>
            </a:lvl4pPr>
            <a:lvl5pPr>
              <a:defRPr sz="1387">
                <a:solidFill>
                  <a:schemeClr val="tx1"/>
                </a:solidFill>
              </a:defRPr>
            </a:lvl5pPr>
            <a:lvl6pPr>
              <a:defRPr sz="1387"/>
            </a:lvl6pPr>
            <a:lvl7pPr>
              <a:defRPr sz="1387"/>
            </a:lvl7pPr>
            <a:lvl8pPr>
              <a:defRPr sz="1387"/>
            </a:lvl8pPr>
            <a:lvl9pPr>
              <a:defRPr sz="13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669" y="3076596"/>
            <a:ext cx="2561463" cy="190149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300">
                <a:solidFill>
                  <a:srgbClr val="FFFFFF"/>
                </a:solidFill>
              </a:defRPr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6633" y="5404714"/>
            <a:ext cx="3425758" cy="277368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A05C75D-C43E-4C51-B6BF-DAA42DC02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32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114799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576072" y="1944651"/>
            <a:ext cx="2962656" cy="9906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182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14800" y="-36549"/>
            <a:ext cx="4118916" cy="59436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773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96255" indent="0">
              <a:buNone/>
              <a:defRPr sz="2427"/>
            </a:lvl2pPr>
            <a:lvl3pPr marL="792510" indent="0">
              <a:buNone/>
              <a:defRPr sz="2080"/>
            </a:lvl3pPr>
            <a:lvl4pPr marL="1188766" indent="0">
              <a:buNone/>
              <a:defRPr sz="1733"/>
            </a:lvl4pPr>
            <a:lvl5pPr marL="1585021" indent="0">
              <a:buNone/>
              <a:defRPr sz="1733"/>
            </a:lvl5pPr>
            <a:lvl6pPr marL="1981276" indent="0">
              <a:buNone/>
              <a:defRPr sz="1733"/>
            </a:lvl6pPr>
            <a:lvl7pPr marL="2377531" indent="0">
              <a:buNone/>
              <a:defRPr sz="1733"/>
            </a:lvl7pPr>
            <a:lvl8pPr marL="2773787" indent="0">
              <a:buNone/>
              <a:defRPr sz="1733"/>
            </a:lvl8pPr>
            <a:lvl9pPr marL="3170042" indent="0">
              <a:buNone/>
              <a:defRPr sz="17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669" y="3076597"/>
            <a:ext cx="2561463" cy="1901499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300">
                <a:solidFill>
                  <a:srgbClr val="FFFFFF"/>
                </a:solidFill>
              </a:defRPr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76072" y="5404714"/>
            <a:ext cx="3423514" cy="277368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FCF9ACA6-7938-4CCA-8579-3165DD0DC4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2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445441" y="836066"/>
            <a:ext cx="5343980" cy="103022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5441" y="2286306"/>
            <a:ext cx="5343980" cy="2688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81049" y="5406974"/>
            <a:ext cx="1858779" cy="280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7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2/14/2021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2015" y="5404714"/>
            <a:ext cx="4100998" cy="277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7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6101" y="5388864"/>
            <a:ext cx="329184" cy="316992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953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2-</a:t>
            </a:r>
            <a:fld id="{912EC56C-8841-4AEE-81DF-8F628E9B89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8A51B5-E904-4C5D-AA22-371CDE48F6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50" y="0"/>
            <a:ext cx="665163" cy="5943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9371D0-1ECD-4640-B169-1FED42D8ED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4788" y="1414463"/>
            <a:ext cx="7874000" cy="43830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6183ED-B172-4351-99CA-8279FEF2A1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0025" y="177802"/>
            <a:ext cx="7872413" cy="1103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4E8E72-8624-4AEE-B2E8-D922787BD8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8229600" cy="5943600"/>
          </a:xfrm>
          <a:prstGeom prst="rect">
            <a:avLst/>
          </a:prstGeom>
          <a:noFill/>
          <a:ln w="38100">
            <a:solidFill>
              <a:srgbClr val="ECC556"/>
            </a:solidFill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C3F658-ADC1-4565-8EC7-9A9E5DA1FE5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" y="2"/>
            <a:ext cx="714375" cy="714375"/>
            <a:chOff x="0" y="0"/>
            <a:chExt cx="450" cy="450"/>
          </a:xfrm>
        </p:grpSpPr>
        <p:sp>
          <p:nvSpPr>
            <p:cNvPr id="12" name="AutoShape 17">
              <a:extLst>
                <a:ext uri="{FF2B5EF4-FFF2-40B4-BE49-F238E27FC236}">
                  <a16:creationId xmlns:a16="http://schemas.microsoft.com/office/drawing/2014/main" id="{13C925AE-6ADF-432D-959C-615D89338F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450" cy="450"/>
            </a:xfrm>
            <a:prstGeom prst="diamond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9966FF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8">
              <a:extLst>
                <a:ext uri="{FF2B5EF4-FFF2-40B4-BE49-F238E27FC236}">
                  <a16:creationId xmlns:a16="http://schemas.microsoft.com/office/drawing/2014/main" id="{94B4A3B8-2599-430D-86CF-D7A0C9A4F9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" y="31"/>
              <a:ext cx="388" cy="388"/>
            </a:xfrm>
            <a:prstGeom prst="diamond">
              <a:avLst/>
            </a:prstGeom>
            <a:gradFill rotWithShape="1">
              <a:gsLst>
                <a:gs pos="0">
                  <a:srgbClr val="6600FF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3FF59BB-E9CA-4162-A045-78ED995ADF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" y="12"/>
              <a:ext cx="266" cy="268"/>
            </a:xfrm>
            <a:prstGeom prst="ellipse">
              <a:avLst/>
            </a:prstGeom>
            <a:noFill/>
            <a:ln w="12700">
              <a:solidFill>
                <a:srgbClr val="B8E65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080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</p:sldLayoutIdLst>
  <p:hf hdr="0" ftr="0" dt="0"/>
  <p:txStyles>
    <p:titleStyle>
      <a:lvl1pPr algn="ctr" defTabSz="792510" rtl="0" eaLnBrk="1" latinLnBrk="0" hangingPunct="1">
        <a:lnSpc>
          <a:spcPct val="90000"/>
        </a:lnSpc>
        <a:spcBef>
          <a:spcPct val="0"/>
        </a:spcBef>
        <a:buNone/>
        <a:defRPr sz="2253" kern="1200" cap="all" spc="173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98128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5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96255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94383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792510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990638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139234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/>
          </a:solidFill>
          <a:latin typeface="+mn-lt"/>
          <a:ea typeface="+mn-ea"/>
          <a:cs typeface="+mn-cs"/>
        </a:defRPr>
      </a:lvl6pPr>
      <a:lvl7pPr marL="1287830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/>
          </a:solidFill>
          <a:latin typeface="+mn-lt"/>
          <a:ea typeface="+mn-ea"/>
          <a:cs typeface="+mn-cs"/>
        </a:defRPr>
      </a:lvl7pPr>
      <a:lvl8pPr marL="1436425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585021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1pPr>
      <a:lvl2pPr marL="396255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2pPr>
      <a:lvl3pPr marL="79251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6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58502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198127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237753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773787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3170042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8229600" cy="5943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62707"/>
            <a:ext cx="8229600" cy="16808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B304F2-E4E8-44B0-B81E-642D1A9A2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135" y="3700044"/>
            <a:ext cx="6069330" cy="1096127"/>
          </a:xfrm>
        </p:spPr>
        <p:txBody>
          <a:bodyPr>
            <a:normAutofit/>
          </a:bodyPr>
          <a:lstStyle/>
          <a:p>
            <a:r>
              <a:rPr lang="en-US" sz="2500" dirty="0"/>
              <a:t>Other Web Terms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631AE390-EE89-4194-8148-9AFB78A716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93" y="554734"/>
            <a:ext cx="6853013" cy="286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0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Terms: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213" y="2084552"/>
            <a:ext cx="6509407" cy="3485931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FF0000"/>
                </a:solidFill>
              </a:rPr>
              <a:t>Cookies: </a:t>
            </a:r>
            <a:r>
              <a:rPr lang="en-US" dirty="0"/>
              <a:t>data saved by your browser that identifies </a:t>
            </a:r>
            <a:br>
              <a:rPr lang="en-US" dirty="0"/>
            </a:br>
            <a:r>
              <a:rPr lang="en-US" dirty="0"/>
              <a:t>you/your preferences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Small text files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Frequently store login  information</a:t>
            </a:r>
            <a:br>
              <a:rPr lang="en-US" dirty="0"/>
            </a:br>
            <a:endParaRPr lang="en-US" dirty="0"/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FF0000"/>
                </a:solidFill>
              </a:rPr>
              <a:t>Cache: </a:t>
            </a:r>
            <a:r>
              <a:rPr lang="en-US" dirty="0"/>
              <a:t>a copy of a web page/ image/ sound file saved locally on your computer after you’ve visited that web page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So when you load it into your browser again, it doesn’t have to be transferred across the internet again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Saves time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But you might have an old copy of a web page on your computer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 descr="A plate of cookies&#10;&#10;Description automatically generated with medium confidence">
            <a:extLst>
              <a:ext uri="{FF2B5EF4-FFF2-40B4-BE49-F238E27FC236}">
                <a16:creationId xmlns:a16="http://schemas.microsoft.com/office/drawing/2014/main" id="{1E5F52D1-5D30-4924-AE35-795BBB96D8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885" y="2074042"/>
            <a:ext cx="2438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3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Terms: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213" y="2084552"/>
            <a:ext cx="6509407" cy="3485931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FF0000"/>
                </a:solidFill>
              </a:rPr>
              <a:t>W3C: </a:t>
            </a:r>
            <a:r>
              <a:rPr lang="en-US" dirty="0"/>
              <a:t>World Wide Web consortium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An organization designed to define standards for web browsers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i.e., standards for html/</a:t>
            </a:r>
            <a:r>
              <a:rPr lang="en-US" dirty="0" err="1"/>
              <a:t>css</a:t>
            </a:r>
            <a:r>
              <a:rPr lang="en-US" dirty="0"/>
              <a:t> that all browsers should recognize and display in a particular way</a:t>
            </a:r>
          </a:p>
          <a:p>
            <a:pPr lvl="2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FF0000"/>
                </a:solidFill>
              </a:rPr>
              <a:t>ARIA: </a:t>
            </a:r>
            <a:r>
              <a:rPr lang="en-US" dirty="0"/>
              <a:t>technical specification published by the </a:t>
            </a:r>
            <a:br>
              <a:rPr lang="en-US" dirty="0"/>
            </a:br>
            <a:r>
              <a:rPr lang="en-US" dirty="0"/>
              <a:t>W3c that specifies how to increase the </a:t>
            </a:r>
            <a:br>
              <a:rPr lang="en-US" dirty="0"/>
            </a:br>
            <a:r>
              <a:rPr lang="en-US" b="1" i="1" dirty="0"/>
              <a:t>accessibility</a:t>
            </a:r>
            <a:r>
              <a:rPr lang="en-US" dirty="0"/>
              <a:t> of web pages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So, for example, if a person who is blind is </a:t>
            </a:r>
            <a:br>
              <a:rPr lang="en-US" dirty="0"/>
            </a:br>
            <a:r>
              <a:rPr lang="en-US" dirty="0"/>
              <a:t>accessing your web page using a </a:t>
            </a:r>
            <a:r>
              <a:rPr lang="en-US" dirty="0" err="1"/>
              <a:t>screenreader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it will work for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 descr="A person using a screenreader to access the coputer">
            <a:extLst>
              <a:ext uri="{FF2B5EF4-FFF2-40B4-BE49-F238E27FC236}">
                <a16:creationId xmlns:a16="http://schemas.microsoft.com/office/drawing/2014/main" id="{E8C4F913-ECAC-4CCF-99B8-BEAD9C3F0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516" y="3492938"/>
            <a:ext cx="3255972" cy="183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61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229600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7950" y="0"/>
            <a:ext cx="3141650" cy="5943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62272" y="5388864"/>
            <a:ext cx="246888" cy="3169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/>
              <a:t>2-</a:t>
            </a:r>
            <a:fld id="{6FF7C780-F14C-4E06-9BBD-5C6F4EE6441C}" type="slidenum">
              <a:rPr lang="en-US" sz="80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C967D4-CFF7-4C90-9512-E5566228A305}"/>
              </a:ext>
            </a:extLst>
          </p:cNvPr>
          <p:cNvSpPr/>
          <p:nvPr/>
        </p:nvSpPr>
        <p:spPr>
          <a:xfrm>
            <a:off x="0" y="0"/>
            <a:ext cx="4550979" cy="59436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ml code&#10;">
            <a:extLst>
              <a:ext uri="{FF2B5EF4-FFF2-40B4-BE49-F238E27FC236}">
                <a16:creationId xmlns:a16="http://schemas.microsoft.com/office/drawing/2014/main" id="{30BAE70B-470D-4E7B-AE2E-A20C569CF4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1189" y="417414"/>
            <a:ext cx="8435104" cy="4829096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14FA99-07D7-440C-8CE8-39ED362AD0AD}"/>
              </a:ext>
            </a:extLst>
          </p:cNvPr>
          <p:cNvSpPr/>
          <p:nvPr/>
        </p:nvSpPr>
        <p:spPr>
          <a:xfrm>
            <a:off x="3941379" y="0"/>
            <a:ext cx="4179614" cy="590681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14345" y="557671"/>
            <a:ext cx="3380914" cy="742108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HTML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4414346" y="1509986"/>
            <a:ext cx="3380914" cy="373652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HTML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The language used in writing and publishing web pages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The set of tags used for formatting and linking to other documents on the web</a:t>
            </a:r>
          </a:p>
          <a:p>
            <a:pPr lvl="2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NOT a programming language (but it can contain programming code)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Hypertext links connect one web document to another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229599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92640" cy="5943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39" y="557671"/>
            <a:ext cx="4213835" cy="1497638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Other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" y="2286304"/>
            <a:ext cx="4213832" cy="29602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CSS –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Cascading Style Sheets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used for styling web page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HTML is for </a:t>
            </a:r>
            <a:r>
              <a:rPr lang="en-US" b="1" i="1" dirty="0">
                <a:solidFill>
                  <a:schemeClr val="bg1"/>
                </a:solidFill>
              </a:rPr>
              <a:t>formatting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CSS is used for </a:t>
            </a:r>
            <a:r>
              <a:rPr lang="en-US" b="1" i="1" dirty="0">
                <a:solidFill>
                  <a:schemeClr val="bg1"/>
                </a:solidFill>
              </a:rPr>
              <a:t>styling</a:t>
            </a: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chemeClr val="bg1"/>
                </a:solidFill>
              </a:rPr>
              <a:t>Javascript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Client-side scripting language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Not stand-alone, but an add-on to HTML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Most popular scripting language</a:t>
            </a:r>
          </a:p>
        </p:txBody>
      </p:sp>
      <p:pic>
        <p:nvPicPr>
          <p:cNvPr id="9" name="Picture 8" descr="How to become a frontend developer">
            <a:extLst>
              <a:ext uri="{FF2B5EF4-FFF2-40B4-BE49-F238E27FC236}">
                <a16:creationId xmlns:a16="http://schemas.microsoft.com/office/drawing/2014/main" id="{8CEF98CA-C8D4-4782-9636-A240942D4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14" y="0"/>
            <a:ext cx="3194686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930BC020-BDBF-49EB-9898-BAB5BF55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8229600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71800"/>
            <a:ext cx="8229600" cy="2971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11CF92E-C680-444B-B64E-C25AB3DA22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24" b="29328"/>
          <a:stretch/>
        </p:blipFill>
        <p:spPr>
          <a:xfrm>
            <a:off x="20" y="-354390"/>
            <a:ext cx="8229580" cy="269469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9EA01-F68F-4A10-AF2D-CBB6C7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62272" y="5388864"/>
            <a:ext cx="246888" cy="3169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800"/>
              <a:t>2-</a:t>
            </a:r>
            <a:fld id="{29591424-0D67-4029-937B-ED6CF650D373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6</a:t>
            </a:fld>
            <a:endParaRPr lang="en-US" sz="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7657BF-DBBA-4AC2-868D-CCF75C5826A5}"/>
              </a:ext>
            </a:extLst>
          </p:cNvPr>
          <p:cNvSpPr/>
          <p:nvPr/>
        </p:nvSpPr>
        <p:spPr>
          <a:xfrm>
            <a:off x="0" y="2340303"/>
            <a:ext cx="8229580" cy="631495"/>
          </a:xfrm>
          <a:prstGeom prst="rect">
            <a:avLst/>
          </a:prstGeom>
          <a:solidFill>
            <a:srgbClr val="4A5356"/>
          </a:solidFill>
          <a:ln>
            <a:solidFill>
              <a:srgbClr val="4A53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5F3BD-508B-41DA-8223-E98F0EB88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773" y="2417379"/>
            <a:ext cx="7854730" cy="3440387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Cookies: </a:t>
            </a:r>
            <a:r>
              <a:rPr lang="en-US" sz="1400" dirty="0">
                <a:solidFill>
                  <a:schemeClr val="bg1"/>
                </a:solidFill>
              </a:rPr>
              <a:t>text files web sites put on your computer to keep track of info about you</a:t>
            </a:r>
          </a:p>
          <a:p>
            <a:pPr>
              <a:spcBef>
                <a:spcPts val="1000"/>
              </a:spcBef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Cache: </a:t>
            </a:r>
            <a:r>
              <a:rPr lang="en-US" sz="1400" dirty="0">
                <a:solidFill>
                  <a:schemeClr val="bg1"/>
                </a:solidFill>
              </a:rPr>
              <a:t>holds old copies of web sites and files to save time</a:t>
            </a:r>
          </a:p>
          <a:p>
            <a:pPr>
              <a:spcBef>
                <a:spcPts val="1000"/>
              </a:spcBef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W3C: </a:t>
            </a:r>
            <a:r>
              <a:rPr lang="en-US" sz="1400" dirty="0">
                <a:solidFill>
                  <a:schemeClr val="bg1"/>
                </a:solidFill>
              </a:rPr>
              <a:t>Web standards authority</a:t>
            </a:r>
          </a:p>
          <a:p>
            <a:pPr>
              <a:spcBef>
                <a:spcPts val="1000"/>
              </a:spcBef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ARIA: </a:t>
            </a:r>
            <a:r>
              <a:rPr lang="en-US" sz="1400" dirty="0">
                <a:solidFill>
                  <a:schemeClr val="bg1"/>
                </a:solidFill>
              </a:rPr>
              <a:t>tags for web page accessibility</a:t>
            </a:r>
          </a:p>
          <a:p>
            <a:pPr>
              <a:spcBef>
                <a:spcPts val="1000"/>
              </a:spcBef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HTML: </a:t>
            </a:r>
            <a:r>
              <a:rPr lang="en-US" sz="1400" dirty="0">
                <a:solidFill>
                  <a:schemeClr val="bg1"/>
                </a:solidFill>
              </a:rPr>
              <a:t>for formatting web pages</a:t>
            </a:r>
          </a:p>
          <a:p>
            <a:pPr>
              <a:spcBef>
                <a:spcPts val="1000"/>
              </a:spcBef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CSS: </a:t>
            </a:r>
            <a:r>
              <a:rPr lang="en-US" sz="1400" dirty="0">
                <a:solidFill>
                  <a:schemeClr val="bg1"/>
                </a:solidFill>
              </a:rPr>
              <a:t>for styling web pages</a:t>
            </a:r>
          </a:p>
          <a:p>
            <a:pPr>
              <a:spcBef>
                <a:spcPts val="1000"/>
              </a:spcBef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JavaScript: </a:t>
            </a:r>
            <a:r>
              <a:rPr lang="en-US" sz="1400" dirty="0">
                <a:solidFill>
                  <a:schemeClr val="bg1"/>
                </a:solidFill>
              </a:rPr>
              <a:t>programming language for making web pages interactive</a:t>
            </a:r>
          </a:p>
          <a:p>
            <a:pPr>
              <a:spcBef>
                <a:spcPts val="1000"/>
              </a:spcBef>
            </a:pP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-US" sz="1400" b="1" i="1" dirty="0">
                <a:solidFill>
                  <a:srgbClr val="EAB658"/>
                </a:solidFill>
              </a:rPr>
              <a:t>WOO WOO!!!  TERMINOLOGY IS DONE!!!  </a:t>
            </a:r>
          </a:p>
          <a:p>
            <a:pPr>
              <a:spcBef>
                <a:spcPts val="500"/>
              </a:spcBef>
            </a:pPr>
            <a:r>
              <a:rPr lang="en-US" sz="1400" b="1" i="1" dirty="0">
                <a:solidFill>
                  <a:srgbClr val="EAB658"/>
                </a:solidFill>
              </a:rPr>
              <a:t>…for now…</a:t>
            </a:r>
          </a:p>
          <a:p>
            <a:pPr>
              <a:lnSpc>
                <a:spcPct val="90000"/>
              </a:lnSpc>
            </a:pPr>
            <a:endParaRPr lang="en-US" sz="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6193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5150</TotalTime>
  <Words>336</Words>
  <Application>Microsoft Office PowerPoint</Application>
  <PresentationFormat>Custom</PresentationFormat>
  <Paragraphs>48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Wingdings</vt:lpstr>
      <vt:lpstr>Arial</vt:lpstr>
      <vt:lpstr>Gill Sans MT</vt:lpstr>
      <vt:lpstr>Calibri</vt:lpstr>
      <vt:lpstr>Parcel</vt:lpstr>
      <vt:lpstr>Other Web Terms</vt:lpstr>
      <vt:lpstr>Other Terms:</vt:lpstr>
      <vt:lpstr>Other Terms:</vt:lpstr>
      <vt:lpstr>HTML</vt:lpstr>
      <vt:lpstr>Other Terms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the Internet</dc:title>
  <dc:creator>Yarrington, Debra</dc:creator>
  <cp:lastModifiedBy>Yarrington, Debra</cp:lastModifiedBy>
  <cp:revision>7</cp:revision>
  <dcterms:created xsi:type="dcterms:W3CDTF">2021-02-11T05:26:37Z</dcterms:created>
  <dcterms:modified xsi:type="dcterms:W3CDTF">2021-02-14T19:24:36Z</dcterms:modified>
</cp:coreProperties>
</file>