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9"/>
  </p:notesMasterIdLst>
  <p:sldIdLst>
    <p:sldId id="268" r:id="rId2"/>
    <p:sldId id="258" r:id="rId3"/>
    <p:sldId id="272" r:id="rId4"/>
    <p:sldId id="273" r:id="rId5"/>
    <p:sldId id="342" r:id="rId6"/>
    <p:sldId id="340" r:id="rId7"/>
    <p:sldId id="341" r:id="rId8"/>
  </p:sldIdLst>
  <p:sldSz cx="8229600" cy="5943600"/>
  <p:notesSz cx="7086600" cy="942816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ll Sans MT" panose="020B05020201040202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D60F00"/>
    <a:srgbClr val="FFCCFF"/>
    <a:srgbClr val="D000B7"/>
    <a:srgbClr val="9966FF"/>
    <a:srgbClr val="EAB658"/>
    <a:srgbClr val="4A5356"/>
    <a:srgbClr val="000000"/>
    <a:srgbClr val="FFFFFF"/>
    <a:srgbClr val="EC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5795" autoAdjust="0"/>
  </p:normalViewPr>
  <p:slideViewPr>
    <p:cSldViewPr snapToGrid="0">
      <p:cViewPr>
        <p:scale>
          <a:sx n="93" d="100"/>
          <a:sy n="93" d="100"/>
        </p:scale>
        <p:origin x="991" y="396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2/12/2021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2/12/2021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6799" y="536051"/>
            <a:ext cx="6996004" cy="11007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Intro to the Internet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564245" y="1938974"/>
            <a:ext cx="5343980" cy="268838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Internet: </a:t>
            </a:r>
          </a:p>
          <a:p>
            <a:pPr lvl="1"/>
            <a:r>
              <a:rPr lang="en-US" dirty="0"/>
              <a:t>a network of network</a:t>
            </a:r>
          </a:p>
          <a:p>
            <a:pPr lvl="2"/>
            <a:r>
              <a:rPr lang="en-US" dirty="0"/>
              <a:t>global</a:t>
            </a:r>
          </a:p>
          <a:p>
            <a:pPr lvl="2"/>
            <a:r>
              <a:rPr lang="en-US" dirty="0"/>
              <a:t>consists of thousands of smaller networks</a:t>
            </a:r>
          </a:p>
          <a:p>
            <a:pPr lvl="2"/>
            <a:r>
              <a:rPr lang="en-US" dirty="0"/>
              <a:t>All these networks use the SAME SET </a:t>
            </a:r>
            <a:br>
              <a:rPr lang="en-US" dirty="0"/>
            </a:br>
            <a:r>
              <a:rPr lang="en-US" dirty="0"/>
              <a:t>OF RULES to communicate with each other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/>
              <a:t>2-</a:t>
            </a:r>
            <a:fld id="{B8FC3A87-90DD-4FFA-88A4-CAFB5CDBBDB9}" type="slidenum">
              <a:rPr lang="en-US"/>
              <a:pPr/>
              <a:t>1</a:t>
            </a:fld>
            <a:endParaRPr lang="en-US"/>
          </a:p>
        </p:txBody>
      </p:sp>
      <p:pic>
        <p:nvPicPr>
          <p:cNvPr id="3" name="Picture 2" descr="global internet">
            <a:extLst>
              <a:ext uri="{FF2B5EF4-FFF2-40B4-BE49-F238E27FC236}">
                <a16:creationId xmlns:a16="http://schemas.microsoft.com/office/drawing/2014/main" id="{9966671A-3B64-4B8C-B588-F5702BFED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12" y="1972933"/>
            <a:ext cx="3045591" cy="2284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534" y="1081735"/>
            <a:ext cx="6542532" cy="37801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003" y="919276"/>
            <a:ext cx="6795593" cy="410504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016" y="405095"/>
            <a:ext cx="5217567" cy="1030224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From 5 to 3,840,675,500 computers/networks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1151591" y="1985760"/>
            <a:ext cx="5926171" cy="249535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404040"/>
                </a:solidFill>
              </a:rPr>
              <a:t>Internet History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404040"/>
                </a:solidFill>
              </a:rPr>
              <a:t>Began with 1969’s ARPANET for US Dept. of Defense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404040"/>
                </a:solidFill>
              </a:rPr>
              <a:t>62 computers in 1974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404040"/>
                </a:solidFill>
              </a:rPr>
              <a:t>500 computers in 1983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404040"/>
                </a:solidFill>
              </a:rPr>
              <a:t>28,000 computers in 1987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404040"/>
                </a:solidFill>
              </a:rPr>
              <a:t>Early 1990s, multimedia (www) became available on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404040"/>
                </a:solidFill>
              </a:rPr>
              <a:t>Today: 3,840,675,500 Plus…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404040"/>
                </a:solidFill>
              </a:rPr>
              <a:t>(we’re running out of places to put everyone!)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2-</a:t>
            </a:r>
            <a:fld id="{F005F2FE-660E-4445-91C1-D78C3163CD6A}" type="slidenum">
              <a:rPr lang="en-US" sz="80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800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4017" y="216010"/>
            <a:ext cx="6996004" cy="138335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TCP-IP:  The internet’s rule system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530353" y="1772745"/>
            <a:ext cx="7082028" cy="3246296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Protocols</a:t>
            </a:r>
          </a:p>
          <a:p>
            <a:pPr lvl="1"/>
            <a:r>
              <a:rPr lang="en-US" dirty="0"/>
              <a:t>set of rules</a:t>
            </a:r>
          </a:p>
          <a:p>
            <a:pPr lvl="2"/>
            <a:r>
              <a:rPr lang="en-US" dirty="0"/>
              <a:t>Whenever you see a P in anything computer related, it’s a good guess to assume the P stands for protocol</a:t>
            </a:r>
          </a:p>
          <a:p>
            <a:pPr lvl="1"/>
            <a:r>
              <a:rPr lang="en-US" dirty="0"/>
              <a:t>Internet uses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TCP/IP</a:t>
            </a:r>
          </a:p>
          <a:p>
            <a:pPr lvl="2"/>
            <a:r>
              <a:rPr lang="en-US" dirty="0"/>
              <a:t>Rules used for all internet transactions</a:t>
            </a:r>
          </a:p>
          <a:p>
            <a:pPr lvl="2"/>
            <a:r>
              <a:rPr lang="en-US" dirty="0"/>
              <a:t>Base protocol on which all other protocols are built</a:t>
            </a:r>
          </a:p>
          <a:p>
            <a:pPr lvl="2"/>
            <a:r>
              <a:rPr lang="en-US" dirty="0"/>
              <a:t>ALL networks/computers on the internet use the SAME TCP/IP rules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/>
              <a:t>2-</a:t>
            </a:r>
            <a:fld id="{C6655A20-0A7B-4CBF-B5EC-EE2637EB261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72366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2366" y="0"/>
            <a:ext cx="615723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260" y="1250630"/>
            <a:ext cx="2681054" cy="3442339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51089" y="1374952"/>
            <a:ext cx="2487396" cy="31936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300">
                <a:solidFill>
                  <a:srgbClr val="FFFFFF"/>
                </a:solidFill>
              </a:rPr>
              <a:t>TCP-IP Rules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3590819" y="662152"/>
            <a:ext cx="4134283" cy="478570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TCP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500" dirty="0"/>
              <a:t>Rules for Transferring the data (files)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Files are broken into smaller pieces 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Can send small pieces across the internet more quickly than one large file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Files are reassembled at their destination once all the pieces get there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Packets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Fixed-length blocks of data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Files are broken up into packets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Not all packets from the same file follow the same path when traveling the internet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Data is reassembled at the other end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2-</a:t>
            </a:r>
            <a:fld id="{1E311626-CBC8-442D-AEA2-D03951FC9388}" type="slidenum">
              <a:rPr lang="en-US" sz="80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D934-2800-4738-95EE-86E85FF9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665" y="545365"/>
            <a:ext cx="4445881" cy="645807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TCP: File is puzzle pieces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5A3E5-D484-4C56-812F-851A2AD3F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724" y="1324303"/>
            <a:ext cx="4521823" cy="4069673"/>
          </a:xfrm>
        </p:spPr>
        <p:txBody>
          <a:bodyPr>
            <a:normAutofit lnSpcReduction="10000"/>
          </a:bodyPr>
          <a:lstStyle/>
          <a:p>
            <a:r>
              <a:rPr lang="en-US" sz="1200" dirty="0"/>
              <a:t>Think of a file like a completed puzzle.</a:t>
            </a:r>
          </a:p>
          <a:p>
            <a:pPr lvl="1"/>
            <a:r>
              <a:rPr lang="en-US" sz="1200" dirty="0"/>
              <a:t>The file is broken into the puzzle pieces</a:t>
            </a:r>
          </a:p>
          <a:p>
            <a:pPr lvl="1"/>
            <a:r>
              <a:rPr lang="en-US" sz="1200" dirty="0"/>
              <a:t>Each piece is sent separately across the internet</a:t>
            </a:r>
          </a:p>
          <a:p>
            <a:pPr lvl="1"/>
            <a:r>
              <a:rPr lang="en-US" sz="1200" dirty="0"/>
              <a:t>The puzzle pieces are reassembled into one big complete puzzle at the other end.</a:t>
            </a:r>
          </a:p>
          <a:p>
            <a:pPr lvl="1"/>
            <a:endParaRPr lang="en-US" sz="1200" dirty="0"/>
          </a:p>
          <a:p>
            <a:r>
              <a:rPr lang="en-US" sz="1200" dirty="0"/>
              <a:t>Why?</a:t>
            </a:r>
          </a:p>
          <a:p>
            <a:pPr lvl="1"/>
            <a:r>
              <a:rPr lang="en-US" sz="1200" dirty="0"/>
              <a:t>If one piece doesn’t make it, just have to re-send the one puzzle piece, not the entire file</a:t>
            </a:r>
          </a:p>
          <a:p>
            <a:pPr lvl="1"/>
            <a:r>
              <a:rPr lang="en-US" sz="1200" dirty="0"/>
              <a:t>Files travel from place to place as they head towards their final destination.</a:t>
            </a:r>
          </a:p>
          <a:p>
            <a:pPr lvl="2"/>
            <a:r>
              <a:rPr lang="en-US" sz="1200" dirty="0"/>
              <a:t>Tiny puzzle pieces can each follow a different path </a:t>
            </a:r>
          </a:p>
          <a:p>
            <a:pPr lvl="3"/>
            <a:r>
              <a:rPr lang="en-US" sz="1200" dirty="0"/>
              <a:t>(may not, but could…)</a:t>
            </a:r>
          </a:p>
          <a:p>
            <a:pPr lvl="2"/>
            <a:r>
              <a:rPr lang="en-US" sz="1200" dirty="0"/>
              <a:t>If each small puzzle piece follows a different path, no one place is getting bogged down with the whole big file passing through at the same time.</a:t>
            </a:r>
          </a:p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F73EC-5FE9-46DD-B3D6-6E713EDC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2753" y="5508836"/>
            <a:ext cx="801062" cy="31644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181088F-02FD-4441-A54A-DCCC3957D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2" r="4101" b="-2"/>
          <a:stretch/>
        </p:blipFill>
        <p:spPr>
          <a:xfrm>
            <a:off x="20" y="10"/>
            <a:ext cx="3129003" cy="59435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353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6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59FE4-6B8C-4A12-9B56-B9E3AF25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16" y="836066"/>
            <a:ext cx="5217567" cy="1030224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IP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47A9A-149C-42CB-B1E9-08CB6053A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16" y="2286304"/>
            <a:ext cx="5217567" cy="2688386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/>
              <a:t>IP Addresses</a:t>
            </a:r>
          </a:p>
          <a:p>
            <a:pPr lvl="1"/>
            <a:r>
              <a:rPr lang="en-US" dirty="0"/>
              <a:t>Internet Protocol Address – a unique address that identifies every computer and device connected to the internet</a:t>
            </a:r>
            <a:endParaRPr lang="en-US"/>
          </a:p>
          <a:p>
            <a:pPr lvl="1"/>
            <a:r>
              <a:rPr lang="en-US" dirty="0"/>
              <a:t>Everything connected to the Internet gets a unique IP address</a:t>
            </a:r>
            <a:endParaRPr lang="en-US"/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705E7-0B64-4F8C-97F4-CACA5252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56794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D2ED89-5AE9-4E9E-B74C-07803A86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2714" y="0"/>
            <a:ext cx="4544171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8C72F-2426-4044-99EA-B4D72B8E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19" y="836066"/>
            <a:ext cx="5852161" cy="103022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Take-aways: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64A4-7AA5-4F37-A2FB-90BD2607E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210" y="2130097"/>
            <a:ext cx="3857179" cy="34438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Internet is a network of many networks</a:t>
            </a:r>
          </a:p>
          <a:p>
            <a:pPr lvl="1">
              <a:lnSpc>
                <a:spcPct val="90000"/>
              </a:lnSpc>
            </a:pPr>
            <a:r>
              <a:rPr lang="en-US" sz="1100" dirty="0"/>
              <a:t>All networks communicate using the same TCP-IP rule set</a:t>
            </a:r>
          </a:p>
          <a:p>
            <a:pPr lvl="2">
              <a:lnSpc>
                <a:spcPct val="90000"/>
              </a:lnSpc>
            </a:pPr>
            <a:r>
              <a:rPr lang="en-US" sz="1100" dirty="0"/>
              <a:t>Protocols – stands for rules.  </a:t>
            </a:r>
          </a:p>
          <a:p>
            <a:pPr lvl="3">
              <a:lnSpc>
                <a:spcPct val="90000"/>
              </a:lnSpc>
            </a:pPr>
            <a:r>
              <a:rPr lang="en-US" sz="1100" dirty="0"/>
              <a:t>Whenever you see a P, it probably stands for protocol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TCP: </a:t>
            </a:r>
          </a:p>
          <a:p>
            <a:pPr lvl="1">
              <a:lnSpc>
                <a:spcPct val="90000"/>
              </a:lnSpc>
            </a:pPr>
            <a:r>
              <a:rPr lang="en-US" sz="1100" dirty="0"/>
              <a:t>rules for breaking files into small pieces to be sent across the internet and then rules for reassembling at the file’s end destination</a:t>
            </a:r>
          </a:p>
          <a:p>
            <a:pPr lvl="2">
              <a:lnSpc>
                <a:spcPct val="90000"/>
              </a:lnSpc>
            </a:pPr>
            <a:r>
              <a:rPr lang="en-US" sz="1100" dirty="0"/>
              <a:t>Goal: fast, accurate transmission of data 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IP: </a:t>
            </a:r>
          </a:p>
          <a:p>
            <a:pPr lvl="1">
              <a:lnSpc>
                <a:spcPct val="90000"/>
              </a:lnSpc>
            </a:pPr>
            <a:r>
              <a:rPr lang="en-US" sz="1100" dirty="0"/>
              <a:t>The address that uniquely identifies a computer or network that’s connected to the internet.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33323-4AE8-4FD6-8845-8D495A4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973996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479</Words>
  <Application>Microsoft Office PowerPoint</Application>
  <PresentationFormat>Custom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Calibri</vt:lpstr>
      <vt:lpstr>Parcel</vt:lpstr>
      <vt:lpstr>Intro to the Internet</vt:lpstr>
      <vt:lpstr>From 5 to 3,840,675,500 computers/networks</vt:lpstr>
      <vt:lpstr>TCP-IP:  The internet’s rule system</vt:lpstr>
      <vt:lpstr>TCP-IP Rules</vt:lpstr>
      <vt:lpstr>TCP: File is puzzle pieces </vt:lpstr>
      <vt:lpstr>IP Address</vt:lpstr>
      <vt:lpstr>Take-aways: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7</cp:revision>
  <dcterms:created xsi:type="dcterms:W3CDTF">2021-02-11T05:26:37Z</dcterms:created>
  <dcterms:modified xsi:type="dcterms:W3CDTF">2021-02-14T19:20:56Z</dcterms:modified>
</cp:coreProperties>
</file>