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4091" r:id="rId1"/>
  </p:sldMasterIdLst>
  <p:notesMasterIdLst>
    <p:notesMasterId r:id="rId15"/>
  </p:notesMasterIdLst>
  <p:sldIdLst>
    <p:sldId id="336" r:id="rId2"/>
    <p:sldId id="268" r:id="rId3"/>
    <p:sldId id="258" r:id="rId4"/>
    <p:sldId id="272" r:id="rId5"/>
    <p:sldId id="273" r:id="rId6"/>
    <p:sldId id="314" r:id="rId7"/>
    <p:sldId id="327" r:id="rId8"/>
    <p:sldId id="275" r:id="rId9"/>
    <p:sldId id="277" r:id="rId10"/>
    <p:sldId id="328" r:id="rId11"/>
    <p:sldId id="279" r:id="rId12"/>
    <p:sldId id="330" r:id="rId13"/>
    <p:sldId id="333" r:id="rId14"/>
  </p:sldIdLst>
  <p:sldSz cx="8229600" cy="5943600"/>
  <p:notesSz cx="7086600" cy="9428163"/>
  <p:embeddedFontLst>
    <p:embeddedFont>
      <p:font typeface="Tw Cen MT" panose="020B0602020104020603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159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318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476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637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796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955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114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272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25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00B7"/>
    <a:srgbClr val="D60F00"/>
    <a:srgbClr val="FFFFFF"/>
    <a:srgbClr val="9966FF"/>
    <a:srgbClr val="6600FF"/>
    <a:srgbClr val="ECC556"/>
    <a:srgbClr val="EAB658"/>
    <a:srgbClr val="B8E65C"/>
    <a:srgbClr val="5BE7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903" y="51"/>
      </p:cViewPr>
      <p:guideLst>
        <p:guide orient="horz" pos="1872"/>
        <p:guide pos="25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860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5740" y="0"/>
            <a:ext cx="3070860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75" y="706438"/>
            <a:ext cx="4895850" cy="3536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880" y="4478378"/>
            <a:ext cx="5196840" cy="4242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56755"/>
            <a:ext cx="3070860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5740" y="8956755"/>
            <a:ext cx="3070860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FC5A91F-568B-4C23-9EB3-32E5F1B62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37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31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47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63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96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5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4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2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89B3E-DD55-4FB2-A248-375162E8C29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1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1933" y="1127348"/>
            <a:ext cx="5865734" cy="2174651"/>
          </a:xfrm>
        </p:spPr>
        <p:txBody>
          <a:bodyPr anchor="b">
            <a:normAutofit/>
          </a:bodyPr>
          <a:lstStyle>
            <a:lvl1pPr algn="ctr">
              <a:defRPr sz="41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1933" y="3368041"/>
            <a:ext cx="5865734" cy="1188719"/>
          </a:xfrm>
        </p:spPr>
        <p:txBody>
          <a:bodyPr>
            <a:normAutofit/>
          </a:bodyPr>
          <a:lstStyle>
            <a:lvl1pPr marL="0" indent="0" algn="ctr">
              <a:buNone/>
              <a:defRPr sz="1907">
                <a:solidFill>
                  <a:schemeClr val="bg1">
                    <a:lumMod val="50000"/>
                  </a:schemeClr>
                </a:solidFill>
              </a:defRPr>
            </a:lvl1pPr>
            <a:lvl2pPr marL="396255" indent="0" algn="ctr">
              <a:buNone/>
              <a:defRPr sz="1733"/>
            </a:lvl2pPr>
            <a:lvl3pPr marL="792510" indent="0" algn="ctr">
              <a:buNone/>
              <a:defRPr sz="1560"/>
            </a:lvl3pPr>
            <a:lvl4pPr marL="1188766" indent="0" algn="ctr">
              <a:buNone/>
              <a:defRPr sz="1387"/>
            </a:lvl4pPr>
            <a:lvl5pPr marL="1585021" indent="0" algn="ctr">
              <a:buNone/>
              <a:defRPr sz="1387"/>
            </a:lvl5pPr>
            <a:lvl6pPr marL="1981276" indent="0" algn="ctr">
              <a:buNone/>
              <a:defRPr sz="1387"/>
            </a:lvl6pPr>
            <a:lvl7pPr marL="2377531" indent="0" algn="ctr">
              <a:buNone/>
              <a:defRPr sz="1387"/>
            </a:lvl7pPr>
            <a:lvl8pPr marL="2773787" indent="0" algn="ctr">
              <a:buNone/>
              <a:defRPr sz="1387"/>
            </a:lvl8pPr>
            <a:lvl9pPr marL="3170042" indent="0" algn="ctr">
              <a:buNone/>
              <a:defRPr sz="138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052" y="0"/>
            <a:ext cx="2424113" cy="59436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366715" y="0"/>
            <a:ext cx="7862887" cy="5943600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0"/>
            <a:ext cx="8229600" cy="5943600"/>
          </a:xfrm>
          <a:prstGeom prst="rect">
            <a:avLst/>
          </a:prstGeom>
          <a:noFill/>
          <a:ln w="38100">
            <a:solidFill>
              <a:srgbClr val="ECC556"/>
            </a:solidFill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grpSp>
        <p:nvGrpSpPr>
          <p:cNvPr id="12" name="Group 11"/>
          <p:cNvGrpSpPr>
            <a:grpSpLocks/>
          </p:cNvGrpSpPr>
          <p:nvPr userDrawn="1"/>
        </p:nvGrpSpPr>
        <p:grpSpPr bwMode="auto">
          <a:xfrm>
            <a:off x="9527" y="14290"/>
            <a:ext cx="1590675" cy="1590675"/>
            <a:chOff x="0" y="0"/>
            <a:chExt cx="450" cy="450"/>
          </a:xfrm>
        </p:grpSpPr>
        <p:sp>
          <p:nvSpPr>
            <p:cNvPr id="13" name="AutoShape 16"/>
            <p:cNvSpPr>
              <a:spLocks noChangeArrowheads="1"/>
            </p:cNvSpPr>
            <p:nvPr userDrawn="1"/>
          </p:nvSpPr>
          <p:spPr bwMode="auto">
            <a:xfrm>
              <a:off x="0" y="0"/>
              <a:ext cx="450" cy="450"/>
            </a:xfrm>
            <a:prstGeom prst="diamond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99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AutoShape 17"/>
            <p:cNvSpPr>
              <a:spLocks noChangeArrowheads="1"/>
            </p:cNvSpPr>
            <p:nvPr userDrawn="1"/>
          </p:nvSpPr>
          <p:spPr bwMode="auto">
            <a:xfrm>
              <a:off x="31" y="31"/>
              <a:ext cx="388" cy="388"/>
            </a:xfrm>
            <a:prstGeom prst="diamond">
              <a:avLst/>
            </a:prstGeom>
            <a:gradFill rotWithShape="1">
              <a:gsLst>
                <a:gs pos="0">
                  <a:srgbClr val="6600FF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4"/>
            <p:cNvSpPr>
              <a:spLocks noChangeArrowheads="1"/>
            </p:cNvSpPr>
            <p:nvPr userDrawn="1"/>
          </p:nvSpPr>
          <p:spPr bwMode="auto">
            <a:xfrm>
              <a:off x="12" y="12"/>
              <a:ext cx="266" cy="268"/>
            </a:xfrm>
            <a:prstGeom prst="ellipse">
              <a:avLst/>
            </a:prstGeom>
            <a:noFill/>
            <a:ln w="12700">
              <a:solidFill>
                <a:srgbClr val="B8E65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" name="Rectangle 15"/>
          <p:cNvSpPr>
            <a:spLocks noChangeArrowheads="1"/>
          </p:cNvSpPr>
          <p:nvPr userDrawn="1"/>
        </p:nvSpPr>
        <p:spPr bwMode="auto">
          <a:xfrm>
            <a:off x="844552" y="2593977"/>
            <a:ext cx="6827838" cy="28622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30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811" y="3717458"/>
            <a:ext cx="6995992" cy="703395"/>
          </a:xfrm>
        </p:spPr>
        <p:txBody>
          <a:bodyPr anchor="b"/>
          <a:lstStyle>
            <a:lvl1pPr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9703" y="605159"/>
            <a:ext cx="6630209" cy="2785585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2773"/>
            </a:lvl1pPr>
            <a:lvl2pPr marL="396255" indent="0">
              <a:buNone/>
              <a:defRPr sz="2427"/>
            </a:lvl2pPr>
            <a:lvl3pPr marL="792510" indent="0">
              <a:buNone/>
              <a:defRPr sz="2080"/>
            </a:lvl3pPr>
            <a:lvl4pPr marL="1188766" indent="0">
              <a:buNone/>
              <a:defRPr sz="1733"/>
            </a:lvl4pPr>
            <a:lvl5pPr marL="1585021" indent="0">
              <a:buNone/>
              <a:defRPr sz="1733"/>
            </a:lvl5pPr>
            <a:lvl6pPr marL="1981276" indent="0">
              <a:buNone/>
              <a:defRPr sz="1733"/>
            </a:lvl6pPr>
            <a:lvl7pPr marL="2377531" indent="0">
              <a:buNone/>
              <a:defRPr sz="1733"/>
            </a:lvl7pPr>
            <a:lvl8pPr marL="2773787" indent="0">
              <a:buNone/>
              <a:defRPr sz="1733"/>
            </a:lvl8pPr>
            <a:lvl9pPr marL="3170042" indent="0">
              <a:buNone/>
              <a:defRPr sz="17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8" y="4427564"/>
            <a:ext cx="6996005" cy="591476"/>
          </a:xfrm>
        </p:spPr>
        <p:txBody>
          <a:bodyPr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6195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8" y="528320"/>
            <a:ext cx="6996005" cy="2970279"/>
          </a:xfrm>
        </p:spPr>
        <p:txBody>
          <a:bodyPr anchor="ctr"/>
          <a:lstStyle>
            <a:lvl1pPr algn="ctr"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8" y="3644178"/>
            <a:ext cx="6996005" cy="1374863"/>
          </a:xfrm>
        </p:spPr>
        <p:txBody>
          <a:bodyPr anchor="ctr"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0439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193" y="756244"/>
            <a:ext cx="6279358" cy="2365926"/>
          </a:xfrm>
        </p:spPr>
        <p:txBody>
          <a:bodyPr anchor="ctr"/>
          <a:lstStyle>
            <a:lvl1pPr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1435" y="3128694"/>
            <a:ext cx="5907802" cy="515483"/>
          </a:xfrm>
        </p:spPr>
        <p:txBody>
          <a:bodyPr anchor="t">
            <a:normAutofit/>
          </a:bodyPr>
          <a:lstStyle>
            <a:lvl1pPr marL="0" indent="0">
              <a:buNone/>
              <a:defRPr sz="1213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8" y="3789758"/>
            <a:ext cx="6996005" cy="123157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63864" y="769478"/>
            <a:ext cx="492199" cy="506806"/>
          </a:xfrm>
          <a:prstGeom prst="rect">
            <a:avLst/>
          </a:prstGeom>
        </p:spPr>
        <p:txBody>
          <a:bodyPr vert="horz" lIns="79248" tIns="39624" rIns="79248" bIns="396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934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65117" y="2704013"/>
            <a:ext cx="498277" cy="506806"/>
          </a:xfrm>
          <a:prstGeom prst="rect">
            <a:avLst/>
          </a:prstGeom>
        </p:spPr>
        <p:txBody>
          <a:bodyPr vert="horz" lIns="79248" tIns="39624" rIns="79248" bIns="396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934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04194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8" y="1853559"/>
            <a:ext cx="6996005" cy="2176924"/>
          </a:xfrm>
        </p:spPr>
        <p:txBody>
          <a:bodyPr anchor="b"/>
          <a:lstStyle>
            <a:lvl1pPr algn="ctr"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8" y="4040690"/>
            <a:ext cx="6996005" cy="988558"/>
          </a:xfrm>
        </p:spPr>
        <p:txBody>
          <a:bodyPr anchor="t"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7174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16798" y="528320"/>
            <a:ext cx="6996005" cy="139108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16798" y="2051481"/>
            <a:ext cx="2226809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080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6798" y="2550909"/>
            <a:ext cx="2226809" cy="24681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5363" y="2051481"/>
            <a:ext cx="2221777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080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97911" y="2550909"/>
            <a:ext cx="2229762" cy="24681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81977" y="2051481"/>
            <a:ext cx="2230826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080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81977" y="2550909"/>
            <a:ext cx="2230826" cy="24681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6598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16798" y="529336"/>
            <a:ext cx="6996005" cy="13900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16799" y="3644177"/>
            <a:ext cx="2225076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907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16799" y="2051481"/>
            <a:ext cx="2225076" cy="13208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387"/>
            </a:lvl1pPr>
            <a:lvl2pPr marL="396255" indent="0">
              <a:buNone/>
              <a:defRPr sz="1387"/>
            </a:lvl2pPr>
            <a:lvl3pPr marL="792510" indent="0">
              <a:buNone/>
              <a:defRPr sz="1387"/>
            </a:lvl3pPr>
            <a:lvl4pPr marL="1188766" indent="0">
              <a:buNone/>
              <a:defRPr sz="1387"/>
            </a:lvl4pPr>
            <a:lvl5pPr marL="1585021" indent="0">
              <a:buNone/>
              <a:defRPr sz="1387"/>
            </a:lvl5pPr>
            <a:lvl6pPr marL="1981276" indent="0">
              <a:buNone/>
              <a:defRPr sz="1387"/>
            </a:lvl6pPr>
            <a:lvl7pPr marL="2377531" indent="0">
              <a:buNone/>
              <a:defRPr sz="1387"/>
            </a:lvl7pPr>
            <a:lvl8pPr marL="2773787" indent="0">
              <a:buNone/>
              <a:defRPr sz="1387"/>
            </a:lvl8pPr>
            <a:lvl9pPr marL="3170042" indent="0">
              <a:buNone/>
              <a:defRPr sz="138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16799" y="4143604"/>
            <a:ext cx="2225076" cy="875436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98863" y="3644177"/>
            <a:ext cx="2228734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907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97910" y="2051481"/>
            <a:ext cx="2229763" cy="13208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387"/>
            </a:lvl1pPr>
            <a:lvl2pPr marL="396255" indent="0">
              <a:buNone/>
              <a:defRPr sz="1387"/>
            </a:lvl2pPr>
            <a:lvl3pPr marL="792510" indent="0">
              <a:buNone/>
              <a:defRPr sz="1387"/>
            </a:lvl3pPr>
            <a:lvl4pPr marL="1188766" indent="0">
              <a:buNone/>
              <a:defRPr sz="1387"/>
            </a:lvl4pPr>
            <a:lvl5pPr marL="1585021" indent="0">
              <a:buNone/>
              <a:defRPr sz="1387"/>
            </a:lvl5pPr>
            <a:lvl6pPr marL="1981276" indent="0">
              <a:buNone/>
              <a:defRPr sz="1387"/>
            </a:lvl6pPr>
            <a:lvl7pPr marL="2377531" indent="0">
              <a:buNone/>
              <a:defRPr sz="1387"/>
            </a:lvl7pPr>
            <a:lvl8pPr marL="2773787" indent="0">
              <a:buNone/>
              <a:defRPr sz="1387"/>
            </a:lvl8pPr>
            <a:lvl9pPr marL="3170042" indent="0">
              <a:buNone/>
              <a:defRPr sz="138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97910" y="4143604"/>
            <a:ext cx="2229763" cy="875436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81977" y="3644177"/>
            <a:ext cx="2227960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907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81977" y="2051481"/>
            <a:ext cx="2230826" cy="13208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387"/>
            </a:lvl1pPr>
            <a:lvl2pPr marL="396255" indent="0">
              <a:buNone/>
              <a:defRPr sz="1387"/>
            </a:lvl2pPr>
            <a:lvl3pPr marL="792510" indent="0">
              <a:buNone/>
              <a:defRPr sz="1387"/>
            </a:lvl3pPr>
            <a:lvl4pPr marL="1188766" indent="0">
              <a:buNone/>
              <a:defRPr sz="1387"/>
            </a:lvl4pPr>
            <a:lvl5pPr marL="1585021" indent="0">
              <a:buNone/>
              <a:defRPr sz="1387"/>
            </a:lvl5pPr>
            <a:lvl6pPr marL="1981276" indent="0">
              <a:buNone/>
              <a:defRPr sz="1387"/>
            </a:lvl6pPr>
            <a:lvl7pPr marL="2377531" indent="0">
              <a:buNone/>
              <a:defRPr sz="1387"/>
            </a:lvl7pPr>
            <a:lvl8pPr marL="2773787" indent="0">
              <a:buNone/>
              <a:defRPr sz="1387"/>
            </a:lvl8pPr>
            <a:lvl9pPr marL="3170042" indent="0">
              <a:buNone/>
              <a:defRPr sz="138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81892" y="4143602"/>
            <a:ext cx="2230911" cy="875438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1013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16798" y="2051482"/>
            <a:ext cx="6996005" cy="29675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4A0D7FE6-A6B7-4353-8025-8324B49286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04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28322"/>
            <a:ext cx="1723496" cy="449071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16798" y="528322"/>
            <a:ext cx="5169639" cy="449071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7F165F2-364E-471D-9D43-F28706CD2F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1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16797" y="2051481"/>
            <a:ext cx="6995583" cy="29675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29591424-0D67-4029-937B-ED6CF650D3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9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8" y="718089"/>
            <a:ext cx="6987433" cy="2371910"/>
          </a:xfrm>
        </p:spPr>
        <p:txBody>
          <a:bodyPr anchor="b">
            <a:normAutofit/>
          </a:bodyPr>
          <a:lstStyle>
            <a:lvl1pPr>
              <a:defRPr sz="34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6798" y="3169797"/>
            <a:ext cx="6987433" cy="1185759"/>
          </a:xfrm>
        </p:spPr>
        <p:txBody>
          <a:bodyPr>
            <a:normAutofit/>
          </a:bodyPr>
          <a:lstStyle>
            <a:lvl1pPr marL="0" indent="0" algn="ctr">
              <a:buNone/>
              <a:defRPr sz="1733">
                <a:solidFill>
                  <a:schemeClr val="bg1">
                    <a:lumMod val="50000"/>
                  </a:schemeClr>
                </a:solidFill>
              </a:defRPr>
            </a:lvl1pPr>
            <a:lvl2pPr marL="39625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79251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3pPr>
            <a:lvl4pPr marL="1188766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4pPr>
            <a:lvl5pPr marL="1585021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5pPr>
            <a:lvl6pPr marL="1981276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6pPr>
            <a:lvl7pPr marL="2377531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7pPr>
            <a:lvl8pPr marL="2773787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8pPr>
            <a:lvl9pPr marL="3170042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F755FC8D-3703-4281-B6DC-177CFDB545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9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16799" y="536050"/>
            <a:ext cx="6996004" cy="13833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16797" y="2051481"/>
            <a:ext cx="3446568" cy="29675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166235" y="2051481"/>
            <a:ext cx="3446145" cy="29675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C58A867C-F0D0-4253-85E8-C826B13956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9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16799" y="536050"/>
            <a:ext cx="6996004" cy="13833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3772" y="2054882"/>
            <a:ext cx="3289595" cy="58932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253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16798" y="2644212"/>
            <a:ext cx="3446568" cy="23748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17586" y="2054882"/>
            <a:ext cx="3295218" cy="58932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253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166235" y="2644212"/>
            <a:ext cx="3446146" cy="23748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BE69D994-6EE2-4DB4-A4B4-5F4035559C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34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C728A8B9-41F2-4355-8086-F06E62A712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0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7194F4BD-CB8E-4BB9-ABB0-A1A4DFA07B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5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8" y="528320"/>
            <a:ext cx="2656589" cy="1753485"/>
          </a:xfrm>
        </p:spPr>
        <p:txBody>
          <a:bodyPr anchor="b"/>
          <a:lstStyle>
            <a:lvl1pPr algn="ctr"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427692" y="528321"/>
            <a:ext cx="4185110" cy="44907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9" y="2281805"/>
            <a:ext cx="2656590" cy="2737235"/>
          </a:xfrm>
        </p:spPr>
        <p:txBody>
          <a:bodyPr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CA05C75D-C43E-4C51-B6BF-DAA42DC022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0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9" y="528320"/>
            <a:ext cx="3716656" cy="1753487"/>
          </a:xfrm>
        </p:spPr>
        <p:txBody>
          <a:bodyPr anchor="b"/>
          <a:lstStyle>
            <a:lvl1pPr algn="ctr"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03843" y="528321"/>
            <a:ext cx="2705266" cy="449072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2773"/>
            </a:lvl1pPr>
            <a:lvl2pPr marL="396255" indent="0">
              <a:buNone/>
              <a:defRPr sz="2427"/>
            </a:lvl2pPr>
            <a:lvl3pPr marL="792510" indent="0">
              <a:buNone/>
              <a:defRPr sz="2080"/>
            </a:lvl3pPr>
            <a:lvl4pPr marL="1188766" indent="0">
              <a:buNone/>
              <a:defRPr sz="1733"/>
            </a:lvl4pPr>
            <a:lvl5pPr marL="1585021" indent="0">
              <a:buNone/>
              <a:defRPr sz="1733"/>
            </a:lvl5pPr>
            <a:lvl6pPr marL="1981276" indent="0">
              <a:buNone/>
              <a:defRPr sz="1733"/>
            </a:lvl6pPr>
            <a:lvl7pPr marL="2377531" indent="0">
              <a:buNone/>
              <a:defRPr sz="1733"/>
            </a:lvl7pPr>
            <a:lvl8pPr marL="2773787" indent="0">
              <a:buNone/>
              <a:defRPr sz="1733"/>
            </a:lvl8pPr>
            <a:lvl9pPr marL="3170042" indent="0">
              <a:buNone/>
              <a:defRPr sz="17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811" y="2281806"/>
            <a:ext cx="3716644" cy="2737234"/>
          </a:xfrm>
        </p:spPr>
        <p:txBody>
          <a:bodyPr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FCF9ACA6-7938-4CCA-8579-3165DD0DC4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5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8229602" cy="594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6799" y="536050"/>
            <a:ext cx="6996004" cy="1383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6798" y="2051482"/>
            <a:ext cx="6996005" cy="2967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3148" y="5098839"/>
            <a:ext cx="1851660" cy="3164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7">
                <a:solidFill>
                  <a:schemeClr val="tx1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2/12/2018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6798" y="5098839"/>
            <a:ext cx="4504199" cy="3164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7">
                <a:solidFill>
                  <a:schemeClr val="tx1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6959" y="5098839"/>
            <a:ext cx="515845" cy="3164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7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9050" y="0"/>
            <a:ext cx="665163" cy="59436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204788" y="1414463"/>
            <a:ext cx="7874000" cy="43830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200025" y="177802"/>
            <a:ext cx="7872413" cy="1103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0"/>
            <a:ext cx="8229600" cy="5943600"/>
          </a:xfrm>
          <a:prstGeom prst="rect">
            <a:avLst/>
          </a:prstGeom>
          <a:noFill/>
          <a:ln w="38100">
            <a:solidFill>
              <a:srgbClr val="ECC556"/>
            </a:solidFill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grpSp>
        <p:nvGrpSpPr>
          <p:cNvPr id="12" name="Group 11"/>
          <p:cNvGrpSpPr>
            <a:grpSpLocks/>
          </p:cNvGrpSpPr>
          <p:nvPr userDrawn="1"/>
        </p:nvGrpSpPr>
        <p:grpSpPr bwMode="auto">
          <a:xfrm>
            <a:off x="2" y="2"/>
            <a:ext cx="714375" cy="714375"/>
            <a:chOff x="0" y="0"/>
            <a:chExt cx="450" cy="450"/>
          </a:xfrm>
        </p:grpSpPr>
        <p:sp>
          <p:nvSpPr>
            <p:cNvPr id="13" name="AutoShape 17"/>
            <p:cNvSpPr>
              <a:spLocks noChangeArrowheads="1"/>
            </p:cNvSpPr>
            <p:nvPr userDrawn="1"/>
          </p:nvSpPr>
          <p:spPr bwMode="auto">
            <a:xfrm>
              <a:off x="0" y="0"/>
              <a:ext cx="450" cy="450"/>
            </a:xfrm>
            <a:prstGeom prst="diamond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99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AutoShape 18"/>
            <p:cNvSpPr>
              <a:spLocks noChangeArrowheads="1"/>
            </p:cNvSpPr>
            <p:nvPr userDrawn="1"/>
          </p:nvSpPr>
          <p:spPr bwMode="auto">
            <a:xfrm>
              <a:off x="31" y="31"/>
              <a:ext cx="388" cy="388"/>
            </a:xfrm>
            <a:prstGeom prst="diamond">
              <a:avLst/>
            </a:prstGeom>
            <a:gradFill rotWithShape="1">
              <a:gsLst>
                <a:gs pos="0">
                  <a:srgbClr val="6600FF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4"/>
            <p:cNvSpPr>
              <a:spLocks noChangeArrowheads="1"/>
            </p:cNvSpPr>
            <p:nvPr userDrawn="1"/>
          </p:nvSpPr>
          <p:spPr bwMode="auto">
            <a:xfrm>
              <a:off x="12" y="12"/>
              <a:ext cx="266" cy="268"/>
            </a:xfrm>
            <a:prstGeom prst="ellipse">
              <a:avLst/>
            </a:prstGeom>
            <a:noFill/>
            <a:ln w="12700">
              <a:solidFill>
                <a:srgbClr val="B8E65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513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099" r:id="rId8"/>
    <p:sldLayoutId id="2147484100" r:id="rId9"/>
    <p:sldLayoutId id="2147484101" r:id="rId10"/>
    <p:sldLayoutId id="2147484102" r:id="rId11"/>
    <p:sldLayoutId id="2147484103" r:id="rId12"/>
    <p:sldLayoutId id="2147484104" r:id="rId13"/>
    <p:sldLayoutId id="2147484105" r:id="rId14"/>
    <p:sldLayoutId id="2147484106" r:id="rId15"/>
    <p:sldLayoutId id="2147484107" r:id="rId16"/>
    <p:sldLayoutId id="2147484108" r:id="rId17"/>
  </p:sldLayoutIdLst>
  <p:hf hdr="0" ftr="0" dt="0"/>
  <p:txStyles>
    <p:titleStyle>
      <a:lvl1pPr algn="ctr" defTabSz="792510" rtl="0" eaLnBrk="1" latinLnBrk="0" hangingPunct="1">
        <a:lnSpc>
          <a:spcPct val="90000"/>
        </a:lnSpc>
        <a:spcBef>
          <a:spcPct val="0"/>
        </a:spcBef>
        <a:buNone/>
        <a:defRPr sz="312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98128" indent="-198128" algn="l" defTabSz="792510" rtl="0" eaLnBrk="1" latinLnBrk="0" hangingPunct="1">
        <a:lnSpc>
          <a:spcPct val="120000"/>
        </a:lnSpc>
        <a:spcBef>
          <a:spcPts val="867"/>
        </a:spcBef>
        <a:buClr>
          <a:schemeClr val="tx1"/>
        </a:buClr>
        <a:buFont typeface="Arial" panose="020B0604020202020204" pitchFamily="34" charset="0"/>
        <a:buChar char="•"/>
        <a:defRPr sz="173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4383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56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90638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38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86893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783149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179404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575659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971914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368170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1pPr>
      <a:lvl2pPr marL="396255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2pPr>
      <a:lvl3pPr marL="792510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66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4pPr>
      <a:lvl5pPr marL="1585021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5pPr>
      <a:lvl6pPr marL="1981276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6pPr>
      <a:lvl7pPr marL="2377531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7pPr>
      <a:lvl8pPr marL="2773787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8pPr>
      <a:lvl9pPr marL="3170042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arringt@eecis.udel.edu" TargetMode="External"/><Relationship Id="rId2" Type="http://schemas.openxmlformats.org/officeDocument/2006/relationships/hyperlink" Target="https://www.eecis.udel.edu/~yarringt/103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validator.w3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6799" y="536051"/>
            <a:ext cx="6996004" cy="942554"/>
          </a:xfrm>
        </p:spPr>
        <p:txBody>
          <a:bodyPr/>
          <a:lstStyle/>
          <a:p>
            <a:r>
              <a:rPr lang="en-US" dirty="0" smtClean="0"/>
              <a:t>CISC103 Web Development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616797" y="1478605"/>
            <a:ext cx="6995583" cy="35404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b="1" dirty="0"/>
              <a:t>Basics:</a:t>
            </a:r>
          </a:p>
          <a:p>
            <a:r>
              <a:rPr lang="en-US" dirty="0"/>
              <a:t>Web site: 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httpS://</a:t>
            </a:r>
            <a:r>
              <a:rPr lang="en-US" dirty="0">
                <a:hlinkClick r:id="rId2"/>
              </a:rPr>
              <a:t>www.eecis.udel.edu/~</a:t>
            </a:r>
            <a:r>
              <a:rPr lang="en-US" dirty="0" smtClean="0">
                <a:hlinkClick r:id="rId2"/>
              </a:rPr>
              <a:t>yarringt/103</a:t>
            </a:r>
            <a:endParaRPr lang="en-US" dirty="0" smtClean="0"/>
          </a:p>
          <a:p>
            <a:pPr lvl="1"/>
            <a:r>
              <a:rPr lang="en-US" dirty="0" smtClean="0"/>
              <a:t>All </a:t>
            </a:r>
            <a:r>
              <a:rPr lang="en-US" dirty="0"/>
              <a:t>assignments and information is posted on web </a:t>
            </a:r>
            <a:r>
              <a:rPr lang="en-US" dirty="0" smtClean="0"/>
              <a:t>site</a:t>
            </a:r>
          </a:p>
          <a:p>
            <a:pPr lvl="1"/>
            <a:r>
              <a:rPr lang="en-US" dirty="0" smtClean="0"/>
              <a:t>All assignments must </a:t>
            </a:r>
            <a:r>
              <a:rPr lang="en-US" dirty="0"/>
              <a:t>be submitted </a:t>
            </a:r>
            <a:r>
              <a:rPr lang="en-US"/>
              <a:t>via </a:t>
            </a:r>
            <a:r>
              <a:rPr lang="en-US" b="1" u="sng" smtClean="0"/>
              <a:t>Canvas</a:t>
            </a:r>
            <a:endParaRPr lang="en-US" b="1" u="sng" dirty="0"/>
          </a:p>
          <a:p>
            <a:r>
              <a:rPr lang="en-US" dirty="0" smtClean="0"/>
              <a:t>Email:  </a:t>
            </a:r>
            <a:r>
              <a:rPr lang="en-US" dirty="0" smtClean="0">
                <a:hlinkClick r:id="rId3"/>
              </a:rPr>
              <a:t>yarringt@udel.edu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b="1" i="1" dirty="0"/>
              <a:t>All labs </a:t>
            </a:r>
            <a:r>
              <a:rPr lang="en-US" b="1" i="1" dirty="0" smtClean="0"/>
              <a:t>Are due Thursday </a:t>
            </a:r>
            <a:r>
              <a:rPr lang="en-US" b="1" i="1" dirty="0"/>
              <a:t>at </a:t>
            </a:r>
            <a:r>
              <a:rPr lang="en-US" b="1" i="1" dirty="0" smtClean="0"/>
              <a:t>midnight</a:t>
            </a:r>
          </a:p>
          <a:p>
            <a:r>
              <a:rPr lang="en-US" b="1" i="1" dirty="0" smtClean="0"/>
              <a:t>All </a:t>
            </a:r>
            <a:r>
              <a:rPr lang="en-US" b="1" i="1" dirty="0" err="1" smtClean="0"/>
              <a:t>Homeworks</a:t>
            </a:r>
            <a:r>
              <a:rPr lang="en-US" b="1" i="1" dirty="0" smtClean="0"/>
              <a:t> are due </a:t>
            </a:r>
            <a:r>
              <a:rPr lang="en-US" b="1" i="1" dirty="0" err="1" smtClean="0"/>
              <a:t>MOnday</a:t>
            </a:r>
            <a:r>
              <a:rPr lang="en-US" b="1" i="1" dirty="0" smtClean="0"/>
              <a:t> at Midnight</a:t>
            </a:r>
            <a:endParaRPr lang="en-US" b="1" i="1" dirty="0"/>
          </a:p>
          <a:p>
            <a:pPr lvl="1"/>
            <a:r>
              <a:rPr lang="en-US" b="1" i="1" dirty="0"/>
              <a:t>unless otherwise </a:t>
            </a:r>
            <a:r>
              <a:rPr lang="en-US" b="1" i="1" dirty="0" smtClean="0"/>
              <a:t>noted</a:t>
            </a:r>
          </a:p>
          <a:p>
            <a:pPr marL="396255" lvl="1" indent="0">
              <a:buNone/>
            </a:pPr>
            <a:endParaRPr lang="en-US" b="1" i="1" dirty="0" smtClean="0"/>
          </a:p>
          <a:p>
            <a:r>
              <a:rPr lang="en-US" b="1" i="1" dirty="0" smtClean="0"/>
              <a:t>INSTALL Notepad++ or Text Wrangler on your </a:t>
            </a:r>
            <a:r>
              <a:rPr lang="en-US" b="1" i="1" dirty="0" err="1" smtClean="0"/>
              <a:t>COmputer</a:t>
            </a:r>
            <a:endParaRPr lang="en-US" b="1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9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9" y="536051"/>
            <a:ext cx="6996004" cy="963566"/>
          </a:xfrm>
        </p:spPr>
        <p:txBody>
          <a:bodyPr/>
          <a:lstStyle/>
          <a:p>
            <a:r>
              <a:rPr lang="en-US" dirty="0" smtClean="0"/>
              <a:t>Clients, Servers and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51383" y="1386840"/>
            <a:ext cx="7338060" cy="4226560"/>
          </a:xfrm>
        </p:spPr>
        <p:txBody>
          <a:bodyPr>
            <a:normAutofit/>
          </a:bodyPr>
          <a:lstStyle/>
          <a:p>
            <a:r>
              <a:rPr lang="en-US" dirty="0" smtClean="0"/>
              <a:t>HTTP:</a:t>
            </a:r>
          </a:p>
          <a:p>
            <a:pPr lvl="1"/>
            <a:r>
              <a:rPr lang="en-US" dirty="0" smtClean="0"/>
              <a:t>The internet </a:t>
            </a:r>
            <a:r>
              <a:rPr lang="en-US" b="1" dirty="0" smtClean="0"/>
              <a:t>protocol </a:t>
            </a:r>
            <a:r>
              <a:rPr lang="en-US" dirty="0" smtClean="0"/>
              <a:t>used to access the World Wide Web</a:t>
            </a:r>
          </a:p>
          <a:p>
            <a:pPr lvl="1"/>
            <a:r>
              <a:rPr lang="en-US" dirty="0" smtClean="0"/>
              <a:t>rules that govern communication between a web client and a web server </a:t>
            </a:r>
          </a:p>
          <a:p>
            <a:pPr lvl="1"/>
            <a:r>
              <a:rPr lang="en-US" dirty="0" smtClean="0"/>
              <a:t>Stands for </a:t>
            </a:r>
            <a:r>
              <a:rPr lang="en-US" dirty="0" err="1" smtClean="0"/>
              <a:t>HyperText</a:t>
            </a:r>
            <a:r>
              <a:rPr lang="en-US" dirty="0" smtClean="0"/>
              <a:t> Transfer </a:t>
            </a:r>
            <a:r>
              <a:rPr lang="en-US" b="1" dirty="0" smtClean="0"/>
              <a:t>Protocol</a:t>
            </a:r>
          </a:p>
          <a:p>
            <a:r>
              <a:rPr lang="en-US" dirty="0" smtClean="0"/>
              <a:t>HTTPS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secure</a:t>
            </a:r>
            <a:r>
              <a:rPr lang="en-US" dirty="0" smtClean="0"/>
              <a:t> version of HTTP 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824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The Web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6797" y="1527049"/>
            <a:ext cx="6995583" cy="3491992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HTML</a:t>
            </a:r>
          </a:p>
          <a:p>
            <a:pPr lvl="1" eaLnBrk="1" hangingPunct="1"/>
            <a:r>
              <a:rPr lang="en-US" dirty="0" smtClean="0"/>
              <a:t>The language used in writing and publishing web pages</a:t>
            </a:r>
          </a:p>
          <a:p>
            <a:pPr lvl="1" eaLnBrk="1" hangingPunct="1"/>
            <a:r>
              <a:rPr lang="en-US" dirty="0" smtClean="0"/>
              <a:t>The set of tags used for formatting and linking to other documents on the web</a:t>
            </a:r>
          </a:p>
          <a:p>
            <a:pPr lvl="2"/>
            <a:r>
              <a:rPr lang="en-US" dirty="0" smtClean="0"/>
              <a:t>NOT a programming language (but it can contain programming code)</a:t>
            </a:r>
          </a:p>
          <a:p>
            <a:pPr eaLnBrk="1" hangingPunct="1"/>
            <a:r>
              <a:rPr lang="en-US" dirty="0" smtClean="0"/>
              <a:t>Hypertext links connect one web document to another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6FF7C780-F14C-4E06-9BBD-5C6F4EE6441C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51383" y="1386840"/>
            <a:ext cx="7338060" cy="4094480"/>
          </a:xfrm>
        </p:spPr>
        <p:txBody>
          <a:bodyPr>
            <a:normAutofit/>
          </a:bodyPr>
          <a:lstStyle/>
          <a:p>
            <a:r>
              <a:rPr lang="en-US" b="1" dirty="0" smtClean="0"/>
              <a:t>CSS – </a:t>
            </a:r>
          </a:p>
          <a:p>
            <a:pPr lvl="1"/>
            <a:r>
              <a:rPr lang="en-US" dirty="0" smtClean="0"/>
              <a:t>Cascading Style Sheets </a:t>
            </a:r>
          </a:p>
          <a:p>
            <a:pPr lvl="1"/>
            <a:r>
              <a:rPr lang="en-US" dirty="0" smtClean="0"/>
              <a:t>used for styling web page</a:t>
            </a:r>
          </a:p>
          <a:p>
            <a:pPr lvl="2"/>
            <a:r>
              <a:rPr lang="en-US" dirty="0" smtClean="0"/>
              <a:t>HTML is for </a:t>
            </a:r>
            <a:r>
              <a:rPr lang="en-US" b="1" i="1" dirty="0" smtClean="0"/>
              <a:t>formatting</a:t>
            </a:r>
          </a:p>
          <a:p>
            <a:pPr lvl="2"/>
            <a:r>
              <a:rPr lang="en-US" dirty="0" smtClean="0"/>
              <a:t>CSS is used for </a:t>
            </a:r>
            <a:r>
              <a:rPr lang="en-US" b="1" i="1" dirty="0" smtClean="0"/>
              <a:t>styling</a:t>
            </a:r>
          </a:p>
          <a:p>
            <a:r>
              <a:rPr lang="en-US" b="1" dirty="0" err="1" smtClean="0"/>
              <a:t>Javascript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Client-side scripting language </a:t>
            </a:r>
          </a:p>
          <a:p>
            <a:pPr lvl="1"/>
            <a:r>
              <a:rPr lang="en-US" dirty="0" smtClean="0"/>
              <a:t>Not stand-alone, but an add-on to HTML</a:t>
            </a:r>
          </a:p>
          <a:p>
            <a:pPr lvl="1"/>
            <a:r>
              <a:rPr lang="en-US" dirty="0" smtClean="0"/>
              <a:t>Most popular scripting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9382" y="4975761"/>
            <a:ext cx="7671460" cy="593766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9" y="536050"/>
            <a:ext cx="6996004" cy="873329"/>
          </a:xfrm>
        </p:spPr>
        <p:txBody>
          <a:bodyPr/>
          <a:lstStyle/>
          <a:p>
            <a:r>
              <a:rPr lang="en-US" dirty="0" smtClean="0"/>
              <a:t>HTML 5.0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6797" y="1563625"/>
            <a:ext cx="6995583" cy="3455416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5600" dirty="0" smtClean="0"/>
              <a:t>&lt;!DOCTYPE html&gt;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&lt;html </a:t>
            </a:r>
            <a:r>
              <a:rPr lang="en-US" sz="5600" dirty="0" err="1" smtClean="0"/>
              <a:t>lang</a:t>
            </a:r>
            <a:r>
              <a:rPr lang="en-US" sz="5600" dirty="0" smtClean="0"/>
              <a:t> = “</a:t>
            </a:r>
            <a:r>
              <a:rPr lang="en-US" sz="5600" dirty="0" err="1" smtClean="0"/>
              <a:t>eng</a:t>
            </a:r>
            <a:r>
              <a:rPr lang="en-US" sz="5600" dirty="0" smtClean="0"/>
              <a:t>-us”&gt;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     &lt;head&gt;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         &lt;meta charset=“utf-8" &gt;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         &lt;title&gt;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 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         &lt;/title&gt;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     &lt;/head&gt;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     &lt;body&gt;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 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 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     &lt;/body&gt;</a:t>
            </a:r>
          </a:p>
          <a:p>
            <a:pPr>
              <a:spcBef>
                <a:spcPts val="0"/>
              </a:spcBef>
              <a:buNone/>
            </a:pPr>
            <a:r>
              <a:rPr lang="en-US" sz="5600" dirty="0" smtClean="0"/>
              <a:t>&lt;/html&gt;</a:t>
            </a:r>
          </a:p>
          <a:p>
            <a:pPr marL="0" indent="0">
              <a:buNone/>
            </a:pPr>
            <a:endParaRPr lang="en-US" sz="4200" dirty="0" smtClean="0"/>
          </a:p>
          <a:p>
            <a:r>
              <a:rPr lang="en-US" sz="4200" dirty="0" smtClean="0"/>
              <a:t>Validate at: </a:t>
            </a:r>
            <a:r>
              <a:rPr lang="en-US" sz="4200" b="1" u="sng" dirty="0" smtClean="0">
                <a:solidFill>
                  <a:schemeClr val="accent4">
                    <a:lumMod val="50000"/>
                  </a:schemeClr>
                </a:solidFill>
                <a:hlinkClick r:id="rId2"/>
              </a:rPr>
              <a:t>http://validator.w3.org/#validate_by_upload</a:t>
            </a:r>
            <a:endParaRPr lang="en-US" sz="4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29591424-0D67-4029-937B-ED6CF650D37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10072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Intro to the Internet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Internet: </a:t>
            </a:r>
          </a:p>
          <a:p>
            <a:pPr lvl="1"/>
            <a:r>
              <a:rPr lang="en-US" dirty="0" smtClean="0"/>
              <a:t>a network of network</a:t>
            </a:r>
          </a:p>
          <a:p>
            <a:pPr lvl="1"/>
            <a:r>
              <a:rPr lang="en-US" dirty="0" smtClean="0"/>
              <a:t>The internet consists of thousands of smaller networks</a:t>
            </a:r>
          </a:p>
          <a:p>
            <a:pPr lvl="1"/>
            <a:r>
              <a:rPr lang="en-US" dirty="0" smtClean="0"/>
              <a:t>They may be educational, commercial, nonprofit, military organizations, etc.</a:t>
            </a:r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B8FC3A87-90DD-4FFA-88A4-CAFB5CDBBDB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27574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Brief History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Internet History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Began with 1969’s ARPANET for US Dept. of Defense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62 computers in 1974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500 computers in 1983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28,000 computers in 1987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Early 1990s, multimedia (www) became available on internet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Today: 3,840,675,500 Plus…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(we’re running out of places to put everyone!)</a:t>
            </a:r>
          </a:p>
        </p:txBody>
      </p:sp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F005F2FE-660E-4445-91C1-D78C3163CD6A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44017" y="216010"/>
            <a:ext cx="6996004" cy="138335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How Does the Internet Work?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0353" y="1508761"/>
            <a:ext cx="7082028" cy="351028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Protocols</a:t>
            </a:r>
          </a:p>
          <a:p>
            <a:pPr lvl="1"/>
            <a:r>
              <a:rPr lang="en-US" dirty="0" smtClean="0"/>
              <a:t>set of rules</a:t>
            </a:r>
          </a:p>
          <a:p>
            <a:pPr lvl="2"/>
            <a:r>
              <a:rPr lang="en-US" dirty="0" smtClean="0"/>
              <a:t>Whenever you see a P in anything computer related, it’s a good guess to assume the P stands for protocol</a:t>
            </a:r>
          </a:p>
          <a:p>
            <a:pPr lvl="1"/>
            <a:r>
              <a:rPr lang="en-US" dirty="0" smtClean="0"/>
              <a:t>Internet uses </a:t>
            </a:r>
            <a:r>
              <a:rPr lang="en-US" b="1" dirty="0" smtClean="0"/>
              <a:t>TCP/IP</a:t>
            </a:r>
          </a:p>
          <a:p>
            <a:pPr lvl="2"/>
            <a:r>
              <a:rPr lang="en-US" dirty="0" smtClean="0"/>
              <a:t>Rules used for all internet transactions</a:t>
            </a:r>
          </a:p>
          <a:p>
            <a:pPr lvl="2"/>
            <a:r>
              <a:rPr lang="en-US" dirty="0" smtClean="0"/>
              <a:t>Base protocol on which all other protocols are built</a:t>
            </a: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C6655A20-0A7B-4CBF-B5EC-EE2637EB2618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1843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How Does the Internet Work?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6797" y="1554481"/>
            <a:ext cx="6995583" cy="3464559"/>
          </a:xfrm>
        </p:spPr>
        <p:txBody>
          <a:bodyPr>
            <a:normAutofit/>
          </a:bodyPr>
          <a:lstStyle/>
          <a:p>
            <a:r>
              <a:rPr lang="en-US" b="1" dirty="0"/>
              <a:t>TCP</a:t>
            </a:r>
            <a:endParaRPr lang="en-US" dirty="0"/>
          </a:p>
          <a:p>
            <a:pPr lvl="1"/>
            <a:r>
              <a:rPr lang="en-US" dirty="0"/>
              <a:t>Deals with Transfer of Data </a:t>
            </a:r>
          </a:p>
          <a:p>
            <a:pPr lvl="2"/>
            <a:r>
              <a:rPr lang="en-US" dirty="0"/>
              <a:t>how it is broken up and reassembled to be sent across the internet</a:t>
            </a:r>
          </a:p>
          <a:p>
            <a:pPr lvl="1"/>
            <a:r>
              <a:rPr lang="en-US" dirty="0"/>
              <a:t>Packets</a:t>
            </a:r>
          </a:p>
          <a:p>
            <a:pPr lvl="2"/>
            <a:r>
              <a:rPr lang="en-US" dirty="0"/>
              <a:t>Fixed-length blocks of data</a:t>
            </a:r>
          </a:p>
          <a:p>
            <a:pPr lvl="2"/>
            <a:r>
              <a:rPr lang="en-US" dirty="0"/>
              <a:t>Files are broken up into packets</a:t>
            </a:r>
          </a:p>
          <a:p>
            <a:pPr lvl="3"/>
            <a:r>
              <a:rPr lang="en-US" dirty="0"/>
              <a:t>Not all packets from the same file follow the same path</a:t>
            </a:r>
          </a:p>
          <a:p>
            <a:pPr lvl="3"/>
            <a:r>
              <a:rPr lang="en-US" dirty="0"/>
              <a:t>Data is reassembled at the other end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IP Addresses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Internet Protocol Address – a unique address that identifies every computer and device connected to the internet</a:t>
            </a:r>
          </a:p>
        </p:txBody>
      </p:sp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1E311626-CBC8-442D-AEA2-D03951FC9388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9" y="536051"/>
            <a:ext cx="6996004" cy="707534"/>
          </a:xfrm>
        </p:spPr>
        <p:txBody>
          <a:bodyPr/>
          <a:lstStyle/>
          <a:p>
            <a:r>
              <a:rPr lang="en-US" dirty="0" smtClean="0"/>
              <a:t>Key Internet Model: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15637" y="1386839"/>
            <a:ext cx="7588333" cy="4289565"/>
          </a:xfrm>
        </p:spPr>
        <p:txBody>
          <a:bodyPr>
            <a:normAutofit/>
          </a:bodyPr>
          <a:lstStyle/>
          <a:p>
            <a:r>
              <a:rPr lang="en-US" b="1" dirty="0" smtClean="0"/>
              <a:t>Client/Server Model</a:t>
            </a:r>
          </a:p>
          <a:p>
            <a:pPr lvl="1"/>
            <a:r>
              <a:rPr lang="en-US" dirty="0" smtClean="0"/>
              <a:t>Built ON Top Of TCP/IP</a:t>
            </a:r>
          </a:p>
          <a:p>
            <a:pPr lvl="1"/>
            <a:r>
              <a:rPr lang="en-US" b="1" dirty="0" smtClean="0"/>
              <a:t>Client: </a:t>
            </a:r>
            <a:r>
              <a:rPr lang="en-US" dirty="0" smtClean="0"/>
              <a:t>a computer requesting data or services</a:t>
            </a:r>
          </a:p>
          <a:p>
            <a:pPr lvl="1"/>
            <a:r>
              <a:rPr lang="en-US" b="1" dirty="0" smtClean="0"/>
              <a:t>Server: </a:t>
            </a:r>
            <a:r>
              <a:rPr lang="en-US" dirty="0" smtClean="0"/>
              <a:t>a host computer, a central computer supplying data or services requested of it </a:t>
            </a:r>
          </a:p>
          <a:p>
            <a:pPr lvl="2"/>
            <a:r>
              <a:rPr lang="en-US" dirty="0" smtClean="0"/>
              <a:t>Services can be requested over the internet</a:t>
            </a:r>
          </a:p>
          <a:p>
            <a:pPr lvl="3"/>
            <a:r>
              <a:rPr lang="en-US" dirty="0" smtClean="0"/>
              <a:t>E.g., Check your bank account</a:t>
            </a:r>
          </a:p>
          <a:p>
            <a:pPr lvl="3"/>
            <a:r>
              <a:rPr lang="en-US" dirty="0" smtClean="0"/>
              <a:t>Getting Email</a:t>
            </a:r>
          </a:p>
          <a:p>
            <a:pPr lvl="3"/>
            <a:r>
              <a:rPr lang="en-US" b="1" dirty="0" smtClean="0"/>
              <a:t>Downloading Web page </a:t>
            </a:r>
          </a:p>
          <a:p>
            <a:pPr lvl="4"/>
            <a:r>
              <a:rPr lang="en-US" dirty="0" smtClean="0"/>
              <a:t>Often multiple clients share the services of one server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2-</a:t>
            </a:r>
            <a:fld id="{29591424-0D67-4029-937B-ED6CF650D37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8507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900" dirty="0" smtClean="0"/>
              <a:t>WWW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73132" y="1386838"/>
            <a:ext cx="7956468" cy="45567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The World Wide Web:</a:t>
            </a:r>
          </a:p>
          <a:p>
            <a:pPr lvl="1"/>
            <a:r>
              <a:rPr lang="en-US" dirty="0" smtClean="0"/>
              <a:t>uses client-server model</a:t>
            </a:r>
          </a:p>
          <a:p>
            <a:pPr lvl="2"/>
            <a:r>
              <a:rPr lang="en-US" b="1" dirty="0" smtClean="0"/>
              <a:t>client : </a:t>
            </a:r>
            <a:r>
              <a:rPr lang="en-US" dirty="0" smtClean="0"/>
              <a:t>Your browser</a:t>
            </a:r>
          </a:p>
          <a:p>
            <a:pPr lvl="3"/>
            <a:r>
              <a:rPr lang="en-US" dirty="0" smtClean="0"/>
              <a:t>Browser requests web page from web server, </a:t>
            </a:r>
          </a:p>
          <a:p>
            <a:pPr lvl="2"/>
            <a:r>
              <a:rPr lang="en-US" b="1" dirty="0" smtClean="0"/>
              <a:t>Server: </a:t>
            </a:r>
            <a:r>
              <a:rPr lang="en-US" dirty="0" smtClean="0"/>
              <a:t>a computer or set of computers (ELSEWHERE) that gives web pages to clients. </a:t>
            </a:r>
          </a:p>
          <a:p>
            <a:pPr lvl="3"/>
            <a:r>
              <a:rPr lang="en-US" dirty="0" smtClean="0"/>
              <a:t>Client (browser) requests Web pages, images, sounds, movies, etc from Server.</a:t>
            </a:r>
          </a:p>
          <a:p>
            <a:pPr lvl="4"/>
            <a:r>
              <a:rPr lang="en-US" dirty="0" smtClean="0"/>
              <a:t>If Server can locate it, it sends it back to browser</a:t>
            </a:r>
          </a:p>
          <a:p>
            <a:pPr lvl="4"/>
            <a:r>
              <a:rPr lang="en-US" dirty="0" smtClean="0"/>
              <a:t>If it can’t locate it, it sends back an error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ECF94DB7-0181-4F16-BF86-0520F3634D11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0928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900" dirty="0" smtClean="0"/>
              <a:t>Browsers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73132" y="1545336"/>
            <a:ext cx="7475205" cy="4398263"/>
          </a:xfrm>
        </p:spPr>
        <p:txBody>
          <a:bodyPr>
            <a:normAutofit/>
          </a:bodyPr>
          <a:lstStyle/>
          <a:p>
            <a:pPr lvl="1"/>
            <a:r>
              <a:rPr lang="en-US" sz="2400" b="1" dirty="0" smtClean="0"/>
              <a:t>Browsers </a:t>
            </a:r>
            <a:r>
              <a:rPr lang="en-US" sz="2400" dirty="0" smtClean="0"/>
              <a:t>do 2 key things:</a:t>
            </a:r>
          </a:p>
          <a:p>
            <a:pPr marL="1531665" lvl="3" indent="-342900">
              <a:buFont typeface="+mj-lt"/>
              <a:buAutoNum type="arabicPeriod"/>
            </a:pPr>
            <a:r>
              <a:rPr lang="en-US" sz="1800" dirty="0" smtClean="0"/>
              <a:t>Locate And request web sites Using unique addresses (URL)</a:t>
            </a:r>
          </a:p>
          <a:p>
            <a:pPr marL="1531665" lvl="3" indent="-342900">
              <a:buFont typeface="+mj-lt"/>
              <a:buAutoNum type="arabicPeriod"/>
            </a:pPr>
            <a:r>
              <a:rPr lang="en-US" sz="1800" dirty="0" smtClean="0"/>
              <a:t>Read web pages and display them (displays html code, </a:t>
            </a:r>
            <a:r>
              <a:rPr lang="en-US" sz="1800" dirty="0" err="1" smtClean="0"/>
              <a:t>css</a:t>
            </a:r>
            <a:r>
              <a:rPr lang="en-US" sz="1800" dirty="0" smtClean="0"/>
              <a:t>, </a:t>
            </a:r>
            <a:r>
              <a:rPr lang="en-US" sz="1800" dirty="0" err="1" smtClean="0"/>
              <a:t>javascript</a:t>
            </a:r>
            <a:r>
              <a:rPr lang="en-US" sz="1800" dirty="0" smtClean="0"/>
              <a:t>, etc.)</a:t>
            </a:r>
          </a:p>
          <a:p>
            <a:pPr marL="1927921" lvl="4" indent="-342900">
              <a:buFont typeface="+mj-lt"/>
              <a:buAutoNum type="arabicPeriod"/>
            </a:pPr>
            <a:r>
              <a:rPr lang="en-US" sz="1800" dirty="0" smtClean="0"/>
              <a:t>You don’t see the code, you see the display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ECF94DB7-0181-4F16-BF86-0520F3634D1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73294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WWW: URL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84048" y="1417319"/>
            <a:ext cx="7434072" cy="2276857"/>
          </a:xfrm>
        </p:spPr>
        <p:txBody>
          <a:bodyPr/>
          <a:lstStyle/>
          <a:p>
            <a:pPr eaLnBrk="1" hangingPunct="1"/>
            <a:r>
              <a:rPr lang="en-US" sz="1800" b="1" dirty="0" smtClean="0"/>
              <a:t>URL</a:t>
            </a:r>
          </a:p>
          <a:p>
            <a:pPr lvl="1" eaLnBrk="1" hangingPunct="1"/>
            <a:r>
              <a:rPr lang="en-US" dirty="0" smtClean="0"/>
              <a:t>A website’s unique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It consists of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/>
              <a:t>The web communication protocol, http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D60F00"/>
                </a:solidFill>
              </a:rPr>
              <a:t>The domain name of the web server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6600FF"/>
                </a:solidFill>
              </a:rPr>
              <a:t>The directory or folder on that server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>
                <a:solidFill>
                  <a:schemeClr val="tx2"/>
                </a:solidFill>
              </a:rPr>
              <a:t>The file within the directory, including optional extension</a:t>
            </a:r>
          </a:p>
        </p:txBody>
      </p:sp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2C4C7FCF-E81F-4217-8DC9-ABF82A1B478F}" type="slidenum">
              <a:rPr lang="en-US"/>
              <a:pPr/>
              <a:t>9</a:t>
            </a:fld>
            <a:endParaRPr lang="en-US"/>
          </a:p>
        </p:txBody>
      </p:sp>
      <p:sp>
        <p:nvSpPr>
          <p:cNvPr id="24581" name="AutoShape 4"/>
          <p:cNvSpPr>
            <a:spLocks noChangeArrowheads="1"/>
          </p:cNvSpPr>
          <p:nvPr/>
        </p:nvSpPr>
        <p:spPr bwMode="auto">
          <a:xfrm>
            <a:off x="927603" y="4340822"/>
            <a:ext cx="869950" cy="278680"/>
          </a:xfrm>
          <a:prstGeom prst="wedgeRectCallout">
            <a:avLst>
              <a:gd name="adj1" fmla="val 16210"/>
              <a:gd name="adj2" fmla="val -907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2" tIns="45716" rIns="91432" bIns="45716"/>
          <a:lstStyle/>
          <a:p>
            <a:r>
              <a:rPr lang="en-US" sz="1200" dirty="0"/>
              <a:t>protocol</a:t>
            </a:r>
          </a:p>
        </p:txBody>
      </p:sp>
      <p:sp>
        <p:nvSpPr>
          <p:cNvPr id="24582" name="AutoShape 5"/>
          <p:cNvSpPr>
            <a:spLocks noChangeArrowheads="1"/>
          </p:cNvSpPr>
          <p:nvPr/>
        </p:nvSpPr>
        <p:spPr bwMode="auto">
          <a:xfrm>
            <a:off x="1929548" y="4340885"/>
            <a:ext cx="1455737" cy="278617"/>
          </a:xfrm>
          <a:prstGeom prst="wedgeRectCallout">
            <a:avLst>
              <a:gd name="adj1" fmla="val 491"/>
              <a:gd name="adj2" fmla="val -83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2" tIns="45716" rIns="91432" bIns="45716"/>
          <a:lstStyle/>
          <a:p>
            <a:r>
              <a:rPr lang="en-US" sz="1200" dirty="0"/>
              <a:t>domain name</a:t>
            </a:r>
          </a:p>
        </p:txBody>
      </p:sp>
      <p:sp>
        <p:nvSpPr>
          <p:cNvPr id="24583" name="AutoShape 6"/>
          <p:cNvSpPr>
            <a:spLocks noChangeArrowheads="1"/>
          </p:cNvSpPr>
          <p:nvPr/>
        </p:nvSpPr>
        <p:spPr bwMode="auto">
          <a:xfrm>
            <a:off x="5015939" y="4334409"/>
            <a:ext cx="2125662" cy="258762"/>
          </a:xfrm>
          <a:prstGeom prst="wedgeRectCallout">
            <a:avLst>
              <a:gd name="adj1" fmla="val -52158"/>
              <a:gd name="adj2" fmla="val -990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2" tIns="45716" rIns="91432" bIns="45716"/>
          <a:lstStyle/>
          <a:p>
            <a:r>
              <a:rPr lang="en-US" sz="1200" dirty="0"/>
              <a:t>file name . extension</a:t>
            </a:r>
          </a:p>
        </p:txBody>
      </p:sp>
      <p:sp>
        <p:nvSpPr>
          <p:cNvPr id="24584" name="AutoShape 7"/>
          <p:cNvSpPr>
            <a:spLocks noChangeArrowheads="1"/>
          </p:cNvSpPr>
          <p:nvPr/>
        </p:nvSpPr>
        <p:spPr bwMode="auto">
          <a:xfrm>
            <a:off x="3441034" y="4346352"/>
            <a:ext cx="1463040" cy="261275"/>
          </a:xfrm>
          <a:prstGeom prst="wedgeRectCallout">
            <a:avLst>
              <a:gd name="adj1" fmla="val -29935"/>
              <a:gd name="adj2" fmla="val -969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2" tIns="45716" rIns="91432" bIns="45716"/>
          <a:lstStyle/>
          <a:p>
            <a:r>
              <a:rPr lang="en-US" sz="1200" dirty="0" smtClean="0"/>
              <a:t>Directory (folder)</a:t>
            </a:r>
            <a:endParaRPr lang="en-US" sz="12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265722" y="3807030"/>
            <a:ext cx="6456809" cy="569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8128" indent="-198128" algn="l" defTabSz="792510" rtl="0" eaLnBrk="1" latinLnBrk="0" hangingPunct="1">
              <a:lnSpc>
                <a:spcPct val="120000"/>
              </a:lnSpc>
              <a:spcBef>
                <a:spcPts val="867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73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94383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56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90638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387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86893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783149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179404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575659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2971914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368170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000" b="1" dirty="0" smtClean="0"/>
              <a:t>http://udel.edu/fall17/webfile.HTML</a:t>
            </a:r>
            <a:endParaRPr lang="en-US" sz="20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TC104033925[[fn=Droplet]]</Template>
  <TotalTime>57149</TotalTime>
  <Words>672</Words>
  <Application>Microsoft Office PowerPoint</Application>
  <PresentationFormat>Custom</PresentationFormat>
  <Paragraphs>136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Tw Cen MT</vt:lpstr>
      <vt:lpstr>Wingdings</vt:lpstr>
      <vt:lpstr>Droplet</vt:lpstr>
      <vt:lpstr>CISC103 Web Development</vt:lpstr>
      <vt:lpstr>Intro to the Internet</vt:lpstr>
      <vt:lpstr>Brief History</vt:lpstr>
      <vt:lpstr>How Does the Internet Work?</vt:lpstr>
      <vt:lpstr>How Does the Internet Work?</vt:lpstr>
      <vt:lpstr>Key Internet Model:</vt:lpstr>
      <vt:lpstr>WWW</vt:lpstr>
      <vt:lpstr>Browsers</vt:lpstr>
      <vt:lpstr>WWW: URL</vt:lpstr>
      <vt:lpstr>Clients, Servers and the Web</vt:lpstr>
      <vt:lpstr>The Web</vt:lpstr>
      <vt:lpstr>Other Terms</vt:lpstr>
      <vt:lpstr>HTML 5.0 Template</vt:lpstr>
    </vt:vector>
  </TitlesOfParts>
  <Manager>Rose Range</Manager>
  <Company>AzureWing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Sawyer</dc:title>
  <dc:subject>Using Information Technology 7e</dc:subject>
  <dc:creator>Linda Crane</dc:creator>
  <cp:lastModifiedBy>Debra Yarrington</cp:lastModifiedBy>
  <cp:revision>178</cp:revision>
  <dcterms:created xsi:type="dcterms:W3CDTF">2005-09-07T15:11:21Z</dcterms:created>
  <dcterms:modified xsi:type="dcterms:W3CDTF">2018-02-13T02:46:16Z</dcterms:modified>
  <cp:category>Presentation</cp:category>
</cp:coreProperties>
</file>