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5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18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8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9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8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2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4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9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5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6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2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3E92-950E-4A6A-A8A6-E73639740CF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60384-4FF1-44A0-AE07-0CC919A8D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positionfunc1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1a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2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3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paramexample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paramex1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Debra\Documents\Classes\103\Spring13\JSLectExamples\paramexample2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unsnowrainexampl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labtes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keyevents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changeopacity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movefrog4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redblack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blinking2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blinking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tTimeOutfunc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blinking3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positionfunc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1" y="304800"/>
            <a:ext cx="6858000" cy="99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setTimeout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1" y="990600"/>
            <a:ext cx="7239001" cy="492062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What if you want to automatically cycle through the pics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So you don’t have to keep clicking the button to see the next pic</a:t>
            </a:r>
          </a:p>
          <a:p>
            <a:r>
              <a:rPr lang="en-US" dirty="0" smtClean="0"/>
              <a:t>Use the built-in JavaScript </a:t>
            </a:r>
            <a:r>
              <a:rPr lang="en-US" dirty="0" err="1" smtClean="0"/>
              <a:t>setTimeout</a:t>
            </a:r>
            <a:r>
              <a:rPr lang="en-US" dirty="0" smtClean="0"/>
              <a:t>() function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displaypic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{            </a:t>
            </a:r>
            <a:r>
              <a:rPr lang="en-US" dirty="0" err="1" smtClean="0">
                <a:solidFill>
                  <a:srgbClr val="FF0000"/>
                </a:solidFill>
              </a:rPr>
              <a:t>num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if (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&gt;= </a:t>
            </a:r>
            <a:r>
              <a:rPr lang="en-US" dirty="0" err="1">
                <a:solidFill>
                  <a:srgbClr val="FF0000"/>
                </a:solidFill>
              </a:rPr>
              <a:t>picArray.length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{  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("pic1").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picArray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r>
              <a:rPr lang="en-US" dirty="0">
                <a:solidFill>
                  <a:srgbClr val="FF0000"/>
                </a:solidFill>
              </a:rPr>
              <a:t>]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num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  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(function(){</a:t>
            </a:r>
            <a:r>
              <a:rPr lang="en-US" b="1" dirty="0" err="1" smtClean="0">
                <a:solidFill>
                  <a:srgbClr val="FF0000"/>
                </a:solidFill>
              </a:rPr>
              <a:t>displaypic</a:t>
            </a:r>
            <a:r>
              <a:rPr lang="en-US" b="1" dirty="0" smtClean="0">
                <a:solidFill>
                  <a:srgbClr val="FF0000"/>
                </a:solidFill>
              </a:rPr>
              <a:t>()},2000)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705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0"/>
            <a:ext cx="71628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1" y="533400"/>
            <a:ext cx="7848599" cy="62484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leftedge</a:t>
            </a:r>
            <a:r>
              <a:rPr lang="en-US" dirty="0" smtClean="0">
                <a:solidFill>
                  <a:srgbClr val="FF0000"/>
                </a:solidFill>
              </a:rPr>
              <a:t> = 50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rightedge</a:t>
            </a:r>
            <a:r>
              <a:rPr lang="en-US" dirty="0" smtClean="0">
                <a:solidFill>
                  <a:srgbClr val="FF0000"/>
                </a:solidFill>
              </a:rPr>
              <a:t> = 800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800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direction = 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		</a:t>
            </a:r>
            <a:r>
              <a:rPr lang="en-US" sz="19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900" b="1" dirty="0">
                <a:solidFill>
                  <a:srgbClr val="FF0000"/>
                </a:solidFill>
              </a:rPr>
              <a:t>('img1').</a:t>
            </a:r>
            <a:r>
              <a:rPr lang="en-US" sz="1900" b="1" dirty="0" err="1">
                <a:solidFill>
                  <a:srgbClr val="FF0000"/>
                </a:solidFill>
              </a:rPr>
              <a:t>style.position</a:t>
            </a:r>
            <a:r>
              <a:rPr lang="en-US" sz="1900" b="1" dirty="0">
                <a:solidFill>
                  <a:srgbClr val="FF0000"/>
                </a:solidFill>
              </a:rPr>
              <a:t> = "absolute"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		</a:t>
            </a:r>
            <a:r>
              <a:rPr lang="en-US" sz="1900" b="1" dirty="0" err="1">
                <a:solidFill>
                  <a:srgbClr val="FF0000"/>
                </a:solidFill>
              </a:rPr>
              <a:t>ycoord</a:t>
            </a:r>
            <a:r>
              <a:rPr lang="en-US" sz="1900" b="1" dirty="0">
                <a:solidFill>
                  <a:srgbClr val="FF0000"/>
                </a:solidFill>
              </a:rPr>
              <a:t> </a:t>
            </a:r>
            <a:r>
              <a:rPr lang="en-US" sz="1900" b="1" dirty="0">
                <a:solidFill>
                  <a:srgbClr val="FF0000"/>
                </a:solidFill>
              </a:rPr>
              <a:t>= </a:t>
            </a:r>
            <a:r>
              <a:rPr lang="en-US" sz="1900" b="1" dirty="0" err="1">
                <a:solidFill>
                  <a:srgbClr val="FF0000"/>
                </a:solidFill>
              </a:rPr>
              <a:t>ycoord</a:t>
            </a:r>
            <a:r>
              <a:rPr lang="en-US" sz="1900" b="1" dirty="0">
                <a:solidFill>
                  <a:srgbClr val="FF0000"/>
                </a:solidFill>
              </a:rPr>
              <a:t> </a:t>
            </a:r>
            <a:r>
              <a:rPr lang="en-US" sz="1900" b="1" dirty="0">
                <a:solidFill>
                  <a:srgbClr val="FF0000"/>
                </a:solidFill>
              </a:rPr>
              <a:t>+ direction									       		</a:t>
            </a:r>
            <a:r>
              <a:rPr lang="en-US" sz="19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900" b="1" dirty="0">
                <a:solidFill>
                  <a:srgbClr val="FF0000"/>
                </a:solidFill>
              </a:rPr>
              <a:t>('img1').</a:t>
            </a:r>
            <a:r>
              <a:rPr lang="en-US" sz="1900" b="1" dirty="0" err="1">
                <a:solidFill>
                  <a:srgbClr val="FF0000"/>
                </a:solidFill>
              </a:rPr>
              <a:t>style.left</a:t>
            </a:r>
            <a:r>
              <a:rPr lang="en-US" sz="1900" b="1" dirty="0">
                <a:solidFill>
                  <a:srgbClr val="FF0000"/>
                </a:solidFill>
              </a:rPr>
              <a:t> = </a:t>
            </a:r>
            <a:r>
              <a:rPr lang="en-US" sz="1900" b="1" dirty="0" err="1">
                <a:solidFill>
                  <a:srgbClr val="FF0000"/>
                </a:solidFill>
              </a:rPr>
              <a:t>ycoord</a:t>
            </a:r>
            <a:r>
              <a:rPr lang="en-US" sz="1900" b="1" dirty="0">
                <a:solidFill>
                  <a:srgbClr val="FF0000"/>
                </a:solidFill>
              </a:rPr>
              <a:t>+"</a:t>
            </a:r>
            <a:r>
              <a:rPr lang="en-US" sz="1900" b="1" dirty="0" err="1">
                <a:solidFill>
                  <a:srgbClr val="FF0000"/>
                </a:solidFill>
              </a:rPr>
              <a:t>px</a:t>
            </a:r>
            <a:r>
              <a:rPr lang="en-US" sz="1900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	if (</a:t>
            </a:r>
            <a:r>
              <a:rPr lang="en-US" sz="1900" dirty="0" err="1">
                <a:solidFill>
                  <a:srgbClr val="FF0000"/>
                </a:solidFill>
              </a:rPr>
              <a:t>ycoord</a:t>
            </a:r>
            <a:r>
              <a:rPr lang="en-US" sz="1900" dirty="0">
                <a:solidFill>
                  <a:srgbClr val="FF0000"/>
                </a:solidFill>
              </a:rPr>
              <a:t> &lt; </a:t>
            </a:r>
            <a:r>
              <a:rPr lang="en-US" sz="1900" dirty="0" err="1">
                <a:solidFill>
                  <a:srgbClr val="FF0000"/>
                </a:solidFill>
              </a:rPr>
              <a:t>leftedge</a:t>
            </a:r>
            <a:r>
              <a:rPr lang="en-US" sz="1900" dirty="0">
                <a:solidFill>
                  <a:srgbClr val="FF0000"/>
                </a:solidFill>
              </a:rPr>
              <a:t>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	direction = direction *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    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else if (</a:t>
            </a:r>
            <a:r>
              <a:rPr lang="en-US" sz="1900" dirty="0" err="1">
                <a:solidFill>
                  <a:srgbClr val="FF0000"/>
                </a:solidFill>
              </a:rPr>
              <a:t>ycoord</a:t>
            </a:r>
            <a:r>
              <a:rPr lang="en-US" sz="1900" dirty="0">
                <a:solidFill>
                  <a:srgbClr val="FF0000"/>
                </a:solidFill>
              </a:rPr>
              <a:t> &gt; </a:t>
            </a:r>
            <a:r>
              <a:rPr lang="en-US" sz="1900" dirty="0" err="1">
                <a:solidFill>
                  <a:srgbClr val="FF0000"/>
                </a:solidFill>
              </a:rPr>
              <a:t>rightedge</a:t>
            </a:r>
            <a:r>
              <a:rPr lang="en-US" sz="19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	direction = direction * -1;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	</a:t>
            </a:r>
            <a:r>
              <a:rPr lang="en-US" sz="1900" dirty="0">
                <a:solidFill>
                  <a:srgbClr val="FF0000"/>
                </a:solidFill>
              </a:rPr>
              <a:t>	}</a:t>
            </a: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(function(){</a:t>
            </a:r>
            <a:r>
              <a:rPr lang="en-US" b="1" dirty="0" err="1" smtClean="0">
                <a:solidFill>
                  <a:srgbClr val="FF0000"/>
                </a:solidFill>
              </a:rPr>
              <a:t>myfunc</a:t>
            </a:r>
            <a:r>
              <a:rPr lang="en-US" b="1" dirty="0" smtClean="0">
                <a:solidFill>
                  <a:srgbClr val="FF0000"/>
                </a:solidFill>
              </a:rPr>
              <a:t>()},</a:t>
            </a:r>
            <a:r>
              <a:rPr lang="en-US" b="1" dirty="0">
                <a:solidFill>
                  <a:srgbClr val="FF0000"/>
                </a:solidFill>
              </a:rPr>
              <a:t>400)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&lt;/</a:t>
            </a:r>
            <a:r>
              <a:rPr lang="en-US" dirty="0">
                <a:solidFill>
                  <a:srgbClr val="0070C0"/>
                </a:solidFill>
              </a:rPr>
              <a:t>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&lt;</a:t>
            </a:r>
            <a:r>
              <a:rPr lang="en-US" dirty="0">
                <a:solidFill>
                  <a:srgbClr val="0070C0"/>
                </a:solidFill>
              </a:rPr>
              <a:t>body </a:t>
            </a:r>
            <a:r>
              <a:rPr lang="en-US" b="1" dirty="0" err="1">
                <a:solidFill>
                  <a:srgbClr val="0070C0"/>
                </a:solidFill>
              </a:rPr>
              <a:t>onLoad</a:t>
            </a:r>
            <a:r>
              <a:rPr lang="en-US" b="1" dirty="0">
                <a:solidFill>
                  <a:srgbClr val="0070C0"/>
                </a:solidFill>
              </a:rPr>
              <a:t> = "</a:t>
            </a:r>
            <a:r>
              <a:rPr lang="en-US" b="1" dirty="0" err="1">
                <a:solidFill>
                  <a:srgbClr val="0070C0"/>
                </a:solidFill>
              </a:rPr>
              <a:t>myfunc</a:t>
            </a:r>
            <a:r>
              <a:rPr lang="en-US" b="1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&lt;p&gt;&lt;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"Images/train.jpg" width = "189" height = "267"  id = "img1" </a:t>
            </a:r>
            <a:r>
              <a:rPr lang="en-US" dirty="0" smtClean="0">
                <a:solidFill>
                  <a:srgbClr val="0070C0"/>
                </a:solidFill>
              </a:rPr>
              <a:t>&gt;&lt;/</a:t>
            </a:r>
            <a:r>
              <a:rPr lang="en-US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&lt;/</a:t>
            </a:r>
            <a:r>
              <a:rPr lang="en-US" dirty="0">
                <a:solidFill>
                  <a:srgbClr val="0070C0"/>
                </a:solidFill>
              </a:rPr>
              <a:t>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Modify to go up and down?  Diagonally? To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 back and forth?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91702" y="2667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6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609600"/>
            <a:ext cx="7848600" cy="60996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var rightleft =0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v-SE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MovecarRight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+10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MovecarLeft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-10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src</a:t>
            </a:r>
            <a:r>
              <a:rPr lang="en-US" dirty="0" smtClean="0">
                <a:solidFill>
                  <a:srgbClr val="0070C0"/>
                </a:solidFill>
              </a:rPr>
              <a:t> = “carimage.gif” width = “200” height = “200” id = “car”&gt;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"Images/left.gif" width= "25px" height = "25px"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 smtClean="0">
                <a:solidFill>
                  <a:srgbClr val="0070C0"/>
                </a:solidFill>
              </a:rPr>
              <a:t>MovecarLeft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  <a:r>
              <a:rPr lang="en-US" dirty="0">
                <a:solidFill>
                  <a:srgbClr val="0070C0"/>
                </a:solidFill>
              </a:rPr>
              <a:t>	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"Images/right.gif" width= "25px" height = "25px"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 smtClean="0">
                <a:solidFill>
                  <a:srgbClr val="0070C0"/>
                </a:solidFill>
              </a:rPr>
              <a:t>MovecarRight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801008" y="-9868"/>
            <a:ext cx="6723993" cy="6938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Moving things by clicking: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92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0"/>
            <a:ext cx="8229600" cy="70866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var rightleft =</a:t>
            </a:r>
            <a:r>
              <a:rPr lang="sv-SE" sz="2200" dirty="0">
                <a:solidFill>
                  <a:srgbClr val="FF0000"/>
                </a:solidFill>
              </a:rPr>
              <a:t>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n-NO" sz="2200" dirty="0">
                <a:solidFill>
                  <a:srgbClr val="FF0000"/>
                </a:solidFill>
              </a:rPr>
              <a:t>var </a:t>
            </a:r>
            <a:r>
              <a:rPr lang="nn-NO" sz="2200" dirty="0">
                <a:solidFill>
                  <a:srgbClr val="FF0000"/>
                </a:solidFill>
              </a:rPr>
              <a:t>xpos =</a:t>
            </a:r>
            <a:r>
              <a:rPr lang="nn-NO" sz="2200" dirty="0">
                <a:solidFill>
                  <a:srgbClr val="FF0000"/>
                </a:solidFill>
              </a:rPr>
              <a:t>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n-NO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function startit()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{    Movefrog()</a:t>
            </a:r>
            <a:endParaRPr lang="sv-SE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200" dirty="0">
                <a:solidFill>
                  <a:srgbClr val="FF0000"/>
                </a:solidFill>
              </a:rPr>
              <a:t>}</a:t>
            </a:r>
            <a:endParaRPr lang="sv-SE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function </a:t>
            </a:r>
            <a:r>
              <a:rPr lang="en-US" sz="2200" dirty="0" err="1">
                <a:solidFill>
                  <a:srgbClr val="FF0000"/>
                </a:solidFill>
              </a:rPr>
              <a:t>MovecarRight</a:t>
            </a:r>
            <a:r>
              <a:rPr lang="en-US" sz="22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{	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document.getElementById</a:t>
            </a:r>
            <a:r>
              <a:rPr lang="en-US" sz="2200" dirty="0">
                <a:solidFill>
                  <a:srgbClr val="FF0000"/>
                </a:solidFill>
              </a:rPr>
              <a:t>(“car").</a:t>
            </a:r>
            <a:r>
              <a:rPr lang="en-US" sz="2200" dirty="0" err="1">
                <a:solidFill>
                  <a:srgbClr val="FF0000"/>
                </a:solidFill>
              </a:rPr>
              <a:t>style.left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+ "</a:t>
            </a:r>
            <a:r>
              <a:rPr lang="en-US" sz="2200" dirty="0" err="1">
                <a:solidFill>
                  <a:srgbClr val="FF0000"/>
                </a:solidFill>
              </a:rPr>
              <a:t>px</a:t>
            </a:r>
            <a:r>
              <a:rPr lang="en-US" sz="22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function </a:t>
            </a:r>
            <a:r>
              <a:rPr lang="en-US" sz="2200" dirty="0" err="1">
                <a:solidFill>
                  <a:srgbClr val="FF0000"/>
                </a:solidFill>
              </a:rPr>
              <a:t>MovecarLeft</a:t>
            </a:r>
            <a:r>
              <a:rPr lang="en-US" sz="22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{	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-10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document.getElementById</a:t>
            </a:r>
            <a:r>
              <a:rPr lang="en-US" sz="2200" dirty="0">
                <a:solidFill>
                  <a:srgbClr val="FF0000"/>
                </a:solidFill>
              </a:rPr>
              <a:t>(“car").</a:t>
            </a:r>
            <a:r>
              <a:rPr lang="en-US" sz="2200" dirty="0" err="1">
                <a:solidFill>
                  <a:srgbClr val="FF0000"/>
                </a:solidFill>
              </a:rPr>
              <a:t>style.left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rightleft</a:t>
            </a:r>
            <a:r>
              <a:rPr lang="en-US" sz="2200" dirty="0">
                <a:solidFill>
                  <a:srgbClr val="FF0000"/>
                </a:solidFill>
              </a:rPr>
              <a:t> + "</a:t>
            </a:r>
            <a:r>
              <a:rPr lang="en-US" sz="2200" dirty="0" err="1">
                <a:solidFill>
                  <a:srgbClr val="FF0000"/>
                </a:solidFill>
              </a:rPr>
              <a:t>px</a:t>
            </a:r>
            <a:r>
              <a:rPr lang="en-US" sz="22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function </a:t>
            </a:r>
            <a:r>
              <a:rPr lang="en-US" sz="2200" dirty="0" err="1">
                <a:solidFill>
                  <a:srgbClr val="FF0000"/>
                </a:solidFill>
              </a:rPr>
              <a:t>Movefrog</a:t>
            </a:r>
            <a:r>
              <a:rPr lang="en-US" sz="2200" dirty="0">
                <a:solidFill>
                  <a:srgbClr val="FF0000"/>
                </a:solidFill>
              </a:rPr>
              <a:t>()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{	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xpos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= </a:t>
            </a:r>
            <a:r>
              <a:rPr lang="en-US" sz="2200" dirty="0" err="1">
                <a:solidFill>
                  <a:srgbClr val="FF0000"/>
                </a:solidFill>
              </a:rPr>
              <a:t>Math.floor</a:t>
            </a:r>
            <a:r>
              <a:rPr lang="en-US" sz="2200" dirty="0">
                <a:solidFill>
                  <a:srgbClr val="FF0000"/>
                </a:solidFill>
              </a:rPr>
              <a:t>(</a:t>
            </a:r>
            <a:r>
              <a:rPr lang="en-US" sz="2200" dirty="0" err="1">
                <a:solidFill>
                  <a:srgbClr val="FF0000"/>
                </a:solidFill>
              </a:rPr>
              <a:t>Math.random</a:t>
            </a:r>
            <a:r>
              <a:rPr lang="en-US" sz="2200" dirty="0">
                <a:solidFill>
                  <a:srgbClr val="FF0000"/>
                </a:solidFill>
              </a:rPr>
              <a:t>() * 650) </a:t>
            </a: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document.getElementById</a:t>
            </a:r>
            <a:r>
              <a:rPr lang="en-US" sz="2200" dirty="0">
                <a:solidFill>
                  <a:srgbClr val="FF0000"/>
                </a:solidFill>
              </a:rPr>
              <a:t>(‘frog').</a:t>
            </a:r>
            <a:r>
              <a:rPr lang="en-US" sz="2200" dirty="0" err="1">
                <a:solidFill>
                  <a:srgbClr val="FF0000"/>
                </a:solidFill>
              </a:rPr>
              <a:t>style.left</a:t>
            </a:r>
            <a:r>
              <a:rPr lang="en-US" sz="2200" dirty="0">
                <a:solidFill>
                  <a:srgbClr val="FF0000"/>
                </a:solidFill>
              </a:rPr>
              <a:t> = </a:t>
            </a:r>
            <a:r>
              <a:rPr lang="en-US" sz="2200" dirty="0" err="1">
                <a:solidFill>
                  <a:srgbClr val="FF0000"/>
                </a:solidFill>
              </a:rPr>
              <a:t>xpos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+ "</a:t>
            </a:r>
            <a:r>
              <a:rPr lang="en-US" sz="2200" dirty="0" err="1">
                <a:solidFill>
                  <a:srgbClr val="FF0000"/>
                </a:solidFill>
              </a:rPr>
              <a:t>px</a:t>
            </a:r>
            <a:r>
              <a:rPr lang="en-US" sz="2200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  <a:r>
              <a:rPr lang="en-US" sz="2200" dirty="0" err="1">
                <a:solidFill>
                  <a:srgbClr val="FF0000"/>
                </a:solidFill>
              </a:rPr>
              <a:t>setTimeout</a:t>
            </a:r>
            <a:r>
              <a:rPr lang="en-US" sz="2200" dirty="0">
                <a:solidFill>
                  <a:srgbClr val="FF0000"/>
                </a:solidFill>
              </a:rPr>
              <a:t>("</a:t>
            </a:r>
            <a:r>
              <a:rPr lang="en-US" sz="2200" dirty="0" err="1">
                <a:solidFill>
                  <a:srgbClr val="FF0000"/>
                </a:solidFill>
              </a:rPr>
              <a:t>Movefrog</a:t>
            </a:r>
            <a:r>
              <a:rPr lang="en-US" sz="2200" dirty="0">
                <a:solidFill>
                  <a:srgbClr val="FF0000"/>
                </a:solidFill>
              </a:rPr>
              <a:t>()",</a:t>
            </a:r>
            <a:r>
              <a:rPr lang="en-US" sz="2200" dirty="0">
                <a:solidFill>
                  <a:srgbClr val="FF0000"/>
                </a:solidFill>
              </a:rPr>
              <a:t>20000</a:t>
            </a:r>
            <a:r>
              <a:rPr lang="en-US" sz="2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}</a:t>
            </a:r>
            <a:r>
              <a:rPr lang="en-US" sz="2200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div id = "hi" style = "position: relative;"&gt;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smtClean="0">
                <a:solidFill>
                  <a:srgbClr val="0070C0"/>
                </a:solidFill>
              </a:rPr>
              <a:t>“frog.png</a:t>
            </a:r>
            <a:r>
              <a:rPr lang="en-US" dirty="0">
                <a:solidFill>
                  <a:srgbClr val="0070C0"/>
                </a:solidFill>
              </a:rPr>
              <a:t>" id = </a:t>
            </a:r>
            <a:r>
              <a:rPr lang="en-US" dirty="0" smtClean="0">
                <a:solidFill>
                  <a:srgbClr val="0070C0"/>
                </a:solidFill>
              </a:rPr>
              <a:t>“frog" </a:t>
            </a:r>
            <a:r>
              <a:rPr lang="en-US" dirty="0">
                <a:solidFill>
                  <a:srgbClr val="0070C0"/>
                </a:solidFill>
              </a:rPr>
              <a:t>width= "150" height = "150"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style </a:t>
            </a:r>
            <a:r>
              <a:rPr lang="en-US" dirty="0">
                <a:solidFill>
                  <a:srgbClr val="0070C0"/>
                </a:solidFill>
              </a:rPr>
              <a:t>= "position: absolute; top: 0px; left: 0px;"&gt;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</a:t>
            </a:r>
            <a:r>
              <a:rPr lang="en-US" dirty="0" smtClean="0">
                <a:solidFill>
                  <a:srgbClr val="0070C0"/>
                </a:solidFill>
              </a:rPr>
              <a:t>“car.png</a:t>
            </a:r>
            <a:r>
              <a:rPr lang="en-US" dirty="0">
                <a:solidFill>
                  <a:srgbClr val="0070C0"/>
                </a:solidFill>
              </a:rPr>
              <a:t>" id = </a:t>
            </a:r>
            <a:r>
              <a:rPr lang="en-US" dirty="0" smtClean="0">
                <a:solidFill>
                  <a:srgbClr val="0070C0"/>
                </a:solidFill>
              </a:rPr>
              <a:t>“car" </a:t>
            </a:r>
            <a:r>
              <a:rPr lang="en-US" dirty="0">
                <a:solidFill>
                  <a:srgbClr val="0070C0"/>
                </a:solidFill>
              </a:rPr>
              <a:t>width = "150" height = "150"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style </a:t>
            </a:r>
            <a:r>
              <a:rPr lang="en-US" dirty="0">
                <a:solidFill>
                  <a:srgbClr val="0070C0"/>
                </a:solidFill>
              </a:rPr>
              <a:t>= "position: absolute; top: 0px; left: 0px; 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div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"Images/left.gif" width= "25px" height = "25px"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>
                <a:solidFill>
                  <a:srgbClr val="0070C0"/>
                </a:solidFill>
              </a:rPr>
              <a:t>MovecarLeft</a:t>
            </a:r>
            <a:r>
              <a:rPr lang="en-US" dirty="0">
                <a:solidFill>
                  <a:srgbClr val="0070C0"/>
                </a:solidFill>
              </a:rPr>
              <a:t>()"&gt;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"Images/right.gif" width= "25px" height = "25px"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>
                <a:solidFill>
                  <a:srgbClr val="0070C0"/>
                </a:solidFill>
              </a:rPr>
              <a:t>MovecarRight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input type = "button" value = "start"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startit</a:t>
            </a:r>
            <a:r>
              <a:rPr lang="en-US" dirty="0" smtClean="0">
                <a:solidFill>
                  <a:srgbClr val="0070C0"/>
                </a:solidFill>
              </a:rPr>
              <a:t>()"&gt;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828801" y="1447800"/>
            <a:ext cx="1523999" cy="487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we check if the car is over the frog?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4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0"/>
            <a:ext cx="8458200" cy="7162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var rightleft =</a:t>
            </a:r>
            <a:r>
              <a:rPr lang="sv-SE" sz="1100" dirty="0">
                <a:solidFill>
                  <a:srgbClr val="FF0000"/>
                </a:solidFill>
              </a:rPr>
              <a:t>0</a:t>
            </a:r>
          </a:p>
          <a:p>
            <a:pPr marL="0" indent="0">
              <a:spcBef>
                <a:spcPts val="0"/>
              </a:spcBef>
              <a:buNone/>
            </a:pPr>
            <a:r>
              <a:rPr lang="nn-NO" sz="1100" dirty="0">
                <a:solidFill>
                  <a:srgbClr val="FF0000"/>
                </a:solidFill>
              </a:rPr>
              <a:t>var </a:t>
            </a:r>
            <a:r>
              <a:rPr lang="nn-NO" sz="1100" dirty="0">
                <a:solidFill>
                  <a:srgbClr val="FF0000"/>
                </a:solidFill>
              </a:rPr>
              <a:t>xpos =</a:t>
            </a:r>
            <a:r>
              <a:rPr lang="nn-NO" sz="1100" dirty="0">
                <a:solidFill>
                  <a:srgbClr val="FF0000"/>
                </a:solidFill>
              </a:rPr>
              <a:t>0</a:t>
            </a:r>
          </a:p>
          <a:p>
            <a:pPr marL="0" indent="0">
              <a:spcBef>
                <a:spcPts val="0"/>
              </a:spcBef>
              <a:buNone/>
            </a:pPr>
            <a:r>
              <a:rPr lang="nn-NO" sz="1100" b="1" dirty="0">
                <a:solidFill>
                  <a:srgbClr val="FF0000"/>
                </a:solidFill>
              </a:rPr>
              <a:t>Totalscore = 0</a:t>
            </a:r>
            <a:endParaRPr lang="nn-NO" sz="11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function startit()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{    Movefrog()</a:t>
            </a:r>
            <a:endParaRPr lang="sv-SE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11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function </a:t>
            </a:r>
            <a:r>
              <a:rPr lang="en-US" sz="1100" dirty="0" err="1">
                <a:solidFill>
                  <a:srgbClr val="FF0000"/>
                </a:solidFill>
              </a:rPr>
              <a:t>MovecarRight</a:t>
            </a:r>
            <a:r>
              <a:rPr lang="en-US" sz="11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{	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(“car").</a:t>
            </a:r>
            <a:r>
              <a:rPr lang="en-US" sz="1100" dirty="0" err="1">
                <a:solidFill>
                  <a:srgbClr val="FF0000"/>
                </a:solidFill>
              </a:rPr>
              <a:t>style.left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+ "</a:t>
            </a:r>
            <a:r>
              <a:rPr lang="en-US" sz="1100" dirty="0" err="1">
                <a:solidFill>
                  <a:srgbClr val="FF0000"/>
                </a:solidFill>
              </a:rPr>
              <a:t>px</a:t>
            </a:r>
            <a:r>
              <a:rPr lang="en-US" sz="1100" dirty="0">
                <a:solidFill>
                  <a:srgbClr val="FF0000"/>
                </a:solidFill>
              </a:rPr>
              <a:t>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if ((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&gt;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- 11)) &amp;&amp; 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&lt;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+ 11)) )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{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(‘frog').</a:t>
            </a:r>
            <a:r>
              <a:rPr lang="en-US" sz="1100" b="1" dirty="0" err="1">
                <a:solidFill>
                  <a:srgbClr val="FF0000"/>
                </a:solidFill>
              </a:rPr>
              <a:t>src</a:t>
            </a:r>
            <a:r>
              <a:rPr lang="en-US" sz="1100" b="1" dirty="0">
                <a:solidFill>
                  <a:srgbClr val="FF0000"/>
                </a:solidFill>
              </a:rPr>
              <a:t>="Images/splat.png"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= 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('tot').</a:t>
            </a:r>
            <a:r>
              <a:rPr lang="en-US" sz="1100" b="1" dirty="0" err="1">
                <a:solidFill>
                  <a:srgbClr val="FF0000"/>
                </a:solidFill>
              </a:rPr>
              <a:t>innerHTML</a:t>
            </a:r>
            <a:r>
              <a:rPr lang="en-US" sz="1100" b="1" dirty="0">
                <a:solidFill>
                  <a:srgbClr val="FF0000"/>
                </a:solidFill>
              </a:rPr>
              <a:t> = "Total Score: "+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</a:t>
            </a:r>
            <a:r>
              <a:rPr lang="en-US" sz="1100" b="1" dirty="0">
                <a:solidFill>
                  <a:srgbClr val="FF0000"/>
                </a:solidFill>
              </a:rPr>
              <a:t>}</a:t>
            </a:r>
            <a:endParaRPr lang="en-US" sz="11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function </a:t>
            </a:r>
            <a:r>
              <a:rPr lang="en-US" sz="1100" dirty="0" err="1">
                <a:solidFill>
                  <a:srgbClr val="FF0000"/>
                </a:solidFill>
              </a:rPr>
              <a:t>MovecarLeft</a:t>
            </a:r>
            <a:r>
              <a:rPr lang="en-US" sz="11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{	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-10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(“car").</a:t>
            </a:r>
            <a:r>
              <a:rPr lang="en-US" sz="1100" dirty="0" err="1">
                <a:solidFill>
                  <a:srgbClr val="FF0000"/>
                </a:solidFill>
              </a:rPr>
              <a:t>style.left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rightleft</a:t>
            </a:r>
            <a:r>
              <a:rPr lang="en-US" sz="1100" dirty="0">
                <a:solidFill>
                  <a:srgbClr val="FF0000"/>
                </a:solidFill>
              </a:rPr>
              <a:t> + "</a:t>
            </a:r>
            <a:r>
              <a:rPr lang="en-US" sz="1100" dirty="0" err="1">
                <a:solidFill>
                  <a:srgbClr val="FF0000"/>
                </a:solidFill>
              </a:rPr>
              <a:t>px</a:t>
            </a:r>
            <a:r>
              <a:rPr lang="en-US" sz="1100" dirty="0">
                <a:solidFill>
                  <a:srgbClr val="FF0000"/>
                </a:solidFill>
              </a:rPr>
              <a:t>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if ((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&gt;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- 11)) &amp;&amp; (</a:t>
            </a:r>
            <a:r>
              <a:rPr lang="en-US" sz="1100" b="1" dirty="0" err="1">
                <a:solidFill>
                  <a:srgbClr val="FF0000"/>
                </a:solidFill>
              </a:rPr>
              <a:t>rightleft</a:t>
            </a:r>
            <a:r>
              <a:rPr lang="en-US" sz="1100" b="1" dirty="0">
                <a:solidFill>
                  <a:srgbClr val="FF0000"/>
                </a:solidFill>
              </a:rPr>
              <a:t> &lt; (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+ 11)) )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{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(‘frog').</a:t>
            </a:r>
            <a:r>
              <a:rPr lang="en-US" sz="1100" b="1" dirty="0" err="1">
                <a:solidFill>
                  <a:srgbClr val="FF0000"/>
                </a:solidFill>
              </a:rPr>
              <a:t>src</a:t>
            </a:r>
            <a:r>
              <a:rPr lang="en-US" sz="1100" b="1" dirty="0">
                <a:solidFill>
                  <a:srgbClr val="FF0000"/>
                </a:solidFill>
              </a:rPr>
              <a:t>="Images/splat.png"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= 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 +10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100" b="1" dirty="0">
                <a:solidFill>
                  <a:srgbClr val="FF0000"/>
                </a:solidFill>
              </a:rPr>
              <a:t>('tot').</a:t>
            </a:r>
            <a:r>
              <a:rPr lang="en-US" sz="1100" b="1" dirty="0" err="1">
                <a:solidFill>
                  <a:srgbClr val="FF0000"/>
                </a:solidFill>
              </a:rPr>
              <a:t>innerHTML</a:t>
            </a:r>
            <a:r>
              <a:rPr lang="en-US" sz="1100" b="1" dirty="0">
                <a:solidFill>
                  <a:srgbClr val="FF0000"/>
                </a:solidFill>
              </a:rPr>
              <a:t> = "Total Score: "+</a:t>
            </a:r>
            <a:r>
              <a:rPr lang="en-US" sz="1100" b="1" dirty="0" err="1">
                <a:solidFill>
                  <a:srgbClr val="FF0000"/>
                </a:solidFill>
              </a:rPr>
              <a:t>totalscore</a:t>
            </a:r>
            <a:r>
              <a:rPr lang="en-US" sz="1100" b="1" dirty="0">
                <a:solidFill>
                  <a:srgbClr val="FF0000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	</a:t>
            </a:r>
            <a:r>
              <a:rPr lang="en-US" sz="1100" b="1" dirty="0" err="1">
                <a:solidFill>
                  <a:srgbClr val="FF0000"/>
                </a:solidFill>
              </a:rPr>
              <a:t>xpos</a:t>
            </a:r>
            <a:r>
              <a:rPr lang="en-US" sz="1100" b="1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FF0000"/>
                </a:solidFill>
              </a:rPr>
              <a:t>	</a:t>
            </a:r>
            <a:r>
              <a:rPr lang="en-US" sz="1100" b="1" dirty="0">
                <a:solidFill>
                  <a:srgbClr val="FF0000"/>
                </a:solidFill>
              </a:rPr>
              <a:t>}</a:t>
            </a:r>
            <a:endParaRPr lang="en-US" sz="11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}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function </a:t>
            </a:r>
            <a:r>
              <a:rPr lang="en-US" sz="1100" dirty="0" err="1">
                <a:solidFill>
                  <a:srgbClr val="FF0000"/>
                </a:solidFill>
              </a:rPr>
              <a:t>Movefrog</a:t>
            </a:r>
            <a:r>
              <a:rPr lang="en-US" sz="1100" dirty="0">
                <a:solidFill>
                  <a:srgbClr val="FF0000"/>
                </a:solidFill>
              </a:rPr>
              <a:t>()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{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(‘frog').</a:t>
            </a:r>
            <a:r>
              <a:rPr lang="en-US" sz="1100" dirty="0" err="1">
                <a:solidFill>
                  <a:srgbClr val="FF0000"/>
                </a:solidFill>
              </a:rPr>
              <a:t>src</a:t>
            </a:r>
            <a:r>
              <a:rPr lang="en-US" sz="1100" dirty="0">
                <a:solidFill>
                  <a:srgbClr val="FF0000"/>
                </a:solidFill>
              </a:rPr>
              <a:t>="</a:t>
            </a:r>
            <a:r>
              <a:rPr lang="en-US" sz="1100" dirty="0">
                <a:solidFill>
                  <a:srgbClr val="FF0000"/>
                </a:solidFill>
              </a:rPr>
              <a:t>Images/frog.png“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xpos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>
                <a:solidFill>
                  <a:srgbClr val="FF0000"/>
                </a:solidFill>
              </a:rPr>
              <a:t>= </a:t>
            </a:r>
            <a:r>
              <a:rPr lang="en-US" sz="1100" dirty="0" err="1">
                <a:solidFill>
                  <a:srgbClr val="FF0000"/>
                </a:solidFill>
              </a:rPr>
              <a:t>Math.floor</a:t>
            </a:r>
            <a:r>
              <a:rPr lang="en-US" sz="1100" dirty="0">
                <a:solidFill>
                  <a:srgbClr val="FF0000"/>
                </a:solidFill>
              </a:rPr>
              <a:t>(</a:t>
            </a:r>
            <a:r>
              <a:rPr lang="en-US" sz="1100" dirty="0" err="1">
                <a:solidFill>
                  <a:srgbClr val="FF0000"/>
                </a:solidFill>
              </a:rPr>
              <a:t>Math.random</a:t>
            </a:r>
            <a:r>
              <a:rPr lang="en-US" sz="1100" dirty="0">
                <a:solidFill>
                  <a:srgbClr val="FF0000"/>
                </a:solidFill>
              </a:rPr>
              <a:t>() * 650) 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document.getElementById</a:t>
            </a:r>
            <a:r>
              <a:rPr lang="en-US" sz="1100" dirty="0">
                <a:solidFill>
                  <a:srgbClr val="FF0000"/>
                </a:solidFill>
              </a:rPr>
              <a:t>(‘frog').</a:t>
            </a:r>
            <a:r>
              <a:rPr lang="en-US" sz="1100" dirty="0" err="1">
                <a:solidFill>
                  <a:srgbClr val="FF0000"/>
                </a:solidFill>
              </a:rPr>
              <a:t>style.left</a:t>
            </a:r>
            <a:r>
              <a:rPr lang="en-US" sz="1100" dirty="0">
                <a:solidFill>
                  <a:srgbClr val="FF0000"/>
                </a:solidFill>
              </a:rPr>
              <a:t> = </a:t>
            </a:r>
            <a:r>
              <a:rPr lang="en-US" sz="1100" dirty="0" err="1">
                <a:solidFill>
                  <a:srgbClr val="FF0000"/>
                </a:solidFill>
              </a:rPr>
              <a:t>xpos</a:t>
            </a: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>
                <a:solidFill>
                  <a:srgbClr val="FF0000"/>
                </a:solidFill>
              </a:rPr>
              <a:t>+ "</a:t>
            </a:r>
            <a:r>
              <a:rPr lang="en-US" sz="1100" dirty="0" err="1">
                <a:solidFill>
                  <a:srgbClr val="FF0000"/>
                </a:solidFill>
              </a:rPr>
              <a:t>px</a:t>
            </a:r>
            <a:r>
              <a:rPr lang="en-US" sz="1100" dirty="0">
                <a:solidFill>
                  <a:srgbClr val="FF0000"/>
                </a:solidFill>
              </a:rPr>
              <a:t>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	</a:t>
            </a:r>
            <a:r>
              <a:rPr lang="en-US" sz="1100" dirty="0" err="1">
                <a:solidFill>
                  <a:srgbClr val="FF0000"/>
                </a:solidFill>
              </a:rPr>
              <a:t>setTimeout</a:t>
            </a:r>
            <a:r>
              <a:rPr lang="en-US" sz="1100" dirty="0">
                <a:solidFill>
                  <a:srgbClr val="FF0000"/>
                </a:solidFill>
              </a:rPr>
              <a:t>("</a:t>
            </a:r>
            <a:r>
              <a:rPr lang="en-US" sz="1100" dirty="0" err="1">
                <a:solidFill>
                  <a:srgbClr val="FF0000"/>
                </a:solidFill>
              </a:rPr>
              <a:t>Movefrog</a:t>
            </a:r>
            <a:r>
              <a:rPr lang="en-US" sz="1100" dirty="0">
                <a:solidFill>
                  <a:srgbClr val="FF0000"/>
                </a:solidFill>
              </a:rPr>
              <a:t>()",</a:t>
            </a:r>
            <a:r>
              <a:rPr lang="en-US" sz="1100" dirty="0">
                <a:solidFill>
                  <a:srgbClr val="FF0000"/>
                </a:solidFill>
              </a:rPr>
              <a:t>20000)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}</a:t>
            </a:r>
            <a:r>
              <a:rPr lang="en-US" sz="1100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&lt;/head</a:t>
            </a:r>
            <a:r>
              <a:rPr lang="en-US" sz="1100" dirty="0">
                <a:solidFill>
                  <a:srgbClr val="0070C0"/>
                </a:solidFill>
              </a:rPr>
              <a:t>&gt;&lt;</a:t>
            </a:r>
            <a:r>
              <a:rPr lang="en-US" sz="1100" dirty="0">
                <a:solidFill>
                  <a:srgbClr val="0070C0"/>
                </a:solidFill>
              </a:rPr>
              <a:t>body</a:t>
            </a:r>
            <a:r>
              <a:rPr lang="en-US" sz="1100" b="1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b="1" dirty="0">
                <a:solidFill>
                  <a:srgbClr val="0070C0"/>
                </a:solidFill>
              </a:rPr>
              <a:t>&lt;p id = “tot”&gt;Score goes here&lt;p&gt;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</a:t>
            </a:r>
            <a:r>
              <a:rPr lang="en-US" sz="1100" dirty="0">
                <a:solidFill>
                  <a:srgbClr val="0070C0"/>
                </a:solidFill>
              </a:rPr>
              <a:t>“frog.png</a:t>
            </a:r>
            <a:r>
              <a:rPr lang="en-US" sz="1100" dirty="0">
                <a:solidFill>
                  <a:srgbClr val="0070C0"/>
                </a:solidFill>
              </a:rPr>
              <a:t>" id = </a:t>
            </a:r>
            <a:r>
              <a:rPr lang="en-US" sz="1100" dirty="0">
                <a:solidFill>
                  <a:srgbClr val="0070C0"/>
                </a:solidFill>
              </a:rPr>
              <a:t>“frog" </a:t>
            </a:r>
            <a:r>
              <a:rPr lang="en-US" sz="1100" dirty="0">
                <a:solidFill>
                  <a:srgbClr val="0070C0"/>
                </a:solidFill>
              </a:rPr>
              <a:t>width= "150" height = "150" style = "position: absolute; top: 0px; left: 0px;"&gt;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    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</a:t>
            </a:r>
            <a:r>
              <a:rPr lang="en-US" sz="1100" dirty="0">
                <a:solidFill>
                  <a:srgbClr val="0070C0"/>
                </a:solidFill>
              </a:rPr>
              <a:t>“car.png</a:t>
            </a:r>
            <a:r>
              <a:rPr lang="en-US" sz="1100" dirty="0">
                <a:solidFill>
                  <a:srgbClr val="0070C0"/>
                </a:solidFill>
              </a:rPr>
              <a:t>" id = </a:t>
            </a:r>
            <a:r>
              <a:rPr lang="en-US" sz="1100" dirty="0">
                <a:solidFill>
                  <a:srgbClr val="0070C0"/>
                </a:solidFill>
              </a:rPr>
              <a:t>“car" </a:t>
            </a:r>
            <a:r>
              <a:rPr lang="en-US" sz="1100" dirty="0">
                <a:solidFill>
                  <a:srgbClr val="0070C0"/>
                </a:solidFill>
              </a:rPr>
              <a:t>width = "150" height = "150" style = "position: absolute; top: 0px; left: 0px; 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"Images/left.gif" width= "25px" height = "25px" </a:t>
            </a:r>
            <a:r>
              <a:rPr lang="en-US" sz="1100" dirty="0" err="1">
                <a:solidFill>
                  <a:srgbClr val="0070C0"/>
                </a:solidFill>
              </a:rPr>
              <a:t>onclick</a:t>
            </a:r>
            <a:r>
              <a:rPr lang="en-US" sz="1100" dirty="0">
                <a:solidFill>
                  <a:srgbClr val="0070C0"/>
                </a:solidFill>
              </a:rPr>
              <a:t> = "</a:t>
            </a:r>
            <a:r>
              <a:rPr lang="en-US" sz="1100" dirty="0" err="1">
                <a:solidFill>
                  <a:srgbClr val="0070C0"/>
                </a:solidFill>
              </a:rPr>
              <a:t>MovecarLeft</a:t>
            </a:r>
            <a:r>
              <a:rPr lang="en-US" sz="1100" dirty="0">
                <a:solidFill>
                  <a:srgbClr val="0070C0"/>
                </a:solidFill>
              </a:rPr>
              <a:t>()"&gt;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 err="1">
                <a:solidFill>
                  <a:srgbClr val="0070C0"/>
                </a:solidFill>
              </a:rPr>
              <a:t>img</a:t>
            </a: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err="1">
                <a:solidFill>
                  <a:srgbClr val="0070C0"/>
                </a:solidFill>
              </a:rPr>
              <a:t>src</a:t>
            </a:r>
            <a:r>
              <a:rPr lang="en-US" sz="1100" dirty="0">
                <a:solidFill>
                  <a:srgbClr val="0070C0"/>
                </a:solidFill>
              </a:rPr>
              <a:t> = "Images/right.gif" width= "25px" height = "25px" </a:t>
            </a:r>
            <a:r>
              <a:rPr lang="en-US" sz="1100" dirty="0" err="1">
                <a:solidFill>
                  <a:srgbClr val="0070C0"/>
                </a:solidFill>
              </a:rPr>
              <a:t>onclick</a:t>
            </a:r>
            <a:r>
              <a:rPr lang="en-US" sz="1100" dirty="0">
                <a:solidFill>
                  <a:srgbClr val="0070C0"/>
                </a:solidFill>
              </a:rPr>
              <a:t> = "</a:t>
            </a:r>
            <a:r>
              <a:rPr lang="en-US" sz="1100" dirty="0" err="1">
                <a:solidFill>
                  <a:srgbClr val="0070C0"/>
                </a:solidFill>
              </a:rPr>
              <a:t>MovecarRight</a:t>
            </a:r>
            <a:r>
              <a:rPr lang="en-US" sz="110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solidFill>
                  <a:srgbClr val="0070C0"/>
                </a:solidFill>
              </a:rPr>
              <a:t>&lt;</a:t>
            </a:r>
            <a:r>
              <a:rPr lang="en-US" sz="1100" dirty="0">
                <a:solidFill>
                  <a:srgbClr val="0070C0"/>
                </a:solidFill>
              </a:rPr>
              <a:t>input type = "button" value = "start" </a:t>
            </a:r>
            <a:r>
              <a:rPr lang="en-US" sz="1100" dirty="0" err="1">
                <a:solidFill>
                  <a:srgbClr val="0070C0"/>
                </a:solidFill>
              </a:rPr>
              <a:t>onClick</a:t>
            </a:r>
            <a:r>
              <a:rPr lang="en-US" sz="1100" dirty="0">
                <a:solidFill>
                  <a:srgbClr val="0070C0"/>
                </a:solidFill>
              </a:rPr>
              <a:t> = "</a:t>
            </a:r>
            <a:r>
              <a:rPr lang="en-US" sz="1100" dirty="0" err="1">
                <a:solidFill>
                  <a:srgbClr val="0070C0"/>
                </a:solidFill>
              </a:rPr>
              <a:t>startit</a:t>
            </a:r>
            <a:r>
              <a:rPr lang="en-US" sz="1100" dirty="0">
                <a:solidFill>
                  <a:srgbClr val="0070C0"/>
                </a:solidFill>
              </a:rPr>
              <a:t>()"&gt;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2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762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Parameters: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838200"/>
            <a:ext cx="7620001" cy="5715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Parameters are another way of having something hold a value.</a:t>
            </a:r>
          </a:p>
          <a:p>
            <a:r>
              <a:rPr lang="en-US" dirty="0" smtClean="0"/>
              <a:t>E.g.,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x = 3</a:t>
            </a:r>
          </a:p>
          <a:p>
            <a:pPr lvl="1"/>
            <a:r>
              <a:rPr lang="en-US" dirty="0" smtClean="0"/>
              <a:t>Now the variable x holds 3.  We can use x as if it is the number 3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narr</a:t>
            </a:r>
            <a:r>
              <a:rPr lang="en-US" dirty="0" smtClean="0">
                <a:solidFill>
                  <a:srgbClr val="FF0000"/>
                </a:solidFill>
              </a:rPr>
              <a:t> = new Array()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narr</a:t>
            </a:r>
            <a:r>
              <a:rPr lang="en-US" dirty="0" smtClean="0">
                <a:solidFill>
                  <a:srgbClr val="FF0000"/>
                </a:solidFill>
              </a:rPr>
              <a:t>[0] = “cat”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narr</a:t>
            </a:r>
            <a:r>
              <a:rPr lang="en-US" dirty="0" smtClean="0">
                <a:solidFill>
                  <a:srgbClr val="FF0000"/>
                </a:solidFill>
              </a:rPr>
              <a:t>[1] = “dog”</a:t>
            </a:r>
          </a:p>
          <a:p>
            <a:pPr lvl="1"/>
            <a:r>
              <a:rPr lang="en-US" dirty="0" smtClean="0"/>
              <a:t>Now the array </a:t>
            </a:r>
            <a:r>
              <a:rPr lang="en-US" dirty="0" err="1" smtClean="0"/>
              <a:t>narr</a:t>
            </a:r>
            <a:r>
              <a:rPr lang="en-US" dirty="0" smtClean="0"/>
              <a:t> at location 1 holds the word “dog”, and we can use </a:t>
            </a:r>
            <a:r>
              <a:rPr lang="en-US" dirty="0" err="1" smtClean="0"/>
              <a:t>narr</a:t>
            </a:r>
            <a:r>
              <a:rPr lang="en-US" dirty="0" smtClean="0"/>
              <a:t>[1] as if it is the word “dog”</a:t>
            </a:r>
          </a:p>
          <a:p>
            <a:r>
              <a:rPr lang="en-US" b="1" dirty="0" smtClean="0"/>
              <a:t>Parameters:</a:t>
            </a:r>
            <a:endParaRPr lang="en-US" b="1" dirty="0"/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&lt;p </a:t>
            </a:r>
            <a:r>
              <a:rPr lang="en-US" b="1" dirty="0" err="1" smtClean="0">
                <a:solidFill>
                  <a:srgbClr val="FF0000"/>
                </a:solidFill>
              </a:rPr>
              <a:t>onclick</a:t>
            </a:r>
            <a:r>
              <a:rPr lang="en-US" b="1" dirty="0" smtClean="0">
                <a:solidFill>
                  <a:srgbClr val="FF0000"/>
                </a:solidFill>
              </a:rPr>
              <a:t> = “</a:t>
            </a:r>
            <a:r>
              <a:rPr lang="en-US" b="1" dirty="0" err="1" smtClean="0">
                <a:solidFill>
                  <a:srgbClr val="FF0000"/>
                </a:solidFill>
              </a:rPr>
              <a:t>func</a:t>
            </a:r>
            <a:r>
              <a:rPr lang="en-US" b="1" dirty="0" smtClean="0">
                <a:solidFill>
                  <a:srgbClr val="FF0000"/>
                </a:solidFill>
              </a:rPr>
              <a:t>(‘easy’)</a:t>
            </a:r>
            <a:r>
              <a:rPr lang="en-US" dirty="0" smtClean="0">
                <a:solidFill>
                  <a:srgbClr val="FF0000"/>
                </a:solidFill>
              </a:rPr>
              <a:t>”&gt; click here to call the function with the parameter ‘easy’ &lt;/p&gt;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&lt;script&gt;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function </a:t>
            </a:r>
            <a:r>
              <a:rPr lang="en-US" b="1" dirty="0" err="1" smtClean="0">
                <a:solidFill>
                  <a:srgbClr val="FF0000"/>
                </a:solidFill>
              </a:rPr>
              <a:t>func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easyorhard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{		If (</a:t>
            </a:r>
            <a:r>
              <a:rPr lang="en-US" dirty="0" err="1" smtClean="0">
                <a:solidFill>
                  <a:srgbClr val="FF0000"/>
                </a:solidFill>
              </a:rPr>
              <a:t>easyorhard</a:t>
            </a:r>
            <a:r>
              <a:rPr lang="en-US" dirty="0" smtClean="0">
                <a:solidFill>
                  <a:srgbClr val="FF0000"/>
                </a:solidFill>
              </a:rPr>
              <a:t> == ‘easy’)</a:t>
            </a:r>
          </a:p>
          <a:p>
            <a:pPr marL="1371600" lvl="3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Now when you click on the paragraph, the word ‘easy’ is placed in the parameter </a:t>
            </a:r>
            <a:r>
              <a:rPr lang="en-US" dirty="0" err="1" smtClean="0"/>
              <a:t>easyorhard</a:t>
            </a:r>
            <a:r>
              <a:rPr lang="en-US" dirty="0" smtClean="0"/>
              <a:t>, so </a:t>
            </a:r>
            <a:r>
              <a:rPr lang="en-US" dirty="0" err="1" smtClean="0"/>
              <a:t>easyorhard</a:t>
            </a:r>
            <a:r>
              <a:rPr lang="en-US" dirty="0" smtClean="0"/>
              <a:t> can be used as if it is the word ‘easy’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54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68132"/>
            <a:ext cx="7010400" cy="6938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Parameter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838200"/>
            <a:ext cx="7543799" cy="59436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function </a:t>
            </a:r>
            <a:r>
              <a:rPr lang="en-US" dirty="0" err="1" smtClean="0">
                <a:solidFill>
                  <a:srgbClr val="FF0000"/>
                </a:solidFill>
              </a:rPr>
              <a:t>showparam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	 </a:t>
            </a:r>
            <a:r>
              <a:rPr lang="en-US" dirty="0">
                <a:solidFill>
                  <a:srgbClr val="FF0000"/>
                </a:solidFill>
              </a:rPr>
              <a:t>{   </a:t>
            </a:r>
            <a:r>
              <a:rPr lang="en-US" dirty="0" smtClean="0">
                <a:solidFill>
                  <a:srgbClr val="FF0000"/>
                </a:solidFill>
              </a:rPr>
              <a:t>	if (x </a:t>
            </a:r>
            <a:r>
              <a:rPr lang="en-US" dirty="0">
                <a:solidFill>
                  <a:srgbClr val="FF0000"/>
                </a:solidFill>
              </a:rPr>
              <a:t>== 'snow')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("h11").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"it's snowing!"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else if </a:t>
            </a:r>
            <a:r>
              <a:rPr lang="en-US" dirty="0" smtClean="0">
                <a:solidFill>
                  <a:srgbClr val="FF0000"/>
                </a:solidFill>
              </a:rPr>
              <a:t>(x </a:t>
            </a:r>
            <a:r>
              <a:rPr lang="en-US" dirty="0">
                <a:solidFill>
                  <a:srgbClr val="FF0000"/>
                </a:solidFill>
              </a:rPr>
              <a:t>== 'rain')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("h11").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"it's raining!"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 else if </a:t>
            </a:r>
            <a:r>
              <a:rPr lang="en-US" dirty="0" smtClean="0">
                <a:solidFill>
                  <a:srgbClr val="FF0000"/>
                </a:solidFill>
              </a:rPr>
              <a:t>(x </a:t>
            </a:r>
            <a:r>
              <a:rPr lang="en-US" dirty="0">
                <a:solidFill>
                  <a:srgbClr val="FF0000"/>
                </a:solidFill>
              </a:rPr>
              <a:t>== 'sun')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("h11").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"it's sunny!"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&lt;h1 id = "h11"&gt; Different Styles&lt;/h1&gt;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&lt;p id = "p1"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showparam</a:t>
            </a:r>
            <a:r>
              <a:rPr lang="en-US" dirty="0">
                <a:solidFill>
                  <a:srgbClr val="0070C0"/>
                </a:solidFill>
              </a:rPr>
              <a:t>('snow')"&gt;click here for snow&lt;/p&gt;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&lt;p id = "p2"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showparam</a:t>
            </a:r>
            <a:r>
              <a:rPr lang="en-US" dirty="0">
                <a:solidFill>
                  <a:srgbClr val="0070C0"/>
                </a:solidFill>
              </a:rPr>
              <a:t>('rain')"&gt;click here for rain&lt;/p&gt;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&lt;p id = "p3"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showparam</a:t>
            </a:r>
            <a:r>
              <a:rPr lang="en-US" dirty="0">
                <a:solidFill>
                  <a:srgbClr val="0070C0"/>
                </a:solidFill>
              </a:rPr>
              <a:t>('sun')"&gt;click here for sun&lt;/p&gt;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40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1" y="0"/>
            <a:ext cx="7848599" cy="68580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changepic</a:t>
            </a:r>
            <a:r>
              <a:rPr lang="en-US" dirty="0" smtClean="0">
                <a:solidFill>
                  <a:srgbClr val="FF0000"/>
                </a:solidFill>
              </a:rPr>
              <a:t>(x)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smtClean="0">
                <a:solidFill>
                  <a:srgbClr val="FF0000"/>
                </a:solidFill>
              </a:rPr>
              <a:t>	{  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bigpic</a:t>
            </a:r>
            <a:r>
              <a:rPr lang="en-US" dirty="0">
                <a:solidFill>
                  <a:srgbClr val="FF0000"/>
                </a:solidFill>
              </a:rPr>
              <a:t>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changebak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dirty="0" smtClean="0">
                <a:solidFill>
                  <a:srgbClr val="FF0000"/>
                </a:solidFill>
              </a:rPr>
              <a:t>	{  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bigpic</a:t>
            </a:r>
            <a:r>
              <a:rPr lang="en-US" dirty="0">
                <a:solidFill>
                  <a:srgbClr val="FF0000"/>
                </a:solidFill>
              </a:rPr>
              <a:t>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“frog.jpg"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&lt;body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&lt;table &gt;&lt;</a:t>
            </a:r>
            <a:r>
              <a:rPr lang="en-US" dirty="0" err="1"/>
              <a:t>tr</a:t>
            </a:r>
            <a:r>
              <a:rPr lang="en-US" dirty="0"/>
              <a:t>&gt;&lt;td </a:t>
            </a:r>
            <a:r>
              <a:rPr lang="en-US" dirty="0" err="1"/>
              <a:t>colspan</a:t>
            </a:r>
            <a:r>
              <a:rPr lang="en-US" dirty="0"/>
              <a:t> = "4" height = "300" width = "300</a:t>
            </a:r>
            <a:r>
              <a:rPr lang="en-US" dirty="0" smtClean="0"/>
              <a:t>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"frog.jpg" width = "250" height = "250" id = "</a:t>
            </a:r>
            <a:r>
              <a:rPr lang="en-US" dirty="0" err="1"/>
              <a:t>bigpic</a:t>
            </a:r>
            <a:r>
              <a:rPr lang="en-US" dirty="0"/>
              <a:t>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&lt;/td&gt;&lt;/</a:t>
            </a:r>
            <a:r>
              <a:rPr lang="en-US" dirty="0" err="1"/>
              <a:t>tr</a:t>
            </a:r>
            <a:r>
              <a:rPr lang="en-US" dirty="0"/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</a:t>
            </a:r>
            <a:r>
              <a:rPr lang="en-US" dirty="0" err="1"/>
              <a:t>tr</a:t>
            </a:r>
            <a:r>
              <a:rPr lang="en-US" dirty="0"/>
              <a:t>&gt;&lt;td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smtClean="0"/>
              <a:t>	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"pic1.jpg" width = "40" height = "40"  id = "img1"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('pic1.jpg')"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&lt;/td&gt;&lt;td&gt;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    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"pic2.jpg" width = "40" height = "40"  id = "img2"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('pic2.jpg')"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&lt;/td&gt;&lt;td&gt;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    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"pic3.jpg" width = "40" height = "40"  id = "img3"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('pic3.jpg')"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&lt;/td&gt;&lt;td&gt;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    </a:t>
            </a:r>
            <a:r>
              <a:rPr lang="en-US" dirty="0" smtClean="0"/>
              <a:t>	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"pic4.jpg" width = "40" height = "40"  id = "img4"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onMouseOver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changepic</a:t>
            </a:r>
            <a:r>
              <a:rPr lang="en-US" dirty="0"/>
              <a:t>('pic4.jpg')" </a:t>
            </a:r>
            <a:r>
              <a:rPr lang="en-US" dirty="0" err="1"/>
              <a:t>onMouseOut</a:t>
            </a:r>
            <a:r>
              <a:rPr lang="en-US" dirty="0"/>
              <a:t> = "</a:t>
            </a:r>
            <a:r>
              <a:rPr lang="en-US" dirty="0" err="1"/>
              <a:t>changebak</a:t>
            </a:r>
            <a:r>
              <a:rPr lang="en-US" dirty="0"/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&lt;/</a:t>
            </a:r>
            <a:r>
              <a:rPr lang="en-US" dirty="0"/>
              <a:t>td&gt;&lt;/</a:t>
            </a:r>
            <a:r>
              <a:rPr lang="en-US" dirty="0" err="1"/>
              <a:t>tr</a:t>
            </a:r>
            <a:r>
              <a:rPr lang="en-US" dirty="0"/>
              <a:t>&gt;&lt;/table&gt;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76200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 can have more than one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219200"/>
            <a:ext cx="7543799" cy="2939422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 smtClean="0">
                <a:solidFill>
                  <a:srgbClr val="FF0000"/>
                </a:solidFill>
              </a:rPr>
              <a:t>myFunction</a:t>
            </a:r>
            <a:r>
              <a:rPr lang="en-US" dirty="0" smtClean="0">
                <a:solidFill>
                  <a:srgbClr val="FF0000"/>
                </a:solidFill>
              </a:rPr>
              <a:t>(x, y)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('p1').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"Welcome " + </a:t>
            </a:r>
            <a:r>
              <a:rPr lang="en-US" dirty="0" smtClean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+ ", the " + </a:t>
            </a:r>
            <a:r>
              <a:rPr lang="en-US" dirty="0" smtClean="0">
                <a:solidFill>
                  <a:srgbClr val="FF0000"/>
                </a:solidFill>
              </a:rPr>
              <a:t>y;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"p1"&gt;Results go here.&lt;/p&gt;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&lt;button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="</a:t>
            </a:r>
            <a:r>
              <a:rPr lang="en-US" dirty="0" err="1">
                <a:solidFill>
                  <a:srgbClr val="FF0000"/>
                </a:solidFill>
              </a:rPr>
              <a:t>myFunction</a:t>
            </a:r>
            <a:r>
              <a:rPr lang="en-US" dirty="0">
                <a:solidFill>
                  <a:srgbClr val="FF0000"/>
                </a:solidFill>
              </a:rPr>
              <a:t>('Harry </a:t>
            </a:r>
            <a:r>
              <a:rPr lang="en-US" dirty="0" err="1">
                <a:solidFill>
                  <a:srgbClr val="FF0000"/>
                </a:solidFill>
              </a:rPr>
              <a:t>Potter','Wizard</a:t>
            </a:r>
            <a:r>
              <a:rPr lang="en-US" dirty="0">
                <a:solidFill>
                  <a:srgbClr val="FF0000"/>
                </a:solidFill>
              </a:rPr>
              <a:t>')"&gt;Try it&lt;/button&gt;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&lt;button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="</a:t>
            </a:r>
            <a:r>
              <a:rPr lang="en-US" dirty="0" err="1">
                <a:solidFill>
                  <a:srgbClr val="FF0000"/>
                </a:solidFill>
              </a:rPr>
              <a:t>myFunction</a:t>
            </a:r>
            <a:r>
              <a:rPr lang="en-US" dirty="0">
                <a:solidFill>
                  <a:srgbClr val="FF0000"/>
                </a:solidFill>
              </a:rPr>
              <a:t>('</a:t>
            </a:r>
            <a:r>
              <a:rPr lang="en-US" dirty="0" err="1">
                <a:solidFill>
                  <a:srgbClr val="FF0000"/>
                </a:solidFill>
              </a:rPr>
              <a:t>Bob','Builder</a:t>
            </a:r>
            <a:r>
              <a:rPr lang="en-US" dirty="0">
                <a:solidFill>
                  <a:srgbClr val="FF0000"/>
                </a:solidFill>
              </a:rPr>
              <a:t>')"&gt;Try it&lt;/button&gt;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&lt;/html&gt;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2" y="4572000"/>
            <a:ext cx="7533639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Parameters match in order:</a:t>
            </a:r>
          </a:p>
          <a:p>
            <a:pPr lvl="1"/>
            <a:r>
              <a:rPr lang="en-US" dirty="0"/>
              <a:t>function 	</a:t>
            </a:r>
            <a:r>
              <a:rPr lang="en-US" dirty="0" err="1"/>
              <a:t>myFunction</a:t>
            </a:r>
            <a:r>
              <a:rPr lang="en-US" dirty="0"/>
              <a:t>(	 name,			 job)</a:t>
            </a:r>
          </a:p>
          <a:p>
            <a:pPr lvl="1"/>
            <a:r>
              <a:rPr lang="en-US" dirty="0" err="1"/>
              <a:t>onClick</a:t>
            </a:r>
            <a:r>
              <a:rPr lang="en-US" dirty="0"/>
              <a:t> =	</a:t>
            </a:r>
            <a:r>
              <a:rPr lang="en-US" dirty="0" err="1"/>
              <a:t>myFunction</a:t>
            </a:r>
            <a:r>
              <a:rPr lang="en-US" dirty="0"/>
              <a:t>(	‘Harry Potter’,		‘Wizard’)</a:t>
            </a:r>
          </a:p>
          <a:p>
            <a:pPr lvl="1"/>
            <a:r>
              <a:rPr lang="en-US" dirty="0" err="1"/>
              <a:t>onClick</a:t>
            </a:r>
            <a:r>
              <a:rPr lang="en-US" dirty="0"/>
              <a:t> =	</a:t>
            </a:r>
            <a:r>
              <a:rPr lang="en-US" dirty="0" err="1"/>
              <a:t>myFunction</a:t>
            </a:r>
            <a:r>
              <a:rPr lang="en-US" dirty="0"/>
              <a:t>(	‘Bob’			‘Builder’)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32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68132"/>
            <a:ext cx="7010400" cy="6938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Parameter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1371600"/>
            <a:ext cx="8305799" cy="39624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function </a:t>
            </a:r>
            <a:r>
              <a:rPr lang="en-US" dirty="0" err="1" smtClean="0">
                <a:solidFill>
                  <a:srgbClr val="FF0000"/>
                </a:solidFill>
              </a:rPr>
              <a:t>showparam</a:t>
            </a:r>
            <a:r>
              <a:rPr lang="en-US" dirty="0" smtClean="0">
                <a:solidFill>
                  <a:srgbClr val="FF0000"/>
                </a:solidFill>
              </a:rPr>
              <a:t>(x, y)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dirty="0" smtClean="0">
                <a:solidFill>
                  <a:srgbClr val="FF0000"/>
                </a:solidFill>
              </a:rPr>
              <a:t>	 </a:t>
            </a:r>
            <a:r>
              <a:rPr lang="en-US" dirty="0">
                <a:solidFill>
                  <a:srgbClr val="FF0000"/>
                </a:solidFill>
              </a:rPr>
              <a:t>{   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(x).</a:t>
            </a:r>
            <a:r>
              <a:rPr lang="en-US" dirty="0" err="1" smtClean="0">
                <a:solidFill>
                  <a:srgbClr val="FF0000"/>
                </a:solidFill>
              </a:rPr>
              <a:t>innerHTML</a:t>
            </a:r>
            <a:r>
              <a:rPr lang="en-US" dirty="0" smtClean="0">
                <a:solidFill>
                  <a:srgbClr val="FF0000"/>
                </a:solidFill>
              </a:rPr>
              <a:t> =y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&lt;h1 id = "h11"&gt; Different Styles&lt;/h1&gt;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</a:t>
            </a:r>
            <a:r>
              <a:rPr lang="en-US" dirty="0" smtClean="0">
                <a:solidFill>
                  <a:srgbClr val="FF0000"/>
                </a:solidFill>
              </a:rPr>
              <a:t>“snow"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'snow‘, ‘it is snowing!’)"&gt;</a:t>
            </a:r>
            <a:r>
              <a:rPr lang="en-US" dirty="0">
                <a:solidFill>
                  <a:srgbClr val="FF0000"/>
                </a:solidFill>
              </a:rPr>
              <a:t>click here for snow&lt;/p&gt;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</a:t>
            </a:r>
            <a:r>
              <a:rPr lang="en-US" dirty="0" smtClean="0">
                <a:solidFill>
                  <a:srgbClr val="FF0000"/>
                </a:solidFill>
              </a:rPr>
              <a:t>“rain"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'rain‘, ‘it is raining!’)"&gt;</a:t>
            </a:r>
            <a:r>
              <a:rPr lang="en-US" dirty="0">
                <a:solidFill>
                  <a:srgbClr val="FF0000"/>
                </a:solidFill>
              </a:rPr>
              <a:t>click here for rain&lt;/p&gt;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&lt;p id = </a:t>
            </a:r>
            <a:r>
              <a:rPr lang="en-US" dirty="0" smtClean="0">
                <a:solidFill>
                  <a:srgbClr val="FF0000"/>
                </a:solidFill>
              </a:rPr>
              <a:t>“sun"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>
                <a:solidFill>
                  <a:srgbClr val="FF0000"/>
                </a:solidFill>
              </a:rPr>
              <a:t> = "</a:t>
            </a:r>
            <a:r>
              <a:rPr lang="en-US" dirty="0" err="1">
                <a:solidFill>
                  <a:srgbClr val="FF0000"/>
                </a:solidFill>
              </a:rPr>
              <a:t>showparam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'sun‘, ‘it is sunny’)"&gt;</a:t>
            </a:r>
            <a:r>
              <a:rPr lang="en-US" dirty="0">
                <a:solidFill>
                  <a:srgbClr val="FF0000"/>
                </a:solidFill>
              </a:rPr>
              <a:t>click here for sun&lt;/p&gt;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2" y="68132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3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52400"/>
            <a:ext cx="7391400" cy="67056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&lt;!DOCTYPE html&gt;&lt;html&gt;&lt;head&gt;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&lt;meta charset= "utf-8" /&gt;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x,y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   </a:t>
            </a:r>
            <a:r>
              <a:rPr lang="en-US" sz="1800" dirty="0">
                <a:solidFill>
                  <a:srgbClr val="FF0000"/>
                </a:solidFill>
              </a:rPr>
              <a:t>{	</a:t>
            </a:r>
            <a:r>
              <a:rPr lang="en-US" sz="1800" dirty="0" err="1">
                <a:solidFill>
                  <a:srgbClr val="FF0000"/>
                </a:solidFill>
              </a:rPr>
              <a:t>document.getElementById</a:t>
            </a:r>
            <a:r>
              <a:rPr lang="en-US" sz="1800" dirty="0">
                <a:solidFill>
                  <a:srgbClr val="FF0000"/>
                </a:solidFill>
              </a:rPr>
              <a:t>(x).</a:t>
            </a:r>
            <a:r>
              <a:rPr lang="en-US" sz="1800" dirty="0" err="1">
                <a:solidFill>
                  <a:srgbClr val="FF0000"/>
                </a:solidFill>
              </a:rPr>
              <a:t>style.position</a:t>
            </a:r>
            <a:r>
              <a:rPr lang="en-US" sz="1800" dirty="0">
                <a:solidFill>
                  <a:srgbClr val="FF0000"/>
                </a:solidFill>
              </a:rPr>
              <a:t> = "absolute"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(x).</a:t>
            </a:r>
            <a:r>
              <a:rPr lang="en-US" dirty="0" err="1">
                <a:solidFill>
                  <a:srgbClr val="FF0000"/>
                </a:solidFill>
              </a:rPr>
              <a:t>style.top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ycoord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()*100)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 smtClean="0">
                <a:solidFill>
                  <a:srgbClr val="FF0000"/>
                </a:solidFill>
              </a:rPr>
              <a:t>(x).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+"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</a:t>
            </a:r>
            <a:r>
              <a:rPr lang="en-US" dirty="0">
                <a:solidFill>
                  <a:srgbClr val="FF0000"/>
                </a:solidFill>
              </a:rPr>
              <a:t>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x,y</a:t>
            </a:r>
            <a:r>
              <a:rPr lang="en-US" dirty="0" smtClean="0">
                <a:solidFill>
                  <a:srgbClr val="FF0000"/>
                </a:solidFill>
              </a:rPr>
              <a:t>)},</a:t>
            </a:r>
            <a:r>
              <a:rPr lang="en-US" dirty="0">
                <a:solidFill>
                  <a:srgbClr val="FF0000"/>
                </a:solidFill>
              </a:rPr>
              <a:t>400)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function </a:t>
            </a:r>
            <a:r>
              <a:rPr lang="en-US" dirty="0" err="1">
                <a:solidFill>
                  <a:srgbClr val="FF0000"/>
                </a:solidFill>
              </a:rPr>
              <a:t>startfunc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	 </a:t>
            </a:r>
            <a:r>
              <a:rPr lang="en-US" sz="1800" dirty="0">
                <a:solidFill>
                  <a:srgbClr val="FF0000"/>
                </a:solidFill>
              </a:rPr>
              <a:t>{	</a:t>
            </a:r>
            <a:r>
              <a:rPr lang="en-US" sz="1800" dirty="0" err="1">
                <a:solidFill>
                  <a:srgbClr val="FF0000"/>
                </a:solidFill>
              </a:rPr>
              <a:t>myfunc</a:t>
            </a:r>
            <a:r>
              <a:rPr lang="en-US" sz="1800" dirty="0">
                <a:solidFill>
                  <a:srgbClr val="FF0000"/>
                </a:solidFill>
              </a:rPr>
              <a:t>('img1',20</a:t>
            </a:r>
            <a:r>
              <a:rPr lang="en-US" sz="1800" dirty="0">
                <a:solidFill>
                  <a:srgbClr val="FF0000"/>
                </a:solidFill>
              </a:rPr>
              <a:t>)  /* what’s happening here?*/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('img2',160)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&lt;/</a:t>
            </a:r>
            <a:r>
              <a:rPr lang="en-US" dirty="0"/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&lt;/</a:t>
            </a:r>
            <a:r>
              <a:rPr lang="en-US" dirty="0"/>
              <a:t>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&lt;</a:t>
            </a:r>
            <a:r>
              <a:rPr lang="en-US" dirty="0"/>
              <a:t>body&gt;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     </a:t>
            </a:r>
            <a:r>
              <a:rPr lang="en-US" dirty="0" smtClean="0"/>
              <a:t>	&lt;</a:t>
            </a:r>
            <a:r>
              <a:rPr lang="en-US" dirty="0"/>
              <a:t>p &gt;&lt;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"Images/train.jpg" width = "189" height = "267"  id = "img1"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style </a:t>
            </a:r>
            <a:r>
              <a:rPr lang="en-US" dirty="0"/>
              <a:t>= "position: absolute; top: 20px;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	&lt;</a:t>
            </a:r>
            <a:r>
              <a:rPr lang="en-US" dirty="0"/>
              <a:t>p &gt;&lt;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 = "Images/train.jpg" width = "189" height = "267"  id = "img2"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style </a:t>
            </a:r>
            <a:r>
              <a:rPr lang="en-US" dirty="0"/>
              <a:t>= "position: absolute; top: 160px; left: 5px"&gt;&lt;/p&gt;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/>
              <a:t>h1 style="</a:t>
            </a:r>
            <a:r>
              <a:rPr lang="en-US" dirty="0" err="1"/>
              <a:t>color:white</a:t>
            </a:r>
            <a:r>
              <a:rPr lang="en-US" dirty="0"/>
              <a:t>;" id = "h11"&gt;  &lt;/h1&gt;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/>
              <a:t>p style = "position: absolute; top: 270px; left: 5px</a:t>
            </a:r>
            <a:r>
              <a:rPr lang="en-US" dirty="0" smtClean="0"/>
              <a:t>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&lt;</a:t>
            </a:r>
            <a:r>
              <a:rPr lang="en-US" dirty="0"/>
              <a:t>input type = "button" </a:t>
            </a:r>
            <a:r>
              <a:rPr lang="en-US" dirty="0" err="1"/>
              <a:t>onclick</a:t>
            </a:r>
            <a:r>
              <a:rPr lang="en-US" dirty="0"/>
              <a:t> = "</a:t>
            </a:r>
            <a:r>
              <a:rPr lang="en-US" dirty="0" err="1"/>
              <a:t>startfunc</a:t>
            </a:r>
            <a:r>
              <a:rPr lang="en-US" dirty="0"/>
              <a:t>()" value = "start" &gt;&lt;/p</a:t>
            </a:r>
            <a:r>
              <a:rPr lang="en-US" dirty="0" smtClean="0"/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  &lt;/body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75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2" y="838200"/>
            <a:ext cx="7619999" cy="838200"/>
          </a:xfrm>
        </p:spPr>
        <p:txBody>
          <a:bodyPr>
            <a:noAutofit/>
          </a:bodyPr>
          <a:lstStyle/>
          <a:p>
            <a:r>
              <a:rPr lang="en-US" sz="2700" dirty="0" err="1">
                <a:solidFill>
                  <a:srgbClr val="FF0000"/>
                </a:solidFill>
              </a:rPr>
              <a:t>setTimeout</a:t>
            </a:r>
            <a:r>
              <a:rPr lang="en-US" sz="2700" dirty="0">
                <a:solidFill>
                  <a:srgbClr val="FF0000"/>
                </a:solidFill>
              </a:rPr>
              <a:t>(function(){</a:t>
            </a:r>
            <a:r>
              <a:rPr lang="en-US" sz="2700" dirty="0" err="1">
                <a:solidFill>
                  <a:srgbClr val="FF0000"/>
                </a:solidFill>
              </a:rPr>
              <a:t>displaypic</a:t>
            </a:r>
            <a:r>
              <a:rPr lang="en-US" sz="2700" dirty="0">
                <a:solidFill>
                  <a:srgbClr val="FF0000"/>
                </a:solidFill>
              </a:rPr>
              <a:t>()}, 2000)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981200"/>
            <a:ext cx="6972984" cy="393002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setTimeout</a:t>
            </a:r>
            <a:endParaRPr lang="en-US" dirty="0"/>
          </a:p>
          <a:p>
            <a:pPr lvl="1"/>
            <a:r>
              <a:rPr lang="en-US" dirty="0" smtClean="0"/>
              <a:t>Calls the function </a:t>
            </a:r>
            <a:r>
              <a:rPr lang="en-US" dirty="0" err="1" smtClean="0"/>
              <a:t>setTimeout</a:t>
            </a:r>
            <a:r>
              <a:rPr lang="en-US" dirty="0" smtClean="0"/>
              <a:t>, which causes </a:t>
            </a:r>
            <a:r>
              <a:rPr lang="en-US" dirty="0" err="1" smtClean="0"/>
              <a:t>javascript</a:t>
            </a:r>
            <a:r>
              <a:rPr lang="en-US" dirty="0" smtClean="0"/>
              <a:t> to STOP running – just freeze!</a:t>
            </a:r>
          </a:p>
          <a:p>
            <a:pPr lvl="1"/>
            <a:r>
              <a:rPr lang="en-US" dirty="0" smtClean="0"/>
              <a:t>It stops for the number specified (in milliseconds)</a:t>
            </a:r>
          </a:p>
          <a:p>
            <a:pPr lvl="1"/>
            <a:r>
              <a:rPr lang="en-US" dirty="0" smtClean="0"/>
              <a:t>After that many milliseconds, it calls the function specified</a:t>
            </a:r>
          </a:p>
          <a:p>
            <a:r>
              <a:rPr lang="en-US" dirty="0" smtClean="0"/>
              <a:t>So in the above example, </a:t>
            </a:r>
            <a:r>
              <a:rPr lang="en-US" dirty="0" err="1" smtClean="0"/>
              <a:t>setTimeout</a:t>
            </a:r>
            <a:r>
              <a:rPr lang="en-US" dirty="0" smtClean="0"/>
              <a:t> freezes </a:t>
            </a:r>
            <a:r>
              <a:rPr lang="en-US" dirty="0" err="1" smtClean="0"/>
              <a:t>javascript</a:t>
            </a:r>
            <a:r>
              <a:rPr lang="en-US" dirty="0" smtClean="0"/>
              <a:t> for 2000 milliseconds (or 2 seconds), and then after 2 seconds, it calls the function </a:t>
            </a:r>
            <a:r>
              <a:rPr lang="en-US" dirty="0" err="1" smtClean="0"/>
              <a:t>displaypic</a:t>
            </a:r>
            <a:r>
              <a:rPr lang="en-US" dirty="0" smtClean="0"/>
              <a:t>(), just as if you’d clicked on a button calling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25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6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0"/>
            <a:ext cx="5867400" cy="12827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(Optional)Using keys on the keyboard: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282752"/>
            <a:ext cx="7467600" cy="52704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Using your keyboard keys to call functions.</a:t>
            </a:r>
          </a:p>
          <a:p>
            <a:r>
              <a:rPr lang="en-US" dirty="0" smtClean="0"/>
              <a:t>Typing on the keyboard is considered an event in </a:t>
            </a:r>
            <a:r>
              <a:rPr lang="en-US" dirty="0" err="1" smtClean="0"/>
              <a:t>javaScript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So when we call a function, we call it with the parameter, event</a:t>
            </a:r>
          </a:p>
          <a:p>
            <a:pPr lvl="1"/>
            <a:r>
              <a:rPr lang="en-US" dirty="0" smtClean="0"/>
              <a:t>E.g.,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FF0000"/>
                </a:solidFill>
              </a:rPr>
              <a:t>&lt;body </a:t>
            </a:r>
            <a:r>
              <a:rPr lang="en-US" b="1" dirty="0" err="1" smtClean="0">
                <a:solidFill>
                  <a:srgbClr val="FF0000"/>
                </a:solidFill>
              </a:rPr>
              <a:t>onKeyPress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= </a:t>
            </a:r>
            <a:r>
              <a:rPr lang="en-US" b="1" dirty="0" smtClean="0">
                <a:solidFill>
                  <a:srgbClr val="FF0000"/>
                </a:solidFill>
              </a:rPr>
              <a:t>“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b="1" dirty="0" smtClean="0">
                <a:solidFill>
                  <a:srgbClr val="FF0000"/>
                </a:solidFill>
              </a:rPr>
              <a:t>(event)"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lvl="1"/>
            <a:r>
              <a:rPr lang="en-US" dirty="0" smtClean="0"/>
              <a:t>(Remember </a:t>
            </a:r>
            <a:r>
              <a:rPr lang="en-US" dirty="0" err="1" smtClean="0"/>
              <a:t>onkeypress</a:t>
            </a:r>
            <a:r>
              <a:rPr lang="en-US" dirty="0" smtClean="0"/>
              <a:t>?  It was in our list of ways to call functions, along with </a:t>
            </a:r>
            <a:r>
              <a:rPr lang="en-US" dirty="0" err="1" smtClean="0"/>
              <a:t>onMouseOver</a:t>
            </a:r>
            <a:r>
              <a:rPr lang="en-US" dirty="0" smtClean="0"/>
              <a:t>, </a:t>
            </a:r>
            <a:r>
              <a:rPr lang="en-US" dirty="0" err="1" smtClean="0"/>
              <a:t>onMouseOut</a:t>
            </a:r>
            <a:r>
              <a:rPr lang="en-US" dirty="0" smtClean="0"/>
              <a:t>, </a:t>
            </a:r>
            <a:r>
              <a:rPr lang="en-US" dirty="0" err="1" smtClean="0"/>
              <a:t>onClick</a:t>
            </a:r>
            <a:r>
              <a:rPr lang="en-US" dirty="0" smtClean="0"/>
              <a:t>, </a:t>
            </a:r>
            <a:r>
              <a:rPr lang="en-US" dirty="0" err="1" smtClean="0"/>
              <a:t>onLoad</a:t>
            </a:r>
            <a:r>
              <a:rPr lang="en-US" dirty="0" smtClean="0"/>
              <a:t>, etc.</a:t>
            </a:r>
          </a:p>
          <a:p>
            <a:pPr lvl="1"/>
            <a:r>
              <a:rPr lang="en-US" dirty="0" err="1" smtClean="0"/>
              <a:t>onKeyPress</a:t>
            </a:r>
            <a:r>
              <a:rPr lang="en-US" dirty="0" smtClean="0"/>
              <a:t>: when you press on a key, the function you named </a:t>
            </a:r>
            <a:r>
              <a:rPr lang="en-US" dirty="0" err="1" smtClean="0"/>
              <a:t>myfunc</a:t>
            </a:r>
            <a:r>
              <a:rPr lang="en-US" dirty="0" smtClean="0"/>
              <a:t>() is called.</a:t>
            </a:r>
          </a:p>
          <a:p>
            <a:pPr lvl="1"/>
            <a:r>
              <a:rPr lang="en-US" dirty="0" smtClean="0"/>
              <a:t>event – it means the activity the user takes on the web page</a:t>
            </a:r>
          </a:p>
          <a:p>
            <a:pPr lvl="2"/>
            <a:r>
              <a:rPr lang="en-US" dirty="0" smtClean="0"/>
              <a:t>This event – what the user did – must be passed into the function as a parameter.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457200"/>
            <a:ext cx="6589199" cy="747490"/>
          </a:xfrm>
        </p:spPr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keyCode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71600"/>
            <a:ext cx="8458200" cy="4539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When you press on a key, it has a number associated with it.</a:t>
            </a:r>
          </a:p>
          <a:p>
            <a:pPr marL="0" indent="0">
              <a:buNone/>
            </a:pPr>
            <a:r>
              <a:rPr lang="en-US" dirty="0" smtClean="0"/>
              <a:t>That’s the </a:t>
            </a:r>
            <a:r>
              <a:rPr lang="en-US" dirty="0" err="1" smtClean="0"/>
              <a:t>keycode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E.g.,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function </a:t>
            </a:r>
            <a:r>
              <a:rPr lang="en-US" sz="1600" dirty="0" err="1">
                <a:solidFill>
                  <a:srgbClr val="FF0000"/>
                </a:solidFill>
              </a:rPr>
              <a:t>myfunc</a:t>
            </a:r>
            <a:r>
              <a:rPr lang="en-US" sz="1600" dirty="0">
                <a:solidFill>
                  <a:srgbClr val="FF0000"/>
                </a:solidFill>
              </a:rPr>
              <a:t>(keys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{	</a:t>
            </a:r>
            <a:r>
              <a:rPr lang="en-US" sz="1600" dirty="0">
                <a:solidFill>
                  <a:srgbClr val="FF0000"/>
                </a:solidFill>
              </a:rPr>
              <a:t>if 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keys.keyCode</a:t>
            </a:r>
            <a:r>
              <a:rPr lang="en-US" sz="1600" dirty="0">
                <a:solidFill>
                  <a:srgbClr val="FF0000"/>
                </a:solidFill>
              </a:rPr>
              <a:t> == 39)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{</a:t>
            </a: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("p1").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"You pushed the right arrow"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else </a:t>
            </a:r>
            <a:r>
              <a:rPr lang="en-US" sz="1600" dirty="0">
                <a:solidFill>
                  <a:srgbClr val="FF0000"/>
                </a:solidFill>
              </a:rPr>
              <a:t>if (</a:t>
            </a:r>
            <a:r>
              <a:rPr lang="en-US" sz="1600" dirty="0" err="1">
                <a:solidFill>
                  <a:srgbClr val="FF0000"/>
                </a:solidFill>
              </a:rPr>
              <a:t>keys.keyCode</a:t>
            </a:r>
            <a:r>
              <a:rPr lang="en-US" sz="1600" dirty="0">
                <a:solidFill>
                  <a:srgbClr val="FF0000"/>
                </a:solidFill>
              </a:rPr>
              <a:t> == 37)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{</a:t>
            </a: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("p1").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"You pushed the left arrow"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	</a:t>
            </a: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218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152400"/>
            <a:ext cx="6589199" cy="6712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Putting it together: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066800"/>
            <a:ext cx="7086600" cy="4920622"/>
          </a:xfrm>
        </p:spPr>
        <p:txBody>
          <a:bodyPr>
            <a:normAutofit fontScale="475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&lt;html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head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getarrows</a:t>
            </a:r>
            <a:r>
              <a:rPr lang="en-US" dirty="0">
                <a:solidFill>
                  <a:srgbClr val="FF0000"/>
                </a:solidFill>
              </a:rPr>
              <a:t>(keys)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39)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right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37)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left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38)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up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else </a:t>
            </a:r>
            <a:r>
              <a:rPr lang="en-US" dirty="0">
                <a:solidFill>
                  <a:srgbClr val="FF0000"/>
                </a:solidFill>
              </a:rPr>
              <a:t>if (</a:t>
            </a:r>
            <a:r>
              <a:rPr lang="en-US" dirty="0" err="1">
                <a:solidFill>
                  <a:srgbClr val="FF0000"/>
                </a:solidFill>
              </a:rPr>
              <a:t>keys.keyCode</a:t>
            </a:r>
            <a:r>
              <a:rPr lang="en-US" dirty="0">
                <a:solidFill>
                  <a:srgbClr val="FF0000"/>
                </a:solidFill>
              </a:rPr>
              <a:t> == 40)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("p1").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"You pushed the down arrow"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 </a:t>
            </a:r>
            <a:r>
              <a:rPr lang="en-US" dirty="0" err="1">
                <a:solidFill>
                  <a:srgbClr val="0070C0"/>
                </a:solidFill>
              </a:rPr>
              <a:t>onkeypress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getarrows</a:t>
            </a:r>
            <a:r>
              <a:rPr lang="en-US" dirty="0">
                <a:solidFill>
                  <a:srgbClr val="0070C0"/>
                </a:solidFill>
              </a:rPr>
              <a:t>(event)"&gt;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&lt;p id = "p1"&gt; Which arrow did you push? &lt;/p&gt;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84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152400"/>
            <a:ext cx="6589199" cy="747490"/>
          </a:xfrm>
        </p:spPr>
        <p:txBody>
          <a:bodyPr/>
          <a:lstStyle/>
          <a:p>
            <a:r>
              <a:rPr lang="en-US" dirty="0" smtClean="0"/>
              <a:t>Another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2583" y="920672"/>
            <a:ext cx="7391399" cy="5011332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&lt;html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>
                <a:solidFill>
                  <a:srgbClr val="0070C0"/>
                </a:solidFill>
              </a:rPr>
              <a:t>head</a:t>
            </a:r>
            <a:r>
              <a:rPr lang="en-US" dirty="0" smtClean="0">
                <a:solidFill>
                  <a:srgbClr val="0070C0"/>
                </a:solidFill>
              </a:rPr>
              <a:t>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script&gt;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opacity = .02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changeopacity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currkey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if (</a:t>
            </a:r>
            <a:r>
              <a:rPr lang="en-US" dirty="0" err="1">
                <a:solidFill>
                  <a:srgbClr val="FF0000"/>
                </a:solidFill>
              </a:rPr>
              <a:t>currkey.keyCode</a:t>
            </a:r>
            <a:r>
              <a:rPr lang="en-US" dirty="0">
                <a:solidFill>
                  <a:srgbClr val="FF0000"/>
                </a:solidFill>
              </a:rPr>
              <a:t> == 38)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opacity += .03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("zombie").</a:t>
            </a:r>
            <a:r>
              <a:rPr lang="en-US" dirty="0" err="1">
                <a:solidFill>
                  <a:srgbClr val="FF0000"/>
                </a:solidFill>
              </a:rPr>
              <a:t>style.opacity</a:t>
            </a:r>
            <a:r>
              <a:rPr lang="en-US" dirty="0">
                <a:solidFill>
                  <a:srgbClr val="FF0000"/>
                </a:solidFill>
              </a:rPr>
              <a:t> = opacity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else if (</a:t>
            </a:r>
            <a:r>
              <a:rPr lang="en-US" dirty="0" err="1">
                <a:solidFill>
                  <a:srgbClr val="FF0000"/>
                </a:solidFill>
              </a:rPr>
              <a:t>currkey.keyCode</a:t>
            </a:r>
            <a:r>
              <a:rPr lang="en-US" dirty="0">
                <a:solidFill>
                  <a:srgbClr val="FF0000"/>
                </a:solidFill>
              </a:rPr>
              <a:t> == 40)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opacity -= .03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("zombie").</a:t>
            </a:r>
            <a:r>
              <a:rPr lang="en-US" dirty="0" err="1">
                <a:solidFill>
                  <a:srgbClr val="FF0000"/>
                </a:solidFill>
              </a:rPr>
              <a:t>style.opacity</a:t>
            </a:r>
            <a:r>
              <a:rPr lang="en-US" dirty="0">
                <a:solidFill>
                  <a:srgbClr val="FF0000"/>
                </a:solidFill>
              </a:rPr>
              <a:t> = opacity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&lt;body </a:t>
            </a:r>
            <a:r>
              <a:rPr lang="en-US" dirty="0" err="1">
                <a:solidFill>
                  <a:srgbClr val="0070C0"/>
                </a:solidFill>
              </a:rPr>
              <a:t>onkeypress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changeopacity</a:t>
            </a:r>
            <a:r>
              <a:rPr lang="en-US" dirty="0">
                <a:solidFill>
                  <a:srgbClr val="0070C0"/>
                </a:solidFill>
              </a:rPr>
              <a:t>(event)"&gt;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&lt;p&gt;&lt;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"Images/Zombie.gif" id = "zombie"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       width</a:t>
            </a:r>
            <a:r>
              <a:rPr lang="en-US" dirty="0">
                <a:solidFill>
                  <a:srgbClr val="0070C0"/>
                </a:solidFill>
              </a:rPr>
              <a:t>= "150" height = "150" style = "opacity: .02</a:t>
            </a:r>
            <a:r>
              <a:rPr lang="en-US" dirty="0" smtClean="0">
                <a:solidFill>
                  <a:srgbClr val="0070C0"/>
                </a:solidFill>
              </a:rPr>
              <a:t>;"&gt;&lt;/p&gt;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73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1" y="152400"/>
            <a:ext cx="6589199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Other </a:t>
            </a:r>
            <a:r>
              <a:rPr lang="en-US" dirty="0" err="1" smtClean="0"/>
              <a:t>keycodes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2971800" y="1143004"/>
          <a:ext cx="1905000" cy="5004477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407230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Key</a:t>
                      </a:r>
                    </a:p>
                    <a:p>
                      <a:endParaRPr lang="en-US" sz="900" dirty="0" smtClean="0"/>
                    </a:p>
                    <a:p>
                      <a:r>
                        <a:rPr lang="en-US" sz="900" dirty="0" smtClean="0"/>
                        <a:t>left </a:t>
                      </a:r>
                      <a:r>
                        <a:rPr lang="en-US" sz="900" dirty="0"/>
                        <a:t>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Code</a:t>
                      </a:r>
                    </a:p>
                    <a:p>
                      <a:endParaRPr lang="en-US" sz="900" dirty="0" smtClean="0"/>
                    </a:p>
                    <a:p>
                      <a:r>
                        <a:rPr lang="en-US" sz="900" dirty="0" smtClean="0"/>
                        <a:t>37 </a:t>
                      </a:r>
                      <a:endParaRPr lang="en-US" sz="900" dirty="0"/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 dirty="0"/>
                        <a:t>up 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38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 dirty="0"/>
                        <a:t>right 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39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 dirty="0"/>
                        <a:t>down arrow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40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insert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delete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0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1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49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2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50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3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51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4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52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53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54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7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9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57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a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65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b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66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c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67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251">
                <a:tc>
                  <a:txBody>
                    <a:bodyPr/>
                    <a:lstStyle/>
                    <a:p>
                      <a:r>
                        <a:rPr lang="en-US" sz="900"/>
                        <a:t>d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68 </a:t>
                      </a:r>
                    </a:p>
                  </a:txBody>
                  <a:tcPr marL="47228" marR="47228" marT="23614" marB="236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ontent Placeholder 8"/>
          <p:cNvGraphicFramePr>
            <a:graphicFrameLocks/>
          </p:cNvGraphicFramePr>
          <p:nvPr>
            <p:extLst/>
          </p:nvPr>
        </p:nvGraphicFramePr>
        <p:xfrm>
          <a:off x="5410200" y="1066800"/>
          <a:ext cx="1600200" cy="50292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188912"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Key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Code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69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f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g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71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h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72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i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 dirty="0"/>
                        <a:t>j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74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k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75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m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n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o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79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p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q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81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r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82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s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84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u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85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v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/>
                        <a:t>86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1050"/>
                        <a:t>w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87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Content Placeholder 8"/>
          <p:cNvGraphicFramePr>
            <a:graphicFrameLocks/>
          </p:cNvGraphicFramePr>
          <p:nvPr>
            <p:extLst/>
          </p:nvPr>
        </p:nvGraphicFramePr>
        <p:xfrm>
          <a:off x="7848600" y="1066800"/>
          <a:ext cx="1981200" cy="4594860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</a:tblGrid>
              <a:tr h="251460"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Key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Code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backspace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tab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enter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shift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ctrl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alt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pause/break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caps lock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escape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27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page up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page down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34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end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35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home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36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backspace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tab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9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enter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13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shift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16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ctrl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/>
                        <a:t>17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912">
                <a:tc>
                  <a:txBody>
                    <a:bodyPr/>
                    <a:lstStyle/>
                    <a:p>
                      <a:r>
                        <a:rPr lang="en-US" sz="900"/>
                        <a:t>alt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18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35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2" y="0"/>
            <a:ext cx="8000999" cy="6705600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var rightleft =0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n-NO" dirty="0">
                <a:solidFill>
                  <a:srgbClr val="FF0000"/>
                </a:solidFill>
              </a:rPr>
              <a:t>var xpos =0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n-NO" dirty="0">
                <a:solidFill>
                  <a:srgbClr val="FF0000"/>
                </a:solidFill>
              </a:rPr>
              <a:t>Totalscore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n-NO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function startit()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>
                <a:solidFill>
                  <a:srgbClr val="FF0000"/>
                </a:solidFill>
              </a:rPr>
              <a:t>{    Movefrog()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dirty="0" smtClean="0">
                <a:solidFill>
                  <a:srgbClr val="FF0000"/>
                </a:solidFill>
              </a:rPr>
              <a:t>}</a:t>
            </a:r>
            <a:endParaRPr lang="sv-SE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Movecar</a:t>
            </a:r>
            <a:r>
              <a:rPr lang="en-US" dirty="0">
                <a:solidFill>
                  <a:srgbClr val="FF0000"/>
                </a:solidFill>
              </a:rPr>
              <a:t>(direction)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if (</a:t>
            </a:r>
            <a:r>
              <a:rPr lang="en-US" dirty="0" err="1" smtClean="0">
                <a:solidFill>
                  <a:srgbClr val="FF0000"/>
                </a:solidFill>
              </a:rPr>
              <a:t>direction.keyCode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== </a:t>
            </a:r>
            <a:r>
              <a:rPr lang="en-US" dirty="0" smtClean="0">
                <a:solidFill>
                  <a:srgbClr val="FF0000"/>
                </a:solidFill>
              </a:rPr>
              <a:t>39)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dirty="0">
                <a:solidFill>
                  <a:srgbClr val="FF0000"/>
                </a:solidFill>
              </a:rPr>
              <a:t>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else if (</a:t>
            </a:r>
            <a:r>
              <a:rPr lang="en-US" dirty="0" err="1" smtClean="0">
                <a:solidFill>
                  <a:srgbClr val="FF0000"/>
                </a:solidFill>
              </a:rPr>
              <a:t>direction.keyCode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== </a:t>
            </a:r>
            <a:r>
              <a:rPr lang="en-US" dirty="0" smtClean="0">
                <a:solidFill>
                  <a:srgbClr val="FF0000"/>
                </a:solidFill>
              </a:rPr>
              <a:t>37)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err="1" smtClean="0">
                <a:solidFill>
                  <a:srgbClr val="FF0000"/>
                </a:solidFill>
              </a:rPr>
              <a:t>rightleft</a:t>
            </a:r>
            <a:r>
              <a:rPr lang="en-US" dirty="0" smtClean="0">
                <a:solidFill>
                  <a:srgbClr val="FF0000"/>
                </a:solidFill>
              </a:rPr>
              <a:t> -10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(“car").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if ((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&gt; (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- 11)) &amp;&amp; (</a:t>
            </a:r>
            <a:r>
              <a:rPr lang="en-US" dirty="0" err="1">
                <a:solidFill>
                  <a:srgbClr val="FF0000"/>
                </a:solidFill>
              </a:rPr>
              <a:t>rightleft</a:t>
            </a:r>
            <a:r>
              <a:rPr lang="en-US" dirty="0">
                <a:solidFill>
                  <a:srgbClr val="FF0000"/>
                </a:solidFill>
              </a:rPr>
              <a:t> &lt; (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+ 11)) )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(‘frog').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="Images/splat.png"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totalscore</a:t>
            </a:r>
            <a:r>
              <a:rPr lang="en-US" dirty="0">
                <a:solidFill>
                  <a:srgbClr val="FF0000"/>
                </a:solidFill>
              </a:rPr>
              <a:t> += 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('tot').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"Total Score: "+</a:t>
            </a:r>
            <a:r>
              <a:rPr lang="en-US" dirty="0" err="1">
                <a:solidFill>
                  <a:srgbClr val="FF0000"/>
                </a:solidFill>
              </a:rPr>
              <a:t>totalscore</a:t>
            </a:r>
            <a:r>
              <a:rPr lang="en-US" dirty="0">
                <a:solidFill>
                  <a:srgbClr val="FF0000"/>
                </a:solidFill>
              </a:rPr>
              <a:t>		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Movefrog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{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(‘frog').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="Images/frog.png“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Math.floor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Math.random</a:t>
            </a:r>
            <a:r>
              <a:rPr lang="en-US" dirty="0">
                <a:solidFill>
                  <a:srgbClr val="FF0000"/>
                </a:solidFill>
              </a:rPr>
              <a:t>() * 650)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(‘frog').</a:t>
            </a:r>
            <a:r>
              <a:rPr lang="en-US" dirty="0" err="1">
                <a:solidFill>
                  <a:srgbClr val="FF0000"/>
                </a:solidFill>
              </a:rPr>
              <a:t>style.left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xpos</a:t>
            </a:r>
            <a:r>
              <a:rPr lang="en-US" dirty="0">
                <a:solidFill>
                  <a:srgbClr val="FF0000"/>
                </a:solidFill>
              </a:rPr>
              <a:t> + "</a:t>
            </a:r>
            <a:r>
              <a:rPr lang="en-US" dirty="0" err="1">
                <a:solidFill>
                  <a:srgbClr val="FF0000"/>
                </a:solidFill>
              </a:rPr>
              <a:t>px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setTimeout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>
                <a:solidFill>
                  <a:srgbClr val="FF0000"/>
                </a:solidFill>
              </a:rPr>
              <a:t>Movefrog</a:t>
            </a:r>
            <a:r>
              <a:rPr lang="en-US" dirty="0">
                <a:solidFill>
                  <a:srgbClr val="FF0000"/>
                </a:solidFill>
              </a:rPr>
              <a:t>()",20000)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</a:t>
            </a:r>
            <a:r>
              <a:rPr lang="en-US" dirty="0" smtClean="0">
                <a:solidFill>
                  <a:srgbClr val="0070C0"/>
                </a:solidFill>
              </a:rPr>
              <a:t>body </a:t>
            </a:r>
            <a:r>
              <a:rPr lang="en-US" dirty="0" err="1" smtClean="0">
                <a:solidFill>
                  <a:srgbClr val="0070C0"/>
                </a:solidFill>
              </a:rPr>
              <a:t>onkeypress</a:t>
            </a:r>
            <a:r>
              <a:rPr lang="en-US" dirty="0" smtClean="0">
                <a:solidFill>
                  <a:srgbClr val="0070C0"/>
                </a:solidFill>
              </a:rPr>
              <a:t> = “</a:t>
            </a:r>
            <a:r>
              <a:rPr lang="en-US" dirty="0" err="1" smtClean="0">
                <a:solidFill>
                  <a:srgbClr val="0070C0"/>
                </a:solidFill>
              </a:rPr>
              <a:t>Movecar</a:t>
            </a:r>
            <a:r>
              <a:rPr lang="en-US" dirty="0" smtClean="0">
                <a:solidFill>
                  <a:srgbClr val="0070C0"/>
                </a:solidFill>
              </a:rPr>
              <a:t>(event)”&gt;&lt;</a:t>
            </a:r>
            <a:r>
              <a:rPr lang="en-US" dirty="0">
                <a:solidFill>
                  <a:srgbClr val="0070C0"/>
                </a:solidFill>
              </a:rPr>
              <a:t>p id = “tot”&gt;Score goes here&lt;p&gt;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&lt;div id = "hi" style = "position: relative;"&gt;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“frog.png" id = “frog" width= "150" height = "150" style = "position: absolute; top: 0px; left: 0px;"&gt;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“car.png" id = “car" width = "150" height = "150" style = "position: absolute; top: 0px; left: 0px; 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&lt;/div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</a:t>
            </a:r>
            <a:r>
              <a:rPr lang="en-US" dirty="0">
                <a:solidFill>
                  <a:srgbClr val="0070C0"/>
                </a:solidFill>
              </a:rPr>
              <a:t>input type = "button" value = "start"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startit</a:t>
            </a:r>
            <a:r>
              <a:rPr lang="en-US" dirty="0">
                <a:solidFill>
                  <a:srgbClr val="0070C0"/>
                </a:solidFill>
              </a:rPr>
              <a:t>()"&gt;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91042" y="1524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10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143001"/>
            <a:ext cx="7543800" cy="4983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dirty="0" smtClean="0">
                <a:solidFill>
                  <a:srgbClr val="FF0000"/>
                </a:solidFill>
              </a:rPr>
              <a:t>script&gt;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setToRed</a:t>
            </a:r>
            <a:r>
              <a:rPr lang="en-US" dirty="0">
                <a:solidFill>
                  <a:srgbClr val="FF0000"/>
                </a:solidFill>
              </a:rPr>
              <a:t> ( )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 smtClean="0">
                <a:solidFill>
                  <a:srgbClr val="FF0000"/>
                </a:solidFill>
              </a:rPr>
              <a:t>colorButton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"#FF0000";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 </a:t>
            </a:r>
            <a:r>
              <a:rPr lang="en-US" dirty="0" smtClean="0">
                <a:solidFill>
                  <a:srgbClr val="FF0000"/>
                </a:solidFill>
              </a:rPr>
              <a:t>function(){</a:t>
            </a:r>
            <a:r>
              <a:rPr lang="en-US" dirty="0" err="1" smtClean="0">
                <a:solidFill>
                  <a:srgbClr val="FF0000"/>
                </a:solidFill>
              </a:rPr>
              <a:t>setToBlack</a:t>
            </a:r>
            <a:r>
              <a:rPr lang="en-US" dirty="0" smtClean="0">
                <a:solidFill>
                  <a:srgbClr val="FF0000"/>
                </a:solidFill>
              </a:rPr>
              <a:t>()}, </a:t>
            </a:r>
            <a:r>
              <a:rPr lang="en-US" dirty="0">
                <a:solidFill>
                  <a:srgbClr val="FF0000"/>
                </a:solidFill>
              </a:rPr>
              <a:t>2000 );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err="1">
                <a:solidFill>
                  <a:srgbClr val="FF0000"/>
                </a:solidFill>
              </a:rPr>
              <a:t>setToBlack</a:t>
            </a:r>
            <a:r>
              <a:rPr lang="en-US" dirty="0">
                <a:solidFill>
                  <a:srgbClr val="FF0000"/>
                </a:solidFill>
              </a:rPr>
              <a:t> ( )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</a:t>
            </a:r>
            <a:r>
              <a:rPr lang="en-US" dirty="0" err="1" smtClean="0">
                <a:solidFill>
                  <a:srgbClr val="FF0000"/>
                </a:solidFill>
              </a:rPr>
              <a:t>colorButton</a:t>
            </a:r>
            <a:r>
              <a:rPr lang="en-US" dirty="0">
                <a:solidFill>
                  <a:srgbClr val="FF0000"/>
                </a:solidFill>
              </a:rPr>
              <a:t>").</a:t>
            </a:r>
            <a:r>
              <a:rPr lang="en-US" dirty="0" err="1">
                <a:solidFill>
                  <a:srgbClr val="FF0000"/>
                </a:solidFill>
              </a:rPr>
              <a:t>style.color</a:t>
            </a:r>
            <a:r>
              <a:rPr lang="en-US" dirty="0">
                <a:solidFill>
                  <a:srgbClr val="FF0000"/>
                </a:solidFill>
              </a:rPr>
              <a:t> = "#000000";</a:t>
            </a:r>
          </a:p>
          <a:p>
            <a:pPr marL="40005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&lt;body&gt;</a:t>
            </a:r>
            <a:r>
              <a:rPr lang="en-US" dirty="0">
                <a:solidFill>
                  <a:srgbClr val="0070C0"/>
                </a:solidFill>
              </a:rPr>
              <a:t> </a:t>
            </a:r>
          </a:p>
          <a:p>
            <a:pPr marL="40005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&lt;input type="button" name="</a:t>
            </a:r>
            <a:r>
              <a:rPr lang="en-US" dirty="0" err="1">
                <a:solidFill>
                  <a:srgbClr val="0070C0"/>
                </a:solidFill>
              </a:rPr>
              <a:t>clickMe</a:t>
            </a:r>
            <a:r>
              <a:rPr lang="en-US" dirty="0">
                <a:solidFill>
                  <a:srgbClr val="0070C0"/>
                </a:solidFill>
              </a:rPr>
              <a:t>" id="</a:t>
            </a:r>
            <a:r>
              <a:rPr lang="en-US" dirty="0" err="1" smtClean="0">
                <a:solidFill>
                  <a:srgbClr val="0070C0"/>
                </a:solidFill>
              </a:rPr>
              <a:t>colorButton</a:t>
            </a:r>
            <a:r>
              <a:rPr lang="en-US" dirty="0">
                <a:solidFill>
                  <a:srgbClr val="0070C0"/>
                </a:solidFill>
              </a:rPr>
              <a:t>" </a:t>
            </a:r>
            <a:endParaRPr lang="en-US" dirty="0" smtClean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value</a:t>
            </a:r>
            <a:r>
              <a:rPr lang="en-US" dirty="0">
                <a:solidFill>
                  <a:srgbClr val="0070C0"/>
                </a:solidFill>
              </a:rPr>
              <a:t>="Click me and wait!" </a:t>
            </a:r>
            <a:r>
              <a:rPr lang="en-US" dirty="0" err="1">
                <a:solidFill>
                  <a:srgbClr val="0070C0"/>
                </a:solidFill>
              </a:rPr>
              <a:t>onclick</a:t>
            </a:r>
            <a:r>
              <a:rPr lang="en-US" dirty="0">
                <a:solidFill>
                  <a:srgbClr val="0070C0"/>
                </a:solidFill>
              </a:rPr>
              <a:t>="</a:t>
            </a:r>
            <a:r>
              <a:rPr lang="en-US" dirty="0" err="1">
                <a:solidFill>
                  <a:srgbClr val="0070C0"/>
                </a:solidFill>
              </a:rPr>
              <a:t>setToRed</a:t>
            </a:r>
            <a:r>
              <a:rPr lang="en-US" dirty="0" smtClean="0">
                <a:solidFill>
                  <a:srgbClr val="0070C0"/>
                </a:solidFill>
              </a:rPr>
              <a:t>()"/&gt;</a:t>
            </a:r>
          </a:p>
          <a:p>
            <a:endParaRPr lang="en-US" dirty="0"/>
          </a:p>
          <a:p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16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0"/>
            <a:ext cx="7696200" cy="63246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 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function 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{	if (count == 1)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	{	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“Images/black.jpg 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	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    	else if (count == 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count = 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"Images/lightbulb.jpg"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()},1000)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0070C0"/>
                </a:solidFill>
              </a:rPr>
              <a:t>&lt;/head&gt;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&lt;body 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&lt;p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= “</a:t>
            </a:r>
            <a:r>
              <a:rPr lang="en-US" dirty="0" err="1" smtClean="0">
                <a:solidFill>
                  <a:srgbClr val="0070C0"/>
                </a:solidFill>
              </a:rPr>
              <a:t>myfunc</a:t>
            </a:r>
            <a:r>
              <a:rPr lang="en-US" dirty="0" smtClean="0">
                <a:solidFill>
                  <a:srgbClr val="0070C0"/>
                </a:solidFill>
              </a:rPr>
              <a:t>()”&gt; 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width = "189" height = "267"  id = "img1"&gt;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Click </a:t>
            </a:r>
            <a:r>
              <a:rPr lang="en-US" dirty="0">
                <a:solidFill>
                  <a:srgbClr val="0070C0"/>
                </a:solidFill>
              </a:rPr>
              <a:t>Here to </a:t>
            </a:r>
            <a:r>
              <a:rPr lang="en-US" dirty="0" smtClean="0">
                <a:solidFill>
                  <a:srgbClr val="0070C0"/>
                </a:solidFill>
              </a:rPr>
              <a:t>Start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&lt;/p&gt;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&lt;/body&gt;</a:t>
            </a:r>
          </a:p>
          <a:p>
            <a:pPr>
              <a:buNone/>
            </a:pPr>
            <a:endParaRPr lang="en-US" dirty="0" smtClean="0">
              <a:hlinkClick r:id="" action="ppaction://hlinkfile"/>
            </a:endParaRPr>
          </a:p>
          <a:p>
            <a:pPr>
              <a:buNone/>
            </a:pPr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25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381000"/>
            <a:ext cx="7010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Starting automatically…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2" y="1371600"/>
            <a:ext cx="7010399" cy="453962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 far we’ve started function in a couple of ways:</a:t>
            </a:r>
          </a:p>
          <a:p>
            <a:pPr lvl="1"/>
            <a:r>
              <a:rPr lang="en-US" dirty="0" smtClean="0"/>
              <a:t>Primarily: </a:t>
            </a:r>
            <a:r>
              <a:rPr lang="en-US" dirty="0" err="1" smtClean="0">
                <a:solidFill>
                  <a:srgbClr val="FF0000"/>
                </a:solidFill>
              </a:rPr>
              <a:t>onClick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Also: </a:t>
            </a:r>
            <a:r>
              <a:rPr lang="en-US" dirty="0" err="1" smtClean="0">
                <a:solidFill>
                  <a:srgbClr val="FF0000"/>
                </a:solidFill>
              </a:rPr>
              <a:t>onMouseOver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err="1" smtClean="0">
                <a:solidFill>
                  <a:srgbClr val="FF0000"/>
                </a:solidFill>
              </a:rPr>
              <a:t>onMouseOut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If we want a function to start automatically, without our having to click or run our mouse over anything…</a:t>
            </a:r>
          </a:p>
          <a:p>
            <a:pPr lvl="1"/>
            <a:r>
              <a:rPr lang="en-US" dirty="0" smtClean="0"/>
              <a:t>We can use </a:t>
            </a:r>
            <a:r>
              <a:rPr lang="en-US" dirty="0" err="1" smtClean="0"/>
              <a:t>onLoad</a:t>
            </a:r>
            <a:endParaRPr lang="en-US" dirty="0" smtClean="0"/>
          </a:p>
          <a:p>
            <a:pPr lvl="1"/>
            <a:r>
              <a:rPr lang="en-US" dirty="0" smtClean="0"/>
              <a:t>We’ll use it within the body tag, e.g.,</a:t>
            </a:r>
          </a:p>
          <a:p>
            <a:pPr marL="914400" lvl="2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&lt;body </a:t>
            </a:r>
            <a:r>
              <a:rPr lang="en-US" dirty="0" err="1" smtClean="0">
                <a:solidFill>
                  <a:srgbClr val="FF0000"/>
                </a:solidFill>
              </a:rPr>
              <a:t>onload</a:t>
            </a:r>
            <a:r>
              <a:rPr lang="en-US" dirty="0" smtClean="0">
                <a:solidFill>
                  <a:srgbClr val="FF0000"/>
                </a:solidFill>
              </a:rPr>
              <a:t> = “</a:t>
            </a:r>
            <a:r>
              <a:rPr lang="en-US" dirty="0" err="1" smtClean="0">
                <a:solidFill>
                  <a:srgbClr val="FF0000"/>
                </a:solidFill>
              </a:rPr>
              <a:t>func</a:t>
            </a:r>
            <a:r>
              <a:rPr lang="en-US" dirty="0" smtClean="0">
                <a:solidFill>
                  <a:srgbClr val="FF0000"/>
                </a:solidFill>
              </a:rPr>
              <a:t>()”&gt;</a:t>
            </a:r>
          </a:p>
          <a:p>
            <a:pPr lvl="2"/>
            <a:r>
              <a:rPr lang="en-US" dirty="0" smtClean="0"/>
              <a:t>This means that when the body of your html page loads into the browser, </a:t>
            </a:r>
            <a:r>
              <a:rPr lang="en-US" dirty="0" err="1" smtClean="0"/>
              <a:t>func</a:t>
            </a:r>
            <a:r>
              <a:rPr lang="en-US" dirty="0" smtClean="0"/>
              <a:t>() will be executed.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527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0"/>
            <a:ext cx="7696200" cy="63246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 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function 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{	if (count == 1)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	{	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“Images/black.jpg 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	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    	else if (count == 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count = 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	document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"Images/lightbulb.jpg"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()},1000)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   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0070C0"/>
                </a:solidFill>
              </a:rPr>
              <a:t>&lt;/head&gt;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&lt;body  </a:t>
            </a:r>
            <a:r>
              <a:rPr lang="en-US" dirty="0" err="1" smtClean="0">
                <a:solidFill>
                  <a:srgbClr val="0070C0"/>
                </a:solidFill>
              </a:rPr>
              <a:t>onClick</a:t>
            </a:r>
            <a:r>
              <a:rPr lang="en-US" dirty="0" smtClean="0">
                <a:solidFill>
                  <a:srgbClr val="0070C0"/>
                </a:solidFill>
              </a:rPr>
              <a:t> = “</a:t>
            </a:r>
            <a:r>
              <a:rPr lang="en-US" dirty="0" err="1" smtClean="0">
                <a:solidFill>
                  <a:srgbClr val="0070C0"/>
                </a:solidFill>
              </a:rPr>
              <a:t>myfunc</a:t>
            </a:r>
            <a:r>
              <a:rPr lang="en-US" dirty="0" smtClean="0">
                <a:solidFill>
                  <a:srgbClr val="0070C0"/>
                </a:solidFill>
              </a:rPr>
              <a:t>()”&gt;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       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width = "189" height = "267"  id = "img1"&gt;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     &lt;/p&gt;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   &lt;/body&gt;</a:t>
            </a:r>
          </a:p>
          <a:p>
            <a:pPr>
              <a:buNone/>
            </a:pPr>
            <a:endParaRPr lang="en-US" dirty="0" smtClean="0">
              <a:hlinkClick r:id="" action="ppaction://hlinkfile"/>
            </a:endParaRPr>
          </a:p>
          <a:p>
            <a:pPr>
              <a:buNone/>
            </a:pPr>
            <a:r>
              <a:rPr lang="en-US" dirty="0" smtClean="0">
                <a:hlinkClick r:id="rId2" action="ppaction://hlinkfile"/>
              </a:rPr>
              <a:t>Link: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04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0"/>
            <a:ext cx="7772399" cy="6934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&lt;meta charset= "utf-8" 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&lt;script 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var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 = new Array()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[0</a:t>
            </a:r>
            <a:r>
              <a:rPr lang="en-US" sz="1400" dirty="0">
                <a:solidFill>
                  <a:srgbClr val="FF0000"/>
                </a:solidFill>
              </a:rPr>
              <a:t>]="Images/ kittyfur-back.jpg 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[1]=“Images/kittyhimself.jpg</a:t>
            </a:r>
            <a:r>
              <a:rPr lang="en-US" sz="1400" dirty="0">
                <a:solidFill>
                  <a:srgbClr val="FF0000"/>
                </a:solidFill>
              </a:rPr>
              <a:t>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[2</a:t>
            </a:r>
            <a:r>
              <a:rPr lang="en-US" sz="1400" dirty="0">
                <a:solidFill>
                  <a:srgbClr val="FF0000"/>
                </a:solidFill>
              </a:rPr>
              <a:t>]="Images/kittybreakfast.jpg"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[3</a:t>
            </a:r>
            <a:r>
              <a:rPr lang="en-US" sz="1400" dirty="0">
                <a:solidFill>
                  <a:srgbClr val="FF0000"/>
                </a:solidFill>
              </a:rPr>
              <a:t>]="Images/kittyno-regrets.jpg"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[4</a:t>
            </a:r>
            <a:r>
              <a:rPr lang="en-US" sz="1400" dirty="0">
                <a:solidFill>
                  <a:srgbClr val="FF0000"/>
                </a:solidFill>
              </a:rPr>
              <a:t>]="Images/kttylemon.jpg" 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var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= -1 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function </a:t>
            </a:r>
            <a:r>
              <a:rPr lang="en-US" sz="1400" dirty="0" err="1">
                <a:solidFill>
                  <a:srgbClr val="FF0000"/>
                </a:solidFill>
              </a:rPr>
              <a:t>displaypic</a:t>
            </a:r>
            <a:r>
              <a:rPr lang="en-US" sz="14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   	</a:t>
            </a:r>
            <a:r>
              <a:rPr lang="en-US" sz="1400" dirty="0">
                <a:solidFill>
                  <a:srgbClr val="FF0000"/>
                </a:solidFill>
              </a:rPr>
              <a:t>{   	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>
                <a:solidFill>
                  <a:srgbClr val="FF0000"/>
                </a:solidFill>
              </a:rPr>
              <a:t>=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+ 1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if (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&gt;= </a:t>
            </a:r>
            <a:r>
              <a:rPr lang="en-US" sz="1400" dirty="0" err="1">
                <a:solidFill>
                  <a:srgbClr val="FF0000"/>
                </a:solidFill>
              </a:rPr>
              <a:t>picArray.length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{  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</a:t>
            </a:r>
            <a:r>
              <a:rPr lang="en-US" sz="1400" dirty="0" err="1">
                <a:solidFill>
                  <a:srgbClr val="FF0000"/>
                </a:solidFill>
              </a:rPr>
              <a:t>document.getElementById</a:t>
            </a:r>
            <a:r>
              <a:rPr lang="en-US" sz="1400" dirty="0">
                <a:solidFill>
                  <a:srgbClr val="FF0000"/>
                </a:solidFill>
              </a:rPr>
              <a:t>("pic1").</a:t>
            </a:r>
            <a:r>
              <a:rPr lang="en-US" sz="1400" dirty="0" err="1">
                <a:solidFill>
                  <a:srgbClr val="FF0000"/>
                </a:solidFill>
              </a:rPr>
              <a:t>src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err="1">
                <a:solidFill>
                  <a:srgbClr val="FF0000"/>
                </a:solidFill>
              </a:rPr>
              <a:t>picArray</a:t>
            </a:r>
            <a:r>
              <a:rPr lang="en-US" sz="1400" dirty="0">
                <a:solidFill>
                  <a:srgbClr val="FF0000"/>
                </a:solidFill>
              </a:rPr>
              <a:t>[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</a:t>
            </a:r>
            <a:r>
              <a:rPr lang="en-US" sz="1400" dirty="0" err="1">
                <a:solidFill>
                  <a:srgbClr val="FF0000"/>
                </a:solidFill>
              </a:rPr>
              <a:t>document.getElementById</a:t>
            </a:r>
            <a:r>
              <a:rPr lang="en-US" sz="1400" dirty="0">
                <a:solidFill>
                  <a:srgbClr val="FF0000"/>
                </a:solidFill>
              </a:rPr>
              <a:t>("p1").</a:t>
            </a:r>
            <a:r>
              <a:rPr lang="en-US" sz="1400" dirty="0" err="1">
                <a:solidFill>
                  <a:srgbClr val="FF0000"/>
                </a:solidFill>
              </a:rPr>
              <a:t>innerHTML</a:t>
            </a:r>
            <a:r>
              <a:rPr lang="en-US" sz="1400" dirty="0">
                <a:solidFill>
                  <a:srgbClr val="FF0000"/>
                </a:solidFill>
              </a:rPr>
              <a:t> = </a:t>
            </a:r>
            <a:r>
              <a:rPr lang="en-US" sz="1400" dirty="0" err="1">
                <a:solidFill>
                  <a:srgbClr val="FF0000"/>
                </a:solidFill>
              </a:rPr>
              <a:t>num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	  </a:t>
            </a:r>
            <a:r>
              <a:rPr lang="en-US" sz="1400" b="1" dirty="0" err="1">
                <a:solidFill>
                  <a:srgbClr val="FF0000"/>
                </a:solidFill>
              </a:rPr>
              <a:t>setTimeout</a:t>
            </a:r>
            <a:r>
              <a:rPr lang="en-US" sz="1400" b="1" dirty="0">
                <a:solidFill>
                  <a:srgbClr val="FF0000"/>
                </a:solidFill>
              </a:rPr>
              <a:t>(function(){</a:t>
            </a:r>
            <a:r>
              <a:rPr lang="en-US" sz="1400" b="1" dirty="0" err="1">
                <a:solidFill>
                  <a:srgbClr val="FF0000"/>
                </a:solidFill>
              </a:rPr>
              <a:t>displaypic</a:t>
            </a:r>
            <a:r>
              <a:rPr lang="en-US" sz="1400" b="1" dirty="0">
                <a:solidFill>
                  <a:srgbClr val="FF0000"/>
                </a:solidFill>
              </a:rPr>
              <a:t>()},2000)</a:t>
            </a: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  </a:t>
            </a:r>
            <a:r>
              <a:rPr lang="en-US" sz="1400" dirty="0">
                <a:solidFill>
                  <a:srgbClr val="FF0000"/>
                </a:solidFill>
              </a:rPr>
              <a:t>	 </a:t>
            </a: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	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   &lt;/script&gt;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   &lt;h1&gt; Vacation Pics &lt;/h1&gt;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&lt;p&gt;&lt;</a:t>
            </a:r>
            <a:r>
              <a:rPr lang="en-US" sz="1400" dirty="0" err="1">
                <a:solidFill>
                  <a:srgbClr val="0070C0"/>
                </a:solidFill>
              </a:rPr>
              <a:t>img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err="1">
                <a:solidFill>
                  <a:srgbClr val="0070C0"/>
                </a:solidFill>
              </a:rPr>
              <a:t>src</a:t>
            </a:r>
            <a:r>
              <a:rPr lang="en-US" sz="1400" dirty="0">
                <a:solidFill>
                  <a:srgbClr val="0070C0"/>
                </a:solidFill>
              </a:rPr>
              <a:t> = "Images/Leopard.jpg" height = "300" width = "390" alt = "vacation pics" id = "pic1" &gt; 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&lt;input type = "button" value = </a:t>
            </a:r>
            <a:r>
              <a:rPr lang="en-US" sz="1400" dirty="0">
                <a:solidFill>
                  <a:srgbClr val="0070C0"/>
                </a:solidFill>
              </a:rPr>
              <a:t>“Start Slide Show" </a:t>
            </a:r>
            <a:r>
              <a:rPr lang="en-US" sz="1400" dirty="0" err="1">
                <a:solidFill>
                  <a:srgbClr val="0070C0"/>
                </a:solidFill>
              </a:rPr>
              <a:t>onClick</a:t>
            </a:r>
            <a:r>
              <a:rPr lang="en-US" sz="1400" dirty="0">
                <a:solidFill>
                  <a:srgbClr val="0070C0"/>
                </a:solidFill>
              </a:rPr>
              <a:t> = "</a:t>
            </a:r>
            <a:r>
              <a:rPr lang="en-US" sz="1400" dirty="0" err="1">
                <a:solidFill>
                  <a:srgbClr val="0070C0"/>
                </a:solidFill>
              </a:rPr>
              <a:t>displaypic</a:t>
            </a:r>
            <a:r>
              <a:rPr lang="en-US" sz="1400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&lt;p id = "p1"&gt;Image number 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29803" y="2286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01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304800"/>
            <a:ext cx="6934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about this?: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1" y="1219200"/>
            <a:ext cx="7467601" cy="469202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&lt;script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count </a:t>
            </a:r>
            <a:r>
              <a:rPr lang="en-US" dirty="0">
                <a:solidFill>
                  <a:srgbClr val="FF0000"/>
                </a:solidFill>
              </a:rPr>
              <a:t>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	if (count == 1)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	{	count = 0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document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 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	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         	else if (count == 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count = 1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	document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getElementById</a:t>
            </a:r>
            <a:r>
              <a:rPr lang="en-US" dirty="0" smtClean="0">
                <a:solidFill>
                  <a:srgbClr val="FF0000"/>
                </a:solidFill>
              </a:rPr>
              <a:t>(“img1”).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"Images/lightbulb.jpg"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setTimeout</a:t>
            </a:r>
            <a:r>
              <a:rPr lang="en-US" dirty="0" smtClean="0">
                <a:solidFill>
                  <a:srgbClr val="FF0000"/>
                </a:solidFill>
              </a:rPr>
              <a:t>(function(){</a:t>
            </a:r>
            <a:r>
              <a:rPr lang="en-US" dirty="0" err="1" smtClean="0">
                <a:solidFill>
                  <a:srgbClr val="FF0000"/>
                </a:solidFill>
              </a:rPr>
              <a:t>myfunc</a:t>
            </a:r>
            <a:r>
              <a:rPr lang="en-US" dirty="0" smtClean="0">
                <a:solidFill>
                  <a:srgbClr val="FF0000"/>
                </a:solidFill>
              </a:rPr>
              <a:t>()},</a:t>
            </a:r>
            <a:r>
              <a:rPr lang="en-US" dirty="0">
                <a:solidFill>
                  <a:srgbClr val="FF0000"/>
                </a:solidFill>
              </a:rPr>
              <a:t>1000)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&lt;/script&gt;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&lt;/head&gt;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</a:rPr>
              <a:t>    &lt;body  </a:t>
            </a:r>
            <a:r>
              <a:rPr lang="en-US" b="1" dirty="0" err="1" smtClean="0">
                <a:solidFill>
                  <a:srgbClr val="0070C0"/>
                </a:solidFill>
              </a:rPr>
              <a:t>onLoad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= “</a:t>
            </a:r>
            <a:r>
              <a:rPr lang="en-US" b="1" dirty="0" err="1">
                <a:solidFill>
                  <a:srgbClr val="0070C0"/>
                </a:solidFill>
              </a:rPr>
              <a:t>myfunc</a:t>
            </a:r>
            <a:r>
              <a:rPr lang="en-US" b="1" dirty="0">
                <a:solidFill>
                  <a:srgbClr val="0070C0"/>
                </a:solidFill>
              </a:rPr>
              <a:t>()”&gt;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&lt;p</a:t>
            </a:r>
            <a:r>
              <a:rPr lang="en-US" dirty="0" smtClean="0">
                <a:solidFill>
                  <a:srgbClr val="0070C0"/>
                </a:solidFill>
              </a:rPr>
              <a:t>&gt;&lt;</a:t>
            </a:r>
            <a:r>
              <a:rPr lang="en-US" dirty="0" err="1">
                <a:solidFill>
                  <a:srgbClr val="0070C0"/>
                </a:solidFill>
              </a:rPr>
              <a:t>img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src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"" width = "189" height = "267"  id = "img1"&gt;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     &lt;/p&gt;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   &lt;/body&gt;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29803" y="2286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1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0"/>
            <a:ext cx="71628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1" y="533400"/>
            <a:ext cx="8381999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script&gt;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ycoord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800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direction = 10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function </a:t>
            </a:r>
            <a:r>
              <a:rPr lang="en-US" dirty="0" err="1">
                <a:solidFill>
                  <a:srgbClr val="FF0000"/>
                </a:solidFill>
              </a:rPr>
              <a:t>myfunc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{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b="1" dirty="0">
                <a:solidFill>
                  <a:srgbClr val="FF0000"/>
                </a:solidFill>
              </a:rPr>
              <a:t>('img1').</a:t>
            </a:r>
            <a:r>
              <a:rPr lang="en-US" b="1" dirty="0" err="1">
                <a:solidFill>
                  <a:srgbClr val="FF0000"/>
                </a:solidFill>
              </a:rPr>
              <a:t>style.position</a:t>
            </a:r>
            <a:r>
              <a:rPr lang="en-US" b="1" dirty="0">
                <a:solidFill>
                  <a:srgbClr val="FF0000"/>
                </a:solidFill>
              </a:rPr>
              <a:t> = "absolute"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		</a:t>
            </a:r>
            <a:r>
              <a:rPr lang="en-US" sz="1800" b="1" dirty="0" err="1">
                <a:solidFill>
                  <a:srgbClr val="FF0000"/>
                </a:solidFill>
              </a:rPr>
              <a:t>ycoord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= </a:t>
            </a:r>
            <a:r>
              <a:rPr lang="en-US" sz="1800" b="1" dirty="0" err="1">
                <a:solidFill>
                  <a:srgbClr val="FF0000"/>
                </a:solidFill>
              </a:rPr>
              <a:t>ycoord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+ direction									        		</a:t>
            </a:r>
            <a:r>
              <a:rPr lang="en-US" sz="18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800" b="1" dirty="0">
                <a:solidFill>
                  <a:srgbClr val="FF0000"/>
                </a:solidFill>
              </a:rPr>
              <a:t>('img1').</a:t>
            </a:r>
            <a:r>
              <a:rPr lang="en-US" sz="1800" b="1" dirty="0" err="1">
                <a:solidFill>
                  <a:srgbClr val="FF0000"/>
                </a:solidFill>
              </a:rPr>
              <a:t>style.left</a:t>
            </a:r>
            <a:r>
              <a:rPr lang="en-US" sz="1800" b="1" dirty="0">
                <a:solidFill>
                  <a:srgbClr val="FF0000"/>
                </a:solidFill>
              </a:rPr>
              <a:t> = </a:t>
            </a:r>
            <a:r>
              <a:rPr lang="en-US" sz="1800" b="1" dirty="0" err="1">
                <a:solidFill>
                  <a:srgbClr val="FF0000"/>
                </a:solidFill>
              </a:rPr>
              <a:t>ycoord</a:t>
            </a:r>
            <a:r>
              <a:rPr lang="en-US" sz="1800" b="1" dirty="0">
                <a:solidFill>
                  <a:srgbClr val="FF0000"/>
                </a:solidFill>
              </a:rPr>
              <a:t>+"</a:t>
            </a:r>
            <a:r>
              <a:rPr lang="en-US" sz="1800" b="1" dirty="0" err="1">
                <a:solidFill>
                  <a:srgbClr val="FF0000"/>
                </a:solidFill>
              </a:rPr>
              <a:t>px</a:t>
            </a:r>
            <a:r>
              <a:rPr lang="en-US" sz="1800" b="1" dirty="0">
                <a:solidFill>
                  <a:srgbClr val="FF0000"/>
                </a:solidFill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	     	</a:t>
            </a:r>
            <a:r>
              <a:rPr lang="en-US" b="1" dirty="0" err="1" smtClean="0">
                <a:solidFill>
                  <a:srgbClr val="FF0000"/>
                </a:solidFill>
              </a:rPr>
              <a:t>setTimeout</a:t>
            </a:r>
            <a:r>
              <a:rPr lang="en-US" b="1" dirty="0" smtClean="0">
                <a:solidFill>
                  <a:srgbClr val="FF0000"/>
                </a:solidFill>
              </a:rPr>
              <a:t>(function(){</a:t>
            </a:r>
            <a:r>
              <a:rPr lang="en-US" b="1" dirty="0" err="1" smtClean="0">
                <a:solidFill>
                  <a:srgbClr val="FF0000"/>
                </a:solidFill>
              </a:rPr>
              <a:t>myfunc</a:t>
            </a:r>
            <a:r>
              <a:rPr lang="en-US" b="1" dirty="0" smtClean="0">
                <a:solidFill>
                  <a:srgbClr val="FF0000"/>
                </a:solidFill>
              </a:rPr>
              <a:t>()},</a:t>
            </a:r>
            <a:r>
              <a:rPr lang="en-US" b="1" dirty="0">
                <a:solidFill>
                  <a:srgbClr val="FF0000"/>
                </a:solidFill>
              </a:rPr>
              <a:t>400)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0070C0"/>
                </a:solidFill>
              </a:rPr>
              <a:t>&lt;/</a:t>
            </a:r>
            <a:r>
              <a:rPr lang="en-US" sz="1600" dirty="0">
                <a:solidFill>
                  <a:srgbClr val="0070C0"/>
                </a:solidFill>
              </a:rPr>
              <a:t>script&gt;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&lt;/</a:t>
            </a:r>
            <a:r>
              <a:rPr lang="en-US" sz="1600" dirty="0">
                <a:solidFill>
                  <a:srgbClr val="0070C0"/>
                </a:solidFill>
              </a:rPr>
              <a:t>head&gt;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&lt;</a:t>
            </a:r>
            <a:r>
              <a:rPr lang="en-US" sz="1600" dirty="0">
                <a:solidFill>
                  <a:srgbClr val="0070C0"/>
                </a:solidFill>
              </a:rPr>
              <a:t>body </a:t>
            </a:r>
            <a:r>
              <a:rPr lang="en-US" sz="1600" b="1" dirty="0" err="1">
                <a:solidFill>
                  <a:srgbClr val="0070C0"/>
                </a:solidFill>
              </a:rPr>
              <a:t>onLoad</a:t>
            </a:r>
            <a:r>
              <a:rPr lang="en-US" sz="1600" b="1" dirty="0">
                <a:solidFill>
                  <a:srgbClr val="0070C0"/>
                </a:solidFill>
              </a:rPr>
              <a:t> = "</a:t>
            </a:r>
            <a:r>
              <a:rPr lang="en-US" sz="1600" b="1" dirty="0" err="1">
                <a:solidFill>
                  <a:srgbClr val="0070C0"/>
                </a:solidFill>
              </a:rPr>
              <a:t>myfunc</a:t>
            </a:r>
            <a:r>
              <a:rPr lang="en-US" sz="1600" b="1" dirty="0">
                <a:solidFill>
                  <a:srgbClr val="0070C0"/>
                </a:solidFill>
              </a:rPr>
              <a:t>()"&gt;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       &lt;p&gt;&lt;</a:t>
            </a:r>
            <a:r>
              <a:rPr lang="en-US" sz="1600" dirty="0" err="1">
                <a:solidFill>
                  <a:srgbClr val="0070C0"/>
                </a:solidFill>
              </a:rPr>
              <a:t>img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src</a:t>
            </a:r>
            <a:r>
              <a:rPr lang="en-US" sz="1600" dirty="0">
                <a:solidFill>
                  <a:srgbClr val="0070C0"/>
                </a:solidFill>
              </a:rPr>
              <a:t> = "Images/train.jpg" width = "189" height = "267"  id = "img1" </a:t>
            </a:r>
            <a:r>
              <a:rPr lang="en-US" sz="1600" dirty="0">
                <a:solidFill>
                  <a:srgbClr val="0070C0"/>
                </a:solidFill>
              </a:rPr>
              <a:t>&gt;&lt;/</a:t>
            </a:r>
            <a:r>
              <a:rPr lang="en-US" sz="1600" dirty="0">
                <a:solidFill>
                  <a:srgbClr val="0070C0"/>
                </a:solidFill>
              </a:rPr>
              <a:t>p&gt;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&lt;/</a:t>
            </a:r>
            <a:r>
              <a:rPr lang="en-US" sz="1600" dirty="0">
                <a:solidFill>
                  <a:srgbClr val="0070C0"/>
                </a:solidFill>
              </a:rPr>
              <a:t>body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  <a:endParaRPr lang="en-US" sz="1600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&lt;/html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Modify to go up and down?  Diagonally? To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 back and forth?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91702" y="266700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30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896</Words>
  <Application>Microsoft Office PowerPoint</Application>
  <PresentationFormat>Widescreen</PresentationFormat>
  <Paragraphs>669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 3</vt:lpstr>
      <vt:lpstr>Office Theme</vt:lpstr>
      <vt:lpstr>setTimeout()</vt:lpstr>
      <vt:lpstr>setTimeout(function(){displaypic()}, 2000)</vt:lpstr>
      <vt:lpstr>Example:</vt:lpstr>
      <vt:lpstr>PowerPoint Presentation</vt:lpstr>
      <vt:lpstr>Starting automatically…</vt:lpstr>
      <vt:lpstr>PowerPoint Presentation</vt:lpstr>
      <vt:lpstr>PowerPoint Presentation</vt:lpstr>
      <vt:lpstr>What about this?:</vt:lpstr>
      <vt:lpstr>What does this do?</vt:lpstr>
      <vt:lpstr>What does this do?</vt:lpstr>
      <vt:lpstr>Moving things by clicking:</vt:lpstr>
      <vt:lpstr>How do we check if the car is over the frog?</vt:lpstr>
      <vt:lpstr>PowerPoint Presentation</vt:lpstr>
      <vt:lpstr>Parameters:</vt:lpstr>
      <vt:lpstr>Parameter Example:</vt:lpstr>
      <vt:lpstr>PowerPoint Presentation</vt:lpstr>
      <vt:lpstr>Functions can have more than one parameter</vt:lpstr>
      <vt:lpstr>Parameter Example:</vt:lpstr>
      <vt:lpstr>PowerPoint Presentation</vt:lpstr>
      <vt:lpstr>PowerPoint Presentation</vt:lpstr>
      <vt:lpstr>(Optional)Using keys on the keyboard:</vt:lpstr>
      <vt:lpstr>.keyCode</vt:lpstr>
      <vt:lpstr>Putting it together:</vt:lpstr>
      <vt:lpstr>Another example:</vt:lpstr>
      <vt:lpstr>Other keycodes: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setTimeout()</dc:title>
  <dc:creator>Debra Yarrington</dc:creator>
  <cp:lastModifiedBy>Debra Yarrington</cp:lastModifiedBy>
  <cp:revision>1</cp:revision>
  <dcterms:created xsi:type="dcterms:W3CDTF">2016-05-06T03:25:17Z</dcterms:created>
  <dcterms:modified xsi:type="dcterms:W3CDTF">2016-05-06T03:27:53Z</dcterms:modified>
</cp:coreProperties>
</file>