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9" autoAdjust="0"/>
    <p:restoredTop sz="94660"/>
  </p:normalViewPr>
  <p:slideViewPr>
    <p:cSldViewPr snapToGrid="0">
      <p:cViewPr varScale="1">
        <p:scale>
          <a:sx n="60" d="100"/>
          <a:sy n="60" d="100"/>
        </p:scale>
        <p:origin x="4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592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08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2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243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34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7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6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78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9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17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14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FE423-0F50-4797-839A-79411C1BB3FE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D0441-D507-48F1-80BD-FC6F6DED3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38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hfunc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fthhalffunc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ixthfunc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venthfunc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irstfunc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secondfunc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Lectures/JS/confirm1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../JSLectExamples/fourthfunc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8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52400"/>
            <a:ext cx="8763000" cy="647700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&lt;!DOCTYPE html&gt;&lt;html&gt;&lt;head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>
                <a:solidFill>
                  <a:srgbClr val="0070C0"/>
                </a:solidFill>
              </a:rPr>
              <a:t>meta charset= "utf-8" /&gt;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</a:t>
            </a:r>
            <a:r>
              <a:rPr lang="en-US" sz="1200" dirty="0">
                <a:solidFill>
                  <a:srgbClr val="FF0000"/>
                </a:solidFill>
              </a:rPr>
              <a:t>script&gt;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function </a:t>
            </a:r>
            <a:r>
              <a:rPr lang="en-US" sz="1200" b="1" dirty="0" err="1">
                <a:solidFill>
                  <a:srgbClr val="FF0000"/>
                </a:solidFill>
              </a:rPr>
              <a:t>coffeeinfo</a:t>
            </a:r>
            <a:r>
              <a:rPr lang="en-US" sz="1200" b="1" dirty="0">
                <a:solidFill>
                  <a:srgbClr val="FF0000"/>
                </a:solidFill>
              </a:rPr>
              <a:t>(</a:t>
            </a:r>
            <a:r>
              <a:rPr lang="en-US" sz="1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innerHTML</a:t>
            </a:r>
            <a:r>
              <a:rPr lang="en-US" sz="1200" dirty="0">
                <a:solidFill>
                  <a:srgbClr val="FF0000"/>
                </a:solidFill>
              </a:rPr>
              <a:t> = "&lt;p&gt;The word 'coffee' was at one time </a:t>
            </a:r>
            <a:r>
              <a:rPr lang="en-US" sz="1200" dirty="0">
                <a:solidFill>
                  <a:srgbClr val="FF0000"/>
                </a:solidFill>
              </a:rPr>
              <a:t>a…. </a:t>
            </a:r>
            <a:r>
              <a:rPr lang="en-US" sz="1200" dirty="0">
                <a:solidFill>
                  <a:srgbClr val="FF0000"/>
                </a:solidFill>
              </a:rPr>
              <a:t>&lt;/p&gt;"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style.color</a:t>
            </a:r>
            <a:r>
              <a:rPr lang="en-US" sz="1200" dirty="0">
                <a:solidFill>
                  <a:srgbClr val="FF0000"/>
                </a:solidFill>
              </a:rPr>
              <a:t> = "#CCBBAA"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style.backgroundColor</a:t>
            </a:r>
            <a:r>
              <a:rPr lang="en-US" sz="1200" dirty="0">
                <a:solidFill>
                  <a:srgbClr val="FF0000"/>
                </a:solidFill>
              </a:rPr>
              <a:t> = "#</a:t>
            </a:r>
            <a:r>
              <a:rPr lang="en-US" sz="1200" dirty="0">
                <a:solidFill>
                  <a:srgbClr val="FF0000"/>
                </a:solidFill>
              </a:rPr>
              <a:t>995500“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function </a:t>
            </a:r>
            <a:r>
              <a:rPr lang="en-US" sz="1200" b="1" dirty="0" err="1">
                <a:solidFill>
                  <a:srgbClr val="FF0000"/>
                </a:solidFill>
              </a:rPr>
              <a:t>teainfo</a:t>
            </a:r>
            <a:r>
              <a:rPr lang="en-US" sz="12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{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innerHTML</a:t>
            </a:r>
            <a:r>
              <a:rPr lang="en-US" sz="1200" dirty="0">
                <a:solidFill>
                  <a:srgbClr val="FF0000"/>
                </a:solidFill>
              </a:rPr>
              <a:t> = "&lt;p&gt;The origin of tea can be traced back </a:t>
            </a:r>
            <a:r>
              <a:rPr lang="en-US" sz="1200" dirty="0">
                <a:solidFill>
                  <a:srgbClr val="FF0000"/>
                </a:solidFill>
              </a:rPr>
              <a:t>to .. </a:t>
            </a:r>
            <a:r>
              <a:rPr lang="en-US" sz="1200" dirty="0">
                <a:solidFill>
                  <a:srgbClr val="FF0000"/>
                </a:solidFill>
              </a:rPr>
              <a:t>&lt;/p&gt;"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style.color</a:t>
            </a:r>
            <a:r>
              <a:rPr lang="en-US" sz="1200" dirty="0">
                <a:solidFill>
                  <a:srgbClr val="FF0000"/>
                </a:solidFill>
              </a:rPr>
              <a:t> = "#227700"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</a:t>
            </a:r>
            <a:r>
              <a:rPr lang="en-US" sz="1200" dirty="0">
                <a:solidFill>
                  <a:srgbClr val="FF0000"/>
                </a:solidFill>
              </a:rPr>
              <a:t>     </a:t>
            </a:r>
            <a:r>
              <a:rPr lang="en-US" sz="1200" dirty="0" err="1">
                <a:solidFill>
                  <a:srgbClr val="FF0000"/>
                </a:solidFill>
              </a:rPr>
              <a:t>document.getElementById</a:t>
            </a:r>
            <a:r>
              <a:rPr lang="en-US" sz="1200" dirty="0">
                <a:solidFill>
                  <a:srgbClr val="FF0000"/>
                </a:solidFill>
              </a:rPr>
              <a:t>('p3').</a:t>
            </a:r>
            <a:r>
              <a:rPr lang="en-US" sz="1200" dirty="0" err="1">
                <a:solidFill>
                  <a:srgbClr val="FF0000"/>
                </a:solidFill>
              </a:rPr>
              <a:t>style.backgroundColor</a:t>
            </a:r>
            <a:r>
              <a:rPr lang="en-US" sz="1200" dirty="0">
                <a:solidFill>
                  <a:srgbClr val="FF0000"/>
                </a:solidFill>
              </a:rPr>
              <a:t> = "#</a:t>
            </a:r>
            <a:r>
              <a:rPr lang="en-US" sz="1200" dirty="0">
                <a:solidFill>
                  <a:srgbClr val="FF0000"/>
                </a:solidFill>
              </a:rPr>
              <a:t>BBCC22“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	}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0000"/>
                </a:solidFill>
              </a:rPr>
              <a:t>	</a:t>
            </a:r>
            <a:r>
              <a:rPr lang="en-US" sz="1200" dirty="0">
                <a:solidFill>
                  <a:srgbClr val="0070C0"/>
                </a:solidFill>
              </a:rPr>
              <a:t>&lt;/</a:t>
            </a:r>
            <a:r>
              <a:rPr lang="en-US" sz="1200" dirty="0">
                <a:solidFill>
                  <a:srgbClr val="0070C0"/>
                </a:solidFill>
              </a:rPr>
              <a:t>head&gt;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&lt;table 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&gt;&lt;td 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>
                <a:solidFill>
                  <a:srgbClr val="0070C0"/>
                </a:solidFill>
              </a:rPr>
              <a:t>                                         &lt;</a:t>
            </a:r>
            <a:r>
              <a:rPr lang="en-US" sz="1200" dirty="0" err="1">
                <a:solidFill>
                  <a:srgbClr val="0070C0"/>
                </a:solidFill>
              </a:rPr>
              <a:t>img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 err="1">
                <a:solidFill>
                  <a:srgbClr val="0070C0"/>
                </a:solidFill>
              </a:rPr>
              <a:t>src</a:t>
            </a:r>
            <a:r>
              <a:rPr lang="en-US" sz="1200" dirty="0">
                <a:solidFill>
                  <a:srgbClr val="0070C0"/>
                </a:solidFill>
              </a:rPr>
              <a:t> = "Images/coffee.jpg" width = "300" height = "280" alt = "pic of coffee" </a:t>
            </a:r>
            <a:r>
              <a:rPr lang="en-US" sz="1200" b="1" dirty="0">
                <a:solidFill>
                  <a:srgbClr val="0070C0"/>
                </a:solidFill>
              </a:rPr>
              <a:t>id =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b="1" dirty="0">
                <a:solidFill>
                  <a:srgbClr val="0070C0"/>
                </a:solidFill>
              </a:rPr>
              <a:t>"coffee"</a:t>
            </a:r>
            <a:r>
              <a:rPr lang="en-US" sz="1200" dirty="0">
                <a:solidFill>
                  <a:srgbClr val="0070C0"/>
                </a:solidFill>
              </a:rPr>
              <a:t>&gt;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</a:t>
            </a:r>
            <a:r>
              <a:rPr lang="en-US" sz="1200" dirty="0">
                <a:solidFill>
                  <a:srgbClr val="0070C0"/>
                </a:solidFill>
              </a:rPr>
              <a:t>td&gt;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>
                <a:solidFill>
                  <a:srgbClr val="0070C0"/>
                </a:solidFill>
              </a:rPr>
              <a:t>                                         &lt;</a:t>
            </a:r>
            <a:r>
              <a:rPr lang="en-US" sz="1200" dirty="0" err="1">
                <a:solidFill>
                  <a:srgbClr val="0070C0"/>
                </a:solidFill>
              </a:rPr>
              <a:t>img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dirty="0" err="1">
                <a:solidFill>
                  <a:srgbClr val="0070C0"/>
                </a:solidFill>
              </a:rPr>
              <a:t>src</a:t>
            </a:r>
            <a:r>
              <a:rPr lang="en-US" sz="1200" dirty="0">
                <a:solidFill>
                  <a:srgbClr val="0070C0"/>
                </a:solidFill>
              </a:rPr>
              <a:t> = "Images/tea.jpg"  width = "360" height = "280" alt = "pic of tea" </a:t>
            </a:r>
            <a:r>
              <a:rPr lang="en-US" sz="1200" b="1" dirty="0">
                <a:solidFill>
                  <a:srgbClr val="0070C0"/>
                </a:solidFill>
              </a:rPr>
              <a:t>id = "tea"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td&gt;&lt;/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</a:t>
            </a:r>
            <a:r>
              <a:rPr lang="en-US" sz="1200" dirty="0">
                <a:solidFill>
                  <a:srgbClr val="0070C0"/>
                </a:solidFill>
              </a:rPr>
              <a:t>td&gt;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</a:t>
            </a:r>
            <a:r>
              <a:rPr lang="en-US" sz="1200" dirty="0">
                <a:solidFill>
                  <a:srgbClr val="0070C0"/>
                </a:solidFill>
              </a:rPr>
              <a:t>			</a:t>
            </a:r>
            <a:r>
              <a:rPr lang="en-US" sz="1200" b="1" dirty="0">
                <a:solidFill>
                  <a:srgbClr val="0070C0"/>
                </a:solidFill>
              </a:rPr>
              <a:t>&lt;</a:t>
            </a:r>
            <a:r>
              <a:rPr lang="en-US" sz="1200" b="1" dirty="0">
                <a:solidFill>
                  <a:srgbClr val="0070C0"/>
                </a:solidFill>
              </a:rPr>
              <a:t>input type = "button" value = "Learn more about coffee" </a:t>
            </a:r>
            <a:r>
              <a:rPr lang="en-US" sz="1200" b="1" dirty="0" err="1">
                <a:solidFill>
                  <a:srgbClr val="0070C0"/>
                </a:solidFill>
              </a:rPr>
              <a:t>onClick</a:t>
            </a:r>
            <a:r>
              <a:rPr lang="en-US" sz="1200" b="1" dirty="0">
                <a:solidFill>
                  <a:srgbClr val="0070C0"/>
                </a:solidFill>
              </a:rPr>
              <a:t> = "</a:t>
            </a:r>
            <a:r>
              <a:rPr lang="en-US" sz="1200" b="1" dirty="0" err="1">
                <a:solidFill>
                  <a:srgbClr val="0070C0"/>
                </a:solidFill>
              </a:rPr>
              <a:t>coffeeinfo</a:t>
            </a:r>
            <a:r>
              <a:rPr lang="en-US" sz="1200" b="1" dirty="0">
                <a:solidFill>
                  <a:srgbClr val="0070C0"/>
                </a:solidFill>
              </a:rPr>
              <a:t>()</a:t>
            </a:r>
            <a:r>
              <a:rPr lang="en-US" sz="1200" dirty="0">
                <a:solidFill>
                  <a:srgbClr val="0070C0"/>
                </a:solidFill>
              </a:rPr>
              <a:t>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</a:t>
            </a:r>
            <a:r>
              <a:rPr lang="en-US" sz="1200" dirty="0">
                <a:solidFill>
                  <a:srgbClr val="0070C0"/>
                </a:solidFill>
              </a:rPr>
              <a:t>td&gt;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</a:t>
            </a:r>
            <a:r>
              <a:rPr lang="en-US" sz="1200" dirty="0">
                <a:solidFill>
                  <a:srgbClr val="0070C0"/>
                </a:solidFill>
              </a:rPr>
              <a:t>			</a:t>
            </a:r>
            <a:r>
              <a:rPr lang="en-US" sz="1200" b="1" dirty="0">
                <a:solidFill>
                  <a:srgbClr val="0070C0"/>
                </a:solidFill>
              </a:rPr>
              <a:t>&lt;</a:t>
            </a:r>
            <a:r>
              <a:rPr lang="en-US" sz="1200" b="1" dirty="0">
                <a:solidFill>
                  <a:srgbClr val="0070C0"/>
                </a:solidFill>
              </a:rPr>
              <a:t>input type = "button" value = "Learn more about tea"</a:t>
            </a:r>
            <a:r>
              <a:rPr lang="en-US" sz="1200" dirty="0">
                <a:solidFill>
                  <a:srgbClr val="0070C0"/>
                </a:solidFill>
              </a:rPr>
              <a:t> </a:t>
            </a:r>
            <a:r>
              <a:rPr lang="en-US" sz="1200" b="1" dirty="0" err="1">
                <a:solidFill>
                  <a:srgbClr val="0070C0"/>
                </a:solidFill>
              </a:rPr>
              <a:t>onClick</a:t>
            </a:r>
            <a:r>
              <a:rPr lang="en-US" sz="1200" b="1" dirty="0">
                <a:solidFill>
                  <a:srgbClr val="0070C0"/>
                </a:solidFill>
              </a:rPr>
              <a:t> = "</a:t>
            </a:r>
            <a:r>
              <a:rPr lang="en-US" sz="1200" b="1" dirty="0" err="1">
                <a:solidFill>
                  <a:srgbClr val="0070C0"/>
                </a:solidFill>
              </a:rPr>
              <a:t>teainfo</a:t>
            </a:r>
            <a:r>
              <a:rPr lang="en-US" sz="1200" b="1" dirty="0">
                <a:solidFill>
                  <a:srgbClr val="0070C0"/>
                </a:solidFill>
              </a:rPr>
              <a:t>()</a:t>
            </a:r>
            <a:r>
              <a:rPr lang="en-US" sz="1200" dirty="0">
                <a:solidFill>
                  <a:srgbClr val="0070C0"/>
                </a:solidFill>
              </a:rPr>
              <a:t>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td&gt;&lt;/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&gt;&lt;td </a:t>
            </a:r>
            <a:r>
              <a:rPr lang="en-US" sz="1200" dirty="0" err="1">
                <a:solidFill>
                  <a:srgbClr val="0070C0"/>
                </a:solidFill>
              </a:rPr>
              <a:t>colspan</a:t>
            </a:r>
            <a:r>
              <a:rPr lang="en-US" sz="1200" dirty="0">
                <a:solidFill>
                  <a:srgbClr val="0070C0"/>
                </a:solidFill>
              </a:rPr>
              <a:t> = "2" </a:t>
            </a:r>
            <a:r>
              <a:rPr lang="en-US" sz="1200" b="1" dirty="0">
                <a:solidFill>
                  <a:srgbClr val="0070C0"/>
                </a:solidFill>
              </a:rPr>
              <a:t>id = "p3"&gt;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</a:t>
            </a:r>
            <a:r>
              <a:rPr lang="en-US" sz="1200" dirty="0">
                <a:solidFill>
                  <a:srgbClr val="0070C0"/>
                </a:solidFill>
              </a:rPr>
              <a:t>               &lt;/</a:t>
            </a:r>
            <a:r>
              <a:rPr lang="en-US" sz="1200" dirty="0">
                <a:solidFill>
                  <a:srgbClr val="0070C0"/>
                </a:solidFill>
              </a:rPr>
              <a:t>td&gt;&lt;/</a:t>
            </a:r>
            <a:r>
              <a:rPr lang="en-US" sz="1200" dirty="0" err="1">
                <a:solidFill>
                  <a:srgbClr val="0070C0"/>
                </a:solidFill>
              </a:rPr>
              <a:t>tr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		&lt;/table</a:t>
            </a:r>
            <a:r>
              <a:rPr lang="en-US" sz="1200" dirty="0">
                <a:solidFill>
                  <a:srgbClr val="0070C0"/>
                </a:solidFill>
              </a:rPr>
              <a:t>&gt;</a:t>
            </a:r>
            <a:endParaRPr lang="en-US" sz="1200" dirty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29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304800"/>
            <a:ext cx="7772399" cy="1219200"/>
          </a:xfrm>
        </p:spPr>
        <p:txBody>
          <a:bodyPr>
            <a:normAutofit/>
          </a:bodyPr>
          <a:lstStyle/>
          <a:p>
            <a:r>
              <a:rPr lang="en-US" sz="3400" dirty="0"/>
              <a:t>Calling Functions </a:t>
            </a:r>
            <a:br>
              <a:rPr lang="en-US" sz="3400" dirty="0"/>
            </a:br>
            <a:r>
              <a:rPr lang="en-US" sz="3400" dirty="0"/>
              <a:t>(making them happen)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1600200"/>
            <a:ext cx="7086601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There are a number of ways you can make a function happen in JavaScript</a:t>
            </a:r>
          </a:p>
          <a:p>
            <a:pPr lvl="1"/>
            <a:r>
              <a:rPr lang="en-US" dirty="0" smtClean="0"/>
              <a:t>You’ve seen </a:t>
            </a:r>
            <a:r>
              <a:rPr lang="en-US" b="1" dirty="0" err="1" smtClean="0">
                <a:solidFill>
                  <a:srgbClr val="C00000"/>
                </a:solidFill>
              </a:rPr>
              <a:t>onClick</a:t>
            </a:r>
            <a:r>
              <a:rPr lang="en-US" b="1" dirty="0" smtClean="0">
                <a:solidFill>
                  <a:srgbClr val="C00000"/>
                </a:solidFill>
              </a:rPr>
              <a:t>=“</a:t>
            </a:r>
            <a:r>
              <a:rPr lang="en-US" b="1" i="1" dirty="0" err="1" smtClean="0">
                <a:solidFill>
                  <a:srgbClr val="C00000"/>
                </a:solidFill>
              </a:rPr>
              <a:t>functionname</a:t>
            </a:r>
            <a:r>
              <a:rPr lang="en-US" b="1" dirty="0" smtClean="0">
                <a:solidFill>
                  <a:srgbClr val="C00000"/>
                </a:solidFill>
              </a:rPr>
              <a:t>()”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There’s also: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onMouseOver</a:t>
            </a:r>
            <a:r>
              <a:rPr lang="en-US" b="1" dirty="0" smtClean="0">
                <a:solidFill>
                  <a:srgbClr val="C00000"/>
                </a:solidFill>
              </a:rPr>
              <a:t>() – when you run your mouse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onMouseOut</a:t>
            </a:r>
            <a:r>
              <a:rPr lang="en-US" b="1" dirty="0" smtClean="0">
                <a:solidFill>
                  <a:srgbClr val="C00000"/>
                </a:solidFill>
              </a:rPr>
              <a:t>() – when you take your mouse pointer off of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onLoad</a:t>
            </a:r>
            <a:r>
              <a:rPr lang="en-US" b="1" dirty="0" smtClean="0">
                <a:solidFill>
                  <a:srgbClr val="C00000"/>
                </a:solidFill>
              </a:rPr>
              <a:t>() – for when the web page loads</a:t>
            </a:r>
          </a:p>
        </p:txBody>
      </p:sp>
    </p:spTree>
    <p:extLst>
      <p:ext uri="{BB962C8B-B14F-4D97-AF65-F5344CB8AC3E}">
        <p14:creationId xmlns:p14="http://schemas.microsoft.com/office/powerpoint/2010/main" val="26815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1" y="76200"/>
            <a:ext cx="8915399" cy="1828800"/>
          </a:xfrm>
        </p:spPr>
        <p:txBody>
          <a:bodyPr>
            <a:normAutofit/>
          </a:bodyPr>
          <a:lstStyle/>
          <a:p>
            <a:r>
              <a:rPr lang="en-US" sz="3400" dirty="0"/>
              <a:t>Calling Functions (making them happen)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1" y="685800"/>
            <a:ext cx="7086601" cy="61722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You’ve seen </a:t>
            </a:r>
            <a:r>
              <a:rPr lang="en-US" b="1" dirty="0" err="1" smtClean="0">
                <a:solidFill>
                  <a:srgbClr val="C00000"/>
                </a:solidFill>
              </a:rPr>
              <a:t>onClick</a:t>
            </a:r>
            <a:r>
              <a:rPr lang="en-US" b="1" dirty="0" smtClean="0">
                <a:solidFill>
                  <a:srgbClr val="C00000"/>
                </a:solidFill>
              </a:rPr>
              <a:t>=“</a:t>
            </a:r>
            <a:r>
              <a:rPr lang="en-US" b="1" i="1" dirty="0" err="1" smtClean="0">
                <a:solidFill>
                  <a:srgbClr val="C00000"/>
                </a:solidFill>
              </a:rPr>
              <a:t>functionname</a:t>
            </a:r>
            <a:r>
              <a:rPr lang="en-US" b="1" dirty="0" smtClean="0">
                <a:solidFill>
                  <a:srgbClr val="C00000"/>
                </a:solidFill>
              </a:rPr>
              <a:t>()”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Also have: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onDblClick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double-click on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onFocus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put your cursor into a form element like a textbox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onBlur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your cursor leaves a form element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onKeyDown</a:t>
            </a:r>
            <a:r>
              <a:rPr lang="en-US" b="1" dirty="0" smtClean="0">
                <a:solidFill>
                  <a:srgbClr val="C00000"/>
                </a:solidFill>
              </a:rPr>
              <a:t> () – </a:t>
            </a:r>
            <a:r>
              <a:rPr lang="en-US" dirty="0" smtClean="0">
                <a:solidFill>
                  <a:srgbClr val="C00000"/>
                </a:solidFill>
              </a:rPr>
              <a:t>when you press a key down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onKeyUp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release a key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onKeyPress</a:t>
            </a:r>
            <a:r>
              <a:rPr lang="en-US" b="1" dirty="0" smtClean="0">
                <a:solidFill>
                  <a:srgbClr val="C00000"/>
                </a:solidFill>
              </a:rPr>
              <a:t>()- </a:t>
            </a:r>
            <a:r>
              <a:rPr lang="en-US" dirty="0" smtClean="0">
                <a:solidFill>
                  <a:srgbClr val="C00000"/>
                </a:solidFill>
              </a:rPr>
              <a:t>when you press and release a key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onMouseDown</a:t>
            </a:r>
            <a:r>
              <a:rPr lang="en-US" b="1" dirty="0" smtClean="0">
                <a:solidFill>
                  <a:srgbClr val="C00000"/>
                </a:solidFill>
              </a:rPr>
              <a:t>()- </a:t>
            </a:r>
            <a:r>
              <a:rPr lang="en-US" dirty="0" smtClean="0">
                <a:solidFill>
                  <a:srgbClr val="C00000"/>
                </a:solidFill>
              </a:rPr>
              <a:t>when you click the mouse over something (but don’t release it)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onMouseUp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release the mouse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onMouseMove</a:t>
            </a:r>
            <a:r>
              <a:rPr lang="en-US" b="1" dirty="0" smtClean="0">
                <a:solidFill>
                  <a:srgbClr val="C00000"/>
                </a:solidFill>
              </a:rPr>
              <a:t>()- </a:t>
            </a:r>
            <a:r>
              <a:rPr lang="en-US" dirty="0" smtClean="0">
                <a:solidFill>
                  <a:srgbClr val="C00000"/>
                </a:solidFill>
              </a:rPr>
              <a:t>moving the mouse while hovering over something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onSubmit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submitting a form</a:t>
            </a:r>
          </a:p>
          <a:p>
            <a:pPr lvl="1"/>
            <a:r>
              <a:rPr lang="en-US" b="1" dirty="0" err="1" smtClean="0">
                <a:solidFill>
                  <a:srgbClr val="C00000"/>
                </a:solidFill>
              </a:rPr>
              <a:t>onUnload</a:t>
            </a:r>
            <a:r>
              <a:rPr lang="en-US" b="1" dirty="0" smtClean="0">
                <a:solidFill>
                  <a:srgbClr val="C00000"/>
                </a:solidFill>
              </a:rPr>
              <a:t>() – </a:t>
            </a:r>
            <a:r>
              <a:rPr lang="en-US" dirty="0" smtClean="0">
                <a:solidFill>
                  <a:srgbClr val="C00000"/>
                </a:solidFill>
              </a:rPr>
              <a:t>when you leave the current web page window you’re in.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09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3400"/>
            <a:ext cx="7162800" cy="4572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onMouseOver</a:t>
            </a:r>
            <a:r>
              <a:rPr lang="en-US" dirty="0" smtClean="0"/>
              <a:t>, </a:t>
            </a:r>
            <a:r>
              <a:rPr lang="en-US" dirty="0" err="1" smtClean="0"/>
              <a:t>onMouseOut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219200"/>
            <a:ext cx="8534400" cy="56388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300" dirty="0">
                <a:solidFill>
                  <a:srgbClr val="0070C0"/>
                </a:solidFill>
              </a:rPr>
              <a:t>&lt;</a:t>
            </a:r>
            <a:r>
              <a:rPr lang="en-US" sz="1500" dirty="0">
                <a:solidFill>
                  <a:srgbClr val="0070C0"/>
                </a:solidFill>
              </a:rPr>
              <a:t>!DOCTYPE html&gt;&lt;html</a:t>
            </a:r>
            <a:r>
              <a:rPr lang="en-US" sz="1500" dirty="0">
                <a:solidFill>
                  <a:srgbClr val="0070C0"/>
                </a:solidFill>
              </a:rPr>
              <a:t>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&lt;</a:t>
            </a:r>
            <a:r>
              <a:rPr lang="en-US" sz="1500" dirty="0">
                <a:solidFill>
                  <a:srgbClr val="0070C0"/>
                </a:solidFill>
              </a:rPr>
              <a:t>head&gt;	</a:t>
            </a:r>
            <a:endParaRPr lang="en-US" sz="1500" dirty="0">
              <a:solidFill>
                <a:srgbClr val="0070C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</a:t>
            </a:r>
            <a:r>
              <a:rPr lang="en-US" sz="1500" dirty="0">
                <a:solidFill>
                  <a:srgbClr val="0070C0"/>
                </a:solidFill>
              </a:rPr>
              <a:t>&lt;</a:t>
            </a:r>
            <a:r>
              <a:rPr lang="en-US" sz="1500" dirty="0">
                <a:solidFill>
                  <a:srgbClr val="0070C0"/>
                </a:solidFill>
              </a:rPr>
              <a:t>meta charset= "utf-8" /&gt;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&lt;script&gt;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function </a:t>
            </a:r>
            <a:r>
              <a:rPr lang="en-US" sz="1500" b="1" dirty="0" err="1">
                <a:solidFill>
                  <a:srgbClr val="FF0000"/>
                </a:solidFill>
              </a:rPr>
              <a:t>changepara</a:t>
            </a:r>
            <a:r>
              <a:rPr lang="en-US" sz="15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</a:t>
            </a:r>
            <a:r>
              <a:rPr lang="en-US" sz="1500" b="1" dirty="0">
                <a:solidFill>
                  <a:srgbClr val="FF0000"/>
                </a:solidFill>
              </a:rPr>
              <a:t>{ </a:t>
            </a:r>
            <a:r>
              <a:rPr lang="en-US" sz="15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500" b="1" dirty="0">
                <a:solidFill>
                  <a:srgbClr val="FF0000"/>
                </a:solidFill>
              </a:rPr>
              <a:t>('</a:t>
            </a:r>
            <a:r>
              <a:rPr lang="en-US" sz="1500" b="1" dirty="0" err="1">
                <a:solidFill>
                  <a:srgbClr val="FF0000"/>
                </a:solidFill>
              </a:rPr>
              <a:t>firstp</a:t>
            </a:r>
            <a:r>
              <a:rPr lang="en-US" sz="1500" b="1" dirty="0">
                <a:solidFill>
                  <a:srgbClr val="FF0000"/>
                </a:solidFill>
              </a:rPr>
              <a:t>').</a:t>
            </a:r>
            <a:r>
              <a:rPr lang="en-US" sz="1500" b="1" dirty="0" err="1">
                <a:solidFill>
                  <a:srgbClr val="FF0000"/>
                </a:solidFill>
              </a:rPr>
              <a:t>innerHTML</a:t>
            </a:r>
            <a:r>
              <a:rPr lang="en-US" sz="1500" b="1" dirty="0">
                <a:solidFill>
                  <a:srgbClr val="FF0000"/>
                </a:solidFill>
              </a:rPr>
              <a:t> = "GET YOUR MOUSE OFF THAT BUTTON!"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function </a:t>
            </a:r>
            <a:r>
              <a:rPr lang="en-US" sz="1500" b="1" dirty="0" err="1">
                <a:solidFill>
                  <a:srgbClr val="FF0000"/>
                </a:solidFill>
              </a:rPr>
              <a:t>changethanks</a:t>
            </a:r>
            <a:r>
              <a:rPr lang="en-US" sz="15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</a:t>
            </a:r>
            <a:r>
              <a:rPr lang="en-US" sz="1500" b="1" dirty="0">
                <a:solidFill>
                  <a:srgbClr val="FF0000"/>
                </a:solidFill>
              </a:rPr>
              <a:t>{   </a:t>
            </a:r>
            <a:r>
              <a:rPr lang="en-US" sz="15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500" b="1" dirty="0">
                <a:solidFill>
                  <a:srgbClr val="FF0000"/>
                </a:solidFill>
              </a:rPr>
              <a:t>('</a:t>
            </a:r>
            <a:r>
              <a:rPr lang="en-US" sz="1500" b="1" dirty="0" err="1">
                <a:solidFill>
                  <a:srgbClr val="FF0000"/>
                </a:solidFill>
              </a:rPr>
              <a:t>firstp</a:t>
            </a:r>
            <a:r>
              <a:rPr lang="en-US" sz="1500" b="1" dirty="0">
                <a:solidFill>
                  <a:srgbClr val="FF0000"/>
                </a:solidFill>
              </a:rPr>
              <a:t>').</a:t>
            </a:r>
            <a:r>
              <a:rPr lang="en-US" sz="1500" b="1" dirty="0" err="1">
                <a:solidFill>
                  <a:srgbClr val="FF0000"/>
                </a:solidFill>
              </a:rPr>
              <a:t>innerHTML</a:t>
            </a:r>
            <a:r>
              <a:rPr lang="en-US" sz="1500" b="1" dirty="0">
                <a:solidFill>
                  <a:srgbClr val="FF0000"/>
                </a:solidFill>
              </a:rPr>
              <a:t> = "Whew, that was close!"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FF0000"/>
                </a:solidFill>
              </a:rPr>
              <a:t>	</a:t>
            </a:r>
            <a:r>
              <a:rPr lang="en-US" sz="1500" dirty="0">
                <a:solidFill>
                  <a:srgbClr val="0070C0"/>
                </a:solidFill>
              </a:rPr>
              <a:t>&lt;/head&gt; 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	&lt;p id = "</a:t>
            </a:r>
            <a:r>
              <a:rPr lang="en-US" sz="1500" dirty="0" err="1">
                <a:solidFill>
                  <a:srgbClr val="0070C0"/>
                </a:solidFill>
              </a:rPr>
              <a:t>firstp</a:t>
            </a:r>
            <a:r>
              <a:rPr lang="en-US" sz="1500" dirty="0">
                <a:solidFill>
                  <a:srgbClr val="0070C0"/>
                </a:solidFill>
              </a:rPr>
              <a:t>"&gt;This is a very important paragraph!!!&lt;/p&gt;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		&lt;input type = "button" value = "Don't click here" </a:t>
            </a:r>
            <a:r>
              <a:rPr lang="en-US" sz="1500" dirty="0">
                <a:solidFill>
                  <a:srgbClr val="0070C0"/>
                </a:solidFill>
              </a:rPr>
              <a:t/>
            </a:r>
            <a:br>
              <a:rPr lang="en-US" sz="1500" dirty="0">
                <a:solidFill>
                  <a:srgbClr val="0070C0"/>
                </a:solidFill>
              </a:rPr>
            </a:br>
            <a:r>
              <a:rPr lang="en-US" sz="1500" dirty="0">
                <a:solidFill>
                  <a:srgbClr val="0070C0"/>
                </a:solidFill>
              </a:rPr>
              <a:t>		</a:t>
            </a:r>
            <a:r>
              <a:rPr lang="en-US" sz="1500" b="1" dirty="0" err="1">
                <a:solidFill>
                  <a:srgbClr val="0070C0"/>
                </a:solidFill>
              </a:rPr>
              <a:t>onMouseOver</a:t>
            </a:r>
            <a:r>
              <a:rPr lang="en-US" sz="1500" b="1" dirty="0">
                <a:solidFill>
                  <a:srgbClr val="0070C0"/>
                </a:solidFill>
              </a:rPr>
              <a:t> </a:t>
            </a:r>
            <a:r>
              <a:rPr lang="en-US" sz="1500" b="1" dirty="0">
                <a:solidFill>
                  <a:srgbClr val="0070C0"/>
                </a:solidFill>
              </a:rPr>
              <a:t>= "</a:t>
            </a:r>
            <a:r>
              <a:rPr lang="en-US" sz="1500" b="1" dirty="0" err="1">
                <a:solidFill>
                  <a:srgbClr val="0070C0"/>
                </a:solidFill>
              </a:rPr>
              <a:t>changepara</a:t>
            </a:r>
            <a:r>
              <a:rPr lang="en-US" sz="1500" b="1" dirty="0">
                <a:solidFill>
                  <a:srgbClr val="0070C0"/>
                </a:solidFill>
              </a:rPr>
              <a:t>()" </a:t>
            </a:r>
            <a:r>
              <a:rPr lang="en-US" sz="1500" b="1" dirty="0" err="1">
                <a:solidFill>
                  <a:srgbClr val="0070C0"/>
                </a:solidFill>
              </a:rPr>
              <a:t>onMouseOut</a:t>
            </a:r>
            <a:r>
              <a:rPr lang="en-US" sz="1500" b="1" dirty="0">
                <a:solidFill>
                  <a:srgbClr val="0070C0"/>
                </a:solidFill>
              </a:rPr>
              <a:t> = "</a:t>
            </a:r>
            <a:r>
              <a:rPr lang="en-US" sz="1500" b="1" dirty="0" err="1">
                <a:solidFill>
                  <a:srgbClr val="0070C0"/>
                </a:solidFill>
              </a:rPr>
              <a:t>changethanks</a:t>
            </a:r>
            <a:r>
              <a:rPr lang="en-US" sz="1500" b="1" dirty="0">
                <a:solidFill>
                  <a:srgbClr val="0070C0"/>
                </a:solidFill>
              </a:rPr>
              <a:t>()</a:t>
            </a:r>
            <a:r>
              <a:rPr lang="en-US" sz="1500" dirty="0">
                <a:solidFill>
                  <a:srgbClr val="0070C0"/>
                </a:solidFill>
              </a:rPr>
              <a:t>"&gt; 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None/>
            </a:pPr>
            <a:r>
              <a:rPr lang="en-US" sz="1500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42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381000"/>
            <a:ext cx="7543800" cy="762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onMouseOver</a:t>
            </a:r>
            <a:r>
              <a:rPr lang="en-US" dirty="0" err="1"/>
              <a:t>,</a:t>
            </a:r>
            <a:r>
              <a:rPr lang="en-US" dirty="0" err="1" smtClean="0"/>
              <a:t>onMouseOut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295400"/>
            <a:ext cx="83058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&lt;!DOCTYPE html&gt;&lt;html&gt;&lt;head&gt;	&lt;meta charset= "utf-8" /&gt;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&lt;script&gt;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function </a:t>
            </a:r>
            <a:r>
              <a:rPr lang="en-US" sz="1400" b="1" dirty="0" err="1">
                <a:solidFill>
                  <a:srgbClr val="FF0000"/>
                </a:solidFill>
              </a:rPr>
              <a:t>changepara</a:t>
            </a:r>
            <a:r>
              <a:rPr lang="en-US" sz="14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</a:t>
            </a:r>
            <a:r>
              <a:rPr lang="en-US" sz="1400" b="1" dirty="0">
                <a:solidFill>
                  <a:srgbClr val="FF0000"/>
                </a:solidFill>
              </a:rPr>
              <a:t>{	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</a:t>
            </a:r>
            <a:r>
              <a:rPr lang="en-US" sz="1400" b="1" dirty="0" err="1">
                <a:solidFill>
                  <a:srgbClr val="FF0000"/>
                </a:solidFill>
              </a:rPr>
              <a:t>firstp</a:t>
            </a:r>
            <a:r>
              <a:rPr lang="en-US" sz="1400" b="1" dirty="0">
                <a:solidFill>
                  <a:srgbClr val="FF0000"/>
                </a:solidFill>
              </a:rPr>
              <a:t>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 = "DON'T RUN YOUR MOUSE OVER THIS PARAGRAPH!"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function </a:t>
            </a:r>
            <a:r>
              <a:rPr lang="en-US" sz="1400" b="1" dirty="0" err="1">
                <a:solidFill>
                  <a:srgbClr val="FF0000"/>
                </a:solidFill>
              </a:rPr>
              <a:t>changethanks</a:t>
            </a:r>
            <a:r>
              <a:rPr lang="en-US" sz="14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</a:t>
            </a:r>
            <a:r>
              <a:rPr lang="en-US" sz="1400" b="1" dirty="0">
                <a:solidFill>
                  <a:srgbClr val="FF0000"/>
                </a:solidFill>
              </a:rPr>
              <a:t>{	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</a:t>
            </a:r>
            <a:r>
              <a:rPr lang="en-US" sz="1400" b="1" dirty="0" err="1">
                <a:solidFill>
                  <a:srgbClr val="FF0000"/>
                </a:solidFill>
              </a:rPr>
              <a:t>firstp</a:t>
            </a:r>
            <a:r>
              <a:rPr lang="en-US" sz="1400" b="1" dirty="0">
                <a:solidFill>
                  <a:srgbClr val="FF0000"/>
                </a:solidFill>
              </a:rPr>
              <a:t>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 = "Thank you for taking your mouse off this paragraph"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	</a:t>
            </a:r>
            <a:r>
              <a:rPr lang="en-US" sz="1400" dirty="0">
                <a:solidFill>
                  <a:srgbClr val="0070C0"/>
                </a:solidFill>
              </a:rPr>
              <a:t>&lt;/head&gt; 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       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&lt;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p id = "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firstp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" 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onMouseOver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= "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changepara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()" 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onMouseOut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 = "</a:t>
            </a:r>
            <a:r>
              <a:rPr lang="en-US" sz="1400" b="1" dirty="0" err="1">
                <a:solidFill>
                  <a:schemeClr val="accent2">
                    <a:lumMod val="75000"/>
                  </a:schemeClr>
                </a:solidFill>
              </a:rPr>
              <a:t>changethanks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()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"&gt; </a:t>
            </a:r>
            <a:endParaRPr lang="en-US" sz="1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This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</a:rPr>
              <a:t>is a very important paragraph!!!&lt;/p&gt;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68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457200"/>
            <a:ext cx="6934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066800"/>
            <a:ext cx="7924800" cy="48444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&lt;!DOCTYPE html&gt;&lt;html&gt;&lt;head&gt;	&lt;meta charset= "utf-8" /&gt;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changepic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('pic1').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"Images/ghost.jpg"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function </a:t>
            </a:r>
            <a:r>
              <a:rPr lang="en-US" dirty="0" err="1">
                <a:solidFill>
                  <a:srgbClr val="FF0000"/>
                </a:solidFill>
              </a:rPr>
              <a:t>changeback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{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('pic1').</a:t>
            </a:r>
            <a:r>
              <a:rPr lang="en-US" dirty="0" err="1">
                <a:solidFill>
                  <a:srgbClr val="FF0000"/>
                </a:solidFill>
              </a:rPr>
              <a:t>src</a:t>
            </a:r>
            <a:r>
              <a:rPr lang="en-US" dirty="0">
                <a:solidFill>
                  <a:srgbClr val="FF0000"/>
                </a:solidFill>
              </a:rPr>
              <a:t> = "Images/woman.jpg"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&lt;/script&gt;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0070C0"/>
                </a:solidFill>
              </a:rPr>
              <a:t>&lt;/head&gt;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	</a:t>
            </a:r>
            <a:r>
              <a:rPr lang="en-US" dirty="0" smtClean="0">
                <a:solidFill>
                  <a:srgbClr val="0070C0"/>
                </a:solidFill>
              </a:rPr>
              <a:t>&lt;p&gt;&lt;</a:t>
            </a:r>
            <a:r>
              <a:rPr lang="en-US" dirty="0" err="1" smtClean="0">
                <a:solidFill>
                  <a:srgbClr val="0070C0"/>
                </a:solidFill>
              </a:rPr>
              <a:t>img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src</a:t>
            </a:r>
            <a:r>
              <a:rPr lang="en-US" dirty="0">
                <a:solidFill>
                  <a:srgbClr val="0070C0"/>
                </a:solidFill>
              </a:rPr>
              <a:t> = "Images/woman.jpg" width = "300" height = "300" id = "pic1" </a:t>
            </a:r>
            <a:endParaRPr lang="en-US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</a:t>
            </a:r>
            <a:r>
              <a:rPr lang="en-US" dirty="0" smtClean="0">
                <a:solidFill>
                  <a:srgbClr val="0070C0"/>
                </a:solidFill>
              </a:rPr>
              <a:t>	</a:t>
            </a:r>
            <a:r>
              <a:rPr lang="en-US" dirty="0" err="1" smtClean="0">
                <a:solidFill>
                  <a:srgbClr val="0070C0"/>
                </a:solidFill>
              </a:rPr>
              <a:t>onMouseOver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= "</a:t>
            </a:r>
            <a:r>
              <a:rPr lang="en-US" dirty="0" err="1">
                <a:solidFill>
                  <a:srgbClr val="0070C0"/>
                </a:solidFill>
              </a:rPr>
              <a:t>changepic</a:t>
            </a:r>
            <a:r>
              <a:rPr lang="en-US" dirty="0">
                <a:solidFill>
                  <a:srgbClr val="0070C0"/>
                </a:solidFill>
              </a:rPr>
              <a:t>()" </a:t>
            </a:r>
            <a:r>
              <a:rPr lang="en-US" dirty="0" err="1">
                <a:solidFill>
                  <a:srgbClr val="0070C0"/>
                </a:solidFill>
              </a:rPr>
              <a:t>onMouseOut</a:t>
            </a:r>
            <a:r>
              <a:rPr lang="en-US" dirty="0">
                <a:solidFill>
                  <a:srgbClr val="0070C0"/>
                </a:solidFill>
              </a:rPr>
              <a:t> = "</a:t>
            </a:r>
            <a:r>
              <a:rPr lang="en-US" dirty="0" err="1">
                <a:solidFill>
                  <a:srgbClr val="0070C0"/>
                </a:solidFill>
              </a:rPr>
              <a:t>changeback</a:t>
            </a:r>
            <a:r>
              <a:rPr lang="en-US" dirty="0">
                <a:solidFill>
                  <a:srgbClr val="0070C0"/>
                </a:solidFill>
              </a:rPr>
              <a:t>()"&gt; </a:t>
            </a:r>
            <a:r>
              <a:rPr lang="en-US" dirty="0" smtClean="0">
                <a:solidFill>
                  <a:srgbClr val="0070C0"/>
                </a:solidFill>
              </a:rPr>
              <a:t>&lt;/p&gt;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&lt;/body&gt;&lt;/html&gt;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92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1" y="381000"/>
            <a:ext cx="6934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1295400"/>
            <a:ext cx="7315200" cy="4648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 way of including comments to yourself and to other people without the browser caring.   </a:t>
            </a:r>
          </a:p>
          <a:p>
            <a:r>
              <a:rPr lang="en-US" dirty="0" smtClean="0"/>
              <a:t>Comments start with </a:t>
            </a:r>
            <a:r>
              <a:rPr lang="en-US" dirty="0" smtClean="0">
                <a:solidFill>
                  <a:srgbClr val="00B050"/>
                </a:solidFill>
              </a:rPr>
              <a:t>/*</a:t>
            </a:r>
            <a:r>
              <a:rPr lang="en-US" dirty="0" smtClean="0"/>
              <a:t> and end with </a:t>
            </a:r>
            <a:r>
              <a:rPr lang="en-US" dirty="0" smtClean="0">
                <a:solidFill>
                  <a:srgbClr val="00B050"/>
                </a:solidFill>
              </a:rPr>
              <a:t>*/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Everything between these opening and closing markers is ignored by the browser</a:t>
            </a:r>
          </a:p>
          <a:p>
            <a:pPr lvl="1"/>
            <a:r>
              <a:rPr lang="en-US" dirty="0" smtClean="0"/>
              <a:t>so anything between them won’t be run by </a:t>
            </a:r>
            <a:r>
              <a:rPr lang="en-US" dirty="0" err="1" smtClean="0"/>
              <a:t>javascript</a:t>
            </a:r>
            <a:r>
              <a:rPr lang="en-US" dirty="0" smtClean="0"/>
              <a:t>.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>
                <a:solidFill>
                  <a:srgbClr val="FF0000"/>
                </a:solidFill>
              </a:rPr>
              <a:t>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00B050"/>
                </a:solidFill>
              </a:rPr>
              <a:t>/* This script asks the user for a number.  It uses that number to set the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             element with the id “ball1” to the width of the number the user 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	    entered */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var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x = </a:t>
            </a:r>
            <a:r>
              <a:rPr lang="en-US" dirty="0" err="1">
                <a:solidFill>
                  <a:srgbClr val="FF0000"/>
                </a:solidFill>
              </a:rPr>
              <a:t>parseInt</a:t>
            </a:r>
            <a:r>
              <a:rPr lang="en-US" dirty="0">
                <a:solidFill>
                  <a:srgbClr val="FF0000"/>
                </a:solidFill>
              </a:rPr>
              <a:t>(prompt("What size should the ball's width be</a:t>
            </a:r>
            <a:r>
              <a:rPr lang="en-US" dirty="0" smtClean="0">
                <a:solidFill>
                  <a:srgbClr val="FF0000"/>
                </a:solidFill>
              </a:rPr>
              <a:t>?"))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("ball1").width = x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&lt;/</a:t>
            </a:r>
            <a:r>
              <a:rPr lang="en-US" dirty="0">
                <a:solidFill>
                  <a:srgbClr val="FF0000"/>
                </a:solidFill>
              </a:rPr>
              <a:t>script&gt;</a:t>
            </a:r>
          </a:p>
          <a:p>
            <a:endParaRPr lang="en-US" dirty="0" smtClean="0"/>
          </a:p>
          <a:p>
            <a:r>
              <a:rPr lang="en-US" dirty="0"/>
              <a:t>Comments are designed for leaving information for people to read (as opposed to the browser)</a:t>
            </a:r>
          </a:p>
          <a:p>
            <a:pPr lvl="1"/>
            <a:r>
              <a:rPr lang="en-US" dirty="0"/>
              <a:t>But we can use comments to isolate what code is working and what isn’t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68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1295401"/>
            <a:ext cx="7391400" cy="483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You've got a problem – your code doesn't work.  </a:t>
            </a:r>
          </a:p>
          <a:p>
            <a:pPr lvl="1"/>
            <a:r>
              <a:rPr lang="en-US" dirty="0" smtClean="0"/>
              <a:t>There is a "bug“* in your code. (something that isn't correct</a:t>
            </a:r>
          </a:p>
          <a:p>
            <a:pPr lvl="2"/>
            <a:r>
              <a:rPr lang="en-US" dirty="0" smtClean="0"/>
              <a:t>Could be a typo (most likely!!)</a:t>
            </a:r>
          </a:p>
          <a:p>
            <a:pPr lvl="2"/>
            <a:r>
              <a:rPr lang="en-US" dirty="0" smtClean="0"/>
              <a:t>Could be a "syntax error"</a:t>
            </a:r>
          </a:p>
          <a:p>
            <a:pPr lvl="3"/>
            <a:r>
              <a:rPr lang="en-US" dirty="0" smtClean="0"/>
              <a:t>e.g.,  </a:t>
            </a:r>
            <a:r>
              <a:rPr lang="en-US" dirty="0" err="1" smtClean="0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'pic1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err="1" smtClean="0">
                <a:solidFill>
                  <a:srgbClr val="FF0000"/>
                </a:solidFill>
              </a:rPr>
              <a:t>src</a:t>
            </a:r>
            <a:r>
              <a:rPr lang="en-US" dirty="0" smtClean="0">
                <a:solidFill>
                  <a:srgbClr val="FF0000"/>
                </a:solidFill>
              </a:rPr>
              <a:t> = "cat.jpg";</a:t>
            </a:r>
          </a:p>
          <a:p>
            <a:pPr lvl="3"/>
            <a:r>
              <a:rPr lang="en-US" dirty="0" smtClean="0"/>
              <a:t>e.g., forgetting an opening or closing </a:t>
            </a:r>
            <a:r>
              <a:rPr lang="en-US" dirty="0" smtClean="0">
                <a:solidFill>
                  <a:srgbClr val="FF0000"/>
                </a:solidFill>
              </a:rPr>
              <a:t>{    } or ( )</a:t>
            </a:r>
          </a:p>
          <a:p>
            <a:pPr lvl="3"/>
            <a:r>
              <a:rPr lang="en-US" dirty="0" smtClean="0"/>
              <a:t>e.g., </a:t>
            </a:r>
            <a:r>
              <a:rPr lang="en-US" dirty="0" smtClean="0">
                <a:solidFill>
                  <a:srgbClr val="FF0000"/>
                </a:solidFill>
              </a:rPr>
              <a:t>if (par1 = 'pic1')</a:t>
            </a:r>
          </a:p>
          <a:p>
            <a:pPr lvl="2"/>
            <a:r>
              <a:rPr lang="en-US" dirty="0" smtClean="0"/>
              <a:t>Could be a logic error</a:t>
            </a:r>
          </a:p>
          <a:p>
            <a:pPr lvl="3"/>
            <a:r>
              <a:rPr lang="en-US" dirty="0" smtClean="0"/>
              <a:t>These are the hardest to find!</a:t>
            </a:r>
          </a:p>
          <a:p>
            <a:pPr lvl="3"/>
            <a:r>
              <a:rPr lang="en-US" dirty="0" smtClean="0"/>
              <a:t>When what you're trying to do won't be done in the way you're trying to do it.</a:t>
            </a:r>
          </a:p>
          <a:p>
            <a:pPr lvl="1"/>
            <a:r>
              <a:rPr lang="en-US" dirty="0" smtClean="0"/>
              <a:t>How do you find the "bug"??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400" i="1" dirty="0"/>
              <a:t>*Aside: the term debugging came from radio repairmen from before WWII. In fixing radios, the repairmen often had to clean out bug </a:t>
            </a:r>
            <a:r>
              <a:rPr lang="en-US" sz="1400" i="1" dirty="0" err="1"/>
              <a:t>carcases</a:t>
            </a:r>
            <a:r>
              <a:rPr lang="en-US" sz="1400" i="1" dirty="0"/>
              <a:t> in order to get the radios working.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90103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74638"/>
            <a:ext cx="7315200" cy="715962"/>
          </a:xfrm>
        </p:spPr>
        <p:txBody>
          <a:bodyPr>
            <a:normAutofit/>
          </a:bodyPr>
          <a:lstStyle/>
          <a:p>
            <a:r>
              <a:rPr lang="en-US" dirty="0" smtClean="0"/>
              <a:t>Finding the bug (Debugging)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066801"/>
            <a:ext cx="7315200" cy="5059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Is your web site showing up as you want it to?</a:t>
            </a:r>
          </a:p>
          <a:p>
            <a:pPr marL="971550" lvl="1" indent="-514350"/>
            <a:r>
              <a:rPr lang="en-US" dirty="0" smtClean="0"/>
              <a:t>Probably an html error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Make sure the page is valid (you’ve got an opening and closing &lt;html&gt; tag and an opening and closing &lt;body&gt; tag inside it.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Check to make sure that if you opened a tag, you closed it properly. </a:t>
            </a:r>
          </a:p>
          <a:p>
            <a:pPr marL="971550" lvl="1" indent="-457200"/>
            <a:r>
              <a:rPr lang="en-US" dirty="0" smtClean="0"/>
              <a:t>Next, check to make sure everything opened is closed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Make sure your quotes (" ") open and close properly</a:t>
            </a:r>
          </a:p>
          <a:p>
            <a:pPr marL="1828800" lvl="3" indent="-457200">
              <a:buFont typeface="+mj-lt"/>
              <a:buAutoNum type="arabicPeriod"/>
            </a:pPr>
            <a:r>
              <a:rPr lang="en-US" dirty="0" smtClean="0"/>
              <a:t>Make sure the quotes are </a:t>
            </a:r>
            <a:r>
              <a:rPr lang="en-US" sz="2200" dirty="0"/>
              <a:t>" "</a:t>
            </a:r>
            <a:r>
              <a:rPr lang="en-US" sz="1500" dirty="0"/>
              <a:t> </a:t>
            </a:r>
            <a:r>
              <a:rPr lang="en-US" dirty="0" smtClean="0"/>
              <a:t>and not </a:t>
            </a:r>
            <a:r>
              <a:rPr lang="en-US" sz="1900" dirty="0"/>
              <a:t>“” </a:t>
            </a:r>
            <a:r>
              <a:rPr lang="en-US" dirty="0" smtClean="0"/>
              <a:t>(from copying from </a:t>
            </a:r>
            <a:r>
              <a:rPr lang="en-US" dirty="0" err="1" smtClean="0"/>
              <a:t>ppt</a:t>
            </a:r>
            <a:r>
              <a:rPr lang="en-US" dirty="0" smtClean="0"/>
              <a:t> or word)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1200" dirty="0"/>
              <a:t>Go through and check for opening and closing () and {}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1200" b="1" dirty="0"/>
              <a:t>CHECK CAREFULLY FOR PROPER CAPITALIZATION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 smtClean="0"/>
              <a:t>If nothing shows up, check to make sure you've properly entered,</a:t>
            </a:r>
          </a:p>
          <a:p>
            <a:pPr marL="1828800" lvl="3" indent="-457200">
              <a:buNone/>
            </a:pPr>
            <a:r>
              <a:rPr lang="en-US" dirty="0" smtClean="0">
                <a:solidFill>
                  <a:srgbClr val="FF0000"/>
                </a:solidFill>
              </a:rPr>
              <a:t>&lt;script&gt;</a:t>
            </a:r>
          </a:p>
          <a:p>
            <a:pPr marL="1828800" lvl="3" indent="-457200">
              <a:buNone/>
            </a:pPr>
            <a:r>
              <a:rPr lang="en-US" dirty="0" smtClean="0">
                <a:solidFill>
                  <a:srgbClr val="FF0000"/>
                </a:solidFill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424000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1" y="152400"/>
            <a:ext cx="70104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3904" y="990600"/>
            <a:ext cx="7451696" cy="54102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800"/>
              </a:spcBef>
            </a:pPr>
            <a:r>
              <a:rPr lang="en-US" sz="2600" dirty="0"/>
              <a:t>Wouldn’t it be nice to be able to bring up a new animal and paragraph without having to reload the page each time?</a:t>
            </a:r>
          </a:p>
          <a:p>
            <a:pPr>
              <a:spcBef>
                <a:spcPts val="800"/>
              </a:spcBef>
            </a:pPr>
            <a:endParaRPr lang="en-US" sz="2600" dirty="0"/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sz="2600" dirty="0"/>
              <a:t>We can!  We can place the </a:t>
            </a:r>
            <a:r>
              <a:rPr lang="en-US" sz="2600" dirty="0" err="1"/>
              <a:t>javascript</a:t>
            </a:r>
            <a:r>
              <a:rPr lang="en-US" sz="2600" dirty="0"/>
              <a:t> inside a </a:t>
            </a:r>
            <a:r>
              <a:rPr lang="en-US" sz="2600" b="1" dirty="0">
                <a:solidFill>
                  <a:srgbClr val="C00000"/>
                </a:solidFill>
              </a:rPr>
              <a:t>function</a:t>
            </a:r>
            <a:r>
              <a:rPr lang="en-US" sz="2600" dirty="0"/>
              <a:t>, with a name, and then “call” the function again and again and again.</a:t>
            </a:r>
          </a:p>
          <a:p>
            <a:pPr marL="0" indent="0">
              <a:lnSpc>
                <a:spcPct val="110000"/>
              </a:lnSpc>
              <a:spcBef>
                <a:spcPts val="800"/>
              </a:spcBef>
              <a:buNone/>
            </a:pPr>
            <a:endParaRPr lang="en-US" sz="2600" dirty="0"/>
          </a:p>
          <a:p>
            <a:pPr>
              <a:lnSpc>
                <a:spcPct val="110000"/>
              </a:lnSpc>
              <a:spcBef>
                <a:spcPts val="800"/>
              </a:spcBef>
            </a:pPr>
            <a:r>
              <a:rPr lang="en-US" sz="2600" dirty="0"/>
              <a:t>Functions: giving code a name.</a:t>
            </a:r>
          </a:p>
          <a:p>
            <a:pPr lvl="1">
              <a:lnSpc>
                <a:spcPct val="110000"/>
              </a:lnSpc>
              <a:spcBef>
                <a:spcPts val="800"/>
              </a:spcBef>
            </a:pPr>
            <a:r>
              <a:rPr lang="en-US" dirty="0"/>
              <a:t>Just like: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sz="2100" dirty="0"/>
              <a:t>“</a:t>
            </a:r>
            <a:r>
              <a:rPr lang="en-US" sz="2100" b="1" dirty="0"/>
              <a:t>Get gas</a:t>
            </a:r>
            <a:r>
              <a:rPr lang="en-US" sz="2100" dirty="0"/>
              <a:t>” is a shortcut for all the steps necessary to put gas in your car</a:t>
            </a:r>
          </a:p>
          <a:p>
            <a:pPr lvl="2">
              <a:lnSpc>
                <a:spcPct val="110000"/>
              </a:lnSpc>
              <a:spcBef>
                <a:spcPts val="800"/>
              </a:spcBef>
            </a:pPr>
            <a:r>
              <a:rPr lang="en-US" sz="2100" dirty="0"/>
              <a:t>“</a:t>
            </a:r>
            <a:r>
              <a:rPr lang="en-US" sz="2100" b="1" dirty="0"/>
              <a:t>Brush your teeth</a:t>
            </a:r>
            <a:r>
              <a:rPr lang="en-US" sz="2100" dirty="0"/>
              <a:t>” again – shortcut for all the steps necessary to clean your teeth</a:t>
            </a:r>
            <a:endParaRPr lang="en-US" sz="2100" dirty="0">
              <a:solidFill>
                <a:srgbClr val="FF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300" dirty="0">
                <a:solidFill>
                  <a:srgbClr val="FF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689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i="1" dirty="0" err="1" smtClean="0">
                <a:solidFill>
                  <a:srgbClr val="FF0000"/>
                </a:solidFill>
              </a:rPr>
              <a:t>fname</a:t>
            </a:r>
            <a:r>
              <a:rPr lang="en-US" dirty="0" smtClean="0">
                <a:solidFill>
                  <a:srgbClr val="FF0000"/>
                </a:solidFill>
              </a:rPr>
              <a:t> ()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</a:t>
            </a:r>
            <a:r>
              <a:rPr lang="en-US" i="1" dirty="0" smtClean="0">
                <a:solidFill>
                  <a:srgbClr val="FF0000"/>
                </a:solidFill>
              </a:rPr>
              <a:t>code that function does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err="1" smtClean="0"/>
              <a:t>fname</a:t>
            </a:r>
            <a:r>
              <a:rPr lang="en-US" dirty="0" smtClean="0"/>
              <a:t> is the name you give your function.</a:t>
            </a:r>
          </a:p>
          <a:p>
            <a:pPr>
              <a:buNone/>
            </a:pPr>
            <a:r>
              <a:rPr lang="en-US" dirty="0" smtClean="0"/>
              <a:t>The { and } start and end the function</a:t>
            </a:r>
          </a:p>
          <a:p>
            <a:pPr>
              <a:buNone/>
            </a:pPr>
            <a:r>
              <a:rPr lang="en-US" dirty="0" smtClean="0"/>
              <a:t>You put whatever you want to happen in between {  and 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6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1" y="469283"/>
            <a:ext cx="6589199" cy="1280890"/>
          </a:xfrm>
        </p:spPr>
        <p:txBody>
          <a:bodyPr/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295400"/>
            <a:ext cx="8382000" cy="541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&lt;</a:t>
            </a:r>
            <a:r>
              <a:rPr lang="en-US" sz="1600" b="1" dirty="0">
                <a:solidFill>
                  <a:srgbClr val="0070C0"/>
                </a:solidFill>
              </a:rPr>
              <a:t>body&gt;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   &lt;</a:t>
            </a:r>
            <a:r>
              <a:rPr lang="en-US" sz="1600" b="1" dirty="0">
                <a:solidFill>
                  <a:srgbClr val="0070C0"/>
                </a:solidFill>
              </a:rPr>
              <a:t>p id = "</a:t>
            </a:r>
            <a:r>
              <a:rPr lang="en-US" sz="1600" b="1" dirty="0" err="1">
                <a:solidFill>
                  <a:srgbClr val="0070C0"/>
                </a:solidFill>
              </a:rPr>
              <a:t>firstp</a:t>
            </a:r>
            <a:r>
              <a:rPr lang="en-US" sz="1600" b="1" dirty="0">
                <a:solidFill>
                  <a:srgbClr val="0070C0"/>
                </a:solidFill>
              </a:rPr>
              <a:t>"&gt; This is a paragraph&lt;/p&gt;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</a:rPr>
              <a:t>&lt;script&gt;</a:t>
            </a:r>
            <a:endParaRPr lang="en-US" sz="1600" b="1" dirty="0">
              <a:solidFill>
                <a:srgbClr val="C000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	</a:t>
            </a:r>
            <a:r>
              <a:rPr lang="en-US" sz="1600" b="1" dirty="0">
                <a:solidFill>
                  <a:srgbClr val="FF0000"/>
                </a:solidFill>
              </a:rPr>
              <a:t>function </a:t>
            </a:r>
            <a:r>
              <a:rPr lang="en-US" sz="1600" b="1" dirty="0" err="1">
                <a:solidFill>
                  <a:srgbClr val="FF0000"/>
                </a:solidFill>
              </a:rPr>
              <a:t>guessinggame</a:t>
            </a:r>
            <a:r>
              <a:rPr lang="en-US" sz="1600" b="1" dirty="0">
                <a:solidFill>
                  <a:srgbClr val="FF0000"/>
                </a:solidFill>
              </a:rPr>
              <a:t>()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{	</a:t>
            </a:r>
            <a:r>
              <a:rPr lang="en-US" sz="1600" b="1" dirty="0" err="1">
                <a:solidFill>
                  <a:srgbClr val="FF0000"/>
                </a:solidFill>
              </a:rPr>
              <a:t>var</a:t>
            </a:r>
            <a:r>
              <a:rPr lang="en-US" sz="1600" b="1" dirty="0">
                <a:solidFill>
                  <a:srgbClr val="FF0000"/>
                </a:solidFill>
              </a:rPr>
              <a:t> x = </a:t>
            </a:r>
            <a:r>
              <a:rPr lang="en-US" sz="1600" b="1" dirty="0" err="1">
                <a:solidFill>
                  <a:srgbClr val="FF0000"/>
                </a:solidFill>
              </a:rPr>
              <a:t>Math.floor</a:t>
            </a:r>
            <a:r>
              <a:rPr lang="en-US" sz="1600" b="1" dirty="0">
                <a:solidFill>
                  <a:srgbClr val="FF0000"/>
                </a:solidFill>
              </a:rPr>
              <a:t>(</a:t>
            </a:r>
            <a:r>
              <a:rPr lang="en-US" sz="1600" b="1" dirty="0" err="1">
                <a:solidFill>
                  <a:srgbClr val="FF0000"/>
                </a:solidFill>
              </a:rPr>
              <a:t>Math.random</a:t>
            </a:r>
            <a:r>
              <a:rPr lang="en-US" sz="1600" b="1" dirty="0">
                <a:solidFill>
                  <a:srgbClr val="FF0000"/>
                </a:solidFill>
              </a:rPr>
              <a:t>()*6) + 1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</a:t>
            </a:r>
            <a:r>
              <a:rPr lang="en-US" sz="1600" b="1" dirty="0" err="1">
                <a:solidFill>
                  <a:srgbClr val="FF0000"/>
                </a:solidFill>
              </a:rPr>
              <a:t>var</a:t>
            </a:r>
            <a:r>
              <a:rPr lang="en-US" sz="1600" b="1" dirty="0">
                <a:solidFill>
                  <a:srgbClr val="FF0000"/>
                </a:solidFill>
              </a:rPr>
              <a:t> y = </a:t>
            </a:r>
            <a:r>
              <a:rPr lang="en-US" sz="1600" b="1" dirty="0">
                <a:solidFill>
                  <a:srgbClr val="FF0000"/>
                </a:solidFill>
              </a:rPr>
              <a:t>prompt</a:t>
            </a:r>
            <a:r>
              <a:rPr lang="en-US" sz="1600" b="1" dirty="0">
                <a:solidFill>
                  <a:srgbClr val="FF0000"/>
                </a:solidFill>
              </a:rPr>
              <a:t>("Enter a number between  1 and 6</a:t>
            </a:r>
            <a:r>
              <a:rPr lang="en-US" sz="1600" b="1" dirty="0">
                <a:solidFill>
                  <a:srgbClr val="FF0000"/>
                </a:solidFill>
              </a:rPr>
              <a:t>")</a:t>
            </a:r>
            <a:endParaRPr lang="en-US" sz="1600" b="1" dirty="0">
              <a:solidFill>
                <a:srgbClr val="FF000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if (x == y)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{	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("</a:t>
            </a:r>
            <a:r>
              <a:rPr lang="en-US" sz="1600" b="1" dirty="0" err="1">
                <a:solidFill>
                  <a:srgbClr val="FF0000"/>
                </a:solidFill>
              </a:rPr>
              <a:t>firstp</a:t>
            </a:r>
            <a:r>
              <a:rPr lang="en-US" sz="1600" b="1" dirty="0">
                <a:solidFill>
                  <a:srgbClr val="FF0000"/>
                </a:solidFill>
              </a:rPr>
              <a:t>").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</a:t>
            </a:r>
            <a:r>
              <a:rPr lang="en-US" sz="1600" b="1" dirty="0">
                <a:solidFill>
                  <a:srgbClr val="FF0000"/>
                </a:solidFill>
              </a:rPr>
              <a:t>"Play </a:t>
            </a:r>
            <a:r>
              <a:rPr lang="en-US" sz="1600" b="1" dirty="0">
                <a:solidFill>
                  <a:srgbClr val="FF0000"/>
                </a:solidFill>
              </a:rPr>
              <a:t>the lottery!";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else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{	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("</a:t>
            </a:r>
            <a:r>
              <a:rPr lang="en-US" sz="1600" b="1" dirty="0" err="1">
                <a:solidFill>
                  <a:srgbClr val="FF0000"/>
                </a:solidFill>
              </a:rPr>
              <a:t>firstp</a:t>
            </a:r>
            <a:r>
              <a:rPr lang="en-US" sz="1600" b="1" dirty="0">
                <a:solidFill>
                  <a:srgbClr val="FF0000"/>
                </a:solidFill>
              </a:rPr>
              <a:t>").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</a:t>
            </a:r>
            <a:r>
              <a:rPr lang="en-US" sz="1600" b="1" dirty="0">
                <a:solidFill>
                  <a:srgbClr val="FF0000"/>
                </a:solidFill>
              </a:rPr>
              <a:t>“You are </a:t>
            </a:r>
            <a:r>
              <a:rPr lang="en-US" sz="1600" b="1" dirty="0">
                <a:solidFill>
                  <a:srgbClr val="FF0000"/>
                </a:solidFill>
              </a:rPr>
              <a:t>wrong!";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}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</a:t>
            </a:r>
            <a:r>
              <a:rPr lang="en-US" sz="1600" b="1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&lt;/script&gt;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0070C0"/>
                </a:solidFill>
              </a:rPr>
              <a:t>&lt;/</a:t>
            </a:r>
            <a:r>
              <a:rPr lang="en-US" sz="1600" b="1" dirty="0">
                <a:solidFill>
                  <a:srgbClr val="0070C0"/>
                </a:solidFill>
              </a:rPr>
              <a:t>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40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66512"/>
            <a:ext cx="7086600" cy="6192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 a button: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219200"/>
            <a:ext cx="8458200" cy="5181600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&lt;!DOCTYPE html&gt;&lt;html&gt;&lt;head&gt;	&lt;meta charset= "utf-8" /&gt;&lt;/head&gt;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&lt;body&gt;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	&lt;p id = "</a:t>
            </a:r>
            <a:r>
              <a:rPr lang="en-US" sz="1600" dirty="0" err="1">
                <a:solidFill>
                  <a:srgbClr val="0070C0"/>
                </a:solidFill>
              </a:rPr>
              <a:t>firstp</a:t>
            </a:r>
            <a:r>
              <a:rPr lang="en-US" sz="1600" dirty="0">
                <a:solidFill>
                  <a:srgbClr val="0070C0"/>
                </a:solidFill>
              </a:rPr>
              <a:t>"&gt; This is a paragraph&lt;/p&gt;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		</a:t>
            </a:r>
            <a:r>
              <a:rPr lang="en-US" sz="1600" b="1" dirty="0">
                <a:solidFill>
                  <a:srgbClr val="C00000"/>
                </a:solidFill>
              </a:rPr>
              <a:t>&lt;input type = "button" value = "Click to play" </a:t>
            </a:r>
            <a:r>
              <a:rPr lang="en-US" sz="1600" b="1" dirty="0" err="1">
                <a:solidFill>
                  <a:srgbClr val="C00000"/>
                </a:solidFill>
              </a:rPr>
              <a:t>onClick</a:t>
            </a:r>
            <a:r>
              <a:rPr lang="en-US" sz="1600" b="1" dirty="0">
                <a:solidFill>
                  <a:srgbClr val="C00000"/>
                </a:solidFill>
              </a:rPr>
              <a:t> = "</a:t>
            </a:r>
            <a:r>
              <a:rPr lang="en-US" sz="1600" b="1" dirty="0" err="1">
                <a:solidFill>
                  <a:srgbClr val="C00000"/>
                </a:solidFill>
              </a:rPr>
              <a:t>guessinggame</a:t>
            </a:r>
            <a:r>
              <a:rPr lang="en-US" sz="1600" b="1" dirty="0">
                <a:solidFill>
                  <a:srgbClr val="C00000"/>
                </a:solidFill>
              </a:rPr>
              <a:t>()"&gt;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		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C00000"/>
                </a:solidFill>
              </a:rPr>
              <a:t>  </a:t>
            </a:r>
            <a:r>
              <a:rPr lang="en-US" sz="1600" dirty="0">
                <a:solidFill>
                  <a:srgbClr val="C00000"/>
                </a:solidFill>
              </a:rPr>
              <a:t>	 </a:t>
            </a:r>
            <a:r>
              <a:rPr lang="en-US" sz="1600" dirty="0">
                <a:solidFill>
                  <a:srgbClr val="FF0000"/>
                </a:solidFill>
              </a:rPr>
              <a:t>&lt;script&gt;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function </a:t>
            </a:r>
            <a:r>
              <a:rPr lang="en-US" sz="1600" b="1" dirty="0" err="1">
                <a:solidFill>
                  <a:srgbClr val="FF0000"/>
                </a:solidFill>
              </a:rPr>
              <a:t>guessinggame</a:t>
            </a:r>
            <a:r>
              <a:rPr lang="en-US" sz="1600" dirty="0">
                <a:solidFill>
                  <a:srgbClr val="FF0000"/>
                </a:solidFill>
              </a:rPr>
              <a:t>()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{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x = </a:t>
            </a:r>
            <a:r>
              <a:rPr lang="en-US" sz="1600" dirty="0" err="1">
                <a:solidFill>
                  <a:srgbClr val="FF0000"/>
                </a:solidFill>
              </a:rPr>
              <a:t>Math.floor</a:t>
            </a:r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1600" dirty="0" err="1">
                <a:solidFill>
                  <a:srgbClr val="FF0000"/>
                </a:solidFill>
              </a:rPr>
              <a:t>Math.random</a:t>
            </a:r>
            <a:r>
              <a:rPr lang="en-US" sz="1600" dirty="0">
                <a:solidFill>
                  <a:srgbClr val="FF0000"/>
                </a:solidFill>
              </a:rPr>
              <a:t>()*6) + 1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y = </a:t>
            </a:r>
            <a:r>
              <a:rPr lang="en-US" sz="1600" dirty="0">
                <a:solidFill>
                  <a:srgbClr val="FF0000"/>
                </a:solidFill>
              </a:rPr>
              <a:t>prompt</a:t>
            </a:r>
            <a:r>
              <a:rPr lang="en-US" sz="1600" dirty="0">
                <a:solidFill>
                  <a:srgbClr val="FF0000"/>
                </a:solidFill>
              </a:rPr>
              <a:t>("Enter a number between  1 and 6</a:t>
            </a:r>
            <a:r>
              <a:rPr lang="en-US" sz="1600" dirty="0">
                <a:solidFill>
                  <a:srgbClr val="FF0000"/>
                </a:solidFill>
              </a:rPr>
              <a:t>")</a:t>
            </a:r>
            <a:endParaRPr lang="en-US" sz="1600" dirty="0">
              <a:solidFill>
                <a:srgbClr val="FF0000"/>
              </a:solidFill>
            </a:endParaRP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if (x == y)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{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</a:t>
            </a:r>
            <a:r>
              <a:rPr lang="en-US" sz="1600" dirty="0" err="1">
                <a:solidFill>
                  <a:srgbClr val="FF0000"/>
                </a:solidFill>
              </a:rPr>
              <a:t>firstp</a:t>
            </a:r>
            <a:r>
              <a:rPr lang="en-US" sz="1600" dirty="0">
                <a:solidFill>
                  <a:srgbClr val="FF0000"/>
                </a:solidFill>
              </a:rPr>
              <a:t>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</a:t>
            </a:r>
            <a:r>
              <a:rPr lang="en-US" sz="1600" dirty="0">
                <a:solidFill>
                  <a:srgbClr val="FF0000"/>
                </a:solidFill>
              </a:rPr>
              <a:t>"Play </a:t>
            </a:r>
            <a:r>
              <a:rPr lang="en-US" sz="1600" dirty="0">
                <a:solidFill>
                  <a:srgbClr val="FF0000"/>
                </a:solidFill>
              </a:rPr>
              <a:t>the lottery!";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}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else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{	</a:t>
            </a:r>
            <a:r>
              <a:rPr lang="en-US" sz="1600" dirty="0" err="1">
                <a:solidFill>
                  <a:srgbClr val="FF0000"/>
                </a:solidFill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</a:rPr>
              <a:t>("</a:t>
            </a:r>
            <a:r>
              <a:rPr lang="en-US" sz="1600" dirty="0" err="1">
                <a:solidFill>
                  <a:srgbClr val="FF0000"/>
                </a:solidFill>
              </a:rPr>
              <a:t>firstp</a:t>
            </a:r>
            <a:r>
              <a:rPr lang="en-US" sz="1600" dirty="0">
                <a:solidFill>
                  <a:srgbClr val="FF0000"/>
                </a:solidFill>
              </a:rPr>
              <a:t>").</a:t>
            </a:r>
            <a:r>
              <a:rPr lang="en-US" sz="1600" dirty="0" err="1">
                <a:solidFill>
                  <a:srgbClr val="FF0000"/>
                </a:solidFill>
              </a:rPr>
              <a:t>innerHTML</a:t>
            </a:r>
            <a:r>
              <a:rPr lang="en-US" sz="1600" dirty="0">
                <a:solidFill>
                  <a:srgbClr val="FF0000"/>
                </a:solidFill>
              </a:rPr>
              <a:t> = </a:t>
            </a:r>
            <a:r>
              <a:rPr lang="en-US" sz="1600" dirty="0">
                <a:solidFill>
                  <a:srgbClr val="FF0000"/>
                </a:solidFill>
              </a:rPr>
              <a:t>“You are </a:t>
            </a:r>
            <a:r>
              <a:rPr lang="en-US" sz="1600" dirty="0">
                <a:solidFill>
                  <a:srgbClr val="FF0000"/>
                </a:solidFill>
              </a:rPr>
              <a:t>wrong!";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	}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	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   &lt;/script</a:t>
            </a:r>
            <a:r>
              <a:rPr lang="en-US" dirty="0" smtClean="0">
                <a:solidFill>
                  <a:srgbClr val="FF0000"/>
                </a:solidFill>
              </a:rPr>
              <a:t>&gt;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dirty="0" smtClean="0">
                <a:solidFill>
                  <a:srgbClr val="0070C0"/>
                </a:solidFill>
              </a:rPr>
              <a:t>&lt;/</a:t>
            </a:r>
            <a:r>
              <a:rPr lang="en-US" dirty="0">
                <a:solidFill>
                  <a:srgbClr val="0070C0"/>
                </a:solidFill>
              </a:rPr>
              <a:t>body&gt;&lt;/html&gt;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6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1" y="152400"/>
            <a:ext cx="6589199" cy="747490"/>
          </a:xfrm>
        </p:spPr>
        <p:txBody>
          <a:bodyPr/>
          <a:lstStyle/>
          <a:p>
            <a:r>
              <a:rPr lang="en-US" dirty="0" smtClean="0"/>
              <a:t>Functions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1" y="899890"/>
            <a:ext cx="7010400" cy="501133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Remember, functions are a way of giving some code a name.</a:t>
            </a:r>
          </a:p>
          <a:p>
            <a:r>
              <a:rPr lang="en-US" dirty="0" smtClean="0"/>
              <a:t>Functions do not execute (run) automatically </a:t>
            </a:r>
          </a:p>
          <a:p>
            <a:pPr lvl="1"/>
            <a:r>
              <a:rPr lang="en-US" dirty="0" smtClean="0"/>
              <a:t>So far, the code we have written runs only when we click on the button</a:t>
            </a:r>
          </a:p>
          <a:p>
            <a:pPr lvl="1"/>
            <a:r>
              <a:rPr lang="en-US" dirty="0" smtClean="0"/>
              <a:t>Functions </a:t>
            </a:r>
            <a:r>
              <a:rPr lang="en-US" b="1" dirty="0" smtClean="0"/>
              <a:t>ONLY </a:t>
            </a:r>
            <a:r>
              <a:rPr lang="en-US" dirty="0" smtClean="0"/>
              <a:t>run when the code “calls” them</a:t>
            </a:r>
          </a:p>
          <a:p>
            <a:r>
              <a:rPr lang="en-US" dirty="0" smtClean="0"/>
              <a:t>Functions can go in the head section of our html code or in the body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We usually put them in the head section</a:t>
            </a:r>
          </a:p>
          <a:p>
            <a:pPr lvl="2"/>
            <a:r>
              <a:rPr lang="en-US" dirty="0" smtClean="0"/>
              <a:t>Reason: if there are images involved, by putting it in the head section, the images will preload.</a:t>
            </a:r>
          </a:p>
          <a:p>
            <a:pPr lvl="2"/>
            <a:r>
              <a:rPr lang="en-US" dirty="0" smtClean="0"/>
              <a:t>If we put the code in the body section, the images won’t download until the function is called, making it run slow.</a:t>
            </a:r>
          </a:p>
          <a:p>
            <a:pPr lvl="1"/>
            <a:r>
              <a:rPr lang="en-US" dirty="0" smtClean="0"/>
              <a:t>Plus, it is just sloppier</a:t>
            </a:r>
          </a:p>
        </p:txBody>
      </p:sp>
    </p:spTree>
    <p:extLst>
      <p:ext uri="{BB962C8B-B14F-4D97-AF65-F5344CB8AC3E}">
        <p14:creationId xmlns:p14="http://schemas.microsoft.com/office/powerpoint/2010/main" val="269361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9202" y="624110"/>
            <a:ext cx="6589199" cy="5188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Naming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1" y="1371600"/>
            <a:ext cx="6591985" cy="3777622"/>
          </a:xfrm>
        </p:spPr>
        <p:txBody>
          <a:bodyPr/>
          <a:lstStyle/>
          <a:p>
            <a:r>
              <a:rPr lang="en-US" dirty="0" smtClean="0"/>
              <a:t>You pick the name for your function</a:t>
            </a:r>
          </a:p>
          <a:p>
            <a:r>
              <a:rPr lang="en-US" dirty="0" smtClean="0"/>
              <a:t>Naming rules: Like variables:</a:t>
            </a:r>
          </a:p>
          <a:p>
            <a:pPr lvl="1"/>
            <a:r>
              <a:rPr lang="en-US" dirty="0" smtClean="0"/>
              <a:t>No spaces!!!!!</a:t>
            </a:r>
          </a:p>
          <a:p>
            <a:pPr lvl="1"/>
            <a:r>
              <a:rPr lang="en-US" dirty="0" smtClean="0"/>
              <a:t>No special characters</a:t>
            </a:r>
          </a:p>
          <a:p>
            <a:pPr lvl="1"/>
            <a:r>
              <a:rPr lang="en-US" dirty="0" smtClean="0"/>
              <a:t>Cannot start with a number</a:t>
            </a:r>
          </a:p>
          <a:p>
            <a:pPr lvl="1"/>
            <a:r>
              <a:rPr lang="en-US" dirty="0" smtClean="0"/>
              <a:t>Cannot be the same name as a variable you’re using</a:t>
            </a:r>
          </a:p>
          <a:p>
            <a:pPr lvl="1"/>
            <a:r>
              <a:rPr lang="en-US" dirty="0" smtClean="0"/>
              <a:t>Cannot be the same name as something that </a:t>
            </a:r>
            <a:r>
              <a:rPr lang="en-US" dirty="0" err="1" smtClean="0"/>
              <a:t>javaScript</a:t>
            </a:r>
            <a:r>
              <a:rPr lang="en-US" dirty="0" smtClean="0"/>
              <a:t> already uses.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24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228600"/>
            <a:ext cx="8077200" cy="66294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&lt;!DOCTYPE html&gt;&lt;html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</a:t>
            </a:r>
            <a:r>
              <a:rPr lang="en-US" sz="1600" dirty="0">
                <a:solidFill>
                  <a:srgbClr val="0070C0"/>
                </a:solidFill>
              </a:rPr>
              <a:t>head&gt;	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     &lt;</a:t>
            </a:r>
            <a:r>
              <a:rPr lang="en-US" sz="1600" dirty="0">
                <a:solidFill>
                  <a:srgbClr val="0070C0"/>
                </a:solidFill>
              </a:rPr>
              <a:t>meta charset= "utf-8" /&gt;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&lt;script&gt;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function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showconfirm</a:t>
            </a:r>
            <a:r>
              <a:rPr lang="en-US" sz="1600" b="1" dirty="0">
                <a:solidFill>
                  <a:srgbClr val="FF0000"/>
                </a:solidFill>
              </a:rPr>
              <a:t>()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{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</a:t>
            </a:r>
            <a:r>
              <a:rPr lang="en-US" sz="1600" dirty="0" err="1">
                <a:solidFill>
                  <a:srgbClr val="FF0000"/>
                </a:solidFill>
              </a:rPr>
              <a:t>var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>
                <a:solidFill>
                  <a:srgbClr val="FF0000"/>
                </a:solidFill>
              </a:rPr>
              <a:t>r=confirm("Press a button");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if </a:t>
            </a:r>
            <a:r>
              <a:rPr lang="en-US" sz="1600" dirty="0">
                <a:solidFill>
                  <a:srgbClr val="FF0000"/>
                </a:solidFill>
              </a:rPr>
              <a:t>(r==true)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{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              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('p1').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"You pressed OK!";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}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else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     {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		</a:t>
            </a:r>
            <a:r>
              <a:rPr lang="en-US" sz="1600" b="1" dirty="0">
                <a:solidFill>
                  <a:srgbClr val="FF0000"/>
                </a:solidFill>
              </a:rPr>
              <a:t>             </a:t>
            </a:r>
            <a:r>
              <a:rPr lang="en-US" sz="16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600" b="1" dirty="0">
                <a:solidFill>
                  <a:srgbClr val="FF0000"/>
                </a:solidFill>
              </a:rPr>
              <a:t>('p1').</a:t>
            </a:r>
            <a:r>
              <a:rPr lang="en-US" sz="1600" b="1" dirty="0" err="1">
                <a:solidFill>
                  <a:srgbClr val="FF0000"/>
                </a:solidFill>
              </a:rPr>
              <a:t>innerHTML</a:t>
            </a:r>
            <a:r>
              <a:rPr lang="en-US" sz="1600" b="1" dirty="0">
                <a:solidFill>
                  <a:srgbClr val="FF0000"/>
                </a:solidFill>
              </a:rPr>
              <a:t> = "You pressed Cancel!";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</a:rPr>
              <a:t>               </a:t>
            </a:r>
            <a:r>
              <a:rPr lang="en-US" sz="1600" dirty="0">
                <a:solidFill>
                  <a:srgbClr val="FF0000"/>
                </a:solidFill>
              </a:rPr>
              <a:t>}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     }</a:t>
            </a:r>
            <a:endParaRPr lang="en-US" sz="1600" dirty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     &lt;/</a:t>
            </a:r>
            <a:r>
              <a:rPr lang="en-US" sz="1600" dirty="0">
                <a:solidFill>
                  <a:srgbClr val="FF0000"/>
                </a:solidFill>
              </a:rPr>
              <a:t>script&gt;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&lt;/head&gt;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&lt;body&gt;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&lt;input type="button" value="Show confirm box" </a:t>
            </a:r>
            <a:r>
              <a:rPr lang="en-US" sz="1600" b="1" dirty="0" err="1">
                <a:solidFill>
                  <a:srgbClr val="0070C0"/>
                </a:solidFill>
              </a:rPr>
              <a:t>onclick</a:t>
            </a:r>
            <a:r>
              <a:rPr lang="en-US" sz="1600" b="1" dirty="0">
                <a:solidFill>
                  <a:srgbClr val="0070C0"/>
                </a:solidFill>
              </a:rPr>
              <a:t>="</a:t>
            </a:r>
            <a:r>
              <a:rPr lang="en-US" sz="1600" b="1" dirty="0" err="1">
                <a:solidFill>
                  <a:srgbClr val="0070C0"/>
                </a:solidFill>
              </a:rPr>
              <a:t>showconfirm</a:t>
            </a:r>
            <a:r>
              <a:rPr lang="en-US" sz="1600" b="1" dirty="0">
                <a:solidFill>
                  <a:srgbClr val="0070C0"/>
                </a:solidFill>
              </a:rPr>
              <a:t>()" </a:t>
            </a:r>
            <a:r>
              <a:rPr lang="en-US" sz="1600" dirty="0">
                <a:solidFill>
                  <a:srgbClr val="0070C0"/>
                </a:solidFill>
              </a:rPr>
              <a:t>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	&lt;p id = "</a:t>
            </a:r>
            <a:r>
              <a:rPr lang="en-US" sz="1600" b="1" dirty="0">
                <a:solidFill>
                  <a:srgbClr val="0070C0"/>
                </a:solidFill>
              </a:rPr>
              <a:t>p1</a:t>
            </a:r>
            <a:r>
              <a:rPr lang="en-US" sz="1600" dirty="0">
                <a:solidFill>
                  <a:srgbClr val="0070C0"/>
                </a:solidFill>
              </a:rPr>
              <a:t>"&gt; Answer goes here &lt;/p&gt;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&lt;/body&gt;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70C0"/>
                </a:solidFill>
              </a:rPr>
              <a:t>&lt;/</a:t>
            </a:r>
            <a:r>
              <a:rPr lang="en-US" sz="1600" dirty="0">
                <a:solidFill>
                  <a:srgbClr val="0070C0"/>
                </a:solidFill>
              </a:rPr>
              <a:t>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953000" y="1600200"/>
            <a:ext cx="4267200" cy="388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962400" y="2895600"/>
            <a:ext cx="2667000" cy="2819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038600" y="3962400"/>
            <a:ext cx="2667000" cy="1752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66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0"/>
            <a:ext cx="8305800" cy="6858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&lt;!DOCTYPE html&gt;&lt;html&gt;&lt;head&gt;	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&lt;meta charset= "utf-8" /&gt;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&lt;script &gt;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function </a:t>
            </a:r>
            <a:r>
              <a:rPr lang="en-US" sz="1400" b="1" dirty="0" err="1">
                <a:solidFill>
                  <a:srgbClr val="FF0000"/>
                </a:solidFill>
              </a:rPr>
              <a:t>colorpref</a:t>
            </a:r>
            <a:r>
              <a:rPr lang="en-US" sz="1400" b="1" dirty="0">
                <a:solidFill>
                  <a:srgbClr val="FF0000"/>
                </a:solidFill>
              </a:rPr>
              <a:t>()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{  </a:t>
            </a:r>
            <a:r>
              <a:rPr lang="en-US" sz="1400" b="1" dirty="0" err="1">
                <a:solidFill>
                  <a:srgbClr val="FF0000"/>
                </a:solidFill>
              </a:rPr>
              <a:t>var</a:t>
            </a:r>
            <a:r>
              <a:rPr lang="en-US" sz="1400" b="1" dirty="0">
                <a:solidFill>
                  <a:srgbClr val="FF0000"/>
                </a:solidFill>
              </a:rPr>
              <a:t> color = prompt("Please enter your favorite color!", "");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if (color == "purple")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artistic and moody! 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else if (color == "blue")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serene and calm."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else if (color == "red")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fiery and passionate!"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else if (color == "green")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{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   </a:t>
            </a:r>
            <a:r>
              <a:rPr lang="en-US" sz="1400" b="1" dirty="0" err="1">
                <a:solidFill>
                  <a:srgbClr val="FF0000"/>
                </a:solidFill>
              </a:rPr>
              <a:t>document.getElementById</a:t>
            </a:r>
            <a:r>
              <a:rPr lang="en-US" sz="1400" b="1" dirty="0">
                <a:solidFill>
                  <a:srgbClr val="FF0000"/>
                </a:solidFill>
              </a:rPr>
              <a:t>('p1').</a:t>
            </a:r>
            <a:r>
              <a:rPr lang="en-US" sz="1400" b="1" dirty="0" err="1">
                <a:solidFill>
                  <a:srgbClr val="FF0000"/>
                </a:solidFill>
              </a:rPr>
              <a:t>innerHTML</a:t>
            </a:r>
            <a:r>
              <a:rPr lang="en-US" sz="1400" b="1" dirty="0">
                <a:solidFill>
                  <a:srgbClr val="FF0000"/>
                </a:solidFill>
              </a:rPr>
              <a:t>="You are earthy and comfortable."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   }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FF0000"/>
                </a:solidFill>
              </a:rPr>
              <a:t>   &lt;/script&gt;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&lt;/head&gt;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&lt;body&gt;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   &lt;h1&gt; color transcript &lt;/h1&gt;      </a:t>
            </a: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</a:rPr>
              <a:t>      &lt;input type = "button" value = "find out what your color says about you!" </a:t>
            </a:r>
            <a:endParaRPr lang="en-US" sz="1400" b="1" dirty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400" b="1" dirty="0">
                <a:solidFill>
                  <a:srgbClr val="0070C0"/>
                </a:solidFill>
              </a:rPr>
              <a:t>	</a:t>
            </a:r>
            <a:r>
              <a:rPr lang="en-US" sz="1400" b="1" dirty="0" err="1">
                <a:solidFill>
                  <a:srgbClr val="0070C0"/>
                </a:solidFill>
              </a:rPr>
              <a:t>onClick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b="1" dirty="0">
                <a:solidFill>
                  <a:srgbClr val="0070C0"/>
                </a:solidFill>
              </a:rPr>
              <a:t>= </a:t>
            </a:r>
            <a:r>
              <a:rPr lang="en-US" sz="1400" b="1" dirty="0">
                <a:solidFill>
                  <a:srgbClr val="0070C0"/>
                </a:solidFill>
              </a:rPr>
              <a:t>“</a:t>
            </a:r>
            <a:r>
              <a:rPr lang="en-US" sz="1400" b="1" dirty="0" err="1">
                <a:solidFill>
                  <a:srgbClr val="0070C0"/>
                </a:solidFill>
              </a:rPr>
              <a:t>colorpref</a:t>
            </a:r>
            <a:r>
              <a:rPr lang="en-US" sz="1400" b="1" dirty="0">
                <a:solidFill>
                  <a:srgbClr val="0070C0"/>
                </a:solidFill>
              </a:rPr>
              <a:t>()"&gt;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      &lt;p id = 'p1'&gt; Your info will go here &lt;/p&gt;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	  &lt;p&gt;Thanks for playing! &lt;p&gt;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</a:t>
            </a:r>
            <a:r>
              <a:rPr lang="en-US" sz="1400" dirty="0">
                <a:solidFill>
                  <a:srgbClr val="0070C0"/>
                </a:solidFill>
              </a:rPr>
              <a:t>body&gt;</a:t>
            </a:r>
          </a:p>
          <a:p>
            <a:pPr>
              <a:spcBef>
                <a:spcPts val="0"/>
              </a:spcBef>
              <a:buNone/>
            </a:pPr>
            <a:r>
              <a:rPr lang="en-US" sz="1400" dirty="0">
                <a:solidFill>
                  <a:srgbClr val="0070C0"/>
                </a:solidFill>
              </a:rPr>
              <a:t>&lt;/html&gt;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846199" y="99951"/>
            <a:ext cx="106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 action="ppaction://hlinkfile"/>
              </a:rPr>
              <a:t>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1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933</Words>
  <Application>Microsoft Office PowerPoint</Application>
  <PresentationFormat>Widescreen</PresentationFormat>
  <Paragraphs>274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Functions </vt:lpstr>
      <vt:lpstr>Defining a function</vt:lpstr>
      <vt:lpstr>Example:</vt:lpstr>
      <vt:lpstr>Add a button:</vt:lpstr>
      <vt:lpstr>Functions (continued)</vt:lpstr>
      <vt:lpstr>Naming Functions </vt:lpstr>
      <vt:lpstr>PowerPoint Presentation</vt:lpstr>
      <vt:lpstr>PowerPoint Presentation</vt:lpstr>
      <vt:lpstr>PowerPoint Presentation</vt:lpstr>
      <vt:lpstr>Calling Functions  (making them happen)</vt:lpstr>
      <vt:lpstr>Calling Functions (making them happen)</vt:lpstr>
      <vt:lpstr>onMouseOver, onMouseOut</vt:lpstr>
      <vt:lpstr>onMouseOver,onMouseOut</vt:lpstr>
      <vt:lpstr>images</vt:lpstr>
      <vt:lpstr>Comments</vt:lpstr>
      <vt:lpstr>Debugging:</vt:lpstr>
      <vt:lpstr>Finding the bug (Debugging)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2016-04-18T14:37:05Z</dcterms:created>
  <dcterms:modified xsi:type="dcterms:W3CDTF">2016-04-18T14:37:39Z</dcterms:modified>
</cp:coreProperties>
</file>