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79" autoAdjust="0"/>
    <p:restoredTop sz="94660"/>
  </p:normalViewPr>
  <p:slideViewPr>
    <p:cSldViewPr snapToGrid="0">
      <p:cViewPr varScale="1">
        <p:scale>
          <a:sx n="60" d="100"/>
          <a:sy n="60" d="100"/>
        </p:scale>
        <p:origin x="42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FE423-0F50-4797-839A-79411C1BB3FE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D0441-D507-48F1-80BD-FC6F6DED33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65923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FE423-0F50-4797-839A-79411C1BB3FE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D0441-D507-48F1-80BD-FC6F6DED33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68084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FE423-0F50-4797-839A-79411C1BB3FE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D0441-D507-48F1-80BD-FC6F6DED33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70244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FE423-0F50-4797-839A-79411C1BB3FE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D0441-D507-48F1-80BD-FC6F6DED33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2435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FE423-0F50-4797-839A-79411C1BB3FE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D0441-D507-48F1-80BD-FC6F6DED33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30348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FE423-0F50-4797-839A-79411C1BB3FE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D0441-D507-48F1-80BD-FC6F6DED33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57787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FE423-0F50-4797-839A-79411C1BB3FE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D0441-D507-48F1-80BD-FC6F6DED33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46607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FE423-0F50-4797-839A-79411C1BB3FE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D0441-D507-48F1-80BD-FC6F6DED33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77880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FE423-0F50-4797-839A-79411C1BB3FE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D0441-D507-48F1-80BD-FC6F6DED33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6900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FE423-0F50-4797-839A-79411C1BB3FE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D0441-D507-48F1-80BD-FC6F6DED33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317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FE423-0F50-4797-839A-79411C1BB3FE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D0441-D507-48F1-80BD-FC6F6DED33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57149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0FE423-0F50-4797-839A-79411C1BB3FE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ED0441-D507-48F1-80BD-FC6F6DED33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69383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../JSLectExamples/fifthfunc.html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../JSLectExamples/fifthhalffunc.html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../JSLectExamples/sixthfunc.html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../JSLectExamples/seventhfunc.html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../JSLectExamples/firstfunc.html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../JSLectExamples/secondfunc.html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Lectures/JS/confirm1.html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../JSLectExamples/fourthfunc.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6682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5000" y="152400"/>
            <a:ext cx="8763000" cy="6477000"/>
          </a:xfrm>
        </p:spPr>
        <p:txBody>
          <a:bodyPr>
            <a:noAutofit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1200" dirty="0">
                <a:solidFill>
                  <a:srgbClr val="0070C0"/>
                </a:solidFill>
              </a:rPr>
              <a:t>&lt;!DOCTYPE html&gt;&lt;html&gt;&lt;head</a:t>
            </a:r>
            <a:r>
              <a:rPr lang="en-US" sz="1200" dirty="0">
                <a:solidFill>
                  <a:srgbClr val="0070C0"/>
                </a:solidFill>
              </a:rPr>
              <a:t>&gt;&lt;</a:t>
            </a:r>
            <a:r>
              <a:rPr lang="en-US" sz="1200" dirty="0">
                <a:solidFill>
                  <a:srgbClr val="0070C0"/>
                </a:solidFill>
              </a:rPr>
              <a:t>meta charset= "utf-8" /&gt;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1200" dirty="0">
                <a:solidFill>
                  <a:srgbClr val="FF0000"/>
                </a:solidFill>
              </a:rPr>
              <a:t>	&lt;</a:t>
            </a:r>
            <a:r>
              <a:rPr lang="en-US" sz="1200" dirty="0">
                <a:solidFill>
                  <a:srgbClr val="FF0000"/>
                </a:solidFill>
              </a:rPr>
              <a:t>script&gt;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1200" dirty="0">
                <a:solidFill>
                  <a:srgbClr val="FF0000"/>
                </a:solidFill>
              </a:rPr>
              <a:t>		function </a:t>
            </a:r>
            <a:r>
              <a:rPr lang="en-US" sz="1200" b="1" dirty="0" err="1">
                <a:solidFill>
                  <a:srgbClr val="FF0000"/>
                </a:solidFill>
              </a:rPr>
              <a:t>coffeeinfo</a:t>
            </a:r>
            <a:r>
              <a:rPr lang="en-US" sz="1200" b="1" dirty="0">
                <a:solidFill>
                  <a:srgbClr val="FF0000"/>
                </a:solidFill>
              </a:rPr>
              <a:t>(</a:t>
            </a:r>
            <a:r>
              <a:rPr lang="en-US" sz="1200" dirty="0">
                <a:solidFill>
                  <a:srgbClr val="FF0000"/>
                </a:solidFill>
              </a:rPr>
              <a:t>)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1200" dirty="0">
                <a:solidFill>
                  <a:srgbClr val="FF0000"/>
                </a:solidFill>
              </a:rPr>
              <a:t>		{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1200" dirty="0">
                <a:solidFill>
                  <a:srgbClr val="FF0000"/>
                </a:solidFill>
              </a:rPr>
              <a:t>		</a:t>
            </a:r>
            <a:r>
              <a:rPr lang="en-US" sz="1200" dirty="0">
                <a:solidFill>
                  <a:srgbClr val="FF0000"/>
                </a:solidFill>
              </a:rPr>
              <a:t>     </a:t>
            </a:r>
            <a:r>
              <a:rPr lang="en-US" sz="1200" dirty="0" err="1">
                <a:solidFill>
                  <a:srgbClr val="FF0000"/>
                </a:solidFill>
              </a:rPr>
              <a:t>document.getElementById</a:t>
            </a:r>
            <a:r>
              <a:rPr lang="en-US" sz="1200" dirty="0">
                <a:solidFill>
                  <a:srgbClr val="FF0000"/>
                </a:solidFill>
              </a:rPr>
              <a:t>('p3').</a:t>
            </a:r>
            <a:r>
              <a:rPr lang="en-US" sz="1200" dirty="0" err="1">
                <a:solidFill>
                  <a:srgbClr val="FF0000"/>
                </a:solidFill>
              </a:rPr>
              <a:t>innerHTML</a:t>
            </a:r>
            <a:r>
              <a:rPr lang="en-US" sz="1200" dirty="0">
                <a:solidFill>
                  <a:srgbClr val="FF0000"/>
                </a:solidFill>
              </a:rPr>
              <a:t> = "&lt;p&gt;The word 'coffee' was at one time </a:t>
            </a:r>
            <a:r>
              <a:rPr lang="en-US" sz="1200" dirty="0">
                <a:solidFill>
                  <a:srgbClr val="FF0000"/>
                </a:solidFill>
              </a:rPr>
              <a:t>a…. </a:t>
            </a:r>
            <a:r>
              <a:rPr lang="en-US" sz="1200" dirty="0">
                <a:solidFill>
                  <a:srgbClr val="FF0000"/>
                </a:solidFill>
              </a:rPr>
              <a:t>&lt;/p&gt;"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1200" dirty="0">
                <a:solidFill>
                  <a:srgbClr val="FF0000"/>
                </a:solidFill>
              </a:rPr>
              <a:t>		</a:t>
            </a:r>
            <a:r>
              <a:rPr lang="en-US" sz="1200" dirty="0">
                <a:solidFill>
                  <a:srgbClr val="FF0000"/>
                </a:solidFill>
              </a:rPr>
              <a:t>     </a:t>
            </a:r>
            <a:r>
              <a:rPr lang="en-US" sz="1200" dirty="0" err="1">
                <a:solidFill>
                  <a:srgbClr val="FF0000"/>
                </a:solidFill>
              </a:rPr>
              <a:t>document.getElementById</a:t>
            </a:r>
            <a:r>
              <a:rPr lang="en-US" sz="1200" dirty="0">
                <a:solidFill>
                  <a:srgbClr val="FF0000"/>
                </a:solidFill>
              </a:rPr>
              <a:t>('p3').</a:t>
            </a:r>
            <a:r>
              <a:rPr lang="en-US" sz="1200" dirty="0" err="1">
                <a:solidFill>
                  <a:srgbClr val="FF0000"/>
                </a:solidFill>
              </a:rPr>
              <a:t>style.color</a:t>
            </a:r>
            <a:r>
              <a:rPr lang="en-US" sz="1200" dirty="0">
                <a:solidFill>
                  <a:srgbClr val="FF0000"/>
                </a:solidFill>
              </a:rPr>
              <a:t> = "#CCBBAA"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1200" dirty="0">
                <a:solidFill>
                  <a:srgbClr val="FF0000"/>
                </a:solidFill>
              </a:rPr>
              <a:t>		</a:t>
            </a:r>
            <a:r>
              <a:rPr lang="en-US" sz="1200" dirty="0">
                <a:solidFill>
                  <a:srgbClr val="FF0000"/>
                </a:solidFill>
              </a:rPr>
              <a:t>     </a:t>
            </a:r>
            <a:r>
              <a:rPr lang="en-US" sz="1200" dirty="0" err="1">
                <a:solidFill>
                  <a:srgbClr val="FF0000"/>
                </a:solidFill>
              </a:rPr>
              <a:t>document.getElementById</a:t>
            </a:r>
            <a:r>
              <a:rPr lang="en-US" sz="1200" dirty="0">
                <a:solidFill>
                  <a:srgbClr val="FF0000"/>
                </a:solidFill>
              </a:rPr>
              <a:t>('p3').</a:t>
            </a:r>
            <a:r>
              <a:rPr lang="en-US" sz="1200" dirty="0" err="1">
                <a:solidFill>
                  <a:srgbClr val="FF0000"/>
                </a:solidFill>
              </a:rPr>
              <a:t>style.backgroundColor</a:t>
            </a:r>
            <a:r>
              <a:rPr lang="en-US" sz="1200" dirty="0">
                <a:solidFill>
                  <a:srgbClr val="FF0000"/>
                </a:solidFill>
              </a:rPr>
              <a:t> = "#</a:t>
            </a:r>
            <a:r>
              <a:rPr lang="en-US" sz="1200" dirty="0">
                <a:solidFill>
                  <a:srgbClr val="FF0000"/>
                </a:solidFill>
              </a:rPr>
              <a:t>995500“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1200" dirty="0">
                <a:solidFill>
                  <a:srgbClr val="FF0000"/>
                </a:solidFill>
              </a:rPr>
              <a:t>		}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1200" dirty="0">
                <a:solidFill>
                  <a:srgbClr val="FF0000"/>
                </a:solidFill>
              </a:rPr>
              <a:t>	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1200" dirty="0">
                <a:solidFill>
                  <a:srgbClr val="FF0000"/>
                </a:solidFill>
              </a:rPr>
              <a:t>		function </a:t>
            </a:r>
            <a:r>
              <a:rPr lang="en-US" sz="1200" b="1" dirty="0" err="1">
                <a:solidFill>
                  <a:srgbClr val="FF0000"/>
                </a:solidFill>
              </a:rPr>
              <a:t>teainfo</a:t>
            </a:r>
            <a:r>
              <a:rPr lang="en-US" sz="1200" b="1" dirty="0">
                <a:solidFill>
                  <a:srgbClr val="FF0000"/>
                </a:solidFill>
              </a:rPr>
              <a:t>()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1200" dirty="0">
                <a:solidFill>
                  <a:srgbClr val="FF0000"/>
                </a:solidFill>
              </a:rPr>
              <a:t>		{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1200" dirty="0">
                <a:solidFill>
                  <a:srgbClr val="FF0000"/>
                </a:solidFill>
              </a:rPr>
              <a:t>		</a:t>
            </a:r>
            <a:r>
              <a:rPr lang="en-US" sz="1200" dirty="0">
                <a:solidFill>
                  <a:srgbClr val="FF0000"/>
                </a:solidFill>
              </a:rPr>
              <a:t>     </a:t>
            </a:r>
            <a:r>
              <a:rPr lang="en-US" sz="1200" dirty="0" err="1">
                <a:solidFill>
                  <a:srgbClr val="FF0000"/>
                </a:solidFill>
              </a:rPr>
              <a:t>document.getElementById</a:t>
            </a:r>
            <a:r>
              <a:rPr lang="en-US" sz="1200" dirty="0">
                <a:solidFill>
                  <a:srgbClr val="FF0000"/>
                </a:solidFill>
              </a:rPr>
              <a:t>('p3').</a:t>
            </a:r>
            <a:r>
              <a:rPr lang="en-US" sz="1200" dirty="0" err="1">
                <a:solidFill>
                  <a:srgbClr val="FF0000"/>
                </a:solidFill>
              </a:rPr>
              <a:t>innerHTML</a:t>
            </a:r>
            <a:r>
              <a:rPr lang="en-US" sz="1200" dirty="0">
                <a:solidFill>
                  <a:srgbClr val="FF0000"/>
                </a:solidFill>
              </a:rPr>
              <a:t> = "&lt;p&gt;The origin of tea can be traced back </a:t>
            </a:r>
            <a:r>
              <a:rPr lang="en-US" sz="1200" dirty="0">
                <a:solidFill>
                  <a:srgbClr val="FF0000"/>
                </a:solidFill>
              </a:rPr>
              <a:t>to .. </a:t>
            </a:r>
            <a:r>
              <a:rPr lang="en-US" sz="1200" dirty="0">
                <a:solidFill>
                  <a:srgbClr val="FF0000"/>
                </a:solidFill>
              </a:rPr>
              <a:t>&lt;/p&gt;"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1200" dirty="0">
                <a:solidFill>
                  <a:srgbClr val="FF0000"/>
                </a:solidFill>
              </a:rPr>
              <a:t>		</a:t>
            </a:r>
            <a:r>
              <a:rPr lang="en-US" sz="1200" dirty="0">
                <a:solidFill>
                  <a:srgbClr val="FF0000"/>
                </a:solidFill>
              </a:rPr>
              <a:t>     </a:t>
            </a:r>
            <a:r>
              <a:rPr lang="en-US" sz="1200" dirty="0" err="1">
                <a:solidFill>
                  <a:srgbClr val="FF0000"/>
                </a:solidFill>
              </a:rPr>
              <a:t>document.getElementById</a:t>
            </a:r>
            <a:r>
              <a:rPr lang="en-US" sz="1200" dirty="0">
                <a:solidFill>
                  <a:srgbClr val="FF0000"/>
                </a:solidFill>
              </a:rPr>
              <a:t>('p3').</a:t>
            </a:r>
            <a:r>
              <a:rPr lang="en-US" sz="1200" dirty="0" err="1">
                <a:solidFill>
                  <a:srgbClr val="FF0000"/>
                </a:solidFill>
              </a:rPr>
              <a:t>style.color</a:t>
            </a:r>
            <a:r>
              <a:rPr lang="en-US" sz="1200" dirty="0">
                <a:solidFill>
                  <a:srgbClr val="FF0000"/>
                </a:solidFill>
              </a:rPr>
              <a:t> = "#227700"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1200" dirty="0">
                <a:solidFill>
                  <a:srgbClr val="FF0000"/>
                </a:solidFill>
              </a:rPr>
              <a:t>		</a:t>
            </a:r>
            <a:r>
              <a:rPr lang="en-US" sz="1200" dirty="0">
                <a:solidFill>
                  <a:srgbClr val="FF0000"/>
                </a:solidFill>
              </a:rPr>
              <a:t>     </a:t>
            </a:r>
            <a:r>
              <a:rPr lang="en-US" sz="1200" dirty="0" err="1">
                <a:solidFill>
                  <a:srgbClr val="FF0000"/>
                </a:solidFill>
              </a:rPr>
              <a:t>document.getElementById</a:t>
            </a:r>
            <a:r>
              <a:rPr lang="en-US" sz="1200" dirty="0">
                <a:solidFill>
                  <a:srgbClr val="FF0000"/>
                </a:solidFill>
              </a:rPr>
              <a:t>('p3').</a:t>
            </a:r>
            <a:r>
              <a:rPr lang="en-US" sz="1200" dirty="0" err="1">
                <a:solidFill>
                  <a:srgbClr val="FF0000"/>
                </a:solidFill>
              </a:rPr>
              <a:t>style.backgroundColor</a:t>
            </a:r>
            <a:r>
              <a:rPr lang="en-US" sz="1200" dirty="0">
                <a:solidFill>
                  <a:srgbClr val="FF0000"/>
                </a:solidFill>
              </a:rPr>
              <a:t> = "#</a:t>
            </a:r>
            <a:r>
              <a:rPr lang="en-US" sz="1200" dirty="0">
                <a:solidFill>
                  <a:srgbClr val="FF0000"/>
                </a:solidFill>
              </a:rPr>
              <a:t>BBCC22“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1200" dirty="0">
                <a:solidFill>
                  <a:srgbClr val="FF0000"/>
                </a:solidFill>
              </a:rPr>
              <a:t>		}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1200" dirty="0">
                <a:solidFill>
                  <a:srgbClr val="FF0000"/>
                </a:solidFill>
              </a:rPr>
              <a:t>	&lt;/script&gt;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1200" dirty="0">
                <a:solidFill>
                  <a:srgbClr val="FF0000"/>
                </a:solidFill>
              </a:rPr>
              <a:t>	</a:t>
            </a:r>
            <a:r>
              <a:rPr lang="en-US" sz="1200" dirty="0">
                <a:solidFill>
                  <a:srgbClr val="0070C0"/>
                </a:solidFill>
              </a:rPr>
              <a:t>&lt;/</a:t>
            </a:r>
            <a:r>
              <a:rPr lang="en-US" sz="1200" dirty="0">
                <a:solidFill>
                  <a:srgbClr val="0070C0"/>
                </a:solidFill>
              </a:rPr>
              <a:t>head&gt; 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1200" dirty="0">
                <a:solidFill>
                  <a:srgbClr val="0070C0"/>
                </a:solidFill>
              </a:rPr>
              <a:t>	&lt;body&gt;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1200" dirty="0">
                <a:solidFill>
                  <a:srgbClr val="0070C0"/>
                </a:solidFill>
              </a:rPr>
              <a:t>		&lt;table </a:t>
            </a:r>
            <a:r>
              <a:rPr lang="en-US" sz="1200" dirty="0">
                <a:solidFill>
                  <a:srgbClr val="0070C0"/>
                </a:solidFill>
              </a:rPr>
              <a:t>&gt;&lt;</a:t>
            </a:r>
            <a:r>
              <a:rPr lang="en-US" sz="1200" dirty="0" err="1">
                <a:solidFill>
                  <a:srgbClr val="0070C0"/>
                </a:solidFill>
              </a:rPr>
              <a:t>tr</a:t>
            </a:r>
            <a:r>
              <a:rPr lang="en-US" sz="1200" dirty="0">
                <a:solidFill>
                  <a:srgbClr val="0070C0"/>
                </a:solidFill>
              </a:rPr>
              <a:t>&gt;&lt;td </a:t>
            </a:r>
            <a:r>
              <a:rPr lang="en-US" sz="1200" dirty="0">
                <a:solidFill>
                  <a:srgbClr val="0070C0"/>
                </a:solidFill>
              </a:rPr>
              <a:t>&gt;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1200" dirty="0">
                <a:solidFill>
                  <a:srgbClr val="0070C0"/>
                </a:solidFill>
              </a:rPr>
              <a:t> </a:t>
            </a:r>
            <a:r>
              <a:rPr lang="en-US" sz="1200" dirty="0">
                <a:solidFill>
                  <a:srgbClr val="0070C0"/>
                </a:solidFill>
              </a:rPr>
              <a:t>                                         &lt;</a:t>
            </a:r>
            <a:r>
              <a:rPr lang="en-US" sz="1200" dirty="0" err="1">
                <a:solidFill>
                  <a:srgbClr val="0070C0"/>
                </a:solidFill>
              </a:rPr>
              <a:t>img</a:t>
            </a:r>
            <a:r>
              <a:rPr lang="en-US" sz="1200" dirty="0">
                <a:solidFill>
                  <a:srgbClr val="0070C0"/>
                </a:solidFill>
              </a:rPr>
              <a:t> </a:t>
            </a:r>
            <a:r>
              <a:rPr lang="en-US" sz="1200" dirty="0" err="1">
                <a:solidFill>
                  <a:srgbClr val="0070C0"/>
                </a:solidFill>
              </a:rPr>
              <a:t>src</a:t>
            </a:r>
            <a:r>
              <a:rPr lang="en-US" sz="1200" dirty="0">
                <a:solidFill>
                  <a:srgbClr val="0070C0"/>
                </a:solidFill>
              </a:rPr>
              <a:t> = "Images/coffee.jpg" width = "300" height = "280" alt = "pic of coffee" </a:t>
            </a:r>
            <a:r>
              <a:rPr lang="en-US" sz="1200" b="1" dirty="0">
                <a:solidFill>
                  <a:srgbClr val="0070C0"/>
                </a:solidFill>
              </a:rPr>
              <a:t>id =</a:t>
            </a:r>
            <a:r>
              <a:rPr lang="en-US" sz="1200" dirty="0">
                <a:solidFill>
                  <a:srgbClr val="0070C0"/>
                </a:solidFill>
              </a:rPr>
              <a:t> </a:t>
            </a:r>
            <a:r>
              <a:rPr lang="en-US" sz="1200" b="1" dirty="0">
                <a:solidFill>
                  <a:srgbClr val="0070C0"/>
                </a:solidFill>
              </a:rPr>
              <a:t>"coffee"</a:t>
            </a:r>
            <a:r>
              <a:rPr lang="en-US" sz="1200" dirty="0">
                <a:solidFill>
                  <a:srgbClr val="0070C0"/>
                </a:solidFill>
              </a:rPr>
              <a:t>&gt; 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1200" dirty="0">
                <a:solidFill>
                  <a:srgbClr val="0070C0"/>
                </a:solidFill>
              </a:rPr>
              <a:t>		</a:t>
            </a:r>
            <a:r>
              <a:rPr lang="en-US" sz="1200" dirty="0">
                <a:solidFill>
                  <a:srgbClr val="0070C0"/>
                </a:solidFill>
              </a:rPr>
              <a:t>               &lt;/</a:t>
            </a:r>
            <a:r>
              <a:rPr lang="en-US" sz="1200" dirty="0">
                <a:solidFill>
                  <a:srgbClr val="0070C0"/>
                </a:solidFill>
              </a:rPr>
              <a:t>td&gt;&lt;</a:t>
            </a:r>
            <a:r>
              <a:rPr lang="en-US" sz="1200" dirty="0">
                <a:solidFill>
                  <a:srgbClr val="0070C0"/>
                </a:solidFill>
              </a:rPr>
              <a:t>td&gt;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1200" dirty="0">
                <a:solidFill>
                  <a:srgbClr val="0070C0"/>
                </a:solidFill>
              </a:rPr>
              <a:t> </a:t>
            </a:r>
            <a:r>
              <a:rPr lang="en-US" sz="1200" dirty="0">
                <a:solidFill>
                  <a:srgbClr val="0070C0"/>
                </a:solidFill>
              </a:rPr>
              <a:t>                                         &lt;</a:t>
            </a:r>
            <a:r>
              <a:rPr lang="en-US" sz="1200" dirty="0" err="1">
                <a:solidFill>
                  <a:srgbClr val="0070C0"/>
                </a:solidFill>
              </a:rPr>
              <a:t>img</a:t>
            </a:r>
            <a:r>
              <a:rPr lang="en-US" sz="1200" dirty="0">
                <a:solidFill>
                  <a:srgbClr val="0070C0"/>
                </a:solidFill>
              </a:rPr>
              <a:t> </a:t>
            </a:r>
            <a:r>
              <a:rPr lang="en-US" sz="1200" dirty="0" err="1">
                <a:solidFill>
                  <a:srgbClr val="0070C0"/>
                </a:solidFill>
              </a:rPr>
              <a:t>src</a:t>
            </a:r>
            <a:r>
              <a:rPr lang="en-US" sz="1200" dirty="0">
                <a:solidFill>
                  <a:srgbClr val="0070C0"/>
                </a:solidFill>
              </a:rPr>
              <a:t> = "Images/tea.jpg"  width = "360" height = "280" alt = "pic of tea" </a:t>
            </a:r>
            <a:r>
              <a:rPr lang="en-US" sz="1200" b="1" dirty="0">
                <a:solidFill>
                  <a:srgbClr val="0070C0"/>
                </a:solidFill>
              </a:rPr>
              <a:t>id = "tea"</a:t>
            </a:r>
            <a:r>
              <a:rPr lang="en-US" sz="1200" dirty="0">
                <a:solidFill>
                  <a:srgbClr val="0070C0"/>
                </a:solidFill>
              </a:rPr>
              <a:t>&gt;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1200" dirty="0">
                <a:solidFill>
                  <a:srgbClr val="0070C0"/>
                </a:solidFill>
              </a:rPr>
              <a:t>		</a:t>
            </a:r>
            <a:r>
              <a:rPr lang="en-US" sz="1200" dirty="0">
                <a:solidFill>
                  <a:srgbClr val="0070C0"/>
                </a:solidFill>
              </a:rPr>
              <a:t>               &lt;/</a:t>
            </a:r>
            <a:r>
              <a:rPr lang="en-US" sz="1200" dirty="0">
                <a:solidFill>
                  <a:srgbClr val="0070C0"/>
                </a:solidFill>
              </a:rPr>
              <a:t>td&gt;&lt;/</a:t>
            </a:r>
            <a:r>
              <a:rPr lang="en-US" sz="1200" dirty="0" err="1">
                <a:solidFill>
                  <a:srgbClr val="0070C0"/>
                </a:solidFill>
              </a:rPr>
              <a:t>tr</a:t>
            </a:r>
            <a:r>
              <a:rPr lang="en-US" sz="1200" dirty="0">
                <a:solidFill>
                  <a:srgbClr val="0070C0"/>
                </a:solidFill>
              </a:rPr>
              <a:t>&gt;&lt;</a:t>
            </a:r>
            <a:r>
              <a:rPr lang="en-US" sz="1200" dirty="0" err="1">
                <a:solidFill>
                  <a:srgbClr val="0070C0"/>
                </a:solidFill>
              </a:rPr>
              <a:t>tr</a:t>
            </a:r>
            <a:r>
              <a:rPr lang="en-US" sz="1200" dirty="0">
                <a:solidFill>
                  <a:srgbClr val="0070C0"/>
                </a:solidFill>
              </a:rPr>
              <a:t>&gt;&lt;</a:t>
            </a:r>
            <a:r>
              <a:rPr lang="en-US" sz="1200" dirty="0">
                <a:solidFill>
                  <a:srgbClr val="0070C0"/>
                </a:solidFill>
              </a:rPr>
              <a:t>td&gt;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1200" dirty="0">
                <a:solidFill>
                  <a:srgbClr val="0070C0"/>
                </a:solidFill>
              </a:rPr>
              <a:t>	</a:t>
            </a:r>
            <a:r>
              <a:rPr lang="en-US" sz="1200" dirty="0">
                <a:solidFill>
                  <a:srgbClr val="0070C0"/>
                </a:solidFill>
              </a:rPr>
              <a:t>			</a:t>
            </a:r>
            <a:r>
              <a:rPr lang="en-US" sz="1200" b="1" dirty="0">
                <a:solidFill>
                  <a:srgbClr val="0070C0"/>
                </a:solidFill>
              </a:rPr>
              <a:t>&lt;</a:t>
            </a:r>
            <a:r>
              <a:rPr lang="en-US" sz="1200" b="1" dirty="0">
                <a:solidFill>
                  <a:srgbClr val="0070C0"/>
                </a:solidFill>
              </a:rPr>
              <a:t>input type = "button" value = "Learn more about coffee" </a:t>
            </a:r>
            <a:r>
              <a:rPr lang="en-US" sz="1200" b="1" dirty="0" err="1">
                <a:solidFill>
                  <a:srgbClr val="0070C0"/>
                </a:solidFill>
              </a:rPr>
              <a:t>onClick</a:t>
            </a:r>
            <a:r>
              <a:rPr lang="en-US" sz="1200" b="1" dirty="0">
                <a:solidFill>
                  <a:srgbClr val="0070C0"/>
                </a:solidFill>
              </a:rPr>
              <a:t> = "</a:t>
            </a:r>
            <a:r>
              <a:rPr lang="en-US" sz="1200" b="1" dirty="0" err="1">
                <a:solidFill>
                  <a:srgbClr val="0070C0"/>
                </a:solidFill>
              </a:rPr>
              <a:t>coffeeinfo</a:t>
            </a:r>
            <a:r>
              <a:rPr lang="en-US" sz="1200" b="1" dirty="0">
                <a:solidFill>
                  <a:srgbClr val="0070C0"/>
                </a:solidFill>
              </a:rPr>
              <a:t>()</a:t>
            </a:r>
            <a:r>
              <a:rPr lang="en-US" sz="1200" dirty="0">
                <a:solidFill>
                  <a:srgbClr val="0070C0"/>
                </a:solidFill>
              </a:rPr>
              <a:t>"&gt;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1200" dirty="0">
                <a:solidFill>
                  <a:srgbClr val="0070C0"/>
                </a:solidFill>
              </a:rPr>
              <a:t>		</a:t>
            </a:r>
            <a:r>
              <a:rPr lang="en-US" sz="1200" dirty="0">
                <a:solidFill>
                  <a:srgbClr val="0070C0"/>
                </a:solidFill>
              </a:rPr>
              <a:t>               &lt;/</a:t>
            </a:r>
            <a:r>
              <a:rPr lang="en-US" sz="1200" dirty="0">
                <a:solidFill>
                  <a:srgbClr val="0070C0"/>
                </a:solidFill>
              </a:rPr>
              <a:t>td&gt;&lt;</a:t>
            </a:r>
            <a:r>
              <a:rPr lang="en-US" sz="1200" dirty="0">
                <a:solidFill>
                  <a:srgbClr val="0070C0"/>
                </a:solidFill>
              </a:rPr>
              <a:t>td&gt;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1200" dirty="0">
                <a:solidFill>
                  <a:srgbClr val="0070C0"/>
                </a:solidFill>
              </a:rPr>
              <a:t>	</a:t>
            </a:r>
            <a:r>
              <a:rPr lang="en-US" sz="1200" dirty="0">
                <a:solidFill>
                  <a:srgbClr val="0070C0"/>
                </a:solidFill>
              </a:rPr>
              <a:t>			</a:t>
            </a:r>
            <a:r>
              <a:rPr lang="en-US" sz="1200" b="1" dirty="0">
                <a:solidFill>
                  <a:srgbClr val="0070C0"/>
                </a:solidFill>
              </a:rPr>
              <a:t>&lt;</a:t>
            </a:r>
            <a:r>
              <a:rPr lang="en-US" sz="1200" b="1" dirty="0">
                <a:solidFill>
                  <a:srgbClr val="0070C0"/>
                </a:solidFill>
              </a:rPr>
              <a:t>input type = "button" value = "Learn more about tea"</a:t>
            </a:r>
            <a:r>
              <a:rPr lang="en-US" sz="1200" dirty="0">
                <a:solidFill>
                  <a:srgbClr val="0070C0"/>
                </a:solidFill>
              </a:rPr>
              <a:t> </a:t>
            </a:r>
            <a:r>
              <a:rPr lang="en-US" sz="1200" b="1" dirty="0" err="1">
                <a:solidFill>
                  <a:srgbClr val="0070C0"/>
                </a:solidFill>
              </a:rPr>
              <a:t>onClick</a:t>
            </a:r>
            <a:r>
              <a:rPr lang="en-US" sz="1200" b="1" dirty="0">
                <a:solidFill>
                  <a:srgbClr val="0070C0"/>
                </a:solidFill>
              </a:rPr>
              <a:t> = "</a:t>
            </a:r>
            <a:r>
              <a:rPr lang="en-US" sz="1200" b="1" dirty="0" err="1">
                <a:solidFill>
                  <a:srgbClr val="0070C0"/>
                </a:solidFill>
              </a:rPr>
              <a:t>teainfo</a:t>
            </a:r>
            <a:r>
              <a:rPr lang="en-US" sz="1200" b="1" dirty="0">
                <a:solidFill>
                  <a:srgbClr val="0070C0"/>
                </a:solidFill>
              </a:rPr>
              <a:t>()</a:t>
            </a:r>
            <a:r>
              <a:rPr lang="en-US" sz="1200" dirty="0">
                <a:solidFill>
                  <a:srgbClr val="0070C0"/>
                </a:solidFill>
              </a:rPr>
              <a:t>"&gt;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1200" dirty="0">
                <a:solidFill>
                  <a:srgbClr val="0070C0"/>
                </a:solidFill>
              </a:rPr>
              <a:t>		</a:t>
            </a:r>
            <a:r>
              <a:rPr lang="en-US" sz="1200" dirty="0">
                <a:solidFill>
                  <a:srgbClr val="0070C0"/>
                </a:solidFill>
              </a:rPr>
              <a:t>               &lt;/</a:t>
            </a:r>
            <a:r>
              <a:rPr lang="en-US" sz="1200" dirty="0">
                <a:solidFill>
                  <a:srgbClr val="0070C0"/>
                </a:solidFill>
              </a:rPr>
              <a:t>td&gt;&lt;/</a:t>
            </a:r>
            <a:r>
              <a:rPr lang="en-US" sz="1200" dirty="0" err="1">
                <a:solidFill>
                  <a:srgbClr val="0070C0"/>
                </a:solidFill>
              </a:rPr>
              <a:t>tr</a:t>
            </a:r>
            <a:r>
              <a:rPr lang="en-US" sz="1200" dirty="0">
                <a:solidFill>
                  <a:srgbClr val="0070C0"/>
                </a:solidFill>
              </a:rPr>
              <a:t>&gt;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1200" dirty="0">
                <a:solidFill>
                  <a:srgbClr val="0070C0"/>
                </a:solidFill>
              </a:rPr>
              <a:t>		</a:t>
            </a:r>
            <a:r>
              <a:rPr lang="en-US" sz="1200" dirty="0">
                <a:solidFill>
                  <a:srgbClr val="0070C0"/>
                </a:solidFill>
              </a:rPr>
              <a:t>               &lt;</a:t>
            </a:r>
            <a:r>
              <a:rPr lang="en-US" sz="1200" dirty="0" err="1">
                <a:solidFill>
                  <a:srgbClr val="0070C0"/>
                </a:solidFill>
              </a:rPr>
              <a:t>tr</a:t>
            </a:r>
            <a:r>
              <a:rPr lang="en-US" sz="1200" dirty="0">
                <a:solidFill>
                  <a:srgbClr val="0070C0"/>
                </a:solidFill>
              </a:rPr>
              <a:t>&gt;&lt;td </a:t>
            </a:r>
            <a:r>
              <a:rPr lang="en-US" sz="1200" dirty="0" err="1">
                <a:solidFill>
                  <a:srgbClr val="0070C0"/>
                </a:solidFill>
              </a:rPr>
              <a:t>colspan</a:t>
            </a:r>
            <a:r>
              <a:rPr lang="en-US" sz="1200" dirty="0">
                <a:solidFill>
                  <a:srgbClr val="0070C0"/>
                </a:solidFill>
              </a:rPr>
              <a:t> = "2" </a:t>
            </a:r>
            <a:r>
              <a:rPr lang="en-US" sz="1200" b="1" dirty="0">
                <a:solidFill>
                  <a:srgbClr val="0070C0"/>
                </a:solidFill>
              </a:rPr>
              <a:t>id = "p3"&gt;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1200" dirty="0">
                <a:solidFill>
                  <a:srgbClr val="0070C0"/>
                </a:solidFill>
              </a:rPr>
              <a:t>		</a:t>
            </a:r>
            <a:r>
              <a:rPr lang="en-US" sz="1200" dirty="0">
                <a:solidFill>
                  <a:srgbClr val="0070C0"/>
                </a:solidFill>
              </a:rPr>
              <a:t>               &lt;/</a:t>
            </a:r>
            <a:r>
              <a:rPr lang="en-US" sz="1200" dirty="0">
                <a:solidFill>
                  <a:srgbClr val="0070C0"/>
                </a:solidFill>
              </a:rPr>
              <a:t>td&gt;&lt;/</a:t>
            </a:r>
            <a:r>
              <a:rPr lang="en-US" sz="1200" dirty="0" err="1">
                <a:solidFill>
                  <a:srgbClr val="0070C0"/>
                </a:solidFill>
              </a:rPr>
              <a:t>tr</a:t>
            </a:r>
            <a:r>
              <a:rPr lang="en-US" sz="1200" dirty="0">
                <a:solidFill>
                  <a:srgbClr val="0070C0"/>
                </a:solidFill>
              </a:rPr>
              <a:t>&gt;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1200" dirty="0">
                <a:solidFill>
                  <a:srgbClr val="0070C0"/>
                </a:solidFill>
              </a:rPr>
              <a:t>		&lt;/table</a:t>
            </a:r>
            <a:r>
              <a:rPr lang="en-US" sz="1200" dirty="0">
                <a:solidFill>
                  <a:srgbClr val="0070C0"/>
                </a:solidFill>
              </a:rPr>
              <a:t>&gt;</a:t>
            </a:r>
            <a:endParaRPr lang="en-US" sz="1200" dirty="0">
              <a:solidFill>
                <a:srgbClr val="0070C0"/>
              </a:solidFill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1200" dirty="0">
                <a:solidFill>
                  <a:srgbClr val="0070C0"/>
                </a:solidFill>
              </a:rPr>
              <a:t>&lt;/body&gt;&lt;/html&gt;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846199" y="99951"/>
            <a:ext cx="10667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linkClick r:id="rId2" action="ppaction://hlinkfile"/>
              </a:rPr>
              <a:t>link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4293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1" y="304800"/>
            <a:ext cx="7772399" cy="1219200"/>
          </a:xfrm>
        </p:spPr>
        <p:txBody>
          <a:bodyPr>
            <a:normAutofit/>
          </a:bodyPr>
          <a:lstStyle/>
          <a:p>
            <a:r>
              <a:rPr lang="en-US" sz="3400" dirty="0"/>
              <a:t>Calling Functions </a:t>
            </a:r>
            <a:br>
              <a:rPr lang="en-US" sz="3400" dirty="0"/>
            </a:br>
            <a:r>
              <a:rPr lang="en-US" sz="3400" dirty="0"/>
              <a:t>(making them happen)</a:t>
            </a:r>
            <a:endParaRPr lang="en-US" sz="3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1" y="1600200"/>
            <a:ext cx="7086601" cy="5105400"/>
          </a:xfrm>
        </p:spPr>
        <p:txBody>
          <a:bodyPr>
            <a:normAutofit/>
          </a:bodyPr>
          <a:lstStyle/>
          <a:p>
            <a:r>
              <a:rPr lang="en-US" dirty="0" smtClean="0"/>
              <a:t>There are a number of ways you can make a function happen in JavaScript</a:t>
            </a:r>
          </a:p>
          <a:p>
            <a:pPr lvl="1"/>
            <a:r>
              <a:rPr lang="en-US" dirty="0" smtClean="0"/>
              <a:t>You’ve seen </a:t>
            </a:r>
            <a:r>
              <a:rPr lang="en-US" b="1" dirty="0" err="1" smtClean="0">
                <a:solidFill>
                  <a:srgbClr val="C00000"/>
                </a:solidFill>
              </a:rPr>
              <a:t>onClick</a:t>
            </a:r>
            <a:r>
              <a:rPr lang="en-US" b="1" dirty="0" smtClean="0">
                <a:solidFill>
                  <a:srgbClr val="C00000"/>
                </a:solidFill>
              </a:rPr>
              <a:t>=“</a:t>
            </a:r>
            <a:r>
              <a:rPr lang="en-US" b="1" i="1" dirty="0" err="1" smtClean="0">
                <a:solidFill>
                  <a:srgbClr val="C00000"/>
                </a:solidFill>
              </a:rPr>
              <a:t>functionname</a:t>
            </a:r>
            <a:r>
              <a:rPr lang="en-US" b="1" dirty="0" smtClean="0">
                <a:solidFill>
                  <a:srgbClr val="C00000"/>
                </a:solidFill>
              </a:rPr>
              <a:t>()”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There’s also:</a:t>
            </a:r>
          </a:p>
          <a:p>
            <a:pPr lvl="1"/>
            <a:r>
              <a:rPr lang="en-US" b="1" dirty="0" err="1" smtClean="0">
                <a:solidFill>
                  <a:srgbClr val="C00000"/>
                </a:solidFill>
              </a:rPr>
              <a:t>onMouseOver</a:t>
            </a:r>
            <a:r>
              <a:rPr lang="en-US" b="1" dirty="0" smtClean="0">
                <a:solidFill>
                  <a:srgbClr val="C00000"/>
                </a:solidFill>
              </a:rPr>
              <a:t>() – when you run your mouse over something</a:t>
            </a:r>
          </a:p>
          <a:p>
            <a:pPr lvl="1"/>
            <a:r>
              <a:rPr lang="en-US" b="1" dirty="0" err="1" smtClean="0">
                <a:solidFill>
                  <a:srgbClr val="C00000"/>
                </a:solidFill>
              </a:rPr>
              <a:t>onMouseOut</a:t>
            </a:r>
            <a:r>
              <a:rPr lang="en-US" b="1" dirty="0" smtClean="0">
                <a:solidFill>
                  <a:srgbClr val="C00000"/>
                </a:solidFill>
              </a:rPr>
              <a:t>() – when you take your mouse pointer off of something</a:t>
            </a:r>
          </a:p>
          <a:p>
            <a:pPr lvl="1"/>
            <a:r>
              <a:rPr lang="en-US" b="1" dirty="0" err="1" smtClean="0">
                <a:solidFill>
                  <a:srgbClr val="C00000"/>
                </a:solidFill>
              </a:rPr>
              <a:t>onLoad</a:t>
            </a:r>
            <a:r>
              <a:rPr lang="en-US" b="1" dirty="0" smtClean="0">
                <a:solidFill>
                  <a:srgbClr val="C00000"/>
                </a:solidFill>
              </a:rPr>
              <a:t>() – for when the web page loads</a:t>
            </a:r>
          </a:p>
        </p:txBody>
      </p:sp>
    </p:spTree>
    <p:extLst>
      <p:ext uri="{BB962C8B-B14F-4D97-AF65-F5344CB8AC3E}">
        <p14:creationId xmlns:p14="http://schemas.microsoft.com/office/powerpoint/2010/main" val="268150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1" y="76200"/>
            <a:ext cx="8915399" cy="1828800"/>
          </a:xfrm>
        </p:spPr>
        <p:txBody>
          <a:bodyPr>
            <a:normAutofit/>
          </a:bodyPr>
          <a:lstStyle/>
          <a:p>
            <a:r>
              <a:rPr lang="en-US" sz="3400" dirty="0"/>
              <a:t>Calling Functions (making them happen)</a:t>
            </a:r>
            <a:endParaRPr lang="en-US" sz="3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1" y="685800"/>
            <a:ext cx="7086601" cy="6172200"/>
          </a:xfrm>
        </p:spPr>
        <p:txBody>
          <a:bodyPr>
            <a:normAutofit fontScale="92500" lnSpcReduction="20000"/>
          </a:bodyPr>
          <a:lstStyle/>
          <a:p>
            <a:pPr lvl="1"/>
            <a:r>
              <a:rPr lang="en-US" dirty="0" smtClean="0"/>
              <a:t>You’ve seen </a:t>
            </a:r>
            <a:r>
              <a:rPr lang="en-US" b="1" dirty="0" err="1" smtClean="0">
                <a:solidFill>
                  <a:srgbClr val="C00000"/>
                </a:solidFill>
              </a:rPr>
              <a:t>onClick</a:t>
            </a:r>
            <a:r>
              <a:rPr lang="en-US" b="1" dirty="0" smtClean="0">
                <a:solidFill>
                  <a:srgbClr val="C00000"/>
                </a:solidFill>
              </a:rPr>
              <a:t>=“</a:t>
            </a:r>
            <a:r>
              <a:rPr lang="en-US" b="1" i="1" dirty="0" err="1" smtClean="0">
                <a:solidFill>
                  <a:srgbClr val="C00000"/>
                </a:solidFill>
              </a:rPr>
              <a:t>functionname</a:t>
            </a:r>
            <a:r>
              <a:rPr lang="en-US" b="1" dirty="0" smtClean="0">
                <a:solidFill>
                  <a:srgbClr val="C00000"/>
                </a:solidFill>
              </a:rPr>
              <a:t>()”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Also have:</a:t>
            </a:r>
          </a:p>
          <a:p>
            <a:pPr lvl="1"/>
            <a:r>
              <a:rPr lang="en-US" b="1" dirty="0" err="1" smtClean="0">
                <a:solidFill>
                  <a:srgbClr val="C00000"/>
                </a:solidFill>
              </a:rPr>
              <a:t>onDblClick</a:t>
            </a:r>
            <a:r>
              <a:rPr lang="en-US" b="1" dirty="0" smtClean="0">
                <a:solidFill>
                  <a:srgbClr val="C00000"/>
                </a:solidFill>
              </a:rPr>
              <a:t>() – </a:t>
            </a:r>
            <a:r>
              <a:rPr lang="en-US" dirty="0" smtClean="0">
                <a:solidFill>
                  <a:srgbClr val="C00000"/>
                </a:solidFill>
              </a:rPr>
              <a:t>when you double-click on something</a:t>
            </a:r>
          </a:p>
          <a:p>
            <a:pPr lvl="1"/>
            <a:r>
              <a:rPr lang="en-US" b="1" dirty="0" err="1" smtClean="0">
                <a:solidFill>
                  <a:srgbClr val="C00000"/>
                </a:solidFill>
              </a:rPr>
              <a:t>onFocus</a:t>
            </a:r>
            <a:r>
              <a:rPr lang="en-US" b="1" dirty="0" smtClean="0">
                <a:solidFill>
                  <a:srgbClr val="C00000"/>
                </a:solidFill>
              </a:rPr>
              <a:t>() – </a:t>
            </a:r>
            <a:r>
              <a:rPr lang="en-US" dirty="0" smtClean="0">
                <a:solidFill>
                  <a:srgbClr val="C00000"/>
                </a:solidFill>
              </a:rPr>
              <a:t>when you put your cursor into a form element like a textbox</a:t>
            </a:r>
          </a:p>
          <a:p>
            <a:pPr lvl="1"/>
            <a:r>
              <a:rPr lang="en-US" b="1" dirty="0" err="1" smtClean="0">
                <a:solidFill>
                  <a:srgbClr val="C00000"/>
                </a:solidFill>
              </a:rPr>
              <a:t>onBlur</a:t>
            </a:r>
            <a:r>
              <a:rPr lang="en-US" b="1" dirty="0" smtClean="0">
                <a:solidFill>
                  <a:srgbClr val="C00000"/>
                </a:solidFill>
              </a:rPr>
              <a:t>() – </a:t>
            </a:r>
            <a:r>
              <a:rPr lang="en-US" dirty="0" smtClean="0">
                <a:solidFill>
                  <a:srgbClr val="C00000"/>
                </a:solidFill>
              </a:rPr>
              <a:t>when your cursor leaves a form element</a:t>
            </a:r>
          </a:p>
          <a:p>
            <a:pPr lvl="1"/>
            <a:r>
              <a:rPr lang="en-US" b="1" dirty="0" err="1" smtClean="0">
                <a:solidFill>
                  <a:srgbClr val="C00000"/>
                </a:solidFill>
              </a:rPr>
              <a:t>onKeyDown</a:t>
            </a:r>
            <a:r>
              <a:rPr lang="en-US" b="1" dirty="0" smtClean="0">
                <a:solidFill>
                  <a:srgbClr val="C00000"/>
                </a:solidFill>
              </a:rPr>
              <a:t> () – </a:t>
            </a:r>
            <a:r>
              <a:rPr lang="en-US" dirty="0" smtClean="0">
                <a:solidFill>
                  <a:srgbClr val="C00000"/>
                </a:solidFill>
              </a:rPr>
              <a:t>when you press a key down over something</a:t>
            </a:r>
          </a:p>
          <a:p>
            <a:pPr lvl="1"/>
            <a:r>
              <a:rPr lang="en-US" b="1" dirty="0" err="1" smtClean="0">
                <a:solidFill>
                  <a:srgbClr val="C00000"/>
                </a:solidFill>
              </a:rPr>
              <a:t>onKeyUp</a:t>
            </a:r>
            <a:r>
              <a:rPr lang="en-US" b="1" dirty="0" smtClean="0">
                <a:solidFill>
                  <a:srgbClr val="C00000"/>
                </a:solidFill>
              </a:rPr>
              <a:t>() – </a:t>
            </a:r>
            <a:r>
              <a:rPr lang="en-US" dirty="0" smtClean="0">
                <a:solidFill>
                  <a:srgbClr val="C00000"/>
                </a:solidFill>
              </a:rPr>
              <a:t>when you release a key over something</a:t>
            </a:r>
          </a:p>
          <a:p>
            <a:pPr lvl="1"/>
            <a:r>
              <a:rPr lang="en-US" b="1" dirty="0" err="1" smtClean="0">
                <a:solidFill>
                  <a:srgbClr val="C00000"/>
                </a:solidFill>
              </a:rPr>
              <a:t>onKeyPress</a:t>
            </a:r>
            <a:r>
              <a:rPr lang="en-US" b="1" dirty="0" smtClean="0">
                <a:solidFill>
                  <a:srgbClr val="C00000"/>
                </a:solidFill>
              </a:rPr>
              <a:t>()- </a:t>
            </a:r>
            <a:r>
              <a:rPr lang="en-US" dirty="0" smtClean="0">
                <a:solidFill>
                  <a:srgbClr val="C00000"/>
                </a:solidFill>
              </a:rPr>
              <a:t>when you press and release a key over something</a:t>
            </a:r>
          </a:p>
          <a:p>
            <a:pPr lvl="1"/>
            <a:r>
              <a:rPr lang="en-US" b="1" dirty="0" err="1" smtClean="0">
                <a:solidFill>
                  <a:srgbClr val="C00000"/>
                </a:solidFill>
              </a:rPr>
              <a:t>onMouseDown</a:t>
            </a:r>
            <a:r>
              <a:rPr lang="en-US" b="1" dirty="0" smtClean="0">
                <a:solidFill>
                  <a:srgbClr val="C00000"/>
                </a:solidFill>
              </a:rPr>
              <a:t>()- </a:t>
            </a:r>
            <a:r>
              <a:rPr lang="en-US" dirty="0" smtClean="0">
                <a:solidFill>
                  <a:srgbClr val="C00000"/>
                </a:solidFill>
              </a:rPr>
              <a:t>when you click the mouse over something (but don’t release it)</a:t>
            </a:r>
          </a:p>
          <a:p>
            <a:pPr lvl="1"/>
            <a:r>
              <a:rPr lang="en-US" b="1" dirty="0" err="1" smtClean="0">
                <a:solidFill>
                  <a:srgbClr val="C00000"/>
                </a:solidFill>
              </a:rPr>
              <a:t>onMouseUp</a:t>
            </a:r>
            <a:r>
              <a:rPr lang="en-US" b="1" dirty="0" smtClean="0">
                <a:solidFill>
                  <a:srgbClr val="C00000"/>
                </a:solidFill>
              </a:rPr>
              <a:t>() – </a:t>
            </a:r>
            <a:r>
              <a:rPr lang="en-US" dirty="0" smtClean="0">
                <a:solidFill>
                  <a:srgbClr val="C00000"/>
                </a:solidFill>
              </a:rPr>
              <a:t>when you release the mouse over something</a:t>
            </a:r>
          </a:p>
          <a:p>
            <a:pPr lvl="1"/>
            <a:r>
              <a:rPr lang="en-US" b="1" dirty="0" err="1" smtClean="0">
                <a:solidFill>
                  <a:srgbClr val="C00000"/>
                </a:solidFill>
              </a:rPr>
              <a:t>onMouseMove</a:t>
            </a:r>
            <a:r>
              <a:rPr lang="en-US" b="1" dirty="0" smtClean="0">
                <a:solidFill>
                  <a:srgbClr val="C00000"/>
                </a:solidFill>
              </a:rPr>
              <a:t>()- </a:t>
            </a:r>
            <a:r>
              <a:rPr lang="en-US" dirty="0" smtClean="0">
                <a:solidFill>
                  <a:srgbClr val="C00000"/>
                </a:solidFill>
              </a:rPr>
              <a:t>moving the mouse while hovering over something</a:t>
            </a:r>
          </a:p>
          <a:p>
            <a:pPr lvl="1"/>
            <a:r>
              <a:rPr lang="en-US" b="1" dirty="0" err="1" smtClean="0">
                <a:solidFill>
                  <a:srgbClr val="C00000"/>
                </a:solidFill>
              </a:rPr>
              <a:t>onSubmit</a:t>
            </a:r>
            <a:r>
              <a:rPr lang="en-US" b="1" dirty="0" smtClean="0">
                <a:solidFill>
                  <a:srgbClr val="C00000"/>
                </a:solidFill>
              </a:rPr>
              <a:t>() – </a:t>
            </a:r>
            <a:r>
              <a:rPr lang="en-US" dirty="0" smtClean="0">
                <a:solidFill>
                  <a:srgbClr val="C00000"/>
                </a:solidFill>
              </a:rPr>
              <a:t>when submitting a form</a:t>
            </a:r>
          </a:p>
          <a:p>
            <a:pPr lvl="1"/>
            <a:r>
              <a:rPr lang="en-US" b="1" dirty="0" err="1" smtClean="0">
                <a:solidFill>
                  <a:srgbClr val="C00000"/>
                </a:solidFill>
              </a:rPr>
              <a:t>onUnload</a:t>
            </a:r>
            <a:r>
              <a:rPr lang="en-US" b="1" dirty="0" smtClean="0">
                <a:solidFill>
                  <a:srgbClr val="C00000"/>
                </a:solidFill>
              </a:rPr>
              <a:t>() – </a:t>
            </a:r>
            <a:r>
              <a:rPr lang="en-US" dirty="0" smtClean="0">
                <a:solidFill>
                  <a:srgbClr val="C00000"/>
                </a:solidFill>
              </a:rPr>
              <a:t>when you leave the current web page window you’re in.</a:t>
            </a:r>
            <a:endParaRPr 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8092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533400"/>
            <a:ext cx="7162800" cy="45720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onMouseOver</a:t>
            </a:r>
            <a:r>
              <a:rPr lang="en-US" dirty="0" smtClean="0"/>
              <a:t>, </a:t>
            </a:r>
            <a:r>
              <a:rPr lang="en-US" dirty="0" err="1" smtClean="0"/>
              <a:t>onMouseOut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57400" y="1219200"/>
            <a:ext cx="8534400" cy="5638800"/>
          </a:xfr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spcBef>
                <a:spcPts val="300"/>
              </a:spcBef>
              <a:buNone/>
            </a:pPr>
            <a:r>
              <a:rPr lang="en-US" sz="1300" dirty="0">
                <a:solidFill>
                  <a:srgbClr val="0070C0"/>
                </a:solidFill>
              </a:rPr>
              <a:t>&lt;</a:t>
            </a:r>
            <a:r>
              <a:rPr lang="en-US" sz="1500" dirty="0">
                <a:solidFill>
                  <a:srgbClr val="0070C0"/>
                </a:solidFill>
              </a:rPr>
              <a:t>!DOCTYPE html&gt;&lt;html</a:t>
            </a:r>
            <a:r>
              <a:rPr lang="en-US" sz="1500" dirty="0">
                <a:solidFill>
                  <a:srgbClr val="0070C0"/>
                </a:solidFill>
              </a:rPr>
              <a:t>&gt;</a:t>
            </a:r>
          </a:p>
          <a:p>
            <a:pPr marL="0" indent="0">
              <a:lnSpc>
                <a:spcPct val="120000"/>
              </a:lnSpc>
              <a:spcBef>
                <a:spcPts val="300"/>
              </a:spcBef>
              <a:buNone/>
            </a:pPr>
            <a:r>
              <a:rPr lang="en-US" sz="1500" dirty="0">
                <a:solidFill>
                  <a:srgbClr val="0070C0"/>
                </a:solidFill>
              </a:rPr>
              <a:t>&lt;</a:t>
            </a:r>
            <a:r>
              <a:rPr lang="en-US" sz="1500" dirty="0">
                <a:solidFill>
                  <a:srgbClr val="0070C0"/>
                </a:solidFill>
              </a:rPr>
              <a:t>head&gt;	</a:t>
            </a:r>
            <a:endParaRPr lang="en-US" sz="1500" dirty="0">
              <a:solidFill>
                <a:srgbClr val="0070C0"/>
              </a:solidFill>
            </a:endParaRPr>
          </a:p>
          <a:p>
            <a:pPr marL="0" indent="0">
              <a:lnSpc>
                <a:spcPct val="120000"/>
              </a:lnSpc>
              <a:spcBef>
                <a:spcPts val="300"/>
              </a:spcBef>
              <a:buNone/>
            </a:pPr>
            <a:r>
              <a:rPr lang="en-US" sz="1500" dirty="0">
                <a:solidFill>
                  <a:srgbClr val="0070C0"/>
                </a:solidFill>
              </a:rPr>
              <a:t>	</a:t>
            </a:r>
            <a:r>
              <a:rPr lang="en-US" sz="1500" dirty="0">
                <a:solidFill>
                  <a:srgbClr val="0070C0"/>
                </a:solidFill>
              </a:rPr>
              <a:t>&lt;</a:t>
            </a:r>
            <a:r>
              <a:rPr lang="en-US" sz="1500" dirty="0">
                <a:solidFill>
                  <a:srgbClr val="0070C0"/>
                </a:solidFill>
              </a:rPr>
              <a:t>meta charset= "utf-8" /&gt;</a:t>
            </a:r>
          </a:p>
          <a:p>
            <a:pPr marL="0" indent="0">
              <a:lnSpc>
                <a:spcPct val="120000"/>
              </a:lnSpc>
              <a:spcBef>
                <a:spcPts val="300"/>
              </a:spcBef>
              <a:buNone/>
            </a:pPr>
            <a:r>
              <a:rPr lang="en-US" sz="1500" dirty="0">
                <a:solidFill>
                  <a:srgbClr val="FF0000"/>
                </a:solidFill>
              </a:rPr>
              <a:t>	&lt;script&gt;</a:t>
            </a:r>
          </a:p>
          <a:p>
            <a:pPr marL="0" indent="0">
              <a:lnSpc>
                <a:spcPct val="120000"/>
              </a:lnSpc>
              <a:spcBef>
                <a:spcPts val="300"/>
              </a:spcBef>
              <a:buNone/>
            </a:pPr>
            <a:r>
              <a:rPr lang="en-US" sz="1500" b="1" dirty="0">
                <a:solidFill>
                  <a:srgbClr val="FF0000"/>
                </a:solidFill>
              </a:rPr>
              <a:t>	function </a:t>
            </a:r>
            <a:r>
              <a:rPr lang="en-US" sz="1500" b="1" dirty="0" err="1">
                <a:solidFill>
                  <a:srgbClr val="FF0000"/>
                </a:solidFill>
              </a:rPr>
              <a:t>changepara</a:t>
            </a:r>
            <a:r>
              <a:rPr lang="en-US" sz="1500" b="1" dirty="0">
                <a:solidFill>
                  <a:srgbClr val="FF0000"/>
                </a:solidFill>
              </a:rPr>
              <a:t>()</a:t>
            </a:r>
          </a:p>
          <a:p>
            <a:pPr marL="0" indent="0">
              <a:lnSpc>
                <a:spcPct val="120000"/>
              </a:lnSpc>
              <a:spcBef>
                <a:spcPts val="300"/>
              </a:spcBef>
              <a:buNone/>
            </a:pPr>
            <a:r>
              <a:rPr lang="en-US" sz="1500" b="1" dirty="0">
                <a:solidFill>
                  <a:srgbClr val="FF0000"/>
                </a:solidFill>
              </a:rPr>
              <a:t>	</a:t>
            </a:r>
            <a:r>
              <a:rPr lang="en-US" sz="1500" b="1" dirty="0">
                <a:solidFill>
                  <a:srgbClr val="FF0000"/>
                </a:solidFill>
              </a:rPr>
              <a:t>{ </a:t>
            </a:r>
            <a:r>
              <a:rPr lang="en-US" sz="1500" b="1" dirty="0" err="1">
                <a:solidFill>
                  <a:srgbClr val="FF0000"/>
                </a:solidFill>
              </a:rPr>
              <a:t>document.getElementById</a:t>
            </a:r>
            <a:r>
              <a:rPr lang="en-US" sz="1500" b="1" dirty="0">
                <a:solidFill>
                  <a:srgbClr val="FF0000"/>
                </a:solidFill>
              </a:rPr>
              <a:t>('</a:t>
            </a:r>
            <a:r>
              <a:rPr lang="en-US" sz="1500" b="1" dirty="0" err="1">
                <a:solidFill>
                  <a:srgbClr val="FF0000"/>
                </a:solidFill>
              </a:rPr>
              <a:t>firstp</a:t>
            </a:r>
            <a:r>
              <a:rPr lang="en-US" sz="1500" b="1" dirty="0">
                <a:solidFill>
                  <a:srgbClr val="FF0000"/>
                </a:solidFill>
              </a:rPr>
              <a:t>').</a:t>
            </a:r>
            <a:r>
              <a:rPr lang="en-US" sz="1500" b="1" dirty="0" err="1">
                <a:solidFill>
                  <a:srgbClr val="FF0000"/>
                </a:solidFill>
              </a:rPr>
              <a:t>innerHTML</a:t>
            </a:r>
            <a:r>
              <a:rPr lang="en-US" sz="1500" b="1" dirty="0">
                <a:solidFill>
                  <a:srgbClr val="FF0000"/>
                </a:solidFill>
              </a:rPr>
              <a:t> = "GET YOUR MOUSE OFF THAT BUTTON!"</a:t>
            </a:r>
          </a:p>
          <a:p>
            <a:pPr marL="0" indent="0">
              <a:lnSpc>
                <a:spcPct val="120000"/>
              </a:lnSpc>
              <a:spcBef>
                <a:spcPts val="300"/>
              </a:spcBef>
              <a:buNone/>
            </a:pPr>
            <a:r>
              <a:rPr lang="en-US" sz="1500" b="1" dirty="0">
                <a:solidFill>
                  <a:srgbClr val="FF0000"/>
                </a:solidFill>
              </a:rPr>
              <a:t>	}</a:t>
            </a:r>
          </a:p>
          <a:p>
            <a:pPr marL="0" indent="0">
              <a:lnSpc>
                <a:spcPct val="120000"/>
              </a:lnSpc>
              <a:spcBef>
                <a:spcPts val="300"/>
              </a:spcBef>
              <a:buNone/>
            </a:pPr>
            <a:r>
              <a:rPr lang="en-US" sz="1500" b="1" dirty="0">
                <a:solidFill>
                  <a:srgbClr val="FF0000"/>
                </a:solidFill>
              </a:rPr>
              <a:t>	function </a:t>
            </a:r>
            <a:r>
              <a:rPr lang="en-US" sz="1500" b="1" dirty="0" err="1">
                <a:solidFill>
                  <a:srgbClr val="FF0000"/>
                </a:solidFill>
              </a:rPr>
              <a:t>changethanks</a:t>
            </a:r>
            <a:r>
              <a:rPr lang="en-US" sz="1500" b="1" dirty="0">
                <a:solidFill>
                  <a:srgbClr val="FF0000"/>
                </a:solidFill>
              </a:rPr>
              <a:t>()</a:t>
            </a:r>
          </a:p>
          <a:p>
            <a:pPr marL="0" indent="0">
              <a:lnSpc>
                <a:spcPct val="120000"/>
              </a:lnSpc>
              <a:spcBef>
                <a:spcPts val="300"/>
              </a:spcBef>
              <a:buNone/>
            </a:pPr>
            <a:r>
              <a:rPr lang="en-US" sz="1500" b="1" dirty="0">
                <a:solidFill>
                  <a:srgbClr val="FF0000"/>
                </a:solidFill>
              </a:rPr>
              <a:t>	</a:t>
            </a:r>
            <a:r>
              <a:rPr lang="en-US" sz="1500" b="1" dirty="0">
                <a:solidFill>
                  <a:srgbClr val="FF0000"/>
                </a:solidFill>
              </a:rPr>
              <a:t>{   </a:t>
            </a:r>
            <a:r>
              <a:rPr lang="en-US" sz="1500" b="1" dirty="0" err="1">
                <a:solidFill>
                  <a:srgbClr val="FF0000"/>
                </a:solidFill>
              </a:rPr>
              <a:t>document.getElementById</a:t>
            </a:r>
            <a:r>
              <a:rPr lang="en-US" sz="1500" b="1" dirty="0">
                <a:solidFill>
                  <a:srgbClr val="FF0000"/>
                </a:solidFill>
              </a:rPr>
              <a:t>('</a:t>
            </a:r>
            <a:r>
              <a:rPr lang="en-US" sz="1500" b="1" dirty="0" err="1">
                <a:solidFill>
                  <a:srgbClr val="FF0000"/>
                </a:solidFill>
              </a:rPr>
              <a:t>firstp</a:t>
            </a:r>
            <a:r>
              <a:rPr lang="en-US" sz="1500" b="1" dirty="0">
                <a:solidFill>
                  <a:srgbClr val="FF0000"/>
                </a:solidFill>
              </a:rPr>
              <a:t>').</a:t>
            </a:r>
            <a:r>
              <a:rPr lang="en-US" sz="1500" b="1" dirty="0" err="1">
                <a:solidFill>
                  <a:srgbClr val="FF0000"/>
                </a:solidFill>
              </a:rPr>
              <a:t>innerHTML</a:t>
            </a:r>
            <a:r>
              <a:rPr lang="en-US" sz="1500" b="1" dirty="0">
                <a:solidFill>
                  <a:srgbClr val="FF0000"/>
                </a:solidFill>
              </a:rPr>
              <a:t> = "Whew, that was close!"</a:t>
            </a:r>
          </a:p>
          <a:p>
            <a:pPr marL="0" indent="0">
              <a:lnSpc>
                <a:spcPct val="120000"/>
              </a:lnSpc>
              <a:spcBef>
                <a:spcPts val="300"/>
              </a:spcBef>
              <a:buNone/>
            </a:pPr>
            <a:r>
              <a:rPr lang="en-US" sz="1500" b="1" dirty="0">
                <a:solidFill>
                  <a:srgbClr val="FF0000"/>
                </a:solidFill>
              </a:rPr>
              <a:t>	}</a:t>
            </a:r>
          </a:p>
          <a:p>
            <a:pPr marL="0" indent="0">
              <a:lnSpc>
                <a:spcPct val="120000"/>
              </a:lnSpc>
              <a:spcBef>
                <a:spcPts val="300"/>
              </a:spcBef>
              <a:buNone/>
            </a:pPr>
            <a:r>
              <a:rPr lang="en-US" sz="1500" dirty="0">
                <a:solidFill>
                  <a:srgbClr val="FF0000"/>
                </a:solidFill>
              </a:rPr>
              <a:t>	&lt;/script&gt;</a:t>
            </a:r>
          </a:p>
          <a:p>
            <a:pPr marL="0" indent="0">
              <a:lnSpc>
                <a:spcPct val="120000"/>
              </a:lnSpc>
              <a:spcBef>
                <a:spcPts val="300"/>
              </a:spcBef>
              <a:buNone/>
            </a:pPr>
            <a:r>
              <a:rPr lang="en-US" sz="1500" dirty="0">
                <a:solidFill>
                  <a:srgbClr val="FF0000"/>
                </a:solidFill>
              </a:rPr>
              <a:t>	</a:t>
            </a:r>
            <a:r>
              <a:rPr lang="en-US" sz="1500" dirty="0">
                <a:solidFill>
                  <a:srgbClr val="0070C0"/>
                </a:solidFill>
              </a:rPr>
              <a:t>&lt;/head&gt; </a:t>
            </a:r>
          </a:p>
          <a:p>
            <a:pPr marL="0" indent="0">
              <a:lnSpc>
                <a:spcPct val="120000"/>
              </a:lnSpc>
              <a:spcBef>
                <a:spcPts val="300"/>
              </a:spcBef>
              <a:buNone/>
            </a:pPr>
            <a:r>
              <a:rPr lang="en-US" sz="1500" dirty="0">
                <a:solidFill>
                  <a:srgbClr val="0070C0"/>
                </a:solidFill>
              </a:rPr>
              <a:t>	&lt;body&gt;</a:t>
            </a:r>
          </a:p>
          <a:p>
            <a:pPr marL="0" indent="0">
              <a:lnSpc>
                <a:spcPct val="120000"/>
              </a:lnSpc>
              <a:spcBef>
                <a:spcPts val="300"/>
              </a:spcBef>
              <a:buNone/>
            </a:pPr>
            <a:r>
              <a:rPr lang="en-US" sz="1500" dirty="0">
                <a:solidFill>
                  <a:srgbClr val="0070C0"/>
                </a:solidFill>
              </a:rPr>
              <a:t>		&lt;p id = "</a:t>
            </a:r>
            <a:r>
              <a:rPr lang="en-US" sz="1500" dirty="0" err="1">
                <a:solidFill>
                  <a:srgbClr val="0070C0"/>
                </a:solidFill>
              </a:rPr>
              <a:t>firstp</a:t>
            </a:r>
            <a:r>
              <a:rPr lang="en-US" sz="1500" dirty="0">
                <a:solidFill>
                  <a:srgbClr val="0070C0"/>
                </a:solidFill>
              </a:rPr>
              <a:t>"&gt;This is a very important paragraph!!!&lt;/p&gt;</a:t>
            </a:r>
          </a:p>
          <a:p>
            <a:pPr marL="0" indent="0">
              <a:lnSpc>
                <a:spcPct val="120000"/>
              </a:lnSpc>
              <a:spcBef>
                <a:spcPts val="300"/>
              </a:spcBef>
              <a:buNone/>
            </a:pPr>
            <a:r>
              <a:rPr lang="en-US" sz="1500" dirty="0">
                <a:solidFill>
                  <a:srgbClr val="0070C0"/>
                </a:solidFill>
              </a:rPr>
              <a:t>		&lt;input type = "button" value = "Don't click here" </a:t>
            </a:r>
            <a:r>
              <a:rPr lang="en-US" sz="1500" dirty="0">
                <a:solidFill>
                  <a:srgbClr val="0070C0"/>
                </a:solidFill>
              </a:rPr>
              <a:t/>
            </a:r>
            <a:br>
              <a:rPr lang="en-US" sz="1500" dirty="0">
                <a:solidFill>
                  <a:srgbClr val="0070C0"/>
                </a:solidFill>
              </a:rPr>
            </a:br>
            <a:r>
              <a:rPr lang="en-US" sz="1500" dirty="0">
                <a:solidFill>
                  <a:srgbClr val="0070C0"/>
                </a:solidFill>
              </a:rPr>
              <a:t>		</a:t>
            </a:r>
            <a:r>
              <a:rPr lang="en-US" sz="1500" b="1" dirty="0" err="1">
                <a:solidFill>
                  <a:srgbClr val="0070C0"/>
                </a:solidFill>
              </a:rPr>
              <a:t>onMouseOver</a:t>
            </a:r>
            <a:r>
              <a:rPr lang="en-US" sz="1500" b="1" dirty="0">
                <a:solidFill>
                  <a:srgbClr val="0070C0"/>
                </a:solidFill>
              </a:rPr>
              <a:t> </a:t>
            </a:r>
            <a:r>
              <a:rPr lang="en-US" sz="1500" b="1" dirty="0">
                <a:solidFill>
                  <a:srgbClr val="0070C0"/>
                </a:solidFill>
              </a:rPr>
              <a:t>= "</a:t>
            </a:r>
            <a:r>
              <a:rPr lang="en-US" sz="1500" b="1" dirty="0" err="1">
                <a:solidFill>
                  <a:srgbClr val="0070C0"/>
                </a:solidFill>
              </a:rPr>
              <a:t>changepara</a:t>
            </a:r>
            <a:r>
              <a:rPr lang="en-US" sz="1500" b="1" dirty="0">
                <a:solidFill>
                  <a:srgbClr val="0070C0"/>
                </a:solidFill>
              </a:rPr>
              <a:t>()" </a:t>
            </a:r>
            <a:r>
              <a:rPr lang="en-US" sz="1500" b="1" dirty="0" err="1">
                <a:solidFill>
                  <a:srgbClr val="0070C0"/>
                </a:solidFill>
              </a:rPr>
              <a:t>onMouseOut</a:t>
            </a:r>
            <a:r>
              <a:rPr lang="en-US" sz="1500" b="1" dirty="0">
                <a:solidFill>
                  <a:srgbClr val="0070C0"/>
                </a:solidFill>
              </a:rPr>
              <a:t> = "</a:t>
            </a:r>
            <a:r>
              <a:rPr lang="en-US" sz="1500" b="1" dirty="0" err="1">
                <a:solidFill>
                  <a:srgbClr val="0070C0"/>
                </a:solidFill>
              </a:rPr>
              <a:t>changethanks</a:t>
            </a:r>
            <a:r>
              <a:rPr lang="en-US" sz="1500" b="1" dirty="0">
                <a:solidFill>
                  <a:srgbClr val="0070C0"/>
                </a:solidFill>
              </a:rPr>
              <a:t>()</a:t>
            </a:r>
            <a:r>
              <a:rPr lang="en-US" sz="1500" dirty="0">
                <a:solidFill>
                  <a:srgbClr val="0070C0"/>
                </a:solidFill>
              </a:rPr>
              <a:t>"&gt; </a:t>
            </a:r>
          </a:p>
          <a:p>
            <a:pPr marL="0" indent="0">
              <a:lnSpc>
                <a:spcPct val="120000"/>
              </a:lnSpc>
              <a:spcBef>
                <a:spcPts val="300"/>
              </a:spcBef>
              <a:buNone/>
            </a:pPr>
            <a:r>
              <a:rPr lang="en-US" sz="1500" dirty="0">
                <a:solidFill>
                  <a:srgbClr val="0070C0"/>
                </a:solidFill>
              </a:rPr>
              <a:t>&lt;/body&gt;&lt;/html&gt;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846199" y="99951"/>
            <a:ext cx="10667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linkClick r:id="rId2" action="ppaction://hlinkfile"/>
              </a:rPr>
              <a:t>link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2423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1" y="381000"/>
            <a:ext cx="7543800" cy="762000"/>
          </a:xfrm>
        </p:spPr>
        <p:txBody>
          <a:bodyPr>
            <a:normAutofit/>
          </a:bodyPr>
          <a:lstStyle/>
          <a:p>
            <a:r>
              <a:rPr lang="en-US" dirty="0" err="1" smtClean="0"/>
              <a:t>onMouseOver</a:t>
            </a:r>
            <a:r>
              <a:rPr lang="en-US" dirty="0" err="1"/>
              <a:t>,</a:t>
            </a:r>
            <a:r>
              <a:rPr lang="en-US" dirty="0" err="1" smtClean="0"/>
              <a:t>onMouseOut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62200" y="1295400"/>
            <a:ext cx="8305800" cy="5334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400" dirty="0">
                <a:solidFill>
                  <a:srgbClr val="0070C0"/>
                </a:solidFill>
              </a:rPr>
              <a:t>&lt;!DOCTYPE html&gt;&lt;html&gt;&lt;head&gt;	&lt;meta charset= "utf-8" /&gt;</a:t>
            </a:r>
          </a:p>
          <a:p>
            <a:pPr marL="0" indent="0">
              <a:buNone/>
            </a:pPr>
            <a:r>
              <a:rPr lang="en-US" sz="1400" dirty="0">
                <a:solidFill>
                  <a:srgbClr val="FF0000"/>
                </a:solidFill>
              </a:rPr>
              <a:t>	&lt;script&gt;</a:t>
            </a:r>
          </a:p>
          <a:p>
            <a:pPr marL="0" indent="0">
              <a:buNone/>
            </a:pPr>
            <a:r>
              <a:rPr lang="en-US" sz="1400" b="1" dirty="0">
                <a:solidFill>
                  <a:srgbClr val="FF0000"/>
                </a:solidFill>
              </a:rPr>
              <a:t>	function </a:t>
            </a:r>
            <a:r>
              <a:rPr lang="en-US" sz="1400" b="1" dirty="0" err="1">
                <a:solidFill>
                  <a:srgbClr val="FF0000"/>
                </a:solidFill>
              </a:rPr>
              <a:t>changepara</a:t>
            </a:r>
            <a:r>
              <a:rPr lang="en-US" sz="1400" b="1" dirty="0">
                <a:solidFill>
                  <a:srgbClr val="FF0000"/>
                </a:solidFill>
              </a:rPr>
              <a:t>()</a:t>
            </a:r>
          </a:p>
          <a:p>
            <a:pPr marL="0" indent="0">
              <a:buNone/>
            </a:pPr>
            <a:r>
              <a:rPr lang="en-US" sz="1400" b="1" dirty="0">
                <a:solidFill>
                  <a:srgbClr val="FF0000"/>
                </a:solidFill>
              </a:rPr>
              <a:t>	</a:t>
            </a:r>
            <a:r>
              <a:rPr lang="en-US" sz="1400" b="1" dirty="0">
                <a:solidFill>
                  <a:srgbClr val="FF0000"/>
                </a:solidFill>
              </a:rPr>
              <a:t>{	</a:t>
            </a:r>
            <a:r>
              <a:rPr lang="en-US" sz="1400" b="1" dirty="0" err="1">
                <a:solidFill>
                  <a:srgbClr val="FF0000"/>
                </a:solidFill>
              </a:rPr>
              <a:t>document.getElementById</a:t>
            </a:r>
            <a:r>
              <a:rPr lang="en-US" sz="1400" b="1" dirty="0">
                <a:solidFill>
                  <a:srgbClr val="FF0000"/>
                </a:solidFill>
              </a:rPr>
              <a:t>('</a:t>
            </a:r>
            <a:r>
              <a:rPr lang="en-US" sz="1400" b="1" dirty="0" err="1">
                <a:solidFill>
                  <a:srgbClr val="FF0000"/>
                </a:solidFill>
              </a:rPr>
              <a:t>firstp</a:t>
            </a:r>
            <a:r>
              <a:rPr lang="en-US" sz="1400" b="1" dirty="0">
                <a:solidFill>
                  <a:srgbClr val="FF0000"/>
                </a:solidFill>
              </a:rPr>
              <a:t>').</a:t>
            </a:r>
            <a:r>
              <a:rPr lang="en-US" sz="1400" b="1" dirty="0" err="1">
                <a:solidFill>
                  <a:srgbClr val="FF0000"/>
                </a:solidFill>
              </a:rPr>
              <a:t>innerHTML</a:t>
            </a:r>
            <a:r>
              <a:rPr lang="en-US" sz="1400" b="1" dirty="0">
                <a:solidFill>
                  <a:srgbClr val="FF0000"/>
                </a:solidFill>
              </a:rPr>
              <a:t> = "DON'T RUN YOUR MOUSE OVER THIS PARAGRAPH!"</a:t>
            </a:r>
          </a:p>
          <a:p>
            <a:pPr marL="0" indent="0">
              <a:buNone/>
            </a:pPr>
            <a:r>
              <a:rPr lang="en-US" sz="1400" b="1" dirty="0">
                <a:solidFill>
                  <a:srgbClr val="FF0000"/>
                </a:solidFill>
              </a:rPr>
              <a:t>	}</a:t>
            </a:r>
          </a:p>
          <a:p>
            <a:pPr marL="0" indent="0">
              <a:buNone/>
            </a:pPr>
            <a:r>
              <a:rPr lang="en-US" sz="1400" b="1" dirty="0">
                <a:solidFill>
                  <a:srgbClr val="FF0000"/>
                </a:solidFill>
              </a:rPr>
              <a:t>	function </a:t>
            </a:r>
            <a:r>
              <a:rPr lang="en-US" sz="1400" b="1" dirty="0" err="1">
                <a:solidFill>
                  <a:srgbClr val="FF0000"/>
                </a:solidFill>
              </a:rPr>
              <a:t>changethanks</a:t>
            </a:r>
            <a:r>
              <a:rPr lang="en-US" sz="1400" b="1" dirty="0">
                <a:solidFill>
                  <a:srgbClr val="FF0000"/>
                </a:solidFill>
              </a:rPr>
              <a:t>()</a:t>
            </a:r>
          </a:p>
          <a:p>
            <a:pPr marL="0" indent="0">
              <a:buNone/>
            </a:pPr>
            <a:r>
              <a:rPr lang="en-US" sz="1400" b="1" dirty="0">
                <a:solidFill>
                  <a:srgbClr val="FF0000"/>
                </a:solidFill>
              </a:rPr>
              <a:t>	</a:t>
            </a:r>
            <a:r>
              <a:rPr lang="en-US" sz="1400" b="1" dirty="0">
                <a:solidFill>
                  <a:srgbClr val="FF0000"/>
                </a:solidFill>
              </a:rPr>
              <a:t>{	</a:t>
            </a:r>
            <a:r>
              <a:rPr lang="en-US" sz="1400" b="1" dirty="0" err="1">
                <a:solidFill>
                  <a:srgbClr val="FF0000"/>
                </a:solidFill>
              </a:rPr>
              <a:t>document.getElementById</a:t>
            </a:r>
            <a:r>
              <a:rPr lang="en-US" sz="1400" b="1" dirty="0">
                <a:solidFill>
                  <a:srgbClr val="FF0000"/>
                </a:solidFill>
              </a:rPr>
              <a:t>('</a:t>
            </a:r>
            <a:r>
              <a:rPr lang="en-US" sz="1400" b="1" dirty="0" err="1">
                <a:solidFill>
                  <a:srgbClr val="FF0000"/>
                </a:solidFill>
              </a:rPr>
              <a:t>firstp</a:t>
            </a:r>
            <a:r>
              <a:rPr lang="en-US" sz="1400" b="1" dirty="0">
                <a:solidFill>
                  <a:srgbClr val="FF0000"/>
                </a:solidFill>
              </a:rPr>
              <a:t>').</a:t>
            </a:r>
            <a:r>
              <a:rPr lang="en-US" sz="1400" b="1" dirty="0" err="1">
                <a:solidFill>
                  <a:srgbClr val="FF0000"/>
                </a:solidFill>
              </a:rPr>
              <a:t>innerHTML</a:t>
            </a:r>
            <a:r>
              <a:rPr lang="en-US" sz="1400" b="1" dirty="0">
                <a:solidFill>
                  <a:srgbClr val="FF0000"/>
                </a:solidFill>
              </a:rPr>
              <a:t> = "Thank you for taking your mouse off this paragraph"</a:t>
            </a:r>
          </a:p>
          <a:p>
            <a:pPr marL="0" indent="0">
              <a:buNone/>
            </a:pPr>
            <a:r>
              <a:rPr lang="en-US" sz="1400" b="1" dirty="0">
                <a:solidFill>
                  <a:srgbClr val="FF0000"/>
                </a:solidFill>
              </a:rPr>
              <a:t>	}</a:t>
            </a:r>
          </a:p>
          <a:p>
            <a:pPr marL="0" indent="0">
              <a:buNone/>
            </a:pPr>
            <a:r>
              <a:rPr lang="en-US" sz="1400" dirty="0">
                <a:solidFill>
                  <a:srgbClr val="FF0000"/>
                </a:solidFill>
              </a:rPr>
              <a:t>	&lt;/script&gt;</a:t>
            </a:r>
          </a:p>
          <a:p>
            <a:pPr marL="0" indent="0">
              <a:buNone/>
            </a:pPr>
            <a:r>
              <a:rPr lang="en-US" sz="1400" dirty="0">
                <a:solidFill>
                  <a:srgbClr val="FF0000"/>
                </a:solidFill>
              </a:rPr>
              <a:t>	</a:t>
            </a:r>
            <a:r>
              <a:rPr lang="en-US" sz="1400" dirty="0">
                <a:solidFill>
                  <a:srgbClr val="0070C0"/>
                </a:solidFill>
              </a:rPr>
              <a:t>&lt;/head&gt; </a:t>
            </a:r>
          </a:p>
          <a:p>
            <a:pPr marL="0" indent="0">
              <a:buNone/>
            </a:pPr>
            <a:r>
              <a:rPr lang="en-US" sz="1400" dirty="0">
                <a:solidFill>
                  <a:srgbClr val="0070C0"/>
                </a:solidFill>
              </a:rPr>
              <a:t>	&lt;body&gt;</a:t>
            </a:r>
          </a:p>
          <a:p>
            <a:pPr marL="0" indent="0">
              <a:buNone/>
            </a:pPr>
            <a:r>
              <a:rPr lang="en-US" sz="1400" dirty="0">
                <a:solidFill>
                  <a:schemeClr val="accent2">
                    <a:lumMod val="75000"/>
                  </a:schemeClr>
                </a:solidFill>
              </a:rPr>
              <a:t>	</a:t>
            </a:r>
            <a:r>
              <a:rPr lang="en-US" sz="1400" dirty="0">
                <a:solidFill>
                  <a:schemeClr val="accent2">
                    <a:lumMod val="75000"/>
                  </a:schemeClr>
                </a:solidFill>
              </a:rPr>
              <a:t>        </a:t>
            </a:r>
            <a:r>
              <a:rPr lang="en-US" sz="1400" b="1" dirty="0">
                <a:solidFill>
                  <a:schemeClr val="accent2">
                    <a:lumMod val="75000"/>
                  </a:schemeClr>
                </a:solidFill>
              </a:rPr>
              <a:t>&lt;</a:t>
            </a:r>
            <a:r>
              <a:rPr lang="en-US" sz="1400" b="1" dirty="0">
                <a:solidFill>
                  <a:schemeClr val="accent2">
                    <a:lumMod val="75000"/>
                  </a:schemeClr>
                </a:solidFill>
              </a:rPr>
              <a:t>p id = "</a:t>
            </a:r>
            <a:r>
              <a:rPr lang="en-US" sz="1400" b="1" dirty="0" err="1">
                <a:solidFill>
                  <a:schemeClr val="accent2">
                    <a:lumMod val="75000"/>
                  </a:schemeClr>
                </a:solidFill>
              </a:rPr>
              <a:t>firstp</a:t>
            </a:r>
            <a:r>
              <a:rPr lang="en-US" sz="1400" b="1" dirty="0">
                <a:solidFill>
                  <a:schemeClr val="accent2">
                    <a:lumMod val="75000"/>
                  </a:schemeClr>
                </a:solidFill>
              </a:rPr>
              <a:t>" </a:t>
            </a:r>
            <a:r>
              <a:rPr lang="en-US" sz="1400" b="1" dirty="0" err="1">
                <a:solidFill>
                  <a:schemeClr val="accent2">
                    <a:lumMod val="75000"/>
                  </a:schemeClr>
                </a:solidFill>
              </a:rPr>
              <a:t>onMouseOver</a:t>
            </a:r>
            <a:r>
              <a:rPr lang="en-US" sz="1400" b="1" dirty="0">
                <a:solidFill>
                  <a:schemeClr val="accent2">
                    <a:lumMod val="75000"/>
                  </a:schemeClr>
                </a:solidFill>
              </a:rPr>
              <a:t> = "</a:t>
            </a:r>
            <a:r>
              <a:rPr lang="en-US" sz="1400" b="1" dirty="0" err="1">
                <a:solidFill>
                  <a:schemeClr val="accent2">
                    <a:lumMod val="75000"/>
                  </a:schemeClr>
                </a:solidFill>
              </a:rPr>
              <a:t>changepara</a:t>
            </a:r>
            <a:r>
              <a:rPr lang="en-US" sz="1400" b="1" dirty="0">
                <a:solidFill>
                  <a:schemeClr val="accent2">
                    <a:lumMod val="75000"/>
                  </a:schemeClr>
                </a:solidFill>
              </a:rPr>
              <a:t>()" </a:t>
            </a:r>
            <a:r>
              <a:rPr lang="en-US" sz="1400" b="1" dirty="0" err="1">
                <a:solidFill>
                  <a:schemeClr val="accent2">
                    <a:lumMod val="75000"/>
                  </a:schemeClr>
                </a:solidFill>
              </a:rPr>
              <a:t>onMouseOut</a:t>
            </a:r>
            <a:r>
              <a:rPr lang="en-US" sz="1400" b="1" dirty="0">
                <a:solidFill>
                  <a:schemeClr val="accent2">
                    <a:lumMod val="75000"/>
                  </a:schemeClr>
                </a:solidFill>
              </a:rPr>
              <a:t> = "</a:t>
            </a:r>
            <a:r>
              <a:rPr lang="en-US" sz="1400" b="1" dirty="0" err="1">
                <a:solidFill>
                  <a:schemeClr val="accent2">
                    <a:lumMod val="75000"/>
                  </a:schemeClr>
                </a:solidFill>
              </a:rPr>
              <a:t>changethanks</a:t>
            </a:r>
            <a:r>
              <a:rPr lang="en-US" sz="1400" b="1" dirty="0">
                <a:solidFill>
                  <a:schemeClr val="accent2">
                    <a:lumMod val="75000"/>
                  </a:schemeClr>
                </a:solidFill>
              </a:rPr>
              <a:t>()</a:t>
            </a:r>
            <a:r>
              <a:rPr lang="en-US" sz="1400" dirty="0">
                <a:solidFill>
                  <a:schemeClr val="accent2">
                    <a:lumMod val="75000"/>
                  </a:schemeClr>
                </a:solidFill>
              </a:rPr>
              <a:t>"&gt; </a:t>
            </a:r>
            <a:endParaRPr lang="en-US" sz="1400" dirty="0">
              <a:solidFill>
                <a:schemeClr val="accent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US" sz="1400" dirty="0">
                <a:solidFill>
                  <a:schemeClr val="accent2">
                    <a:lumMod val="75000"/>
                  </a:schemeClr>
                </a:solidFill>
              </a:rPr>
              <a:t>	</a:t>
            </a:r>
            <a:r>
              <a:rPr lang="en-US" sz="1400" dirty="0">
                <a:solidFill>
                  <a:schemeClr val="accent2">
                    <a:lumMod val="75000"/>
                  </a:schemeClr>
                </a:solidFill>
              </a:rPr>
              <a:t>	</a:t>
            </a:r>
            <a:r>
              <a:rPr lang="en-US" sz="1400" b="1" dirty="0">
                <a:solidFill>
                  <a:schemeClr val="accent2">
                    <a:lumMod val="75000"/>
                  </a:schemeClr>
                </a:solidFill>
              </a:rPr>
              <a:t>This </a:t>
            </a:r>
            <a:r>
              <a:rPr lang="en-US" sz="1400" b="1" dirty="0">
                <a:solidFill>
                  <a:schemeClr val="accent2">
                    <a:lumMod val="75000"/>
                  </a:schemeClr>
                </a:solidFill>
              </a:rPr>
              <a:t>is a very important paragraph!!!&lt;/p&gt;</a:t>
            </a:r>
          </a:p>
          <a:p>
            <a:pPr marL="0" indent="0">
              <a:buNone/>
            </a:pPr>
            <a:r>
              <a:rPr lang="en-US" sz="1400" dirty="0">
                <a:solidFill>
                  <a:srgbClr val="0070C0"/>
                </a:solidFill>
              </a:rPr>
              <a:t>&lt;/body&gt;&lt;/html&gt;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846199" y="99951"/>
            <a:ext cx="10667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linkClick r:id="rId2" action="ppaction://hlinkfile"/>
              </a:rPr>
              <a:t>link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7686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24201" y="457200"/>
            <a:ext cx="6934200" cy="609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images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43200" y="1066800"/>
            <a:ext cx="7924800" cy="4844422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>
                <a:solidFill>
                  <a:srgbClr val="0070C0"/>
                </a:solidFill>
              </a:rPr>
              <a:t>&lt;!DOCTYPE html&gt;&lt;html&gt;&lt;head&gt;	&lt;meta charset= "utf-8" /&gt;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	&lt;script&gt;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	function </a:t>
            </a:r>
            <a:r>
              <a:rPr lang="en-US" dirty="0" err="1">
                <a:solidFill>
                  <a:srgbClr val="FF0000"/>
                </a:solidFill>
              </a:rPr>
              <a:t>changepic</a:t>
            </a:r>
            <a:r>
              <a:rPr lang="en-US" dirty="0">
                <a:solidFill>
                  <a:srgbClr val="FF0000"/>
                </a:solidFill>
              </a:rPr>
              <a:t>()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	</a:t>
            </a:r>
            <a:r>
              <a:rPr lang="en-US" dirty="0" smtClean="0">
                <a:solidFill>
                  <a:srgbClr val="FF0000"/>
                </a:solidFill>
              </a:rPr>
              <a:t>{	</a:t>
            </a:r>
            <a:r>
              <a:rPr lang="en-US" dirty="0" err="1" smtClean="0">
                <a:solidFill>
                  <a:srgbClr val="FF0000"/>
                </a:solidFill>
              </a:rPr>
              <a:t>document.getElementById</a:t>
            </a:r>
            <a:r>
              <a:rPr lang="en-US" dirty="0">
                <a:solidFill>
                  <a:srgbClr val="FF0000"/>
                </a:solidFill>
              </a:rPr>
              <a:t>('pic1').</a:t>
            </a:r>
            <a:r>
              <a:rPr lang="en-US" dirty="0" err="1">
                <a:solidFill>
                  <a:srgbClr val="FF0000"/>
                </a:solidFill>
              </a:rPr>
              <a:t>src</a:t>
            </a:r>
            <a:r>
              <a:rPr lang="en-US" dirty="0">
                <a:solidFill>
                  <a:srgbClr val="FF0000"/>
                </a:solidFill>
              </a:rPr>
              <a:t> = "Images/ghost.jpg"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	}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	function </a:t>
            </a:r>
            <a:r>
              <a:rPr lang="en-US" dirty="0" err="1">
                <a:solidFill>
                  <a:srgbClr val="FF0000"/>
                </a:solidFill>
              </a:rPr>
              <a:t>changeback</a:t>
            </a:r>
            <a:r>
              <a:rPr lang="en-US" dirty="0">
                <a:solidFill>
                  <a:srgbClr val="FF0000"/>
                </a:solidFill>
              </a:rPr>
              <a:t>()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	</a:t>
            </a:r>
            <a:r>
              <a:rPr lang="en-US" dirty="0" smtClean="0">
                <a:solidFill>
                  <a:srgbClr val="FF0000"/>
                </a:solidFill>
              </a:rPr>
              <a:t>{	</a:t>
            </a:r>
            <a:r>
              <a:rPr lang="en-US" dirty="0" err="1" smtClean="0">
                <a:solidFill>
                  <a:srgbClr val="FF0000"/>
                </a:solidFill>
              </a:rPr>
              <a:t>document.getElementById</a:t>
            </a:r>
            <a:r>
              <a:rPr lang="en-US" dirty="0">
                <a:solidFill>
                  <a:srgbClr val="FF0000"/>
                </a:solidFill>
              </a:rPr>
              <a:t>('pic1').</a:t>
            </a:r>
            <a:r>
              <a:rPr lang="en-US" dirty="0" err="1">
                <a:solidFill>
                  <a:srgbClr val="FF0000"/>
                </a:solidFill>
              </a:rPr>
              <a:t>src</a:t>
            </a:r>
            <a:r>
              <a:rPr lang="en-US" dirty="0">
                <a:solidFill>
                  <a:srgbClr val="FF0000"/>
                </a:solidFill>
              </a:rPr>
              <a:t> = "Images/woman.jpg"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	}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	&lt;/script&gt;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	</a:t>
            </a:r>
            <a:r>
              <a:rPr lang="en-US" dirty="0">
                <a:solidFill>
                  <a:srgbClr val="0070C0"/>
                </a:solidFill>
              </a:rPr>
              <a:t>&lt;/head&gt; </a:t>
            </a:r>
          </a:p>
          <a:p>
            <a:pPr marL="0" indent="0">
              <a:buNone/>
            </a:pPr>
            <a:r>
              <a:rPr lang="en-US" dirty="0">
                <a:solidFill>
                  <a:srgbClr val="0070C0"/>
                </a:solidFill>
              </a:rPr>
              <a:t>	&lt;body&gt;</a:t>
            </a:r>
          </a:p>
          <a:p>
            <a:pPr marL="0" indent="0">
              <a:buNone/>
            </a:pPr>
            <a:r>
              <a:rPr lang="en-US" dirty="0">
                <a:solidFill>
                  <a:srgbClr val="0070C0"/>
                </a:solidFill>
              </a:rPr>
              <a:t>		</a:t>
            </a:r>
            <a:r>
              <a:rPr lang="en-US" dirty="0" smtClean="0">
                <a:solidFill>
                  <a:srgbClr val="0070C0"/>
                </a:solidFill>
              </a:rPr>
              <a:t>&lt;p&gt;&lt;</a:t>
            </a:r>
            <a:r>
              <a:rPr lang="en-US" dirty="0" err="1" smtClean="0">
                <a:solidFill>
                  <a:srgbClr val="0070C0"/>
                </a:solidFill>
              </a:rPr>
              <a:t>img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src</a:t>
            </a:r>
            <a:r>
              <a:rPr lang="en-US" dirty="0">
                <a:solidFill>
                  <a:srgbClr val="0070C0"/>
                </a:solidFill>
              </a:rPr>
              <a:t> = "Images/woman.jpg" width = "300" height = "300" id = "pic1" </a:t>
            </a:r>
            <a:endParaRPr lang="en-US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0070C0"/>
                </a:solidFill>
              </a:rPr>
              <a:t>	</a:t>
            </a:r>
            <a:r>
              <a:rPr lang="en-US" dirty="0" smtClean="0">
                <a:solidFill>
                  <a:srgbClr val="0070C0"/>
                </a:solidFill>
              </a:rPr>
              <a:t>	</a:t>
            </a:r>
            <a:r>
              <a:rPr lang="en-US" dirty="0" err="1" smtClean="0">
                <a:solidFill>
                  <a:srgbClr val="0070C0"/>
                </a:solidFill>
              </a:rPr>
              <a:t>onMouseOver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>
                <a:solidFill>
                  <a:srgbClr val="0070C0"/>
                </a:solidFill>
              </a:rPr>
              <a:t>= "</a:t>
            </a:r>
            <a:r>
              <a:rPr lang="en-US" dirty="0" err="1">
                <a:solidFill>
                  <a:srgbClr val="0070C0"/>
                </a:solidFill>
              </a:rPr>
              <a:t>changepic</a:t>
            </a:r>
            <a:r>
              <a:rPr lang="en-US" dirty="0">
                <a:solidFill>
                  <a:srgbClr val="0070C0"/>
                </a:solidFill>
              </a:rPr>
              <a:t>()" </a:t>
            </a:r>
            <a:r>
              <a:rPr lang="en-US" dirty="0" err="1">
                <a:solidFill>
                  <a:srgbClr val="0070C0"/>
                </a:solidFill>
              </a:rPr>
              <a:t>onMouseOut</a:t>
            </a:r>
            <a:r>
              <a:rPr lang="en-US" dirty="0">
                <a:solidFill>
                  <a:srgbClr val="0070C0"/>
                </a:solidFill>
              </a:rPr>
              <a:t> = "</a:t>
            </a:r>
            <a:r>
              <a:rPr lang="en-US" dirty="0" err="1">
                <a:solidFill>
                  <a:srgbClr val="0070C0"/>
                </a:solidFill>
              </a:rPr>
              <a:t>changeback</a:t>
            </a:r>
            <a:r>
              <a:rPr lang="en-US" dirty="0">
                <a:solidFill>
                  <a:srgbClr val="0070C0"/>
                </a:solidFill>
              </a:rPr>
              <a:t>()"&gt; </a:t>
            </a:r>
            <a:r>
              <a:rPr lang="en-US" dirty="0" smtClean="0">
                <a:solidFill>
                  <a:srgbClr val="0070C0"/>
                </a:solidFill>
              </a:rPr>
              <a:t>&lt;/p&gt;</a:t>
            </a:r>
            <a:endParaRPr lang="en-US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0070C0"/>
                </a:solidFill>
              </a:rPr>
              <a:t>&lt;/body&gt;&lt;/html&gt;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846199" y="99951"/>
            <a:ext cx="10667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linkClick r:id="rId2" action="ppaction://hlinkfile"/>
              </a:rPr>
              <a:t>link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8928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24201" y="381000"/>
            <a:ext cx="6934200" cy="609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Comments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1295400"/>
            <a:ext cx="7315200" cy="4648200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A way of including comments to yourself and to other people without the browser caring.   </a:t>
            </a:r>
          </a:p>
          <a:p>
            <a:r>
              <a:rPr lang="en-US" dirty="0" smtClean="0"/>
              <a:t>Comments start with </a:t>
            </a:r>
            <a:r>
              <a:rPr lang="en-US" dirty="0" smtClean="0">
                <a:solidFill>
                  <a:srgbClr val="00B050"/>
                </a:solidFill>
              </a:rPr>
              <a:t>/*</a:t>
            </a:r>
            <a:r>
              <a:rPr lang="en-US" dirty="0" smtClean="0"/>
              <a:t> and end with </a:t>
            </a:r>
            <a:r>
              <a:rPr lang="en-US" dirty="0" smtClean="0">
                <a:solidFill>
                  <a:srgbClr val="00B050"/>
                </a:solidFill>
              </a:rPr>
              <a:t>*/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Everything between these opening and closing markers is ignored by the browser</a:t>
            </a:r>
          </a:p>
          <a:p>
            <a:pPr lvl="1"/>
            <a:r>
              <a:rPr lang="en-US" dirty="0" smtClean="0"/>
              <a:t>so anything between them won’t be run by </a:t>
            </a:r>
            <a:r>
              <a:rPr lang="en-US" dirty="0" err="1" smtClean="0"/>
              <a:t>javascript</a:t>
            </a:r>
            <a:r>
              <a:rPr lang="en-US" dirty="0" smtClean="0"/>
              <a:t>.  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	</a:t>
            </a:r>
            <a:r>
              <a:rPr lang="en-US" dirty="0" smtClean="0">
                <a:solidFill>
                  <a:srgbClr val="FF0000"/>
                </a:solidFill>
              </a:rPr>
              <a:t>&lt;</a:t>
            </a:r>
            <a:r>
              <a:rPr lang="en-US" dirty="0">
                <a:solidFill>
                  <a:srgbClr val="FF0000"/>
                </a:solidFill>
              </a:rPr>
              <a:t>script</a:t>
            </a:r>
            <a:r>
              <a:rPr lang="en-US" dirty="0" smtClean="0">
                <a:solidFill>
                  <a:srgbClr val="FF0000"/>
                </a:solidFill>
              </a:rPr>
              <a:t>&gt;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	</a:t>
            </a:r>
            <a:r>
              <a:rPr lang="en-US" dirty="0" smtClean="0">
                <a:solidFill>
                  <a:srgbClr val="00B050"/>
                </a:solidFill>
              </a:rPr>
              <a:t>/* This script asks the user for a number.  It uses that number to set the</a:t>
            </a:r>
            <a:br>
              <a:rPr lang="en-US" dirty="0" smtClean="0">
                <a:solidFill>
                  <a:srgbClr val="00B050"/>
                </a:solidFill>
              </a:rPr>
            </a:br>
            <a:r>
              <a:rPr lang="en-US" dirty="0" smtClean="0">
                <a:solidFill>
                  <a:srgbClr val="00B050"/>
                </a:solidFill>
              </a:rPr>
              <a:t>             element with the id “ball1” to the width of the number the user </a:t>
            </a:r>
            <a:br>
              <a:rPr lang="en-US" dirty="0" smtClean="0">
                <a:solidFill>
                  <a:srgbClr val="00B050"/>
                </a:solidFill>
              </a:rPr>
            </a:br>
            <a:r>
              <a:rPr lang="en-US" dirty="0" smtClean="0">
                <a:solidFill>
                  <a:srgbClr val="00B050"/>
                </a:solidFill>
              </a:rPr>
              <a:t>	    entered */</a:t>
            </a:r>
            <a:endParaRPr lang="en-US" dirty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		</a:t>
            </a:r>
            <a:r>
              <a:rPr lang="en-US" dirty="0" err="1" smtClean="0">
                <a:solidFill>
                  <a:srgbClr val="FF0000"/>
                </a:solidFill>
              </a:rPr>
              <a:t>var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x = </a:t>
            </a:r>
            <a:r>
              <a:rPr lang="en-US" dirty="0" err="1">
                <a:solidFill>
                  <a:srgbClr val="FF0000"/>
                </a:solidFill>
              </a:rPr>
              <a:t>parseInt</a:t>
            </a:r>
            <a:r>
              <a:rPr lang="en-US" dirty="0">
                <a:solidFill>
                  <a:srgbClr val="FF0000"/>
                </a:solidFill>
              </a:rPr>
              <a:t>(prompt("What size should the ball's width be</a:t>
            </a:r>
            <a:r>
              <a:rPr lang="en-US" dirty="0" smtClean="0">
                <a:solidFill>
                  <a:srgbClr val="FF0000"/>
                </a:solidFill>
              </a:rPr>
              <a:t>?"))</a:t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>		</a:t>
            </a:r>
            <a:r>
              <a:rPr lang="en-US" dirty="0" err="1" smtClean="0">
                <a:solidFill>
                  <a:srgbClr val="FF0000"/>
                </a:solidFill>
              </a:rPr>
              <a:t>document.getElementById</a:t>
            </a:r>
            <a:r>
              <a:rPr lang="en-US" dirty="0">
                <a:solidFill>
                  <a:srgbClr val="FF0000"/>
                </a:solidFill>
              </a:rPr>
              <a:t>("ball1").width = x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	</a:t>
            </a:r>
            <a:r>
              <a:rPr lang="en-US" dirty="0" smtClean="0">
                <a:solidFill>
                  <a:srgbClr val="FF0000"/>
                </a:solidFill>
              </a:rPr>
              <a:t>&lt;/</a:t>
            </a:r>
            <a:r>
              <a:rPr lang="en-US" dirty="0">
                <a:solidFill>
                  <a:srgbClr val="FF0000"/>
                </a:solidFill>
              </a:rPr>
              <a:t>script&gt;</a:t>
            </a:r>
          </a:p>
          <a:p>
            <a:endParaRPr lang="en-US" dirty="0" smtClean="0"/>
          </a:p>
          <a:p>
            <a:r>
              <a:rPr lang="en-US" dirty="0"/>
              <a:t>Comments are designed for leaving information for people to read (as opposed to the browser)</a:t>
            </a:r>
          </a:p>
          <a:p>
            <a:pPr lvl="1"/>
            <a:r>
              <a:rPr lang="en-US" dirty="0"/>
              <a:t>But we can use comments to isolate what code is working and what isn’t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1687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Debugging: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19400" y="1295401"/>
            <a:ext cx="7391400" cy="48307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You've got a problem – your code doesn't work.  </a:t>
            </a:r>
          </a:p>
          <a:p>
            <a:pPr lvl="1"/>
            <a:r>
              <a:rPr lang="en-US" dirty="0" smtClean="0"/>
              <a:t>There is a "bug“* in your code. (something that isn't correct</a:t>
            </a:r>
          </a:p>
          <a:p>
            <a:pPr lvl="2"/>
            <a:r>
              <a:rPr lang="en-US" dirty="0" smtClean="0"/>
              <a:t>Could be a typo (most likely!!)</a:t>
            </a:r>
          </a:p>
          <a:p>
            <a:pPr lvl="2"/>
            <a:r>
              <a:rPr lang="en-US" dirty="0" smtClean="0"/>
              <a:t>Could be a "syntax error"</a:t>
            </a:r>
          </a:p>
          <a:p>
            <a:pPr lvl="3"/>
            <a:r>
              <a:rPr lang="en-US" dirty="0" smtClean="0"/>
              <a:t>e.g.,  </a:t>
            </a:r>
            <a:r>
              <a:rPr lang="en-US" dirty="0" err="1" smtClean="0">
                <a:solidFill>
                  <a:srgbClr val="FF0000"/>
                </a:solidFill>
              </a:rPr>
              <a:t>document.getElementbyId</a:t>
            </a:r>
            <a:r>
              <a:rPr lang="en-US" dirty="0">
                <a:solidFill>
                  <a:srgbClr val="FF0000"/>
                </a:solidFill>
              </a:rPr>
              <a:t>(</a:t>
            </a:r>
            <a:r>
              <a:rPr lang="en-US" dirty="0" smtClean="0">
                <a:solidFill>
                  <a:srgbClr val="FF0000"/>
                </a:solidFill>
              </a:rPr>
              <a:t>'pic1</a:t>
            </a:r>
            <a:r>
              <a:rPr lang="en-US" dirty="0">
                <a:solidFill>
                  <a:srgbClr val="FF0000"/>
                </a:solidFill>
              </a:rPr>
              <a:t>)</a:t>
            </a:r>
            <a:r>
              <a:rPr lang="en-US" dirty="0" smtClean="0">
                <a:solidFill>
                  <a:srgbClr val="FF0000"/>
                </a:solidFill>
              </a:rPr>
              <a:t>.</a:t>
            </a:r>
            <a:r>
              <a:rPr lang="en-US" dirty="0" err="1" smtClean="0">
                <a:solidFill>
                  <a:srgbClr val="FF0000"/>
                </a:solidFill>
              </a:rPr>
              <a:t>src</a:t>
            </a:r>
            <a:r>
              <a:rPr lang="en-US" dirty="0" smtClean="0">
                <a:solidFill>
                  <a:srgbClr val="FF0000"/>
                </a:solidFill>
              </a:rPr>
              <a:t> = "cat.jpg";</a:t>
            </a:r>
          </a:p>
          <a:p>
            <a:pPr lvl="3"/>
            <a:r>
              <a:rPr lang="en-US" dirty="0" smtClean="0"/>
              <a:t>e.g., forgetting an opening or closing </a:t>
            </a:r>
            <a:r>
              <a:rPr lang="en-US" dirty="0" smtClean="0">
                <a:solidFill>
                  <a:srgbClr val="FF0000"/>
                </a:solidFill>
              </a:rPr>
              <a:t>{    } or ( )</a:t>
            </a:r>
          </a:p>
          <a:p>
            <a:pPr lvl="3"/>
            <a:r>
              <a:rPr lang="en-US" dirty="0" smtClean="0"/>
              <a:t>e.g., </a:t>
            </a:r>
            <a:r>
              <a:rPr lang="en-US" dirty="0" smtClean="0">
                <a:solidFill>
                  <a:srgbClr val="FF0000"/>
                </a:solidFill>
              </a:rPr>
              <a:t>if (par1 = 'pic1')</a:t>
            </a:r>
          </a:p>
          <a:p>
            <a:pPr lvl="2"/>
            <a:r>
              <a:rPr lang="en-US" dirty="0" smtClean="0"/>
              <a:t>Could be a logic error</a:t>
            </a:r>
          </a:p>
          <a:p>
            <a:pPr lvl="3"/>
            <a:r>
              <a:rPr lang="en-US" dirty="0" smtClean="0"/>
              <a:t>These are the hardest to find!</a:t>
            </a:r>
          </a:p>
          <a:p>
            <a:pPr lvl="3"/>
            <a:r>
              <a:rPr lang="en-US" dirty="0" smtClean="0"/>
              <a:t>When what you're trying to do won't be done in the way you're trying to do it.</a:t>
            </a:r>
          </a:p>
          <a:p>
            <a:pPr lvl="1"/>
            <a:r>
              <a:rPr lang="en-US" dirty="0" smtClean="0"/>
              <a:t>How do you find the "bug"??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1400" i="1" dirty="0"/>
              <a:t>*Aside: the term debugging came from radio repairmen from before WWII. In fixing radios, the repairmen often had to clean out bug </a:t>
            </a:r>
            <a:r>
              <a:rPr lang="en-US" sz="1400" i="1" dirty="0" err="1"/>
              <a:t>carcases</a:t>
            </a:r>
            <a:r>
              <a:rPr lang="en-US" sz="1400" i="1" dirty="0"/>
              <a:t> in order to get the radios working.</a:t>
            </a:r>
            <a:endParaRPr lang="en-US" sz="1400" i="1" dirty="0"/>
          </a:p>
        </p:txBody>
      </p:sp>
    </p:spTree>
    <p:extLst>
      <p:ext uri="{BB962C8B-B14F-4D97-AF65-F5344CB8AC3E}">
        <p14:creationId xmlns:p14="http://schemas.microsoft.com/office/powerpoint/2010/main" val="2901036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274638"/>
            <a:ext cx="7315200" cy="715962"/>
          </a:xfrm>
        </p:spPr>
        <p:txBody>
          <a:bodyPr>
            <a:normAutofit/>
          </a:bodyPr>
          <a:lstStyle/>
          <a:p>
            <a:r>
              <a:rPr lang="en-US" dirty="0" smtClean="0"/>
              <a:t>Finding the bug (Debugging)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95600" y="1066801"/>
            <a:ext cx="7315200" cy="5059363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Is your web site showing up as you want it to?</a:t>
            </a:r>
          </a:p>
          <a:p>
            <a:pPr marL="971550" lvl="1" indent="-514350"/>
            <a:r>
              <a:rPr lang="en-US" dirty="0" smtClean="0"/>
              <a:t>Probably an html error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dirty="0" smtClean="0"/>
              <a:t>Make sure the page is valid (you’ve got an opening and closing &lt;html&gt; tag and an opening and closing &lt;body&gt; tag inside it.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dirty="0" smtClean="0"/>
              <a:t>Check to make sure that if you opened a tag, you closed it properly. </a:t>
            </a:r>
          </a:p>
          <a:p>
            <a:pPr marL="971550" lvl="1" indent="-457200"/>
            <a:r>
              <a:rPr lang="en-US" dirty="0" smtClean="0"/>
              <a:t>Next, check to make sure everything opened is closed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dirty="0" smtClean="0"/>
              <a:t>Make sure your quotes (" ") open and close properly</a:t>
            </a:r>
          </a:p>
          <a:p>
            <a:pPr marL="1828800" lvl="3" indent="-457200">
              <a:buFont typeface="+mj-lt"/>
              <a:buAutoNum type="arabicPeriod"/>
            </a:pPr>
            <a:r>
              <a:rPr lang="en-US" dirty="0" smtClean="0"/>
              <a:t>Make sure the quotes are </a:t>
            </a:r>
            <a:r>
              <a:rPr lang="en-US" sz="2200" dirty="0"/>
              <a:t>" "</a:t>
            </a:r>
            <a:r>
              <a:rPr lang="en-US" sz="1500" dirty="0"/>
              <a:t> </a:t>
            </a:r>
            <a:r>
              <a:rPr lang="en-US" dirty="0" smtClean="0"/>
              <a:t>and not </a:t>
            </a:r>
            <a:r>
              <a:rPr lang="en-US" sz="1900" dirty="0"/>
              <a:t>“” </a:t>
            </a:r>
            <a:r>
              <a:rPr lang="en-US" dirty="0" smtClean="0"/>
              <a:t>(from copying from </a:t>
            </a:r>
            <a:r>
              <a:rPr lang="en-US" dirty="0" err="1" smtClean="0"/>
              <a:t>ppt</a:t>
            </a:r>
            <a:r>
              <a:rPr lang="en-US" dirty="0" smtClean="0"/>
              <a:t> or word)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sz="1200" dirty="0"/>
              <a:t>Go through and check for opening and closing () and {}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sz="1200" b="1" dirty="0"/>
              <a:t>CHECK CAREFULLY FOR PROPER CAPITALIZATION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dirty="0" smtClean="0"/>
              <a:t>If nothing shows up, check to make sure you've properly entered,</a:t>
            </a:r>
          </a:p>
          <a:p>
            <a:pPr marL="1828800" lvl="3" indent="-457200">
              <a:buNone/>
            </a:pPr>
            <a:r>
              <a:rPr lang="en-US" dirty="0" smtClean="0">
                <a:solidFill>
                  <a:srgbClr val="FF0000"/>
                </a:solidFill>
              </a:rPr>
              <a:t>&lt;script&gt;</a:t>
            </a:r>
          </a:p>
          <a:p>
            <a:pPr marL="1828800" lvl="3" indent="-457200">
              <a:buNone/>
            </a:pPr>
            <a:r>
              <a:rPr lang="en-US" dirty="0" smtClean="0">
                <a:solidFill>
                  <a:srgbClr val="FF0000"/>
                </a:solidFill>
              </a:rPr>
              <a:t>&lt;/script&gt;</a:t>
            </a:r>
          </a:p>
        </p:txBody>
      </p:sp>
    </p:spTree>
    <p:extLst>
      <p:ext uri="{BB962C8B-B14F-4D97-AF65-F5344CB8AC3E}">
        <p14:creationId xmlns:p14="http://schemas.microsoft.com/office/powerpoint/2010/main" val="4240009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1" y="152400"/>
            <a:ext cx="7010400" cy="609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Functions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63904" y="990600"/>
            <a:ext cx="7451696" cy="5410200"/>
          </a:xfrm>
        </p:spPr>
        <p:txBody>
          <a:bodyPr>
            <a:normAutofit fontScale="92500" lnSpcReduction="20000"/>
          </a:bodyPr>
          <a:lstStyle/>
          <a:p>
            <a:pPr>
              <a:spcBef>
                <a:spcPts val="800"/>
              </a:spcBef>
            </a:pPr>
            <a:r>
              <a:rPr lang="en-US" sz="2600" dirty="0"/>
              <a:t>Wouldn’t it be nice to be able to bring up a new animal and paragraph without having to reload the page each time?</a:t>
            </a:r>
          </a:p>
          <a:p>
            <a:pPr>
              <a:spcBef>
                <a:spcPts val="800"/>
              </a:spcBef>
            </a:pPr>
            <a:endParaRPr lang="en-US" sz="2600" dirty="0"/>
          </a:p>
          <a:p>
            <a:pPr>
              <a:lnSpc>
                <a:spcPct val="110000"/>
              </a:lnSpc>
              <a:spcBef>
                <a:spcPts val="800"/>
              </a:spcBef>
            </a:pPr>
            <a:r>
              <a:rPr lang="en-US" sz="2600" dirty="0"/>
              <a:t>We can!  We can place the </a:t>
            </a:r>
            <a:r>
              <a:rPr lang="en-US" sz="2600" dirty="0" err="1"/>
              <a:t>javascript</a:t>
            </a:r>
            <a:r>
              <a:rPr lang="en-US" sz="2600" dirty="0"/>
              <a:t> inside a </a:t>
            </a:r>
            <a:r>
              <a:rPr lang="en-US" sz="2600" b="1" dirty="0">
                <a:solidFill>
                  <a:srgbClr val="C00000"/>
                </a:solidFill>
              </a:rPr>
              <a:t>function</a:t>
            </a:r>
            <a:r>
              <a:rPr lang="en-US" sz="2600" dirty="0"/>
              <a:t>, with a name, and then “call” the function again and again and again.</a:t>
            </a:r>
          </a:p>
          <a:p>
            <a:pPr marL="0" indent="0">
              <a:lnSpc>
                <a:spcPct val="110000"/>
              </a:lnSpc>
              <a:spcBef>
                <a:spcPts val="800"/>
              </a:spcBef>
              <a:buNone/>
            </a:pPr>
            <a:endParaRPr lang="en-US" sz="2600" dirty="0"/>
          </a:p>
          <a:p>
            <a:pPr>
              <a:lnSpc>
                <a:spcPct val="110000"/>
              </a:lnSpc>
              <a:spcBef>
                <a:spcPts val="800"/>
              </a:spcBef>
            </a:pPr>
            <a:r>
              <a:rPr lang="en-US" sz="2600" dirty="0"/>
              <a:t>Functions: giving code a name.</a:t>
            </a:r>
          </a:p>
          <a:p>
            <a:pPr lvl="1">
              <a:lnSpc>
                <a:spcPct val="110000"/>
              </a:lnSpc>
              <a:spcBef>
                <a:spcPts val="800"/>
              </a:spcBef>
            </a:pPr>
            <a:r>
              <a:rPr lang="en-US" dirty="0"/>
              <a:t>Just like:</a:t>
            </a:r>
          </a:p>
          <a:p>
            <a:pPr lvl="2">
              <a:lnSpc>
                <a:spcPct val="110000"/>
              </a:lnSpc>
              <a:spcBef>
                <a:spcPts val="800"/>
              </a:spcBef>
            </a:pPr>
            <a:r>
              <a:rPr lang="en-US" sz="2100" dirty="0"/>
              <a:t>“</a:t>
            </a:r>
            <a:r>
              <a:rPr lang="en-US" sz="2100" b="1" dirty="0"/>
              <a:t>Get gas</a:t>
            </a:r>
            <a:r>
              <a:rPr lang="en-US" sz="2100" dirty="0"/>
              <a:t>” is a shortcut for all the steps necessary to put gas in your car</a:t>
            </a:r>
          </a:p>
          <a:p>
            <a:pPr lvl="2">
              <a:lnSpc>
                <a:spcPct val="110000"/>
              </a:lnSpc>
              <a:spcBef>
                <a:spcPts val="800"/>
              </a:spcBef>
            </a:pPr>
            <a:r>
              <a:rPr lang="en-US" sz="2100" dirty="0"/>
              <a:t>“</a:t>
            </a:r>
            <a:r>
              <a:rPr lang="en-US" sz="2100" b="1" dirty="0"/>
              <a:t>Brush your teeth</a:t>
            </a:r>
            <a:r>
              <a:rPr lang="en-US" sz="2100" dirty="0"/>
              <a:t>” again – shortcut for all the steps necessary to clean your teeth</a:t>
            </a:r>
            <a:endParaRPr lang="en-US" sz="2100" dirty="0">
              <a:solidFill>
                <a:srgbClr val="FF0000"/>
              </a:solidFill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2300" dirty="0">
                <a:solidFill>
                  <a:srgbClr val="FF0000"/>
                </a:solidFill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406898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Defining a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function </a:t>
            </a:r>
            <a:r>
              <a:rPr lang="en-US" i="1" dirty="0" err="1" smtClean="0">
                <a:solidFill>
                  <a:srgbClr val="FF0000"/>
                </a:solidFill>
              </a:rPr>
              <a:t>fname</a:t>
            </a:r>
            <a:r>
              <a:rPr lang="en-US" dirty="0" smtClean="0">
                <a:solidFill>
                  <a:srgbClr val="FF0000"/>
                </a:solidFill>
              </a:rPr>
              <a:t> ()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{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     </a:t>
            </a:r>
            <a:r>
              <a:rPr lang="en-US" i="1" dirty="0" smtClean="0">
                <a:solidFill>
                  <a:srgbClr val="FF0000"/>
                </a:solidFill>
              </a:rPr>
              <a:t>code that function does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}</a:t>
            </a:r>
          </a:p>
          <a:p>
            <a:pPr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dirty="0" err="1" smtClean="0"/>
              <a:t>fname</a:t>
            </a:r>
            <a:r>
              <a:rPr lang="en-US" dirty="0" smtClean="0"/>
              <a:t> is the name you give your function.</a:t>
            </a:r>
          </a:p>
          <a:p>
            <a:pPr>
              <a:buNone/>
            </a:pPr>
            <a:r>
              <a:rPr lang="en-US" dirty="0" smtClean="0"/>
              <a:t>The { and } start and end the function</a:t>
            </a:r>
          </a:p>
          <a:p>
            <a:pPr>
              <a:buNone/>
            </a:pPr>
            <a:r>
              <a:rPr lang="en-US" dirty="0" smtClean="0"/>
              <a:t>You put whatever you want to happen in between {  and 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2662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1" y="469283"/>
            <a:ext cx="6589199" cy="1280890"/>
          </a:xfrm>
        </p:spPr>
        <p:txBody>
          <a:bodyPr/>
          <a:lstStyle/>
          <a:p>
            <a:r>
              <a:rPr lang="en-US" dirty="0" smtClean="0"/>
              <a:t>Example: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8400" y="1295400"/>
            <a:ext cx="8382000" cy="5410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600" b="1" dirty="0">
                <a:solidFill>
                  <a:srgbClr val="0070C0"/>
                </a:solidFill>
              </a:rPr>
              <a:t>&lt;!DOCTYPE html&gt;&lt;html&gt;&lt;head&gt;	&lt;meta charset= "utf-8" /&gt;&lt;/head&gt; </a:t>
            </a:r>
          </a:p>
          <a:p>
            <a:pPr marL="0" indent="0">
              <a:buNone/>
            </a:pPr>
            <a:r>
              <a:rPr lang="en-US" sz="1600" b="1" dirty="0">
                <a:solidFill>
                  <a:srgbClr val="0070C0"/>
                </a:solidFill>
              </a:rPr>
              <a:t>&lt;</a:t>
            </a:r>
            <a:r>
              <a:rPr lang="en-US" sz="1600" b="1" dirty="0">
                <a:solidFill>
                  <a:srgbClr val="0070C0"/>
                </a:solidFill>
              </a:rPr>
              <a:t>body&gt;</a:t>
            </a:r>
          </a:p>
          <a:p>
            <a:pPr marL="0" indent="0">
              <a:buNone/>
            </a:pPr>
            <a:r>
              <a:rPr lang="en-US" sz="1600" b="1" dirty="0">
                <a:solidFill>
                  <a:srgbClr val="0070C0"/>
                </a:solidFill>
              </a:rPr>
              <a:t>   &lt;</a:t>
            </a:r>
            <a:r>
              <a:rPr lang="en-US" sz="1600" b="1" dirty="0">
                <a:solidFill>
                  <a:srgbClr val="0070C0"/>
                </a:solidFill>
              </a:rPr>
              <a:t>p id = "</a:t>
            </a:r>
            <a:r>
              <a:rPr lang="en-US" sz="1600" b="1" dirty="0" err="1">
                <a:solidFill>
                  <a:srgbClr val="0070C0"/>
                </a:solidFill>
              </a:rPr>
              <a:t>firstp</a:t>
            </a:r>
            <a:r>
              <a:rPr lang="en-US" sz="1600" b="1" dirty="0">
                <a:solidFill>
                  <a:srgbClr val="0070C0"/>
                </a:solidFill>
              </a:rPr>
              <a:t>"&gt; This is a paragraph&lt;/p&gt;</a:t>
            </a:r>
          </a:p>
          <a:p>
            <a:pPr marL="0" indent="0">
              <a:buNone/>
            </a:pPr>
            <a:r>
              <a:rPr lang="en-US" sz="1600" b="1" dirty="0">
                <a:solidFill>
                  <a:srgbClr val="C00000"/>
                </a:solidFill>
              </a:rPr>
              <a:t>&lt;script&gt;</a:t>
            </a:r>
            <a:endParaRPr lang="en-US" sz="1600" b="1" dirty="0">
              <a:solidFill>
                <a:srgbClr val="C00000"/>
              </a:solidFill>
            </a:endParaRPr>
          </a:p>
          <a:p>
            <a:pPr marL="0" indent="0">
              <a:spcBef>
                <a:spcPts val="400"/>
              </a:spcBef>
              <a:buNone/>
            </a:pPr>
            <a:r>
              <a:rPr lang="en-US" sz="1600" dirty="0">
                <a:solidFill>
                  <a:srgbClr val="C00000"/>
                </a:solidFill>
              </a:rPr>
              <a:t>	</a:t>
            </a:r>
            <a:r>
              <a:rPr lang="en-US" sz="1600" b="1" dirty="0">
                <a:solidFill>
                  <a:srgbClr val="FF0000"/>
                </a:solidFill>
              </a:rPr>
              <a:t>function </a:t>
            </a:r>
            <a:r>
              <a:rPr lang="en-US" sz="1600" b="1" dirty="0" err="1">
                <a:solidFill>
                  <a:srgbClr val="FF0000"/>
                </a:solidFill>
              </a:rPr>
              <a:t>guessinggame</a:t>
            </a:r>
            <a:r>
              <a:rPr lang="en-US" sz="1600" b="1" dirty="0">
                <a:solidFill>
                  <a:srgbClr val="FF0000"/>
                </a:solidFill>
              </a:rPr>
              <a:t>()</a:t>
            </a:r>
          </a:p>
          <a:p>
            <a:pPr marL="0" indent="0">
              <a:spcBef>
                <a:spcPts val="400"/>
              </a:spcBef>
              <a:buNone/>
            </a:pPr>
            <a:r>
              <a:rPr lang="en-US" sz="1600" b="1" dirty="0">
                <a:solidFill>
                  <a:srgbClr val="FF0000"/>
                </a:solidFill>
              </a:rPr>
              <a:t>	{	</a:t>
            </a:r>
            <a:r>
              <a:rPr lang="en-US" sz="1600" b="1" dirty="0" err="1">
                <a:solidFill>
                  <a:srgbClr val="FF0000"/>
                </a:solidFill>
              </a:rPr>
              <a:t>var</a:t>
            </a:r>
            <a:r>
              <a:rPr lang="en-US" sz="1600" b="1" dirty="0">
                <a:solidFill>
                  <a:srgbClr val="FF0000"/>
                </a:solidFill>
              </a:rPr>
              <a:t> x = </a:t>
            </a:r>
            <a:r>
              <a:rPr lang="en-US" sz="1600" b="1" dirty="0" err="1">
                <a:solidFill>
                  <a:srgbClr val="FF0000"/>
                </a:solidFill>
              </a:rPr>
              <a:t>Math.floor</a:t>
            </a:r>
            <a:r>
              <a:rPr lang="en-US" sz="1600" b="1" dirty="0">
                <a:solidFill>
                  <a:srgbClr val="FF0000"/>
                </a:solidFill>
              </a:rPr>
              <a:t>(</a:t>
            </a:r>
            <a:r>
              <a:rPr lang="en-US" sz="1600" b="1" dirty="0" err="1">
                <a:solidFill>
                  <a:srgbClr val="FF0000"/>
                </a:solidFill>
              </a:rPr>
              <a:t>Math.random</a:t>
            </a:r>
            <a:r>
              <a:rPr lang="en-US" sz="1600" b="1" dirty="0">
                <a:solidFill>
                  <a:srgbClr val="FF0000"/>
                </a:solidFill>
              </a:rPr>
              <a:t>()*6) + 1</a:t>
            </a:r>
          </a:p>
          <a:p>
            <a:pPr marL="0" indent="0">
              <a:spcBef>
                <a:spcPts val="400"/>
              </a:spcBef>
              <a:buNone/>
            </a:pPr>
            <a:r>
              <a:rPr lang="en-US" sz="1600" b="1" dirty="0">
                <a:solidFill>
                  <a:srgbClr val="FF0000"/>
                </a:solidFill>
              </a:rPr>
              <a:t>		</a:t>
            </a:r>
            <a:r>
              <a:rPr lang="en-US" sz="1600" b="1" dirty="0" err="1">
                <a:solidFill>
                  <a:srgbClr val="FF0000"/>
                </a:solidFill>
              </a:rPr>
              <a:t>var</a:t>
            </a:r>
            <a:r>
              <a:rPr lang="en-US" sz="1600" b="1" dirty="0">
                <a:solidFill>
                  <a:srgbClr val="FF0000"/>
                </a:solidFill>
              </a:rPr>
              <a:t> y = </a:t>
            </a:r>
            <a:r>
              <a:rPr lang="en-US" sz="1600" b="1" dirty="0">
                <a:solidFill>
                  <a:srgbClr val="FF0000"/>
                </a:solidFill>
              </a:rPr>
              <a:t>prompt</a:t>
            </a:r>
            <a:r>
              <a:rPr lang="en-US" sz="1600" b="1" dirty="0">
                <a:solidFill>
                  <a:srgbClr val="FF0000"/>
                </a:solidFill>
              </a:rPr>
              <a:t>("Enter a number between  1 and 6</a:t>
            </a:r>
            <a:r>
              <a:rPr lang="en-US" sz="1600" b="1" dirty="0">
                <a:solidFill>
                  <a:srgbClr val="FF0000"/>
                </a:solidFill>
              </a:rPr>
              <a:t>")</a:t>
            </a:r>
            <a:endParaRPr lang="en-US" sz="1600" b="1" dirty="0">
              <a:solidFill>
                <a:srgbClr val="FF0000"/>
              </a:solidFill>
            </a:endParaRPr>
          </a:p>
          <a:p>
            <a:pPr marL="0" indent="0">
              <a:spcBef>
                <a:spcPts val="400"/>
              </a:spcBef>
              <a:buNone/>
            </a:pPr>
            <a:r>
              <a:rPr lang="en-US" sz="1600" b="1" dirty="0">
                <a:solidFill>
                  <a:srgbClr val="FF0000"/>
                </a:solidFill>
              </a:rPr>
              <a:t>		if (x == y)</a:t>
            </a:r>
          </a:p>
          <a:p>
            <a:pPr marL="0" indent="0">
              <a:spcBef>
                <a:spcPts val="400"/>
              </a:spcBef>
              <a:buNone/>
            </a:pPr>
            <a:r>
              <a:rPr lang="en-US" sz="1600" b="1" dirty="0">
                <a:solidFill>
                  <a:srgbClr val="FF0000"/>
                </a:solidFill>
              </a:rPr>
              <a:t>		{	</a:t>
            </a:r>
            <a:r>
              <a:rPr lang="en-US" sz="1600" b="1" dirty="0" err="1">
                <a:solidFill>
                  <a:srgbClr val="FF0000"/>
                </a:solidFill>
              </a:rPr>
              <a:t>document.getElementById</a:t>
            </a:r>
            <a:r>
              <a:rPr lang="en-US" sz="1600" b="1" dirty="0">
                <a:solidFill>
                  <a:srgbClr val="FF0000"/>
                </a:solidFill>
              </a:rPr>
              <a:t>("</a:t>
            </a:r>
            <a:r>
              <a:rPr lang="en-US" sz="1600" b="1" dirty="0" err="1">
                <a:solidFill>
                  <a:srgbClr val="FF0000"/>
                </a:solidFill>
              </a:rPr>
              <a:t>firstp</a:t>
            </a:r>
            <a:r>
              <a:rPr lang="en-US" sz="1600" b="1" dirty="0">
                <a:solidFill>
                  <a:srgbClr val="FF0000"/>
                </a:solidFill>
              </a:rPr>
              <a:t>").</a:t>
            </a:r>
            <a:r>
              <a:rPr lang="en-US" sz="1600" b="1" dirty="0" err="1">
                <a:solidFill>
                  <a:srgbClr val="FF0000"/>
                </a:solidFill>
              </a:rPr>
              <a:t>innerHTML</a:t>
            </a:r>
            <a:r>
              <a:rPr lang="en-US" sz="1600" b="1" dirty="0">
                <a:solidFill>
                  <a:srgbClr val="FF0000"/>
                </a:solidFill>
              </a:rPr>
              <a:t> = </a:t>
            </a:r>
            <a:r>
              <a:rPr lang="en-US" sz="1600" b="1" dirty="0">
                <a:solidFill>
                  <a:srgbClr val="FF0000"/>
                </a:solidFill>
              </a:rPr>
              <a:t>"Play </a:t>
            </a:r>
            <a:r>
              <a:rPr lang="en-US" sz="1600" b="1" dirty="0">
                <a:solidFill>
                  <a:srgbClr val="FF0000"/>
                </a:solidFill>
              </a:rPr>
              <a:t>the lottery!";</a:t>
            </a:r>
          </a:p>
          <a:p>
            <a:pPr marL="0" indent="0">
              <a:spcBef>
                <a:spcPts val="400"/>
              </a:spcBef>
              <a:buNone/>
            </a:pPr>
            <a:r>
              <a:rPr lang="en-US" sz="1600" b="1" dirty="0">
                <a:solidFill>
                  <a:srgbClr val="FF0000"/>
                </a:solidFill>
              </a:rPr>
              <a:t>		}</a:t>
            </a:r>
          </a:p>
          <a:p>
            <a:pPr marL="0" indent="0">
              <a:spcBef>
                <a:spcPts val="400"/>
              </a:spcBef>
              <a:buNone/>
            </a:pPr>
            <a:r>
              <a:rPr lang="en-US" sz="1600" b="1" dirty="0">
                <a:solidFill>
                  <a:srgbClr val="FF0000"/>
                </a:solidFill>
              </a:rPr>
              <a:t>		else</a:t>
            </a:r>
          </a:p>
          <a:p>
            <a:pPr marL="0" indent="0">
              <a:spcBef>
                <a:spcPts val="400"/>
              </a:spcBef>
              <a:buNone/>
            </a:pPr>
            <a:r>
              <a:rPr lang="en-US" sz="1600" b="1" dirty="0">
                <a:solidFill>
                  <a:srgbClr val="FF0000"/>
                </a:solidFill>
              </a:rPr>
              <a:t>		{	</a:t>
            </a:r>
            <a:r>
              <a:rPr lang="en-US" sz="1600" b="1" dirty="0" err="1">
                <a:solidFill>
                  <a:srgbClr val="FF0000"/>
                </a:solidFill>
              </a:rPr>
              <a:t>document.getElementById</a:t>
            </a:r>
            <a:r>
              <a:rPr lang="en-US" sz="1600" b="1" dirty="0">
                <a:solidFill>
                  <a:srgbClr val="FF0000"/>
                </a:solidFill>
              </a:rPr>
              <a:t>("</a:t>
            </a:r>
            <a:r>
              <a:rPr lang="en-US" sz="1600" b="1" dirty="0" err="1">
                <a:solidFill>
                  <a:srgbClr val="FF0000"/>
                </a:solidFill>
              </a:rPr>
              <a:t>firstp</a:t>
            </a:r>
            <a:r>
              <a:rPr lang="en-US" sz="1600" b="1" dirty="0">
                <a:solidFill>
                  <a:srgbClr val="FF0000"/>
                </a:solidFill>
              </a:rPr>
              <a:t>").</a:t>
            </a:r>
            <a:r>
              <a:rPr lang="en-US" sz="1600" b="1" dirty="0" err="1">
                <a:solidFill>
                  <a:srgbClr val="FF0000"/>
                </a:solidFill>
              </a:rPr>
              <a:t>innerHTML</a:t>
            </a:r>
            <a:r>
              <a:rPr lang="en-US" sz="1600" b="1" dirty="0">
                <a:solidFill>
                  <a:srgbClr val="FF0000"/>
                </a:solidFill>
              </a:rPr>
              <a:t> = </a:t>
            </a:r>
            <a:r>
              <a:rPr lang="en-US" sz="1600" b="1" dirty="0">
                <a:solidFill>
                  <a:srgbClr val="FF0000"/>
                </a:solidFill>
              </a:rPr>
              <a:t>“You are </a:t>
            </a:r>
            <a:r>
              <a:rPr lang="en-US" sz="1600" b="1" dirty="0">
                <a:solidFill>
                  <a:srgbClr val="FF0000"/>
                </a:solidFill>
              </a:rPr>
              <a:t>wrong!";</a:t>
            </a:r>
          </a:p>
          <a:p>
            <a:pPr marL="0" indent="0">
              <a:spcBef>
                <a:spcPts val="400"/>
              </a:spcBef>
              <a:buNone/>
            </a:pPr>
            <a:r>
              <a:rPr lang="en-US" sz="1600" b="1" dirty="0">
                <a:solidFill>
                  <a:srgbClr val="FF0000"/>
                </a:solidFill>
              </a:rPr>
              <a:t>		}</a:t>
            </a:r>
          </a:p>
          <a:p>
            <a:pPr marL="0" indent="0">
              <a:spcBef>
                <a:spcPts val="400"/>
              </a:spcBef>
              <a:buNone/>
            </a:pPr>
            <a:r>
              <a:rPr lang="en-US" sz="1600" b="1" dirty="0">
                <a:solidFill>
                  <a:srgbClr val="FF0000"/>
                </a:solidFill>
              </a:rPr>
              <a:t>	</a:t>
            </a:r>
            <a:r>
              <a:rPr lang="en-US" sz="1600" b="1" dirty="0">
                <a:solidFill>
                  <a:srgbClr val="FF0000"/>
                </a:solidFill>
              </a:rPr>
              <a:t>}</a:t>
            </a:r>
          </a:p>
          <a:p>
            <a:pPr marL="0" indent="0">
              <a:buNone/>
            </a:pPr>
            <a:r>
              <a:rPr lang="en-US" sz="1600" b="1" dirty="0">
                <a:solidFill>
                  <a:srgbClr val="FF0000"/>
                </a:solidFill>
              </a:rPr>
              <a:t>&lt;/script&gt;</a:t>
            </a:r>
          </a:p>
          <a:p>
            <a:pPr marL="0" indent="0">
              <a:buNone/>
            </a:pPr>
            <a:r>
              <a:rPr lang="en-US" sz="1600" b="1" dirty="0">
                <a:solidFill>
                  <a:srgbClr val="0070C0"/>
                </a:solidFill>
              </a:rPr>
              <a:t>&lt;/</a:t>
            </a:r>
            <a:r>
              <a:rPr lang="en-US" sz="1600" b="1" dirty="0">
                <a:solidFill>
                  <a:srgbClr val="0070C0"/>
                </a:solidFill>
              </a:rPr>
              <a:t>body&gt;&lt;/html&gt;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846199" y="99951"/>
            <a:ext cx="10667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linkClick r:id="rId2" action="ppaction://hlinkfile"/>
              </a:rPr>
              <a:t>link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3409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4600" y="66512"/>
            <a:ext cx="7086600" cy="61928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Add a button: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9800" y="1219200"/>
            <a:ext cx="8458200" cy="5181600"/>
          </a:xfrm>
        </p:spPr>
        <p:txBody>
          <a:bodyPr>
            <a:noAutofit/>
          </a:bodyPr>
          <a:lstStyle/>
          <a:p>
            <a:pPr marL="0" indent="0">
              <a:spcBef>
                <a:spcPts val="300"/>
              </a:spcBef>
              <a:buNone/>
            </a:pPr>
            <a:r>
              <a:rPr lang="en-US" sz="1600" dirty="0">
                <a:solidFill>
                  <a:srgbClr val="0070C0"/>
                </a:solidFill>
              </a:rPr>
              <a:t>&lt;!DOCTYPE html&gt;&lt;html&gt;&lt;head&gt;	&lt;meta charset= "utf-8" /&gt;&lt;/head&gt; 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1600" dirty="0">
                <a:solidFill>
                  <a:srgbClr val="0070C0"/>
                </a:solidFill>
              </a:rPr>
              <a:t>	&lt;body&gt;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1600" dirty="0">
                <a:solidFill>
                  <a:srgbClr val="0070C0"/>
                </a:solidFill>
              </a:rPr>
              <a:t>		&lt;p id = "</a:t>
            </a:r>
            <a:r>
              <a:rPr lang="en-US" sz="1600" dirty="0" err="1">
                <a:solidFill>
                  <a:srgbClr val="0070C0"/>
                </a:solidFill>
              </a:rPr>
              <a:t>firstp</a:t>
            </a:r>
            <a:r>
              <a:rPr lang="en-US" sz="1600" dirty="0">
                <a:solidFill>
                  <a:srgbClr val="0070C0"/>
                </a:solidFill>
              </a:rPr>
              <a:t>"&gt; This is a paragraph&lt;/p&gt;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1600" dirty="0">
                <a:solidFill>
                  <a:srgbClr val="C00000"/>
                </a:solidFill>
              </a:rPr>
              <a:t>		</a:t>
            </a:r>
            <a:r>
              <a:rPr lang="en-US" sz="1600" b="1" dirty="0">
                <a:solidFill>
                  <a:srgbClr val="C00000"/>
                </a:solidFill>
              </a:rPr>
              <a:t>&lt;input type = "button" value = "Click to play" </a:t>
            </a:r>
            <a:r>
              <a:rPr lang="en-US" sz="1600" b="1" dirty="0" err="1">
                <a:solidFill>
                  <a:srgbClr val="C00000"/>
                </a:solidFill>
              </a:rPr>
              <a:t>onClick</a:t>
            </a:r>
            <a:r>
              <a:rPr lang="en-US" sz="1600" b="1" dirty="0">
                <a:solidFill>
                  <a:srgbClr val="C00000"/>
                </a:solidFill>
              </a:rPr>
              <a:t> = "</a:t>
            </a:r>
            <a:r>
              <a:rPr lang="en-US" sz="1600" b="1" dirty="0" err="1">
                <a:solidFill>
                  <a:srgbClr val="C00000"/>
                </a:solidFill>
              </a:rPr>
              <a:t>guessinggame</a:t>
            </a:r>
            <a:r>
              <a:rPr lang="en-US" sz="1600" b="1" dirty="0">
                <a:solidFill>
                  <a:srgbClr val="C00000"/>
                </a:solidFill>
              </a:rPr>
              <a:t>()"&gt;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1600" dirty="0">
                <a:solidFill>
                  <a:srgbClr val="C00000"/>
                </a:solidFill>
              </a:rPr>
              <a:t>		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1600" dirty="0">
                <a:solidFill>
                  <a:srgbClr val="C00000"/>
                </a:solidFill>
              </a:rPr>
              <a:t>  </a:t>
            </a:r>
            <a:r>
              <a:rPr lang="en-US" sz="1600" dirty="0">
                <a:solidFill>
                  <a:srgbClr val="C00000"/>
                </a:solidFill>
              </a:rPr>
              <a:t>	 </a:t>
            </a:r>
            <a:r>
              <a:rPr lang="en-US" sz="1600" dirty="0">
                <a:solidFill>
                  <a:srgbClr val="FF0000"/>
                </a:solidFill>
              </a:rPr>
              <a:t>&lt;script&gt;</a:t>
            </a:r>
          </a:p>
          <a:p>
            <a:pPr marL="800100" lvl="2" indent="0">
              <a:spcBef>
                <a:spcPts val="300"/>
              </a:spcBef>
              <a:buNone/>
            </a:pPr>
            <a:r>
              <a:rPr lang="en-US" sz="1600" dirty="0">
                <a:solidFill>
                  <a:srgbClr val="FF0000"/>
                </a:solidFill>
              </a:rPr>
              <a:t>	function </a:t>
            </a:r>
            <a:r>
              <a:rPr lang="en-US" sz="1600" b="1" dirty="0" err="1">
                <a:solidFill>
                  <a:srgbClr val="FF0000"/>
                </a:solidFill>
              </a:rPr>
              <a:t>guessinggame</a:t>
            </a:r>
            <a:r>
              <a:rPr lang="en-US" sz="1600" dirty="0">
                <a:solidFill>
                  <a:srgbClr val="FF0000"/>
                </a:solidFill>
              </a:rPr>
              <a:t>()</a:t>
            </a:r>
          </a:p>
          <a:p>
            <a:pPr marL="800100" lvl="2" indent="0">
              <a:spcBef>
                <a:spcPts val="300"/>
              </a:spcBef>
              <a:buNone/>
            </a:pPr>
            <a:r>
              <a:rPr lang="en-US" sz="1600" dirty="0">
                <a:solidFill>
                  <a:srgbClr val="FF0000"/>
                </a:solidFill>
              </a:rPr>
              <a:t>	{	</a:t>
            </a:r>
            <a:r>
              <a:rPr lang="en-US" sz="1600" dirty="0" err="1">
                <a:solidFill>
                  <a:srgbClr val="FF0000"/>
                </a:solidFill>
              </a:rPr>
              <a:t>var</a:t>
            </a:r>
            <a:r>
              <a:rPr lang="en-US" sz="1600" dirty="0">
                <a:solidFill>
                  <a:srgbClr val="FF0000"/>
                </a:solidFill>
              </a:rPr>
              <a:t> x = </a:t>
            </a:r>
            <a:r>
              <a:rPr lang="en-US" sz="1600" dirty="0" err="1">
                <a:solidFill>
                  <a:srgbClr val="FF0000"/>
                </a:solidFill>
              </a:rPr>
              <a:t>Math.floor</a:t>
            </a:r>
            <a:r>
              <a:rPr lang="en-US" sz="1600" dirty="0">
                <a:solidFill>
                  <a:srgbClr val="FF0000"/>
                </a:solidFill>
              </a:rPr>
              <a:t>(</a:t>
            </a:r>
            <a:r>
              <a:rPr lang="en-US" sz="1600" dirty="0" err="1">
                <a:solidFill>
                  <a:srgbClr val="FF0000"/>
                </a:solidFill>
              </a:rPr>
              <a:t>Math.random</a:t>
            </a:r>
            <a:r>
              <a:rPr lang="en-US" sz="1600" dirty="0">
                <a:solidFill>
                  <a:srgbClr val="FF0000"/>
                </a:solidFill>
              </a:rPr>
              <a:t>()*6) + 1</a:t>
            </a:r>
          </a:p>
          <a:p>
            <a:pPr marL="800100" lvl="2" indent="0">
              <a:spcBef>
                <a:spcPts val="300"/>
              </a:spcBef>
              <a:buNone/>
            </a:pPr>
            <a:r>
              <a:rPr lang="en-US" sz="1600" dirty="0">
                <a:solidFill>
                  <a:srgbClr val="FF0000"/>
                </a:solidFill>
              </a:rPr>
              <a:t>		</a:t>
            </a:r>
            <a:r>
              <a:rPr lang="en-US" sz="1600" dirty="0" err="1">
                <a:solidFill>
                  <a:srgbClr val="FF0000"/>
                </a:solidFill>
              </a:rPr>
              <a:t>var</a:t>
            </a:r>
            <a:r>
              <a:rPr lang="en-US" sz="1600" dirty="0">
                <a:solidFill>
                  <a:srgbClr val="FF0000"/>
                </a:solidFill>
              </a:rPr>
              <a:t> y = </a:t>
            </a:r>
            <a:r>
              <a:rPr lang="en-US" sz="1600" dirty="0">
                <a:solidFill>
                  <a:srgbClr val="FF0000"/>
                </a:solidFill>
              </a:rPr>
              <a:t>prompt</a:t>
            </a:r>
            <a:r>
              <a:rPr lang="en-US" sz="1600" dirty="0">
                <a:solidFill>
                  <a:srgbClr val="FF0000"/>
                </a:solidFill>
              </a:rPr>
              <a:t>("Enter a number between  1 and 6</a:t>
            </a:r>
            <a:r>
              <a:rPr lang="en-US" sz="1600" dirty="0">
                <a:solidFill>
                  <a:srgbClr val="FF0000"/>
                </a:solidFill>
              </a:rPr>
              <a:t>")</a:t>
            </a:r>
            <a:endParaRPr lang="en-US" sz="1600" dirty="0">
              <a:solidFill>
                <a:srgbClr val="FF0000"/>
              </a:solidFill>
            </a:endParaRPr>
          </a:p>
          <a:p>
            <a:pPr marL="800100" lvl="2" indent="0">
              <a:spcBef>
                <a:spcPts val="300"/>
              </a:spcBef>
              <a:buNone/>
            </a:pPr>
            <a:r>
              <a:rPr lang="en-US" sz="1600" dirty="0">
                <a:solidFill>
                  <a:srgbClr val="FF0000"/>
                </a:solidFill>
              </a:rPr>
              <a:t>		if (x == y)</a:t>
            </a:r>
          </a:p>
          <a:p>
            <a:pPr marL="800100" lvl="2" indent="0">
              <a:spcBef>
                <a:spcPts val="300"/>
              </a:spcBef>
              <a:buNone/>
            </a:pPr>
            <a:r>
              <a:rPr lang="en-US" sz="1600" dirty="0">
                <a:solidFill>
                  <a:srgbClr val="FF0000"/>
                </a:solidFill>
              </a:rPr>
              <a:t>		{	</a:t>
            </a:r>
            <a:r>
              <a:rPr lang="en-US" sz="1600" dirty="0" err="1">
                <a:solidFill>
                  <a:srgbClr val="FF0000"/>
                </a:solidFill>
              </a:rPr>
              <a:t>document.getElementById</a:t>
            </a:r>
            <a:r>
              <a:rPr lang="en-US" sz="1600" dirty="0">
                <a:solidFill>
                  <a:srgbClr val="FF0000"/>
                </a:solidFill>
              </a:rPr>
              <a:t>("</a:t>
            </a:r>
            <a:r>
              <a:rPr lang="en-US" sz="1600" dirty="0" err="1">
                <a:solidFill>
                  <a:srgbClr val="FF0000"/>
                </a:solidFill>
              </a:rPr>
              <a:t>firstp</a:t>
            </a:r>
            <a:r>
              <a:rPr lang="en-US" sz="1600" dirty="0">
                <a:solidFill>
                  <a:srgbClr val="FF0000"/>
                </a:solidFill>
              </a:rPr>
              <a:t>").</a:t>
            </a:r>
            <a:r>
              <a:rPr lang="en-US" sz="1600" dirty="0" err="1">
                <a:solidFill>
                  <a:srgbClr val="FF0000"/>
                </a:solidFill>
              </a:rPr>
              <a:t>innerHTML</a:t>
            </a:r>
            <a:r>
              <a:rPr lang="en-US" sz="1600" dirty="0">
                <a:solidFill>
                  <a:srgbClr val="FF0000"/>
                </a:solidFill>
              </a:rPr>
              <a:t> = </a:t>
            </a:r>
            <a:r>
              <a:rPr lang="en-US" sz="1600" dirty="0">
                <a:solidFill>
                  <a:srgbClr val="FF0000"/>
                </a:solidFill>
              </a:rPr>
              <a:t>"Play </a:t>
            </a:r>
            <a:r>
              <a:rPr lang="en-US" sz="1600" dirty="0">
                <a:solidFill>
                  <a:srgbClr val="FF0000"/>
                </a:solidFill>
              </a:rPr>
              <a:t>the lottery!";</a:t>
            </a:r>
          </a:p>
          <a:p>
            <a:pPr marL="800100" lvl="2" indent="0">
              <a:spcBef>
                <a:spcPts val="300"/>
              </a:spcBef>
              <a:buNone/>
            </a:pPr>
            <a:r>
              <a:rPr lang="en-US" sz="1600" dirty="0">
                <a:solidFill>
                  <a:srgbClr val="FF0000"/>
                </a:solidFill>
              </a:rPr>
              <a:t>		}</a:t>
            </a:r>
          </a:p>
          <a:p>
            <a:pPr marL="800100" lvl="2" indent="0">
              <a:spcBef>
                <a:spcPts val="300"/>
              </a:spcBef>
              <a:buNone/>
            </a:pPr>
            <a:r>
              <a:rPr lang="en-US" sz="1600" dirty="0">
                <a:solidFill>
                  <a:srgbClr val="FF0000"/>
                </a:solidFill>
              </a:rPr>
              <a:t>		else</a:t>
            </a:r>
          </a:p>
          <a:p>
            <a:pPr marL="800100" lvl="2" indent="0">
              <a:spcBef>
                <a:spcPts val="300"/>
              </a:spcBef>
              <a:buNone/>
            </a:pPr>
            <a:r>
              <a:rPr lang="en-US" sz="1600" dirty="0">
                <a:solidFill>
                  <a:srgbClr val="FF0000"/>
                </a:solidFill>
              </a:rPr>
              <a:t>		{	</a:t>
            </a:r>
            <a:r>
              <a:rPr lang="en-US" sz="1600" dirty="0" err="1">
                <a:solidFill>
                  <a:srgbClr val="FF0000"/>
                </a:solidFill>
              </a:rPr>
              <a:t>document.getElementById</a:t>
            </a:r>
            <a:r>
              <a:rPr lang="en-US" sz="1600" dirty="0">
                <a:solidFill>
                  <a:srgbClr val="FF0000"/>
                </a:solidFill>
              </a:rPr>
              <a:t>("</a:t>
            </a:r>
            <a:r>
              <a:rPr lang="en-US" sz="1600" dirty="0" err="1">
                <a:solidFill>
                  <a:srgbClr val="FF0000"/>
                </a:solidFill>
              </a:rPr>
              <a:t>firstp</a:t>
            </a:r>
            <a:r>
              <a:rPr lang="en-US" sz="1600" dirty="0">
                <a:solidFill>
                  <a:srgbClr val="FF0000"/>
                </a:solidFill>
              </a:rPr>
              <a:t>").</a:t>
            </a:r>
            <a:r>
              <a:rPr lang="en-US" sz="1600" dirty="0" err="1">
                <a:solidFill>
                  <a:srgbClr val="FF0000"/>
                </a:solidFill>
              </a:rPr>
              <a:t>innerHTML</a:t>
            </a:r>
            <a:r>
              <a:rPr lang="en-US" sz="1600" dirty="0">
                <a:solidFill>
                  <a:srgbClr val="FF0000"/>
                </a:solidFill>
              </a:rPr>
              <a:t> = </a:t>
            </a:r>
            <a:r>
              <a:rPr lang="en-US" sz="1600" dirty="0">
                <a:solidFill>
                  <a:srgbClr val="FF0000"/>
                </a:solidFill>
              </a:rPr>
              <a:t>“You are </a:t>
            </a:r>
            <a:r>
              <a:rPr lang="en-US" sz="1600" dirty="0">
                <a:solidFill>
                  <a:srgbClr val="FF0000"/>
                </a:solidFill>
              </a:rPr>
              <a:t>wrong!";</a:t>
            </a:r>
          </a:p>
          <a:p>
            <a:pPr marL="800100" lvl="2" indent="0">
              <a:spcBef>
                <a:spcPts val="300"/>
              </a:spcBef>
              <a:buNone/>
            </a:pPr>
            <a:r>
              <a:rPr lang="en-US" sz="1600" dirty="0">
                <a:solidFill>
                  <a:srgbClr val="FF0000"/>
                </a:solidFill>
              </a:rPr>
              <a:t>		}</a:t>
            </a:r>
          </a:p>
          <a:p>
            <a:pPr marL="800100" lvl="2" indent="0">
              <a:spcBef>
                <a:spcPts val="300"/>
              </a:spcBef>
              <a:buNone/>
            </a:pPr>
            <a:r>
              <a:rPr lang="en-US" sz="1600" dirty="0">
                <a:solidFill>
                  <a:srgbClr val="FF0000"/>
                </a:solidFill>
              </a:rPr>
              <a:t>	}</a:t>
            </a:r>
          </a:p>
          <a:p>
            <a:pPr marL="400050" lvl="1" indent="0">
              <a:spcBef>
                <a:spcPts val="30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   &lt;/script</a:t>
            </a:r>
            <a:r>
              <a:rPr lang="en-US" dirty="0" smtClean="0">
                <a:solidFill>
                  <a:srgbClr val="FF0000"/>
                </a:solidFill>
              </a:rPr>
              <a:t>&gt;</a:t>
            </a:r>
          </a:p>
          <a:p>
            <a:pPr marL="400050" lvl="1" indent="0">
              <a:spcBef>
                <a:spcPts val="300"/>
              </a:spcBef>
              <a:buNone/>
            </a:pPr>
            <a:r>
              <a:rPr lang="en-US" dirty="0" smtClean="0">
                <a:solidFill>
                  <a:srgbClr val="0070C0"/>
                </a:solidFill>
              </a:rPr>
              <a:t>&lt;/</a:t>
            </a:r>
            <a:r>
              <a:rPr lang="en-US" dirty="0">
                <a:solidFill>
                  <a:srgbClr val="0070C0"/>
                </a:solidFill>
              </a:rPr>
              <a:t>body&gt;&lt;/html&gt;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846199" y="99951"/>
            <a:ext cx="10667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linkClick r:id="rId2" action="ppaction://hlinkfile"/>
              </a:rPr>
              <a:t>link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1689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71801" y="152400"/>
            <a:ext cx="6589199" cy="747490"/>
          </a:xfrm>
        </p:spPr>
        <p:txBody>
          <a:bodyPr/>
          <a:lstStyle/>
          <a:p>
            <a:r>
              <a:rPr lang="en-US" dirty="0" smtClean="0"/>
              <a:t>Functions 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1" y="899890"/>
            <a:ext cx="7010400" cy="5011332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Remember, functions are a way of giving some code a name.</a:t>
            </a:r>
          </a:p>
          <a:p>
            <a:r>
              <a:rPr lang="en-US" dirty="0" smtClean="0"/>
              <a:t>Functions do not execute (run) automatically </a:t>
            </a:r>
          </a:p>
          <a:p>
            <a:pPr lvl="1"/>
            <a:r>
              <a:rPr lang="en-US" dirty="0" smtClean="0"/>
              <a:t>So far, the code we have written runs only when we click on the button</a:t>
            </a:r>
          </a:p>
          <a:p>
            <a:pPr lvl="1"/>
            <a:r>
              <a:rPr lang="en-US" dirty="0" smtClean="0"/>
              <a:t>Functions </a:t>
            </a:r>
            <a:r>
              <a:rPr lang="en-US" b="1" dirty="0" smtClean="0"/>
              <a:t>ONLY </a:t>
            </a:r>
            <a:r>
              <a:rPr lang="en-US" dirty="0" smtClean="0"/>
              <a:t>run when the code “calls” them</a:t>
            </a:r>
          </a:p>
          <a:p>
            <a:r>
              <a:rPr lang="en-US" dirty="0" smtClean="0"/>
              <a:t>Functions can go in the head section of our html code or in the body</a:t>
            </a:r>
          </a:p>
          <a:p>
            <a:pPr lvl="1"/>
            <a:r>
              <a:rPr lang="en-US" b="1" dirty="0" smtClean="0">
                <a:solidFill>
                  <a:srgbClr val="FF0000"/>
                </a:solidFill>
              </a:rPr>
              <a:t>We usually put them in the head section</a:t>
            </a:r>
          </a:p>
          <a:p>
            <a:pPr lvl="2"/>
            <a:r>
              <a:rPr lang="en-US" dirty="0" smtClean="0"/>
              <a:t>Reason: if there are images involved, by putting it in the head section, the images will preload.</a:t>
            </a:r>
          </a:p>
          <a:p>
            <a:pPr lvl="2"/>
            <a:r>
              <a:rPr lang="en-US" dirty="0" smtClean="0"/>
              <a:t>If we put the code in the body section, the images won’t download until the function is called, making it run slow.</a:t>
            </a:r>
          </a:p>
          <a:p>
            <a:pPr lvl="1"/>
            <a:r>
              <a:rPr lang="en-US" dirty="0" smtClean="0"/>
              <a:t>Plus, it is just sloppier</a:t>
            </a:r>
          </a:p>
        </p:txBody>
      </p:sp>
    </p:spTree>
    <p:extLst>
      <p:ext uri="{BB962C8B-B14F-4D97-AF65-F5344CB8AC3E}">
        <p14:creationId xmlns:p14="http://schemas.microsoft.com/office/powerpoint/2010/main" val="2693615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9202" y="624110"/>
            <a:ext cx="6589199" cy="51889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Naming Functions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76601" y="1371600"/>
            <a:ext cx="6591985" cy="3777622"/>
          </a:xfrm>
        </p:spPr>
        <p:txBody>
          <a:bodyPr/>
          <a:lstStyle/>
          <a:p>
            <a:r>
              <a:rPr lang="en-US" dirty="0" smtClean="0"/>
              <a:t>You pick the name for your function</a:t>
            </a:r>
          </a:p>
          <a:p>
            <a:r>
              <a:rPr lang="en-US" dirty="0" smtClean="0"/>
              <a:t>Naming rules: Like variables:</a:t>
            </a:r>
          </a:p>
          <a:p>
            <a:pPr lvl="1"/>
            <a:r>
              <a:rPr lang="en-US" dirty="0" smtClean="0"/>
              <a:t>No spaces!!!!!</a:t>
            </a:r>
          </a:p>
          <a:p>
            <a:pPr lvl="1"/>
            <a:r>
              <a:rPr lang="en-US" dirty="0" smtClean="0"/>
              <a:t>No special characters</a:t>
            </a:r>
          </a:p>
          <a:p>
            <a:pPr lvl="1"/>
            <a:r>
              <a:rPr lang="en-US" dirty="0" smtClean="0"/>
              <a:t>Cannot start with a number</a:t>
            </a:r>
          </a:p>
          <a:p>
            <a:pPr lvl="1"/>
            <a:r>
              <a:rPr lang="en-US" dirty="0" smtClean="0"/>
              <a:t>Cannot be the same name as a variable you’re using</a:t>
            </a:r>
          </a:p>
          <a:p>
            <a:pPr lvl="1"/>
            <a:r>
              <a:rPr lang="en-US" dirty="0" smtClean="0"/>
              <a:t>Cannot be the same name as something that </a:t>
            </a:r>
            <a:r>
              <a:rPr lang="en-US" dirty="0" err="1" smtClean="0"/>
              <a:t>javaScript</a:t>
            </a:r>
            <a:r>
              <a:rPr lang="en-US" dirty="0" smtClean="0"/>
              <a:t> already uses.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9243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0800" y="228600"/>
            <a:ext cx="8077200" cy="6629400"/>
          </a:xfrm>
        </p:spPr>
        <p:txBody>
          <a:bodyPr>
            <a:noAutofit/>
          </a:bodyPr>
          <a:lstStyle/>
          <a:p>
            <a:pPr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1600" dirty="0">
                <a:solidFill>
                  <a:srgbClr val="0070C0"/>
                </a:solidFill>
              </a:rPr>
              <a:t>&lt;!DOCTYPE html&gt;&lt;html</a:t>
            </a:r>
            <a:r>
              <a:rPr lang="en-US" sz="1600" dirty="0">
                <a:solidFill>
                  <a:srgbClr val="0070C0"/>
                </a:solidFill>
              </a:rPr>
              <a:t>&gt;</a:t>
            </a:r>
          </a:p>
          <a:p>
            <a:pPr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1600" dirty="0">
                <a:solidFill>
                  <a:srgbClr val="0070C0"/>
                </a:solidFill>
              </a:rPr>
              <a:t>&lt;</a:t>
            </a:r>
            <a:r>
              <a:rPr lang="en-US" sz="1600" dirty="0">
                <a:solidFill>
                  <a:srgbClr val="0070C0"/>
                </a:solidFill>
              </a:rPr>
              <a:t>head&gt;	</a:t>
            </a:r>
          </a:p>
          <a:p>
            <a:pPr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1600" dirty="0">
                <a:solidFill>
                  <a:srgbClr val="0070C0"/>
                </a:solidFill>
              </a:rPr>
              <a:t>     &lt;</a:t>
            </a:r>
            <a:r>
              <a:rPr lang="en-US" sz="1600" dirty="0">
                <a:solidFill>
                  <a:srgbClr val="0070C0"/>
                </a:solidFill>
              </a:rPr>
              <a:t>meta charset= "utf-8" /&gt;</a:t>
            </a:r>
          </a:p>
          <a:p>
            <a:pPr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1600" dirty="0">
                <a:solidFill>
                  <a:srgbClr val="FF0000"/>
                </a:solidFill>
              </a:rPr>
              <a:t>     &lt;script&gt;</a:t>
            </a:r>
            <a:endParaRPr lang="en-US" sz="1600" dirty="0">
              <a:solidFill>
                <a:srgbClr val="FF0000"/>
              </a:solidFill>
            </a:endParaRPr>
          </a:p>
          <a:p>
            <a:pPr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1600" dirty="0">
                <a:solidFill>
                  <a:srgbClr val="FF0000"/>
                </a:solidFill>
              </a:rPr>
              <a:t>          function</a:t>
            </a:r>
            <a:r>
              <a:rPr lang="en-US" sz="1600" b="1" dirty="0">
                <a:solidFill>
                  <a:srgbClr val="FF0000"/>
                </a:solidFill>
              </a:rPr>
              <a:t> </a:t>
            </a:r>
            <a:r>
              <a:rPr lang="en-US" sz="1600" b="1" dirty="0" err="1">
                <a:solidFill>
                  <a:srgbClr val="FF0000"/>
                </a:solidFill>
              </a:rPr>
              <a:t>showconfirm</a:t>
            </a:r>
            <a:r>
              <a:rPr lang="en-US" sz="1600" b="1" dirty="0">
                <a:solidFill>
                  <a:srgbClr val="FF0000"/>
                </a:solidFill>
              </a:rPr>
              <a:t>()</a:t>
            </a:r>
          </a:p>
          <a:p>
            <a:pPr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1600" dirty="0">
                <a:solidFill>
                  <a:srgbClr val="FF0000"/>
                </a:solidFill>
              </a:rPr>
              <a:t>          {</a:t>
            </a:r>
            <a:endParaRPr lang="en-US" sz="1600" dirty="0">
              <a:solidFill>
                <a:srgbClr val="FF0000"/>
              </a:solidFill>
            </a:endParaRPr>
          </a:p>
          <a:p>
            <a:pPr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1600" dirty="0">
                <a:solidFill>
                  <a:srgbClr val="FF0000"/>
                </a:solidFill>
              </a:rPr>
              <a:t>               </a:t>
            </a:r>
            <a:r>
              <a:rPr lang="en-US" sz="1600" dirty="0" err="1">
                <a:solidFill>
                  <a:srgbClr val="FF0000"/>
                </a:solidFill>
              </a:rPr>
              <a:t>var</a:t>
            </a:r>
            <a:r>
              <a:rPr lang="en-US" sz="1600" dirty="0">
                <a:solidFill>
                  <a:srgbClr val="FF0000"/>
                </a:solidFill>
              </a:rPr>
              <a:t> </a:t>
            </a:r>
            <a:r>
              <a:rPr lang="en-US" sz="1600" dirty="0">
                <a:solidFill>
                  <a:srgbClr val="FF0000"/>
                </a:solidFill>
              </a:rPr>
              <a:t>r=confirm("Press a button");</a:t>
            </a:r>
          </a:p>
          <a:p>
            <a:pPr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1600" dirty="0">
                <a:solidFill>
                  <a:srgbClr val="FF0000"/>
                </a:solidFill>
              </a:rPr>
              <a:t>               if </a:t>
            </a:r>
            <a:r>
              <a:rPr lang="en-US" sz="1600" dirty="0">
                <a:solidFill>
                  <a:srgbClr val="FF0000"/>
                </a:solidFill>
              </a:rPr>
              <a:t>(r==true)</a:t>
            </a:r>
          </a:p>
          <a:p>
            <a:pPr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1600" dirty="0">
                <a:solidFill>
                  <a:srgbClr val="FF0000"/>
                </a:solidFill>
              </a:rPr>
              <a:t>               {</a:t>
            </a:r>
          </a:p>
          <a:p>
            <a:pPr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1600" b="1" dirty="0">
                <a:solidFill>
                  <a:srgbClr val="FF0000"/>
                </a:solidFill>
              </a:rPr>
              <a:t>	              </a:t>
            </a:r>
            <a:r>
              <a:rPr lang="en-US" sz="1600" b="1" dirty="0" err="1">
                <a:solidFill>
                  <a:srgbClr val="FF0000"/>
                </a:solidFill>
              </a:rPr>
              <a:t>document.getElementById</a:t>
            </a:r>
            <a:r>
              <a:rPr lang="en-US" sz="1600" b="1" dirty="0">
                <a:solidFill>
                  <a:srgbClr val="FF0000"/>
                </a:solidFill>
              </a:rPr>
              <a:t>('p1').</a:t>
            </a:r>
            <a:r>
              <a:rPr lang="en-US" sz="1600" b="1" dirty="0" err="1">
                <a:solidFill>
                  <a:srgbClr val="FF0000"/>
                </a:solidFill>
              </a:rPr>
              <a:t>innerHTML</a:t>
            </a:r>
            <a:r>
              <a:rPr lang="en-US" sz="1600" b="1" dirty="0">
                <a:solidFill>
                  <a:srgbClr val="FF0000"/>
                </a:solidFill>
              </a:rPr>
              <a:t> = "You pressed OK!";</a:t>
            </a:r>
          </a:p>
          <a:p>
            <a:pPr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1600" dirty="0">
                <a:solidFill>
                  <a:srgbClr val="FF0000"/>
                </a:solidFill>
              </a:rPr>
              <a:t>               }</a:t>
            </a:r>
            <a:endParaRPr lang="en-US" sz="1600" dirty="0">
              <a:solidFill>
                <a:srgbClr val="FF0000"/>
              </a:solidFill>
            </a:endParaRPr>
          </a:p>
          <a:p>
            <a:pPr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1600" dirty="0">
                <a:solidFill>
                  <a:srgbClr val="FF0000"/>
                </a:solidFill>
              </a:rPr>
              <a:t>               else</a:t>
            </a:r>
            <a:endParaRPr lang="en-US" sz="1600" dirty="0">
              <a:solidFill>
                <a:srgbClr val="FF0000"/>
              </a:solidFill>
            </a:endParaRPr>
          </a:p>
          <a:p>
            <a:pPr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1600" dirty="0">
                <a:solidFill>
                  <a:srgbClr val="FF0000"/>
                </a:solidFill>
              </a:rPr>
              <a:t>               {</a:t>
            </a:r>
            <a:endParaRPr lang="en-US" sz="1600" dirty="0">
              <a:solidFill>
                <a:srgbClr val="FF0000"/>
              </a:solidFill>
            </a:endParaRPr>
          </a:p>
          <a:p>
            <a:pPr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1600" b="1" dirty="0">
                <a:solidFill>
                  <a:srgbClr val="FF0000"/>
                </a:solidFill>
              </a:rPr>
              <a:t>		</a:t>
            </a:r>
            <a:r>
              <a:rPr lang="en-US" sz="1600" b="1" dirty="0">
                <a:solidFill>
                  <a:srgbClr val="FF0000"/>
                </a:solidFill>
              </a:rPr>
              <a:t>             </a:t>
            </a:r>
            <a:r>
              <a:rPr lang="en-US" sz="1600" b="1" dirty="0" err="1">
                <a:solidFill>
                  <a:srgbClr val="FF0000"/>
                </a:solidFill>
              </a:rPr>
              <a:t>document.getElementById</a:t>
            </a:r>
            <a:r>
              <a:rPr lang="en-US" sz="1600" b="1" dirty="0">
                <a:solidFill>
                  <a:srgbClr val="FF0000"/>
                </a:solidFill>
              </a:rPr>
              <a:t>('p1').</a:t>
            </a:r>
            <a:r>
              <a:rPr lang="en-US" sz="1600" b="1" dirty="0" err="1">
                <a:solidFill>
                  <a:srgbClr val="FF0000"/>
                </a:solidFill>
              </a:rPr>
              <a:t>innerHTML</a:t>
            </a:r>
            <a:r>
              <a:rPr lang="en-US" sz="1600" b="1" dirty="0">
                <a:solidFill>
                  <a:srgbClr val="FF0000"/>
                </a:solidFill>
              </a:rPr>
              <a:t> = "You pressed Cancel!";</a:t>
            </a:r>
          </a:p>
          <a:p>
            <a:pPr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1600" b="1" dirty="0">
                <a:solidFill>
                  <a:srgbClr val="FF0000"/>
                </a:solidFill>
              </a:rPr>
              <a:t>               </a:t>
            </a:r>
            <a:r>
              <a:rPr lang="en-US" sz="1600" dirty="0">
                <a:solidFill>
                  <a:srgbClr val="FF0000"/>
                </a:solidFill>
              </a:rPr>
              <a:t>}</a:t>
            </a:r>
            <a:endParaRPr lang="en-US" sz="1600" dirty="0">
              <a:solidFill>
                <a:srgbClr val="FF0000"/>
              </a:solidFill>
            </a:endParaRPr>
          </a:p>
          <a:p>
            <a:pPr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1600" dirty="0">
                <a:solidFill>
                  <a:srgbClr val="FF0000"/>
                </a:solidFill>
              </a:rPr>
              <a:t>          }</a:t>
            </a:r>
            <a:endParaRPr lang="en-US" sz="1600" dirty="0">
              <a:solidFill>
                <a:srgbClr val="FF0000"/>
              </a:solidFill>
            </a:endParaRPr>
          </a:p>
          <a:p>
            <a:pPr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1600" dirty="0">
                <a:solidFill>
                  <a:srgbClr val="FF0000"/>
                </a:solidFill>
              </a:rPr>
              <a:t>     &lt;/</a:t>
            </a:r>
            <a:r>
              <a:rPr lang="en-US" sz="1600" dirty="0">
                <a:solidFill>
                  <a:srgbClr val="FF0000"/>
                </a:solidFill>
              </a:rPr>
              <a:t>script&gt;</a:t>
            </a:r>
          </a:p>
          <a:p>
            <a:pPr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1600" dirty="0">
                <a:solidFill>
                  <a:srgbClr val="0070C0"/>
                </a:solidFill>
              </a:rPr>
              <a:t>&lt;/head&gt;</a:t>
            </a:r>
          </a:p>
          <a:p>
            <a:pPr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1600" dirty="0">
                <a:solidFill>
                  <a:srgbClr val="0070C0"/>
                </a:solidFill>
              </a:rPr>
              <a:t>&lt;body&gt;</a:t>
            </a:r>
          </a:p>
          <a:p>
            <a:pPr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1600" dirty="0">
                <a:solidFill>
                  <a:srgbClr val="0070C0"/>
                </a:solidFill>
              </a:rPr>
              <a:t>	&lt;input type="button" value="Show confirm box" </a:t>
            </a:r>
            <a:r>
              <a:rPr lang="en-US" sz="1600" b="1" dirty="0" err="1">
                <a:solidFill>
                  <a:srgbClr val="0070C0"/>
                </a:solidFill>
              </a:rPr>
              <a:t>onclick</a:t>
            </a:r>
            <a:r>
              <a:rPr lang="en-US" sz="1600" b="1" dirty="0">
                <a:solidFill>
                  <a:srgbClr val="0070C0"/>
                </a:solidFill>
              </a:rPr>
              <a:t>="</a:t>
            </a:r>
            <a:r>
              <a:rPr lang="en-US" sz="1600" b="1" dirty="0" err="1">
                <a:solidFill>
                  <a:srgbClr val="0070C0"/>
                </a:solidFill>
              </a:rPr>
              <a:t>showconfirm</a:t>
            </a:r>
            <a:r>
              <a:rPr lang="en-US" sz="1600" b="1" dirty="0">
                <a:solidFill>
                  <a:srgbClr val="0070C0"/>
                </a:solidFill>
              </a:rPr>
              <a:t>()" </a:t>
            </a:r>
            <a:r>
              <a:rPr lang="en-US" sz="1600" dirty="0">
                <a:solidFill>
                  <a:srgbClr val="0070C0"/>
                </a:solidFill>
              </a:rPr>
              <a:t>&gt;</a:t>
            </a:r>
          </a:p>
          <a:p>
            <a:pPr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1600" dirty="0">
                <a:solidFill>
                  <a:srgbClr val="0070C0"/>
                </a:solidFill>
              </a:rPr>
              <a:t>	&lt;p id = "</a:t>
            </a:r>
            <a:r>
              <a:rPr lang="en-US" sz="1600" b="1" dirty="0">
                <a:solidFill>
                  <a:srgbClr val="0070C0"/>
                </a:solidFill>
              </a:rPr>
              <a:t>p1</a:t>
            </a:r>
            <a:r>
              <a:rPr lang="en-US" sz="1600" dirty="0">
                <a:solidFill>
                  <a:srgbClr val="0070C0"/>
                </a:solidFill>
              </a:rPr>
              <a:t>"&gt; Answer goes here &lt;/p&gt;</a:t>
            </a:r>
          </a:p>
          <a:p>
            <a:pPr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1600" dirty="0">
                <a:solidFill>
                  <a:srgbClr val="0070C0"/>
                </a:solidFill>
              </a:rPr>
              <a:t>&lt;/body&gt;</a:t>
            </a:r>
          </a:p>
          <a:p>
            <a:pPr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1600" dirty="0">
                <a:solidFill>
                  <a:srgbClr val="0070C0"/>
                </a:solidFill>
              </a:rPr>
              <a:t>&lt;/</a:t>
            </a:r>
            <a:r>
              <a:rPr lang="en-US" sz="1600" dirty="0">
                <a:solidFill>
                  <a:srgbClr val="0070C0"/>
                </a:solidFill>
              </a:rPr>
              <a:t>html&gt;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846199" y="99951"/>
            <a:ext cx="10667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linkClick r:id="rId2" action="ppaction://hlinkfile"/>
              </a:rPr>
              <a:t>link</a:t>
            </a: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 flipH="1" flipV="1">
            <a:off x="4953000" y="1600200"/>
            <a:ext cx="4267200" cy="38862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H="1">
            <a:off x="3962400" y="2895600"/>
            <a:ext cx="2667000" cy="28194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H="1">
            <a:off x="4038600" y="3962400"/>
            <a:ext cx="2667000" cy="17526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86662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19400" y="0"/>
            <a:ext cx="8305800" cy="685800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1400" dirty="0">
                <a:solidFill>
                  <a:srgbClr val="0070C0"/>
                </a:solidFill>
              </a:rPr>
              <a:t>&lt;!DOCTYPE html&gt;&lt;html&gt;&lt;head&gt;	</a:t>
            </a:r>
          </a:p>
          <a:p>
            <a:pPr>
              <a:spcBef>
                <a:spcPts val="0"/>
              </a:spcBef>
              <a:buNone/>
            </a:pPr>
            <a:r>
              <a:rPr lang="en-US" sz="1400" dirty="0">
                <a:solidFill>
                  <a:srgbClr val="0070C0"/>
                </a:solidFill>
              </a:rPr>
              <a:t>&lt;meta charset= "utf-8" /&gt;</a:t>
            </a:r>
          </a:p>
          <a:p>
            <a:pPr>
              <a:spcBef>
                <a:spcPts val="0"/>
              </a:spcBef>
              <a:buNone/>
            </a:pPr>
            <a:r>
              <a:rPr lang="en-US" sz="1400" b="1" dirty="0">
                <a:solidFill>
                  <a:srgbClr val="FF0000"/>
                </a:solidFill>
              </a:rPr>
              <a:t>   &lt;script &gt;</a:t>
            </a:r>
          </a:p>
          <a:p>
            <a:pPr>
              <a:spcBef>
                <a:spcPts val="0"/>
              </a:spcBef>
              <a:buNone/>
            </a:pPr>
            <a:r>
              <a:rPr lang="en-US" sz="1400" b="1" dirty="0">
                <a:solidFill>
                  <a:srgbClr val="FF0000"/>
                </a:solidFill>
              </a:rPr>
              <a:t>      function </a:t>
            </a:r>
            <a:r>
              <a:rPr lang="en-US" sz="1400" b="1" dirty="0" err="1">
                <a:solidFill>
                  <a:srgbClr val="FF0000"/>
                </a:solidFill>
              </a:rPr>
              <a:t>colorpref</a:t>
            </a:r>
            <a:r>
              <a:rPr lang="en-US" sz="1400" b="1" dirty="0">
                <a:solidFill>
                  <a:srgbClr val="FF0000"/>
                </a:solidFill>
              </a:rPr>
              <a:t>()</a:t>
            </a:r>
          </a:p>
          <a:p>
            <a:pPr>
              <a:spcBef>
                <a:spcPts val="0"/>
              </a:spcBef>
              <a:buNone/>
            </a:pPr>
            <a:r>
              <a:rPr lang="en-US" sz="1400" b="1" dirty="0">
                <a:solidFill>
                  <a:srgbClr val="FF0000"/>
                </a:solidFill>
              </a:rPr>
              <a:t>      {  </a:t>
            </a:r>
            <a:r>
              <a:rPr lang="en-US" sz="1400" b="1" dirty="0" err="1">
                <a:solidFill>
                  <a:srgbClr val="FF0000"/>
                </a:solidFill>
              </a:rPr>
              <a:t>var</a:t>
            </a:r>
            <a:r>
              <a:rPr lang="en-US" sz="1400" b="1" dirty="0">
                <a:solidFill>
                  <a:srgbClr val="FF0000"/>
                </a:solidFill>
              </a:rPr>
              <a:t> color = prompt("Please enter your favorite color!", "");</a:t>
            </a:r>
          </a:p>
          <a:p>
            <a:pPr>
              <a:spcBef>
                <a:spcPts val="0"/>
              </a:spcBef>
              <a:buNone/>
            </a:pPr>
            <a:r>
              <a:rPr lang="en-US" sz="1400" b="1" dirty="0">
                <a:solidFill>
                  <a:srgbClr val="FF0000"/>
                </a:solidFill>
              </a:rPr>
              <a:t>         if (color == "purple")</a:t>
            </a:r>
          </a:p>
          <a:p>
            <a:pPr>
              <a:spcBef>
                <a:spcPts val="0"/>
              </a:spcBef>
              <a:buNone/>
            </a:pPr>
            <a:r>
              <a:rPr lang="en-US" sz="1400" b="1" dirty="0">
                <a:solidFill>
                  <a:srgbClr val="FF0000"/>
                </a:solidFill>
              </a:rPr>
              <a:t>         {</a:t>
            </a:r>
          </a:p>
          <a:p>
            <a:pPr>
              <a:spcBef>
                <a:spcPts val="0"/>
              </a:spcBef>
              <a:buNone/>
            </a:pPr>
            <a:r>
              <a:rPr lang="en-US" sz="1400" b="1" dirty="0">
                <a:solidFill>
                  <a:srgbClr val="FF0000"/>
                </a:solidFill>
              </a:rPr>
              <a:t>            </a:t>
            </a:r>
            <a:r>
              <a:rPr lang="en-US" sz="1400" b="1" dirty="0" err="1">
                <a:solidFill>
                  <a:srgbClr val="FF0000"/>
                </a:solidFill>
              </a:rPr>
              <a:t>document.getElementById</a:t>
            </a:r>
            <a:r>
              <a:rPr lang="en-US" sz="1400" b="1" dirty="0">
                <a:solidFill>
                  <a:srgbClr val="FF0000"/>
                </a:solidFill>
              </a:rPr>
              <a:t>('p1').</a:t>
            </a:r>
            <a:r>
              <a:rPr lang="en-US" sz="1400" b="1" dirty="0" err="1">
                <a:solidFill>
                  <a:srgbClr val="FF0000"/>
                </a:solidFill>
              </a:rPr>
              <a:t>innerHTML</a:t>
            </a:r>
            <a:r>
              <a:rPr lang="en-US" sz="1400" b="1" dirty="0">
                <a:solidFill>
                  <a:srgbClr val="FF0000"/>
                </a:solidFill>
              </a:rPr>
              <a:t>="You are artistic and moody! "</a:t>
            </a:r>
          </a:p>
          <a:p>
            <a:pPr>
              <a:spcBef>
                <a:spcPts val="0"/>
              </a:spcBef>
              <a:buNone/>
            </a:pPr>
            <a:r>
              <a:rPr lang="en-US" sz="1400" b="1" dirty="0">
                <a:solidFill>
                  <a:srgbClr val="FF0000"/>
                </a:solidFill>
              </a:rPr>
              <a:t>         }</a:t>
            </a:r>
          </a:p>
          <a:p>
            <a:pPr>
              <a:spcBef>
                <a:spcPts val="0"/>
              </a:spcBef>
              <a:buNone/>
            </a:pPr>
            <a:r>
              <a:rPr lang="en-US" sz="1400" b="1" dirty="0">
                <a:solidFill>
                  <a:srgbClr val="FF0000"/>
                </a:solidFill>
              </a:rPr>
              <a:t>         else if (color == "blue")</a:t>
            </a:r>
          </a:p>
          <a:p>
            <a:pPr>
              <a:spcBef>
                <a:spcPts val="0"/>
              </a:spcBef>
              <a:buNone/>
            </a:pPr>
            <a:r>
              <a:rPr lang="en-US" sz="1400" b="1" dirty="0">
                <a:solidFill>
                  <a:srgbClr val="FF0000"/>
                </a:solidFill>
              </a:rPr>
              <a:t>         {</a:t>
            </a:r>
          </a:p>
          <a:p>
            <a:pPr>
              <a:spcBef>
                <a:spcPts val="0"/>
              </a:spcBef>
              <a:buNone/>
            </a:pPr>
            <a:r>
              <a:rPr lang="en-US" sz="1400" b="1" dirty="0">
                <a:solidFill>
                  <a:srgbClr val="FF0000"/>
                </a:solidFill>
              </a:rPr>
              <a:t>            </a:t>
            </a:r>
            <a:r>
              <a:rPr lang="en-US" sz="1400" b="1" dirty="0" err="1">
                <a:solidFill>
                  <a:srgbClr val="FF0000"/>
                </a:solidFill>
              </a:rPr>
              <a:t>document.getElementById</a:t>
            </a:r>
            <a:r>
              <a:rPr lang="en-US" sz="1400" b="1" dirty="0">
                <a:solidFill>
                  <a:srgbClr val="FF0000"/>
                </a:solidFill>
              </a:rPr>
              <a:t>('p1').</a:t>
            </a:r>
            <a:r>
              <a:rPr lang="en-US" sz="1400" b="1" dirty="0" err="1">
                <a:solidFill>
                  <a:srgbClr val="FF0000"/>
                </a:solidFill>
              </a:rPr>
              <a:t>innerHTML</a:t>
            </a:r>
            <a:r>
              <a:rPr lang="en-US" sz="1400" b="1" dirty="0">
                <a:solidFill>
                  <a:srgbClr val="FF0000"/>
                </a:solidFill>
              </a:rPr>
              <a:t>="You are serene and calm."</a:t>
            </a:r>
          </a:p>
          <a:p>
            <a:pPr>
              <a:spcBef>
                <a:spcPts val="0"/>
              </a:spcBef>
              <a:buNone/>
            </a:pPr>
            <a:r>
              <a:rPr lang="en-US" sz="1400" b="1" dirty="0">
                <a:solidFill>
                  <a:srgbClr val="FF0000"/>
                </a:solidFill>
              </a:rPr>
              <a:t>         }</a:t>
            </a:r>
          </a:p>
          <a:p>
            <a:pPr>
              <a:spcBef>
                <a:spcPts val="0"/>
              </a:spcBef>
              <a:buNone/>
            </a:pPr>
            <a:r>
              <a:rPr lang="en-US" sz="1400" b="1" dirty="0">
                <a:solidFill>
                  <a:srgbClr val="FF0000"/>
                </a:solidFill>
              </a:rPr>
              <a:t>         else if (color == "red")</a:t>
            </a:r>
          </a:p>
          <a:p>
            <a:pPr>
              <a:spcBef>
                <a:spcPts val="0"/>
              </a:spcBef>
              <a:buNone/>
            </a:pPr>
            <a:r>
              <a:rPr lang="en-US" sz="1400" b="1" dirty="0">
                <a:solidFill>
                  <a:srgbClr val="FF0000"/>
                </a:solidFill>
              </a:rPr>
              <a:t>         {</a:t>
            </a:r>
          </a:p>
          <a:p>
            <a:pPr>
              <a:spcBef>
                <a:spcPts val="0"/>
              </a:spcBef>
              <a:buNone/>
            </a:pPr>
            <a:r>
              <a:rPr lang="en-US" sz="1400" b="1" dirty="0">
                <a:solidFill>
                  <a:srgbClr val="FF0000"/>
                </a:solidFill>
              </a:rPr>
              <a:t>            </a:t>
            </a:r>
            <a:r>
              <a:rPr lang="en-US" sz="1400" b="1" dirty="0" err="1">
                <a:solidFill>
                  <a:srgbClr val="FF0000"/>
                </a:solidFill>
              </a:rPr>
              <a:t>document.getElementById</a:t>
            </a:r>
            <a:r>
              <a:rPr lang="en-US" sz="1400" b="1" dirty="0">
                <a:solidFill>
                  <a:srgbClr val="FF0000"/>
                </a:solidFill>
              </a:rPr>
              <a:t>('p1').</a:t>
            </a:r>
            <a:r>
              <a:rPr lang="en-US" sz="1400" b="1" dirty="0" err="1">
                <a:solidFill>
                  <a:srgbClr val="FF0000"/>
                </a:solidFill>
              </a:rPr>
              <a:t>innerHTML</a:t>
            </a:r>
            <a:r>
              <a:rPr lang="en-US" sz="1400" b="1" dirty="0">
                <a:solidFill>
                  <a:srgbClr val="FF0000"/>
                </a:solidFill>
              </a:rPr>
              <a:t>="You are fiery and passionate!"</a:t>
            </a:r>
          </a:p>
          <a:p>
            <a:pPr>
              <a:spcBef>
                <a:spcPts val="0"/>
              </a:spcBef>
              <a:buNone/>
            </a:pPr>
            <a:r>
              <a:rPr lang="en-US" sz="1400" b="1" dirty="0">
                <a:solidFill>
                  <a:srgbClr val="FF0000"/>
                </a:solidFill>
              </a:rPr>
              <a:t>         }</a:t>
            </a:r>
          </a:p>
          <a:p>
            <a:pPr>
              <a:spcBef>
                <a:spcPts val="0"/>
              </a:spcBef>
              <a:buNone/>
            </a:pPr>
            <a:r>
              <a:rPr lang="en-US" sz="1400" b="1" dirty="0">
                <a:solidFill>
                  <a:srgbClr val="FF0000"/>
                </a:solidFill>
              </a:rPr>
              <a:t>         else if (color == "green")</a:t>
            </a:r>
          </a:p>
          <a:p>
            <a:pPr>
              <a:spcBef>
                <a:spcPts val="0"/>
              </a:spcBef>
              <a:buNone/>
            </a:pPr>
            <a:r>
              <a:rPr lang="en-US" sz="1400" b="1" dirty="0">
                <a:solidFill>
                  <a:srgbClr val="FF0000"/>
                </a:solidFill>
              </a:rPr>
              <a:t>         {</a:t>
            </a:r>
          </a:p>
          <a:p>
            <a:pPr>
              <a:spcBef>
                <a:spcPts val="0"/>
              </a:spcBef>
              <a:buNone/>
            </a:pPr>
            <a:r>
              <a:rPr lang="en-US" sz="1400" b="1" dirty="0">
                <a:solidFill>
                  <a:srgbClr val="FF0000"/>
                </a:solidFill>
              </a:rPr>
              <a:t>            </a:t>
            </a:r>
            <a:r>
              <a:rPr lang="en-US" sz="1400" b="1" dirty="0" err="1">
                <a:solidFill>
                  <a:srgbClr val="FF0000"/>
                </a:solidFill>
              </a:rPr>
              <a:t>document.getElementById</a:t>
            </a:r>
            <a:r>
              <a:rPr lang="en-US" sz="1400" b="1" dirty="0">
                <a:solidFill>
                  <a:srgbClr val="FF0000"/>
                </a:solidFill>
              </a:rPr>
              <a:t>('p1').</a:t>
            </a:r>
            <a:r>
              <a:rPr lang="en-US" sz="1400" b="1" dirty="0" err="1">
                <a:solidFill>
                  <a:srgbClr val="FF0000"/>
                </a:solidFill>
              </a:rPr>
              <a:t>innerHTML</a:t>
            </a:r>
            <a:r>
              <a:rPr lang="en-US" sz="1400" b="1" dirty="0">
                <a:solidFill>
                  <a:srgbClr val="FF0000"/>
                </a:solidFill>
              </a:rPr>
              <a:t>="You are earthy and comfortable."</a:t>
            </a:r>
          </a:p>
          <a:p>
            <a:pPr>
              <a:spcBef>
                <a:spcPts val="0"/>
              </a:spcBef>
              <a:buNone/>
            </a:pPr>
            <a:r>
              <a:rPr lang="en-US" sz="1400" b="1" dirty="0">
                <a:solidFill>
                  <a:srgbClr val="FF0000"/>
                </a:solidFill>
              </a:rPr>
              <a:t>         }</a:t>
            </a:r>
          </a:p>
          <a:p>
            <a:pPr>
              <a:spcBef>
                <a:spcPts val="0"/>
              </a:spcBef>
              <a:buNone/>
            </a:pPr>
            <a:r>
              <a:rPr lang="en-US" sz="1400" b="1" dirty="0">
                <a:solidFill>
                  <a:srgbClr val="FF0000"/>
                </a:solidFill>
              </a:rPr>
              <a:t>      }</a:t>
            </a:r>
          </a:p>
          <a:p>
            <a:pPr>
              <a:spcBef>
                <a:spcPts val="0"/>
              </a:spcBef>
              <a:buNone/>
            </a:pPr>
            <a:r>
              <a:rPr lang="en-US" sz="1400" b="1" dirty="0">
                <a:solidFill>
                  <a:srgbClr val="FF0000"/>
                </a:solidFill>
              </a:rPr>
              <a:t>   &lt;/script&gt;</a:t>
            </a:r>
          </a:p>
          <a:p>
            <a:pPr>
              <a:spcBef>
                <a:spcPts val="0"/>
              </a:spcBef>
              <a:buNone/>
            </a:pPr>
            <a:r>
              <a:rPr lang="en-US" sz="1400" dirty="0">
                <a:solidFill>
                  <a:srgbClr val="0070C0"/>
                </a:solidFill>
              </a:rPr>
              <a:t>&lt;/head&gt;</a:t>
            </a:r>
          </a:p>
          <a:p>
            <a:pPr>
              <a:spcBef>
                <a:spcPts val="0"/>
              </a:spcBef>
              <a:buNone/>
            </a:pPr>
            <a:r>
              <a:rPr lang="en-US" sz="1400" dirty="0">
                <a:solidFill>
                  <a:srgbClr val="0070C0"/>
                </a:solidFill>
              </a:rPr>
              <a:t>&lt;body&gt;</a:t>
            </a:r>
          </a:p>
          <a:p>
            <a:pPr>
              <a:spcBef>
                <a:spcPts val="0"/>
              </a:spcBef>
              <a:buNone/>
            </a:pPr>
            <a:r>
              <a:rPr lang="en-US" sz="1400" dirty="0">
                <a:solidFill>
                  <a:srgbClr val="0070C0"/>
                </a:solidFill>
              </a:rPr>
              <a:t>   &lt;h1&gt; color transcript &lt;/h1&gt;      </a:t>
            </a:r>
          </a:p>
          <a:p>
            <a:pPr>
              <a:spcBef>
                <a:spcPts val="0"/>
              </a:spcBef>
              <a:buNone/>
            </a:pPr>
            <a:r>
              <a:rPr lang="en-US" sz="1400" b="1" dirty="0">
                <a:solidFill>
                  <a:srgbClr val="0070C0"/>
                </a:solidFill>
              </a:rPr>
              <a:t>      &lt;input type = "button" value = "find out what your color says about you!" </a:t>
            </a:r>
            <a:endParaRPr lang="en-US" sz="1400" b="1" dirty="0">
              <a:solidFill>
                <a:srgbClr val="0070C0"/>
              </a:solidFill>
            </a:endParaRPr>
          </a:p>
          <a:p>
            <a:pPr>
              <a:spcBef>
                <a:spcPts val="0"/>
              </a:spcBef>
              <a:buNone/>
            </a:pPr>
            <a:r>
              <a:rPr lang="en-US" sz="1400" b="1" dirty="0">
                <a:solidFill>
                  <a:srgbClr val="0070C0"/>
                </a:solidFill>
              </a:rPr>
              <a:t>	</a:t>
            </a:r>
            <a:r>
              <a:rPr lang="en-US" sz="1400" b="1" dirty="0" err="1">
                <a:solidFill>
                  <a:srgbClr val="0070C0"/>
                </a:solidFill>
              </a:rPr>
              <a:t>onClick</a:t>
            </a:r>
            <a:r>
              <a:rPr lang="en-US" sz="1400" b="1" dirty="0">
                <a:solidFill>
                  <a:srgbClr val="0070C0"/>
                </a:solidFill>
              </a:rPr>
              <a:t> </a:t>
            </a:r>
            <a:r>
              <a:rPr lang="en-US" sz="1400" b="1" dirty="0">
                <a:solidFill>
                  <a:srgbClr val="0070C0"/>
                </a:solidFill>
              </a:rPr>
              <a:t>= </a:t>
            </a:r>
            <a:r>
              <a:rPr lang="en-US" sz="1400" b="1" dirty="0">
                <a:solidFill>
                  <a:srgbClr val="0070C0"/>
                </a:solidFill>
              </a:rPr>
              <a:t>“</a:t>
            </a:r>
            <a:r>
              <a:rPr lang="en-US" sz="1400" b="1" dirty="0" err="1">
                <a:solidFill>
                  <a:srgbClr val="0070C0"/>
                </a:solidFill>
              </a:rPr>
              <a:t>colorpref</a:t>
            </a:r>
            <a:r>
              <a:rPr lang="en-US" sz="1400" b="1" dirty="0">
                <a:solidFill>
                  <a:srgbClr val="0070C0"/>
                </a:solidFill>
              </a:rPr>
              <a:t>()"&gt;</a:t>
            </a:r>
          </a:p>
          <a:p>
            <a:pPr>
              <a:spcBef>
                <a:spcPts val="0"/>
              </a:spcBef>
              <a:buNone/>
            </a:pPr>
            <a:r>
              <a:rPr lang="en-US" sz="1400" dirty="0">
                <a:solidFill>
                  <a:srgbClr val="0070C0"/>
                </a:solidFill>
              </a:rPr>
              <a:t>      &lt;p id = 'p1'&gt; Your info will go here &lt;/p&gt;</a:t>
            </a:r>
          </a:p>
          <a:p>
            <a:pPr>
              <a:spcBef>
                <a:spcPts val="0"/>
              </a:spcBef>
              <a:buNone/>
            </a:pPr>
            <a:r>
              <a:rPr lang="en-US" sz="1400" dirty="0">
                <a:solidFill>
                  <a:srgbClr val="0070C0"/>
                </a:solidFill>
              </a:rPr>
              <a:t>	  &lt;p&gt;Thanks for playing! &lt;p&gt;</a:t>
            </a:r>
          </a:p>
          <a:p>
            <a:pPr>
              <a:spcBef>
                <a:spcPts val="0"/>
              </a:spcBef>
              <a:buNone/>
            </a:pPr>
            <a:r>
              <a:rPr lang="en-US" sz="1400" dirty="0">
                <a:solidFill>
                  <a:srgbClr val="0070C0"/>
                </a:solidFill>
              </a:rPr>
              <a:t>&lt;/</a:t>
            </a:r>
            <a:r>
              <a:rPr lang="en-US" sz="1400" dirty="0">
                <a:solidFill>
                  <a:srgbClr val="0070C0"/>
                </a:solidFill>
              </a:rPr>
              <a:t>body&gt;</a:t>
            </a:r>
          </a:p>
          <a:p>
            <a:pPr>
              <a:spcBef>
                <a:spcPts val="0"/>
              </a:spcBef>
              <a:buNone/>
            </a:pPr>
            <a:r>
              <a:rPr lang="en-US" sz="1400" dirty="0">
                <a:solidFill>
                  <a:srgbClr val="0070C0"/>
                </a:solidFill>
              </a:rPr>
              <a:t>&lt;/html&gt;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846199" y="99951"/>
            <a:ext cx="10667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linkClick r:id="rId2" action="ppaction://hlinkfile"/>
              </a:rPr>
              <a:t>link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6718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933</Words>
  <Application>Microsoft Office PowerPoint</Application>
  <PresentationFormat>Widescreen</PresentationFormat>
  <Paragraphs>274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Calibri</vt:lpstr>
      <vt:lpstr>Calibri Light</vt:lpstr>
      <vt:lpstr>Office Theme</vt:lpstr>
      <vt:lpstr>PowerPoint Presentation</vt:lpstr>
      <vt:lpstr>Functions </vt:lpstr>
      <vt:lpstr>Defining a function</vt:lpstr>
      <vt:lpstr>Example:</vt:lpstr>
      <vt:lpstr>Add a button:</vt:lpstr>
      <vt:lpstr>Functions (continued)</vt:lpstr>
      <vt:lpstr>Naming Functions </vt:lpstr>
      <vt:lpstr>PowerPoint Presentation</vt:lpstr>
      <vt:lpstr>PowerPoint Presentation</vt:lpstr>
      <vt:lpstr>PowerPoint Presentation</vt:lpstr>
      <vt:lpstr>Calling Functions  (making them happen)</vt:lpstr>
      <vt:lpstr>Calling Functions (making them happen)</vt:lpstr>
      <vt:lpstr>onMouseOver, onMouseOut</vt:lpstr>
      <vt:lpstr>onMouseOver,onMouseOut</vt:lpstr>
      <vt:lpstr>images</vt:lpstr>
      <vt:lpstr>Comments</vt:lpstr>
      <vt:lpstr>Debugging:</vt:lpstr>
      <vt:lpstr>Finding the bug (Debugging)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Debra Yarrington</dc:creator>
  <cp:lastModifiedBy>Debra Yarrington</cp:lastModifiedBy>
  <cp:revision>1</cp:revision>
  <dcterms:created xsi:type="dcterms:W3CDTF">2016-04-18T14:37:05Z</dcterms:created>
  <dcterms:modified xsi:type="dcterms:W3CDTF">2016-04-18T14:37:39Z</dcterms:modified>
</cp:coreProperties>
</file>