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6" autoAdjust="0"/>
    <p:restoredTop sz="94660"/>
  </p:normalViewPr>
  <p:slideViewPr>
    <p:cSldViewPr snapToGrid="0">
      <p:cViewPr varScale="1">
        <p:scale>
          <a:sx n="96" d="100"/>
          <a:sy n="96" d="100"/>
        </p:scale>
        <p:origin x="77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6AE8C-7D19-4955-BDC7-018726750469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FDB6B-C478-4527-A3E7-FEDDBD9DA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11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51F28-2AC2-4C6A-8A8F-FF320C3A7E2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15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5A5B-9B16-4081-9201-AC1CA01639A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D620-E15F-4A1F-A9E5-2FE328767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53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5A5B-9B16-4081-9201-AC1CA01639A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D620-E15F-4A1F-A9E5-2FE328767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77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5A5B-9B16-4081-9201-AC1CA01639A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D620-E15F-4A1F-A9E5-2FE328767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79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5A5B-9B16-4081-9201-AC1CA01639A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D620-E15F-4A1F-A9E5-2FE328767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6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5A5B-9B16-4081-9201-AC1CA01639A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D620-E15F-4A1F-A9E5-2FE328767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379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5A5B-9B16-4081-9201-AC1CA01639A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D620-E15F-4A1F-A9E5-2FE328767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1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5A5B-9B16-4081-9201-AC1CA01639A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D620-E15F-4A1F-A9E5-2FE328767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17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5A5B-9B16-4081-9201-AC1CA01639A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D620-E15F-4A1F-A9E5-2FE328767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24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5A5B-9B16-4081-9201-AC1CA01639A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D620-E15F-4A1F-A9E5-2FE328767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5A5B-9B16-4081-9201-AC1CA01639A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D620-E15F-4A1F-A9E5-2FE328767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4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5A5B-9B16-4081-9201-AC1CA01639A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D620-E15F-4A1F-A9E5-2FE328767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2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85A5B-9B16-4081-9201-AC1CA01639A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CD620-E15F-4A1F-A9E5-2FE328767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55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third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fourth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fifth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seventh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../JSLectExamples/sixth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eigth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first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eightandaquarter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nineth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tenth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tenandahalf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eleventh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eleventh.htm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twelth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sixteenth.html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fontsize.html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thirteenth.html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fourteenth.html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newghost.html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seventeenth.html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fifteenth.html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eighteenth.html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nineteenth.html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Lectures/JS/arrays1a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twentieth.html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twentyfirst.html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twentysecond.html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twentythird.html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twentyfourth.html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style.html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Lectures/JS/var1example.html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innerhtml.html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innerhtml2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61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1" y="1447800"/>
            <a:ext cx="7467600" cy="4463422"/>
          </a:xfrm>
        </p:spPr>
        <p:txBody>
          <a:bodyPr>
            <a:normAutofit/>
          </a:bodyPr>
          <a:lstStyle/>
          <a:p>
            <a:pPr lvl="1">
              <a:lnSpc>
                <a:spcPct val="120000"/>
              </a:lnSpc>
              <a:spcBef>
                <a:spcPts val="400"/>
              </a:spcBef>
              <a:buNone/>
            </a:pPr>
            <a:r>
              <a:rPr lang="en-US" sz="1800" spc="-3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1800" spc="-3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spc="-3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amount = </a:t>
            </a:r>
            <a:r>
              <a:rPr lang="en-US" sz="1800" spc="-3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buNone/>
            </a:pPr>
            <a:r>
              <a:rPr lang="en-US" sz="1800" spc="-3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document.write</a:t>
            </a:r>
            <a:r>
              <a:rPr lang="en-US" sz="1800" spc="-3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("&lt;h1&gt;Making Decisions&lt;/h1</a:t>
            </a:r>
            <a:r>
              <a:rPr lang="en-US" sz="1800" spc="-3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&gt;")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buNone/>
            </a:pPr>
            <a:r>
              <a:rPr lang="en-US" sz="1800" spc="-5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document.write</a:t>
            </a:r>
            <a:r>
              <a:rPr lang="en-US" sz="1800" spc="-5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("&lt;p&gt;There are "</a:t>
            </a:r>
            <a:r>
              <a:rPr lang="en-US" sz="1800" spc="-5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spc="-5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 amount + "</a:t>
            </a:r>
            <a:r>
              <a:rPr lang="en-US" sz="1800" spc="-5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choices</a:t>
            </a:r>
            <a:r>
              <a:rPr lang="en-US" sz="1800" spc="-5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.&lt;/p&gt;")</a:t>
            </a:r>
          </a:p>
          <a:p>
            <a:r>
              <a:rPr lang="en-US" dirty="0" smtClean="0"/>
              <a:t>By </a:t>
            </a:r>
            <a:r>
              <a:rPr lang="en-US" b="1" dirty="0" smtClean="0"/>
              <a:t>NOT PUTTING THE VARIABLE INSIDE OF QUOTES </a:t>
            </a:r>
            <a:r>
              <a:rPr lang="en-US" dirty="0" smtClean="0"/>
              <a:t>we print out what is inside the variable</a:t>
            </a:r>
          </a:p>
          <a:p>
            <a:pPr lvl="1"/>
            <a:r>
              <a:rPr lang="en-US" dirty="0" smtClean="0"/>
              <a:t>If we put the variable inside the quotes, the variable’s name will be printed and not what is in the variable</a:t>
            </a:r>
          </a:p>
          <a:p>
            <a:pPr lvl="2"/>
            <a:r>
              <a:rPr lang="en-US" dirty="0" smtClean="0"/>
              <a:t>So in the above example, </a:t>
            </a:r>
            <a:r>
              <a:rPr lang="en-US" dirty="0" err="1" smtClean="0"/>
              <a:t>firstname</a:t>
            </a:r>
            <a:r>
              <a:rPr lang="en-US" dirty="0" smtClean="0"/>
              <a:t> would be printed, not Fred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02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1" y="76200"/>
            <a:ext cx="6589199" cy="1280890"/>
          </a:xfrm>
        </p:spPr>
        <p:txBody>
          <a:bodyPr/>
          <a:lstStyle/>
          <a:p>
            <a:r>
              <a:rPr lang="en-US" dirty="0" smtClean="0"/>
              <a:t>Writing Variables (Part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1" y="838200"/>
            <a:ext cx="7467600" cy="5715000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20000"/>
              </a:lnSpc>
              <a:spcBef>
                <a:spcPts val="400"/>
              </a:spcBef>
              <a:buNone/>
            </a:pPr>
            <a:r>
              <a:rPr lang="en-US" sz="1800" spc="-3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1800" spc="-3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spc="-3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amount = </a:t>
            </a:r>
            <a:r>
              <a:rPr lang="en-US" sz="1800" spc="-3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buNone/>
            </a:pPr>
            <a:r>
              <a:rPr lang="en-US" sz="1800" spc="-3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document.write</a:t>
            </a:r>
            <a:r>
              <a:rPr lang="en-US" sz="1800" spc="-3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("&lt;h1&gt;Making Decisions&lt;/h1</a:t>
            </a:r>
            <a:r>
              <a:rPr lang="en-US" sz="1800" spc="-3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&gt;")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buNone/>
            </a:pPr>
            <a:r>
              <a:rPr lang="en-US" sz="1800" spc="-5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document.write</a:t>
            </a:r>
            <a:r>
              <a:rPr lang="en-US" sz="1800" spc="-5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("&lt;p&gt;There are "</a:t>
            </a:r>
            <a:r>
              <a:rPr lang="en-US" sz="1800" spc="-5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spc="-5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 amount + "</a:t>
            </a:r>
            <a:r>
              <a:rPr lang="en-US" sz="1800" spc="-5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choices</a:t>
            </a:r>
            <a:r>
              <a:rPr lang="en-US" sz="1800" spc="-5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.&lt;/p&gt;")</a:t>
            </a:r>
          </a:p>
          <a:p>
            <a:r>
              <a:rPr lang="en-US" dirty="0" smtClean="0"/>
              <a:t>With numbers, the + means add two numbers together </a:t>
            </a:r>
          </a:p>
          <a:p>
            <a:pPr lvl="1"/>
            <a:r>
              <a:rPr lang="en-US" dirty="0" smtClean="0"/>
              <a:t>What you’d expect</a:t>
            </a:r>
          </a:p>
          <a:p>
            <a:r>
              <a:rPr lang="en-US" dirty="0" smtClean="0"/>
              <a:t>When writing out variables, the + means join the strings together</a:t>
            </a:r>
          </a:p>
          <a:p>
            <a:pPr lvl="1"/>
            <a:r>
              <a:rPr lang="en-US" dirty="0" smtClean="0"/>
              <a:t>E.g., </a:t>
            </a:r>
            <a:endParaRPr lang="en-US" spc="-5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914400" lvl="2" indent="0">
              <a:buNone/>
            </a:pPr>
            <a:r>
              <a:rPr lang="en-US" spc="-5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document.write</a:t>
            </a:r>
            <a:r>
              <a:rPr lang="en-US" spc="-5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("&lt;p&gt;There are " + amount + "choices.&lt;/p</a:t>
            </a:r>
            <a:r>
              <a:rPr lang="en-US" spc="-5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&gt;")</a:t>
            </a:r>
          </a:p>
          <a:p>
            <a:pPr marL="914400" lvl="2" indent="0">
              <a:buNone/>
            </a:pPr>
            <a:r>
              <a:rPr lang="en-US" spc="-50" dirty="0">
                <a:cs typeface="Consolas" panose="020B0609020204030204" pitchFamily="49" charset="0"/>
              </a:rPr>
              <a:t>is equivalent to</a:t>
            </a:r>
            <a:r>
              <a:rPr lang="en-US" spc="-5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pc="-5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914400" lvl="2" indent="0">
              <a:buNone/>
            </a:pPr>
            <a:r>
              <a:rPr lang="en-US" spc="-5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document.write</a:t>
            </a:r>
            <a:r>
              <a:rPr lang="en-US" spc="-5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("&lt;p&gt;There are " + "</a:t>
            </a:r>
            <a:r>
              <a:rPr lang="en-US" spc="-5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pc="-5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pc="-5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pc="-5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 "choices.&lt;/p&gt;")</a:t>
            </a:r>
          </a:p>
          <a:p>
            <a:pPr marL="914400" lvl="2" indent="0">
              <a:buNone/>
            </a:pPr>
            <a:r>
              <a:rPr lang="en-US" spc="-50" dirty="0">
                <a:cs typeface="Consolas" panose="020B0609020204030204" pitchFamily="49" charset="0"/>
              </a:rPr>
              <a:t>is equivalent to</a:t>
            </a:r>
            <a:r>
              <a:rPr lang="en-US" spc="-5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pc="-5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914400" lvl="2" indent="0">
              <a:buNone/>
            </a:pPr>
            <a:r>
              <a:rPr lang="en-US" spc="-5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document.write</a:t>
            </a:r>
            <a:r>
              <a:rPr lang="en-US" spc="-5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("&lt;p&gt;There are </a:t>
            </a:r>
            <a:r>
              <a:rPr lang="en-US" spc="-5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 choices</a:t>
            </a:r>
            <a:r>
              <a:rPr lang="en-US" spc="-5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.&lt;/p&gt;")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09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1" y="1447800"/>
            <a:ext cx="7772399" cy="51054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&lt;!DOCTYPE </a:t>
            </a: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html&gt;</a:t>
            </a:r>
            <a:endParaRPr lang="en-US" sz="22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&lt;html&gt;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&lt;head</a:t>
            </a: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endParaRPr lang="en-US" sz="22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&lt;</a:t>
            </a: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meta charset= "utf-8" /&gt;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&lt;/head&gt;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&lt;body&gt;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&lt;script&gt;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document.write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("&lt;p&gt;")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firstname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="Fred";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document.write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firstname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"&lt;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/&gt;")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lastname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"Flintstone"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document.write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lastname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document.write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("&lt;/p&gt;")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xnum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3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ynum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7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document.write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("&lt;p&gt; Total is "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 (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xnum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ynum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+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".&lt;/p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&gt;")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script&gt;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&lt;/</a:t>
            </a: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body&gt;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&lt;/html</a:t>
            </a: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en-US" sz="22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i="1" dirty="0">
                <a:solidFill>
                  <a:srgbClr val="FF0000"/>
                </a:solidFill>
                <a:latin typeface="+mj-lt"/>
                <a:cs typeface="Consolas" panose="020B0609020204030204" pitchFamily="49" charset="0"/>
                <a:hlinkClick r:id="rId2" action="ppaction://hlinkfile"/>
              </a:rPr>
              <a:t>link</a:t>
            </a:r>
            <a:endParaRPr lang="en-US" sz="2200" i="1" dirty="0">
              <a:solidFill>
                <a:srgbClr val="FF0000"/>
              </a:solidFill>
              <a:latin typeface="+mj-lt"/>
              <a:cs typeface="Consolas" panose="020B0609020204030204" pitchFamily="49" charset="0"/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0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1" y="533400"/>
            <a:ext cx="69342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Another example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1" y="1371600"/>
            <a:ext cx="7010400" cy="47244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&lt;!DOCTYPE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html&gt;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&lt;html&gt;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&lt;head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endParaRPr lang="en-US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&lt;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meta charset= "utf-8" /&gt;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&lt;/head&gt;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&lt;body&gt;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&lt;script&gt;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document.write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(“&lt;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&gt;”);</a:t>
            </a:r>
            <a:endParaRPr lang="en-US" sz="18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firstname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Fred";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document.write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firstname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“&lt;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&gt;”);</a:t>
            </a:r>
            <a:endParaRPr lang="en-US" sz="18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firstname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="Wilma";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document.write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firstname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“&lt;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&gt;”);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document.write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(“&lt;/p&gt;”);</a:t>
            </a:r>
            <a:endParaRPr lang="en-US" sz="18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&lt;/script&gt;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&lt;/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body&gt;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&lt;/html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i="1" dirty="0" smtClean="0">
                <a:solidFill>
                  <a:srgbClr val="FF0000"/>
                </a:solidFill>
                <a:latin typeface="+mj-lt"/>
                <a:cs typeface="Consolas" panose="020B0609020204030204" pitchFamily="49" charset="0"/>
                <a:hlinkClick r:id="rId2" action="ppaction://hlinkfile"/>
              </a:rPr>
              <a:t>Link</a:t>
            </a:r>
            <a:endParaRPr lang="en-US" i="1" dirty="0" smtClean="0">
              <a:solidFill>
                <a:srgbClr val="FF0000"/>
              </a:solidFill>
              <a:latin typeface="+mj-lt"/>
              <a:cs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en-US" i="1" dirty="0">
              <a:solidFill>
                <a:srgbClr val="FF0000"/>
              </a:solidFill>
              <a:latin typeface="+mj-lt"/>
              <a:cs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i="1" dirty="0" smtClean="0">
                <a:solidFill>
                  <a:schemeClr val="tx1"/>
                </a:solidFill>
                <a:latin typeface="+mj-lt"/>
                <a:cs typeface="Consolas" panose="020B0609020204030204" pitchFamily="49" charset="0"/>
              </a:rPr>
              <a:t>Code happens SEQUENTIALLY!</a:t>
            </a:r>
            <a:endParaRPr lang="en-US" b="1" i="1" dirty="0">
              <a:solidFill>
                <a:schemeClr val="tx1"/>
              </a:solidFill>
              <a:latin typeface="+mj-lt"/>
              <a:cs typeface="Consolas" panose="020B0609020204030204" pitchFamily="49" charset="0"/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08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9202" y="624110"/>
            <a:ext cx="6589199" cy="6712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Prompt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9026" y="1295400"/>
            <a:ext cx="6781800" cy="461582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What if we want to get input from the user?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Use a prompt box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chemeClr val="tx1"/>
                </a:solidFill>
              </a:rPr>
              <a:t>Example: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&lt;body&gt;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&lt;script&gt;</a:t>
            </a:r>
          </a:p>
          <a:p>
            <a:pPr lvl="2">
              <a:buNone/>
            </a:pPr>
            <a:r>
              <a:rPr lang="en-US" sz="1600" dirty="0" err="1">
                <a:solidFill>
                  <a:srgbClr val="FF0000"/>
                </a:solidFill>
              </a:rPr>
              <a:t>var</a:t>
            </a:r>
            <a:r>
              <a:rPr lang="en-US" sz="1600" dirty="0">
                <a:solidFill>
                  <a:srgbClr val="FF0000"/>
                </a:solidFill>
              </a:rPr>
              <a:t> x = prompt(“What state do you live </a:t>
            </a:r>
            <a:r>
              <a:rPr lang="en-US" sz="1600" dirty="0" err="1">
                <a:solidFill>
                  <a:srgbClr val="FF0000"/>
                </a:solidFill>
              </a:rPr>
              <a:t>in?",“Delaware</a:t>
            </a:r>
            <a:r>
              <a:rPr lang="en-US" sz="1600" dirty="0">
                <a:solidFill>
                  <a:srgbClr val="FF0000"/>
                </a:solidFill>
              </a:rPr>
              <a:t>")</a:t>
            </a:r>
          </a:p>
          <a:p>
            <a:pPr lvl="2">
              <a:buNone/>
            </a:pPr>
            <a:r>
              <a:rPr lang="en-US" sz="1600" dirty="0" err="1">
                <a:solidFill>
                  <a:srgbClr val="FF0000"/>
                </a:solidFill>
              </a:rPr>
              <a:t>document.write</a:t>
            </a:r>
            <a:r>
              <a:rPr lang="en-US" sz="1600" dirty="0">
                <a:solidFill>
                  <a:srgbClr val="FF0000"/>
                </a:solidFill>
              </a:rPr>
              <a:t>(“&lt;p&gt;You currently live in " + x + “&lt;/p&gt;”)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&lt;/script&gt;</a:t>
            </a:r>
          </a:p>
          <a:p>
            <a:pPr>
              <a:buNone/>
            </a:pPr>
            <a:r>
              <a:rPr lang="en-US" sz="1600" dirty="0">
                <a:solidFill>
                  <a:srgbClr val="FF0000"/>
                </a:solidFill>
              </a:rPr>
              <a:t>&lt;/body&gt;</a:t>
            </a:r>
          </a:p>
          <a:p>
            <a:pPr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600" i="1" dirty="0">
                <a:solidFill>
                  <a:srgbClr val="FF0000"/>
                </a:solidFill>
                <a:hlinkClick r:id="rId2" action="ppaction://hlinkfile"/>
              </a:rPr>
              <a:t>link</a:t>
            </a:r>
            <a:endParaRPr lang="en-US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21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1" y="624110"/>
            <a:ext cx="7010400" cy="899890"/>
          </a:xfrm>
        </p:spPr>
        <p:txBody>
          <a:bodyPr/>
          <a:lstStyle/>
          <a:p>
            <a:r>
              <a:rPr lang="en-US" dirty="0" smtClean="0"/>
              <a:t>Prompt Box - deconstructed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2" y="1447800"/>
            <a:ext cx="7391399" cy="4463422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x = prompt(“What state do you live </a:t>
            </a:r>
            <a:r>
              <a:rPr lang="en-US" dirty="0" err="1">
                <a:solidFill>
                  <a:srgbClr val="FF0000"/>
                </a:solidFill>
              </a:rPr>
              <a:t>in?",“Delaware</a:t>
            </a:r>
            <a:r>
              <a:rPr lang="en-US" dirty="0" smtClean="0">
                <a:solidFill>
                  <a:srgbClr val="FF0000"/>
                </a:solidFill>
              </a:rPr>
              <a:t>")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Start on </a:t>
            </a:r>
            <a:r>
              <a:rPr lang="en-US" b="1" dirty="0" smtClean="0">
                <a:solidFill>
                  <a:schemeClr val="tx1"/>
                </a:solidFill>
              </a:rPr>
              <a:t>right</a:t>
            </a:r>
            <a:r>
              <a:rPr lang="en-US" dirty="0" smtClean="0">
                <a:solidFill>
                  <a:schemeClr val="tx1"/>
                </a:solidFill>
              </a:rPr>
              <a:t> side of 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Prompt creates a popup box in which the user can enter text.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Within the first set of quotes is what shows up as the prompt’s text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“What state do you live in?”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 the second set of quotes is the default answer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“Delaware”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You don’t have to include a default answer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Left side of 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  variable (an empty box) named x</a:t>
            </a: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chemeClr val="tx1"/>
                </a:solidFill>
              </a:rPr>
              <a:t>When the user types something into the prompt box, whatever they typed in is stored in the variable x</a:t>
            </a:r>
          </a:p>
        </p:txBody>
      </p:sp>
    </p:spTree>
    <p:extLst>
      <p:ext uri="{BB962C8B-B14F-4D97-AF65-F5344CB8AC3E}">
        <p14:creationId xmlns:p14="http://schemas.microsoft.com/office/powerpoint/2010/main" val="211215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2" y="624110"/>
            <a:ext cx="6781799" cy="6712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Prompt box: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445" y="1447800"/>
            <a:ext cx="10392355" cy="446342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&lt;!DOCTYPE html&gt;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&lt;html&gt;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&lt;head&gt;		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&lt;meta charset= "utf-8" /&gt;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&lt;/head&gt;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&lt;body&gt;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	&lt;</a:t>
            </a:r>
            <a:r>
              <a:rPr lang="en-US" dirty="0">
                <a:solidFill>
                  <a:srgbClr val="FF0000"/>
                </a:solidFill>
              </a:rPr>
              <a:t>script&gt;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num1 = prompt("Enter a number between 1 and </a:t>
            </a:r>
            <a:r>
              <a:rPr lang="en-US" dirty="0" smtClean="0">
                <a:solidFill>
                  <a:srgbClr val="FF0000"/>
                </a:solidFill>
              </a:rPr>
              <a:t>6","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");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document.write</a:t>
            </a:r>
            <a:r>
              <a:rPr lang="en-US" dirty="0" smtClean="0">
                <a:solidFill>
                  <a:srgbClr val="FF0000"/>
                </a:solidFill>
              </a:rPr>
              <a:t>("&lt;h"+num1+"&gt; A lovely header of some sort &lt;/h"+num1+"&gt;");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	&lt;/</a:t>
            </a:r>
            <a:r>
              <a:rPr lang="en-US" dirty="0">
                <a:solidFill>
                  <a:srgbClr val="FF0000"/>
                </a:solidFill>
              </a:rPr>
              <a:t>script&gt;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</a:t>
            </a:r>
            <a:r>
              <a:rPr lang="en-US" dirty="0" smtClean="0">
                <a:solidFill>
                  <a:srgbClr val="FF0000"/>
                </a:solidFill>
              </a:rPr>
              <a:t>     &lt;/</a:t>
            </a:r>
            <a:r>
              <a:rPr lang="en-US" dirty="0">
                <a:solidFill>
                  <a:srgbClr val="FF0000"/>
                </a:solidFill>
              </a:rPr>
              <a:t>body&gt;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&lt;/html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hlinkClick r:id="rId2" action="ppaction://hlinkfile"/>
              </a:rPr>
              <a:t>link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08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2" y="624110"/>
            <a:ext cx="6781799" cy="6712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Prompt box: 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8943" y="1447800"/>
            <a:ext cx="9189057" cy="4800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&lt;!DOCTYPE html&gt;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&lt;html&gt;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&lt;head&gt;		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&lt;meta charset= "utf-8" /&gt;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&lt;/head&gt;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&lt;body&gt;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	&lt;</a:t>
            </a:r>
            <a:r>
              <a:rPr lang="en-US" dirty="0">
                <a:solidFill>
                  <a:srgbClr val="FF0000"/>
                </a:solidFill>
              </a:rPr>
              <a:t>script&gt;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num1 = prompt("Enter a number between 1 and 12","1</a:t>
            </a:r>
            <a:r>
              <a:rPr lang="en-US" dirty="0" smtClean="0">
                <a:solidFill>
                  <a:srgbClr val="FF0000"/>
                </a:solidFill>
              </a:rPr>
              <a:t>");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promptstring</a:t>
            </a:r>
            <a:r>
              <a:rPr lang="en-US" dirty="0">
                <a:solidFill>
                  <a:srgbClr val="FF0000"/>
                </a:solidFill>
              </a:rPr>
              <a:t> = "What is " + num1  + " times 3</a:t>
            </a:r>
            <a:r>
              <a:rPr lang="en-US" dirty="0" smtClean="0">
                <a:solidFill>
                  <a:srgbClr val="FF0000"/>
                </a:solidFill>
              </a:rPr>
              <a:t>?“;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num2 = prompt(</a:t>
            </a:r>
            <a:r>
              <a:rPr lang="en-US" dirty="0" err="1">
                <a:solidFill>
                  <a:srgbClr val="FF0000"/>
                </a:solidFill>
              </a:rPr>
              <a:t>promptstring</a:t>
            </a:r>
            <a:r>
              <a:rPr lang="en-US" dirty="0" smtClean="0">
                <a:solidFill>
                  <a:srgbClr val="FF0000"/>
                </a:solidFill>
              </a:rPr>
              <a:t>);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</a:t>
            </a:r>
            <a:r>
              <a:rPr lang="en-US" dirty="0" smtClean="0">
                <a:solidFill>
                  <a:srgbClr val="FF0000"/>
                </a:solidFill>
              </a:rPr>
              <a:t>			</a:t>
            </a:r>
            <a:r>
              <a:rPr lang="en-US" dirty="0" err="1" smtClean="0">
                <a:solidFill>
                  <a:srgbClr val="FF0000"/>
                </a:solidFill>
              </a:rPr>
              <a:t>document.write</a:t>
            </a:r>
            <a:r>
              <a:rPr lang="en-US" dirty="0">
                <a:solidFill>
                  <a:srgbClr val="FF0000"/>
                </a:solidFill>
              </a:rPr>
              <a:t>("&lt;p&gt; You </a:t>
            </a:r>
            <a:r>
              <a:rPr lang="en-US" dirty="0" smtClean="0">
                <a:solidFill>
                  <a:srgbClr val="FF0000"/>
                </a:solidFill>
              </a:rPr>
              <a:t>think </a:t>
            </a:r>
            <a:r>
              <a:rPr lang="en-US" dirty="0">
                <a:solidFill>
                  <a:srgbClr val="FF0000"/>
                </a:solidFill>
              </a:rPr>
              <a:t>" + num1 + " times 3 is " + num2 + "&lt;/p</a:t>
            </a:r>
            <a:r>
              <a:rPr lang="en-US" dirty="0" smtClean="0">
                <a:solidFill>
                  <a:srgbClr val="FF0000"/>
                </a:solidFill>
              </a:rPr>
              <a:t>&gt;");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	&lt;/</a:t>
            </a:r>
            <a:r>
              <a:rPr lang="en-US" dirty="0">
                <a:solidFill>
                  <a:srgbClr val="FF0000"/>
                </a:solidFill>
              </a:rPr>
              <a:t>script&gt;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</a:t>
            </a:r>
            <a:r>
              <a:rPr lang="en-US" dirty="0" smtClean="0">
                <a:solidFill>
                  <a:srgbClr val="FF0000"/>
                </a:solidFill>
              </a:rPr>
              <a:t>     &lt;/</a:t>
            </a:r>
            <a:r>
              <a:rPr lang="en-US" dirty="0">
                <a:solidFill>
                  <a:srgbClr val="FF0000"/>
                </a:solidFill>
              </a:rPr>
              <a:t>body&gt;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&lt;/html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hlinkClick r:id="rId3" action="ppaction://hlinkfile"/>
              </a:rPr>
              <a:t>link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05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1" y="624110"/>
            <a:ext cx="7848599" cy="595090"/>
          </a:xfrm>
        </p:spPr>
        <p:txBody>
          <a:bodyPr>
            <a:normAutofit fontScale="90000"/>
          </a:bodyPr>
          <a:lstStyle/>
          <a:p>
            <a:r>
              <a:rPr lang="en-US" sz="3100" b="1" dirty="0"/>
              <a:t>Operators (What we can do with numbers)</a:t>
            </a:r>
            <a:br>
              <a:rPr lang="en-US" sz="3100" b="1" dirty="0"/>
            </a:br>
            <a:endParaRPr lang="en-US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590800" y="1524001"/>
          <a:ext cx="7391400" cy="4409588"/>
        </p:xfrm>
        <a:graphic>
          <a:graphicData uri="http://schemas.openxmlformats.org/drawingml/2006/table">
            <a:tbl>
              <a:tblPr/>
              <a:tblGrid>
                <a:gridCol w="1371600"/>
                <a:gridCol w="2590800"/>
                <a:gridCol w="1524000"/>
                <a:gridCol w="1905000"/>
              </a:tblGrid>
              <a:tr h="8525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Operator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var</a:t>
                      </a: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y = 5;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 Description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Example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Result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3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 Addition 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x=y+2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x=7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96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 Subtraction 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x=y-2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x=3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96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 Multiplication 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x=y*2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x=10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96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 Division 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x=y/2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x=2.5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8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 Modulus 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(division remainder)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x=y%2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x=1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5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1" y="152400"/>
            <a:ext cx="6781799" cy="6712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Prompt box: 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1" y="685800"/>
            <a:ext cx="7619999" cy="5943600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…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&lt;body&gt;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		&lt;</a:t>
            </a:r>
            <a:r>
              <a:rPr lang="en-US" dirty="0">
                <a:solidFill>
                  <a:srgbClr val="FF0000"/>
                </a:solidFill>
              </a:rPr>
              <a:t>script&gt;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			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num1 = </a:t>
            </a:r>
            <a:r>
              <a:rPr lang="en-US" dirty="0" smtClean="0">
                <a:solidFill>
                  <a:srgbClr val="FF0000"/>
                </a:solidFill>
              </a:rPr>
              <a:t>prompt</a:t>
            </a:r>
            <a:r>
              <a:rPr lang="en-US" dirty="0">
                <a:solidFill>
                  <a:srgbClr val="FF0000"/>
                </a:solidFill>
              </a:rPr>
              <a:t>("Enter a number","1</a:t>
            </a:r>
            <a:r>
              <a:rPr lang="en-US" dirty="0" smtClean="0">
                <a:solidFill>
                  <a:srgbClr val="FF0000"/>
                </a:solidFill>
              </a:rPr>
              <a:t>"); </a:t>
            </a:r>
            <a:r>
              <a:rPr lang="en-US" dirty="0">
                <a:solidFill>
                  <a:srgbClr val="FF0000"/>
                </a:solidFill>
              </a:rPr>
              <a:t>			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num2 = </a:t>
            </a:r>
            <a:r>
              <a:rPr lang="en-US" dirty="0" smtClean="0">
                <a:solidFill>
                  <a:srgbClr val="FF0000"/>
                </a:solidFill>
              </a:rPr>
              <a:t>prompt</a:t>
            </a:r>
            <a:r>
              <a:rPr lang="en-US" dirty="0">
                <a:solidFill>
                  <a:srgbClr val="FF0000"/>
                </a:solidFill>
              </a:rPr>
              <a:t>("Enter a second number","1</a:t>
            </a:r>
            <a:r>
              <a:rPr lang="en-US" dirty="0" smtClean="0">
                <a:solidFill>
                  <a:srgbClr val="FF0000"/>
                </a:solidFill>
              </a:rPr>
              <a:t>");</a:t>
            </a:r>
            <a:r>
              <a:rPr lang="en-US" dirty="0">
                <a:solidFill>
                  <a:srgbClr val="FF0000"/>
                </a:solidFill>
              </a:rPr>
              <a:t>	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	</a:t>
            </a:r>
            <a:r>
              <a:rPr lang="en-US" dirty="0" smtClean="0">
                <a:solidFill>
                  <a:srgbClr val="FF0000"/>
                </a:solidFill>
              </a:rPr>
              <a:t>		</a:t>
            </a:r>
            <a:r>
              <a:rPr lang="en-US" dirty="0" err="1" smtClean="0">
                <a:solidFill>
                  <a:srgbClr val="FF0000"/>
                </a:solidFill>
              </a:rPr>
              <a:t>document.write</a:t>
            </a:r>
            <a:r>
              <a:rPr lang="en-US" dirty="0">
                <a:solidFill>
                  <a:srgbClr val="FF0000"/>
                </a:solidFill>
              </a:rPr>
              <a:t>("&lt;h2&gt; Fun with numbers &lt;/h2</a:t>
            </a:r>
            <a:r>
              <a:rPr lang="en-US" dirty="0" smtClean="0">
                <a:solidFill>
                  <a:srgbClr val="FF0000"/>
                </a:solidFill>
              </a:rPr>
              <a:t>&gt;");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document.write</a:t>
            </a:r>
            <a:r>
              <a:rPr lang="en-US" dirty="0">
                <a:solidFill>
                  <a:srgbClr val="FF0000"/>
                </a:solidFill>
              </a:rPr>
              <a:t>("&lt;p</a:t>
            </a:r>
            <a:r>
              <a:rPr lang="en-US" dirty="0" smtClean="0">
                <a:solidFill>
                  <a:srgbClr val="FF0000"/>
                </a:solidFill>
              </a:rPr>
              <a:t>&gt;");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z = num1 + </a:t>
            </a:r>
            <a:r>
              <a:rPr lang="en-US" dirty="0" smtClean="0">
                <a:solidFill>
                  <a:srgbClr val="FF0000"/>
                </a:solidFill>
              </a:rPr>
              <a:t>num2;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document.write</a:t>
            </a:r>
            <a:r>
              <a:rPr lang="en-US" dirty="0">
                <a:solidFill>
                  <a:srgbClr val="FF0000"/>
                </a:solidFill>
              </a:rPr>
              <a:t>(num1 + " + " + num2 + " = " + </a:t>
            </a:r>
            <a:r>
              <a:rPr lang="en-US" dirty="0" smtClean="0">
                <a:solidFill>
                  <a:srgbClr val="FF0000"/>
                </a:solidFill>
              </a:rPr>
              <a:t>z </a:t>
            </a:r>
            <a:r>
              <a:rPr lang="en-US" dirty="0">
                <a:solidFill>
                  <a:srgbClr val="FF0000"/>
                </a:solidFill>
              </a:rPr>
              <a:t>+ "&lt;</a:t>
            </a:r>
            <a:r>
              <a:rPr lang="en-US" dirty="0" err="1">
                <a:solidFill>
                  <a:srgbClr val="FF0000"/>
                </a:solidFill>
              </a:rPr>
              <a:t>br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&gt;");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			z = num1 - </a:t>
            </a:r>
            <a:r>
              <a:rPr lang="en-US" dirty="0" smtClean="0">
                <a:solidFill>
                  <a:srgbClr val="FF0000"/>
                </a:solidFill>
              </a:rPr>
              <a:t>num2;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document.write</a:t>
            </a:r>
            <a:r>
              <a:rPr lang="en-US" dirty="0">
                <a:solidFill>
                  <a:srgbClr val="FF0000"/>
                </a:solidFill>
              </a:rPr>
              <a:t>(num1 + " - " + num2 + " = " + </a:t>
            </a:r>
            <a:r>
              <a:rPr lang="en-US" dirty="0" smtClean="0">
                <a:solidFill>
                  <a:srgbClr val="FF0000"/>
                </a:solidFill>
              </a:rPr>
              <a:t>z </a:t>
            </a:r>
            <a:r>
              <a:rPr lang="en-US" dirty="0">
                <a:solidFill>
                  <a:srgbClr val="FF0000"/>
                </a:solidFill>
              </a:rPr>
              <a:t>+ "&lt;</a:t>
            </a:r>
            <a:r>
              <a:rPr lang="en-US" dirty="0" err="1">
                <a:solidFill>
                  <a:srgbClr val="FF0000"/>
                </a:solidFill>
              </a:rPr>
              <a:t>br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&gt;");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			z = num1 * </a:t>
            </a:r>
            <a:r>
              <a:rPr lang="en-US" dirty="0" smtClean="0">
                <a:solidFill>
                  <a:srgbClr val="FF0000"/>
                </a:solidFill>
              </a:rPr>
              <a:t>num2;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document.write</a:t>
            </a:r>
            <a:r>
              <a:rPr lang="en-US" dirty="0">
                <a:solidFill>
                  <a:srgbClr val="FF0000"/>
                </a:solidFill>
              </a:rPr>
              <a:t>(num1 + " * " + num2 + " = " + z </a:t>
            </a:r>
            <a:r>
              <a:rPr lang="en-US" dirty="0" smtClean="0">
                <a:solidFill>
                  <a:srgbClr val="FF0000"/>
                </a:solidFill>
              </a:rPr>
              <a:t>+ "&lt;</a:t>
            </a:r>
            <a:r>
              <a:rPr lang="en-US" dirty="0" err="1">
                <a:solidFill>
                  <a:srgbClr val="FF0000"/>
                </a:solidFill>
              </a:rPr>
              <a:t>br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&gt;");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z = num1 / </a:t>
            </a:r>
            <a:r>
              <a:rPr lang="en-US" dirty="0" smtClean="0">
                <a:solidFill>
                  <a:srgbClr val="FF0000"/>
                </a:solidFill>
              </a:rPr>
              <a:t>num2;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document.write</a:t>
            </a:r>
            <a:r>
              <a:rPr lang="en-US" dirty="0">
                <a:solidFill>
                  <a:srgbClr val="FF0000"/>
                </a:solidFill>
              </a:rPr>
              <a:t>(num1 + " / " + num2 + " = " + z </a:t>
            </a:r>
            <a:r>
              <a:rPr lang="en-US" dirty="0" smtClean="0">
                <a:solidFill>
                  <a:srgbClr val="FF0000"/>
                </a:solidFill>
              </a:rPr>
              <a:t>+ "&lt;</a:t>
            </a:r>
            <a:r>
              <a:rPr lang="en-US" dirty="0" err="1">
                <a:solidFill>
                  <a:srgbClr val="FF0000"/>
                </a:solidFill>
              </a:rPr>
              <a:t>br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&gt;");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z = num1 %</a:t>
            </a:r>
            <a:r>
              <a:rPr lang="en-US" dirty="0" smtClean="0">
                <a:solidFill>
                  <a:srgbClr val="FF0000"/>
                </a:solidFill>
              </a:rPr>
              <a:t>num2;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document.write</a:t>
            </a:r>
            <a:r>
              <a:rPr lang="en-US" dirty="0">
                <a:solidFill>
                  <a:srgbClr val="FF0000"/>
                </a:solidFill>
              </a:rPr>
              <a:t>(num1 + " % " + num2 + " = " + z </a:t>
            </a:r>
            <a:r>
              <a:rPr lang="en-US" dirty="0" smtClean="0">
                <a:solidFill>
                  <a:srgbClr val="FF0000"/>
                </a:solidFill>
              </a:rPr>
              <a:t>+ "&lt;</a:t>
            </a:r>
            <a:r>
              <a:rPr lang="en-US" dirty="0" err="1">
                <a:solidFill>
                  <a:srgbClr val="FF0000"/>
                </a:solidFill>
              </a:rPr>
              <a:t>br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&gt;");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document.write</a:t>
            </a:r>
            <a:r>
              <a:rPr lang="en-US" dirty="0">
                <a:solidFill>
                  <a:srgbClr val="FF0000"/>
                </a:solidFill>
              </a:rPr>
              <a:t>("&lt;/p </a:t>
            </a:r>
            <a:r>
              <a:rPr lang="en-US" dirty="0" smtClean="0">
                <a:solidFill>
                  <a:srgbClr val="FF0000"/>
                </a:solidFill>
              </a:rPr>
              <a:t>&gt;");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		&lt;/</a:t>
            </a:r>
            <a:r>
              <a:rPr lang="en-US" dirty="0">
                <a:solidFill>
                  <a:srgbClr val="FF0000"/>
                </a:solidFill>
              </a:rPr>
              <a:t>script&gt;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</a:t>
            </a:r>
            <a:r>
              <a:rPr lang="en-US" dirty="0" smtClean="0">
                <a:solidFill>
                  <a:srgbClr val="FF0000"/>
                </a:solidFill>
              </a:rPr>
              <a:t>     &lt;/</a:t>
            </a:r>
            <a:r>
              <a:rPr lang="en-US" dirty="0">
                <a:solidFill>
                  <a:srgbClr val="FF0000"/>
                </a:solidFill>
              </a:rPr>
              <a:t>body&gt;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  <a:hlinkClick r:id="rId2" action="ppaction://hlinkfile"/>
              </a:rPr>
              <a:t>link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02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503238"/>
            <a:ext cx="8229600" cy="715962"/>
          </a:xfrm>
        </p:spPr>
        <p:txBody>
          <a:bodyPr>
            <a:normAutofit/>
          </a:bodyPr>
          <a:lstStyle/>
          <a:p>
            <a:r>
              <a:rPr lang="en-US" b="1" dirty="0" smtClean="0"/>
              <a:t>Adding JavaScript (&lt;script tag&gt;)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219200"/>
            <a:ext cx="8153400" cy="541020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300"/>
              </a:spcBef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&lt;!DOCTYPE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html&gt;</a:t>
            </a:r>
          </a:p>
          <a:p>
            <a:pPr>
              <a:spcBef>
                <a:spcPts val="300"/>
              </a:spcBef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spcBef>
                <a:spcPts val="300"/>
              </a:spcBef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pPr>
              <a:spcBef>
                <a:spcPts val="300"/>
              </a:spcBef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&lt;title&gt;JavaScript Guidelines&lt;/title&gt;</a:t>
            </a:r>
          </a:p>
          <a:p>
            <a:pPr>
              <a:spcBef>
                <a:spcPts val="300"/>
              </a:spcBef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&lt;meta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charset=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"utf-8" /&gt;</a:t>
            </a:r>
          </a:p>
          <a:p>
            <a:pPr>
              <a:spcBef>
                <a:spcPts val="300"/>
              </a:spcBef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&lt;/head&gt; </a:t>
            </a:r>
          </a:p>
          <a:p>
            <a:pPr>
              <a:spcBef>
                <a:spcPts val="300"/>
              </a:spcBef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body&gt;</a:t>
            </a:r>
          </a:p>
          <a:p>
            <a:pPr>
              <a:spcBef>
                <a:spcPts val="300"/>
              </a:spcBef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spcBef>
                <a:spcPts val="300"/>
              </a:spcBef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&lt;script&gt;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300"/>
              </a:spcBef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document.write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p&gt;Hello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World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!&lt;/p&gt;")</a:t>
            </a:r>
          </a:p>
          <a:p>
            <a:pPr>
              <a:spcBef>
                <a:spcPts val="300"/>
              </a:spcBef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		&lt;/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script&gt;</a:t>
            </a:r>
          </a:p>
          <a:p>
            <a:pPr>
              <a:spcBef>
                <a:spcPts val="300"/>
              </a:spcBef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spcBef>
                <a:spcPts val="300"/>
              </a:spcBef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body&gt;</a:t>
            </a:r>
          </a:p>
          <a:p>
            <a:pPr>
              <a:spcBef>
                <a:spcPts val="300"/>
              </a:spcBef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&lt;/html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i="1" dirty="0" smtClean="0">
                <a:solidFill>
                  <a:srgbClr val="0070C0"/>
                </a:solidFill>
                <a:hlinkClick r:id="rId2" action="ppaction://hlinkfile"/>
              </a:rPr>
              <a:t>Link</a:t>
            </a:r>
            <a:endParaRPr lang="en-US" b="1" i="1" dirty="0" smtClean="0">
              <a:solidFill>
                <a:srgbClr val="0070C0"/>
              </a:solidFill>
            </a:endParaRPr>
          </a:p>
          <a:p>
            <a:r>
              <a:rPr lang="en-US" b="1" dirty="0" smtClean="0"/>
              <a:t>Note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smtClean="0"/>
              <a:t>Try this without the &lt;script&gt; tag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9202" y="624110"/>
            <a:ext cx="6589199" cy="747490"/>
          </a:xfrm>
        </p:spPr>
        <p:txBody>
          <a:bodyPr/>
          <a:lstStyle/>
          <a:p>
            <a:r>
              <a:rPr lang="en-US" dirty="0" smtClean="0"/>
              <a:t>Conditional: If branches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371600"/>
            <a:ext cx="10302241" cy="5181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&lt;!DOCTYPE html&gt;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&lt;html&gt;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&lt;head&gt;		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&lt;meta charset= "utf-8" /&gt;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&lt;/head&gt;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&lt;body&gt;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&lt;script&gt;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answer = prompt</a:t>
            </a:r>
            <a:r>
              <a:rPr lang="en-US" dirty="0" smtClean="0">
                <a:solidFill>
                  <a:srgbClr val="FF0000"/>
                </a:solidFill>
              </a:rPr>
              <a:t>(“How many pieces of chocolate do you want?");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if (answer </a:t>
            </a:r>
            <a:r>
              <a:rPr lang="en-US" dirty="0" smtClean="0">
                <a:solidFill>
                  <a:srgbClr val="FF0000"/>
                </a:solidFill>
              </a:rPr>
              <a:t>&gt; 10)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err="1">
                <a:solidFill>
                  <a:srgbClr val="FF0000"/>
                </a:solidFill>
              </a:rPr>
              <a:t>document.write</a:t>
            </a:r>
            <a:r>
              <a:rPr lang="en-US" dirty="0" smtClean="0">
                <a:solidFill>
                  <a:srgbClr val="FF0000"/>
                </a:solidFill>
              </a:rPr>
              <a:t>("&lt;p&gt; I see diabetes in your future! &lt;/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&gt;");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&lt;/script&gt;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&lt;/body&gt;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&lt;/html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hlinkClick r:id="rId2" action="ppaction://hlinkfile"/>
              </a:rPr>
              <a:t>link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03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1" y="624110"/>
            <a:ext cx="7086600" cy="747490"/>
          </a:xfrm>
        </p:spPr>
        <p:txBody>
          <a:bodyPr/>
          <a:lstStyle/>
          <a:p>
            <a:r>
              <a:rPr lang="en-US" dirty="0" smtClean="0"/>
              <a:t>Conditional: If /else branches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224" y="1371600"/>
            <a:ext cx="10062376" cy="4539622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&lt;!DOCTYPE html&gt;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&lt;html&gt;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	&lt;head&gt;	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		&lt;meta charset= "utf-8" /&gt;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	&lt;/head&gt;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	&lt;body&gt;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		&lt;script&gt;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			</a:t>
            </a:r>
            <a:r>
              <a:rPr lang="en-US" dirty="0" err="1">
                <a:solidFill>
                  <a:srgbClr val="FF0000"/>
                </a:solidFill>
                <a:latin typeface="Candara" panose="020E0502030303020204" pitchFamily="34" charset="0"/>
              </a:rPr>
              <a:t>var</a:t>
            </a: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 age = </a:t>
            </a:r>
            <a:r>
              <a:rPr lang="en-US" dirty="0" smtClean="0">
                <a:solidFill>
                  <a:srgbClr val="FF0000"/>
                </a:solidFill>
                <a:latin typeface="Candara" panose="020E0502030303020204" pitchFamily="34" charset="0"/>
              </a:rPr>
              <a:t>prompt</a:t>
            </a: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("What is your age</a:t>
            </a:r>
            <a:r>
              <a:rPr lang="en-US" dirty="0" smtClean="0">
                <a:solidFill>
                  <a:srgbClr val="FF0000"/>
                </a:solidFill>
                <a:latin typeface="Candara" panose="020E0502030303020204" pitchFamily="34" charset="0"/>
              </a:rPr>
              <a:t>?");</a:t>
            </a:r>
            <a:endParaRPr lang="en-US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			if (age &gt;= 21)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			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				</a:t>
            </a:r>
            <a:r>
              <a:rPr lang="en-US" dirty="0" err="1">
                <a:solidFill>
                  <a:srgbClr val="FF0000"/>
                </a:solidFill>
                <a:latin typeface="Candara" panose="020E0502030303020204" pitchFamily="34" charset="0"/>
              </a:rPr>
              <a:t>document.write</a:t>
            </a: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("&lt;p&gt;Woo </a:t>
            </a:r>
            <a:r>
              <a:rPr lang="en-US" dirty="0" err="1">
                <a:solidFill>
                  <a:srgbClr val="FF0000"/>
                </a:solidFill>
                <a:latin typeface="Candara" panose="020E0502030303020204" pitchFamily="34" charset="0"/>
              </a:rPr>
              <a:t>Woo</a:t>
            </a: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. You're over " + age + " so you can drink legally.&lt;/p</a:t>
            </a:r>
            <a:r>
              <a:rPr lang="en-US" dirty="0" smtClean="0">
                <a:solidFill>
                  <a:srgbClr val="FF0000"/>
                </a:solidFill>
                <a:latin typeface="Candara" panose="020E0502030303020204" pitchFamily="34" charset="0"/>
              </a:rPr>
              <a:t>&gt;");</a:t>
            </a:r>
            <a:endParaRPr lang="en-US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			else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			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				</a:t>
            </a:r>
            <a:r>
              <a:rPr lang="en-US" dirty="0" err="1">
                <a:solidFill>
                  <a:srgbClr val="FF0000"/>
                </a:solidFill>
                <a:latin typeface="Candara" panose="020E0502030303020204" pitchFamily="34" charset="0"/>
              </a:rPr>
              <a:t>document.write</a:t>
            </a: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("&lt;p&gt;You're under " + age + " so don't even try drinking alcohol.&lt;/p</a:t>
            </a:r>
            <a:r>
              <a:rPr lang="en-US" dirty="0" smtClean="0">
                <a:solidFill>
                  <a:srgbClr val="FF0000"/>
                </a:solidFill>
                <a:latin typeface="Candara" panose="020E0502030303020204" pitchFamily="34" charset="0"/>
              </a:rPr>
              <a:t>&gt;");</a:t>
            </a:r>
            <a:endParaRPr lang="en-US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		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    </a:t>
            </a:r>
            <a:r>
              <a:rPr lang="en-US" dirty="0" smtClean="0">
                <a:solidFill>
                  <a:srgbClr val="FF0000"/>
                </a:solidFill>
                <a:latin typeface="Candara" panose="020E0502030303020204" pitchFamily="34" charset="0"/>
              </a:rPr>
              <a:t>	&lt;/</a:t>
            </a: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&lt;/html</a:t>
            </a:r>
            <a:r>
              <a:rPr lang="en-US" dirty="0" smtClean="0">
                <a:solidFill>
                  <a:srgbClr val="FF0000"/>
                </a:solidFill>
                <a:latin typeface="Candara" panose="020E0502030303020204" pitchFamily="34" charset="0"/>
              </a:rPr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  <a:latin typeface="Candara" panose="020E0502030303020204" pitchFamily="34" charset="0"/>
                <a:hlinkClick r:id="rId2" action="ppaction://hlinkfile"/>
              </a:rPr>
              <a:t>link</a:t>
            </a:r>
            <a:endParaRPr lang="en-US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297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457200"/>
            <a:ext cx="67818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branches: checking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228" y="1219200"/>
            <a:ext cx="9888772" cy="3810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&lt;body&gt;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&lt;script&gt;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answer = prompt("Do you like puppies</a:t>
            </a:r>
            <a:r>
              <a:rPr lang="en-US" dirty="0" smtClean="0">
                <a:solidFill>
                  <a:srgbClr val="FF0000"/>
                </a:solidFill>
              </a:rPr>
              <a:t>?");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if (answer </a:t>
            </a:r>
            <a:r>
              <a:rPr lang="en-US" b="1" dirty="0">
                <a:solidFill>
                  <a:srgbClr val="FF0000"/>
                </a:solidFill>
              </a:rPr>
              <a:t>==</a:t>
            </a:r>
            <a:r>
              <a:rPr lang="en-US" dirty="0">
                <a:solidFill>
                  <a:srgbClr val="FF0000"/>
                </a:solidFill>
              </a:rPr>
              <a:t> "yes")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err="1">
                <a:solidFill>
                  <a:srgbClr val="FF0000"/>
                </a:solidFill>
              </a:rPr>
              <a:t>document.write</a:t>
            </a:r>
            <a:r>
              <a:rPr lang="en-US" dirty="0">
                <a:solidFill>
                  <a:srgbClr val="FF0000"/>
                </a:solidFill>
              </a:rPr>
              <a:t>("&lt;p&gt;Me too!  I love puppies, especially puppy bellies!&lt;/p</a:t>
            </a:r>
            <a:r>
              <a:rPr lang="en-US" dirty="0" smtClean="0">
                <a:solidFill>
                  <a:srgbClr val="FF0000"/>
                </a:solidFill>
              </a:rPr>
              <a:t>&gt;");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else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{ 	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err="1">
                <a:solidFill>
                  <a:srgbClr val="FF0000"/>
                </a:solidFill>
              </a:rPr>
              <a:t>document.write</a:t>
            </a:r>
            <a:r>
              <a:rPr lang="en-US" dirty="0">
                <a:solidFill>
                  <a:srgbClr val="FF0000"/>
                </a:solidFill>
              </a:rPr>
              <a:t>("&lt;p&gt;You're a demented and sad individual.&lt;/p</a:t>
            </a:r>
            <a:r>
              <a:rPr lang="en-US" dirty="0" smtClean="0">
                <a:solidFill>
                  <a:srgbClr val="FF0000"/>
                </a:solidFill>
              </a:rPr>
              <a:t>&gt;");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&lt;/script&gt;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dirty="0" smtClean="0">
                <a:solidFill>
                  <a:srgbClr val="FF0000"/>
                </a:solidFill>
              </a:rPr>
              <a:t>	&lt;/</a:t>
            </a:r>
            <a:r>
              <a:rPr lang="en-US" dirty="0">
                <a:solidFill>
                  <a:srgbClr val="FF0000"/>
                </a:solidFill>
              </a:rPr>
              <a:t>body&gt;</a:t>
            </a:r>
          </a:p>
        </p:txBody>
      </p:sp>
    </p:spTree>
    <p:extLst>
      <p:ext uri="{BB962C8B-B14F-4D97-AF65-F5344CB8AC3E}">
        <p14:creationId xmlns:p14="http://schemas.microsoft.com/office/powerpoint/2010/main" val="294016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1" y="533400"/>
            <a:ext cx="6589199" cy="595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Comparisons: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3200400" y="3200400"/>
          <a:ext cx="7162800" cy="2575560"/>
        </p:xfrm>
        <a:graphic>
          <a:graphicData uri="http://schemas.openxmlformats.org/drawingml/2006/table">
            <a:tbl>
              <a:tblPr/>
              <a:tblGrid>
                <a:gridCol w="1790700"/>
                <a:gridCol w="1790700"/>
                <a:gridCol w="1790700"/>
                <a:gridCol w="17907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Operator</a:t>
                      </a: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English</a:t>
                      </a: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Example</a:t>
                      </a: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Result</a:t>
                      </a: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==</a:t>
                      </a:r>
                      <a:r>
                        <a:rPr lang="en-US" dirty="0"/>
                        <a:t> </a:t>
                      </a: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Equal To</a:t>
                      </a: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 == y</a:t>
                      </a: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false</a:t>
                      </a: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!= </a:t>
                      </a: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Equal To</a:t>
                      </a: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 != y</a:t>
                      </a: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true</a:t>
                      </a: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&lt; </a:t>
                      </a: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Less Than</a:t>
                      </a: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 &lt; y </a:t>
                      </a: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true</a:t>
                      </a: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Greater Than</a:t>
                      </a: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 &gt; y </a:t>
                      </a: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false</a:t>
                      </a: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&lt;= </a:t>
                      </a: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Less Than or Equal To</a:t>
                      </a: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 &lt;= y </a:t>
                      </a: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&gt;=</a:t>
                      </a:r>
                      <a:r>
                        <a:rPr lang="en-US" dirty="0"/>
                        <a:t> </a:t>
                      </a: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Greater Than or Equal To</a:t>
                      </a: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 &gt;= y </a:t>
                      </a: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2971800" y="1128490"/>
            <a:ext cx="7707086" cy="20719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Check the </a:t>
            </a:r>
            <a:r>
              <a:rPr lang="en-US" sz="2200" dirty="0"/>
              <a:t>relationship between </a:t>
            </a:r>
            <a:r>
              <a:rPr lang="en-US" sz="2200" dirty="0"/>
              <a:t>values</a:t>
            </a:r>
            <a:r>
              <a:rPr lang="en-US" sz="2200" dirty="0"/>
              <a:t>. </a:t>
            </a:r>
            <a:endParaRPr lang="en-US" sz="22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900" dirty="0"/>
              <a:t>Note: a </a:t>
            </a:r>
            <a:r>
              <a:rPr lang="en-US" sz="1900" dirty="0"/>
              <a:t>double equal sign (==) compares two values. </a:t>
            </a:r>
            <a:endParaRPr lang="en-US" sz="19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900" dirty="0"/>
              <a:t>Comparison </a:t>
            </a:r>
            <a:r>
              <a:rPr lang="en-US" sz="1900" dirty="0"/>
              <a:t>operators </a:t>
            </a:r>
            <a:r>
              <a:rPr lang="en-US" sz="1900" dirty="0"/>
              <a:t>evaluate </a:t>
            </a:r>
            <a:r>
              <a:rPr lang="en-US" sz="1900" dirty="0"/>
              <a:t>to either </a:t>
            </a:r>
            <a:r>
              <a:rPr lang="en-US" sz="1900" i="1" dirty="0"/>
              <a:t>true</a:t>
            </a:r>
            <a:r>
              <a:rPr lang="en-US" sz="1900" dirty="0"/>
              <a:t> or </a:t>
            </a:r>
            <a:r>
              <a:rPr lang="en-US" sz="1900" i="1" dirty="0"/>
              <a:t>false</a:t>
            </a:r>
            <a:r>
              <a:rPr lang="en-US" sz="1900" dirty="0"/>
              <a:t>. </a:t>
            </a:r>
            <a:endParaRPr lang="en-US" sz="1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2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		</a:t>
            </a:r>
            <a:r>
              <a:rPr lang="en-US" dirty="0" err="1">
                <a:solidFill>
                  <a:srgbClr val="FF0000"/>
                </a:solidFill>
                <a:latin typeface="Candara" panose="020E0502030303020204" pitchFamily="34" charset="0"/>
              </a:rPr>
              <a:t>var</a:t>
            </a: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 x = 3;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		</a:t>
            </a:r>
            <a:r>
              <a:rPr lang="en-US" dirty="0" err="1">
                <a:solidFill>
                  <a:srgbClr val="FF0000"/>
                </a:solidFill>
                <a:latin typeface="Candara" panose="020E0502030303020204" pitchFamily="34" charset="0"/>
              </a:rPr>
              <a:t>var</a:t>
            </a: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 y = 7;</a:t>
            </a:r>
            <a:endParaRPr lang="en-US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4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1" y="36139"/>
            <a:ext cx="6589199" cy="747490"/>
          </a:xfrm>
        </p:spPr>
        <p:txBody>
          <a:bodyPr/>
          <a:lstStyle/>
          <a:p>
            <a:r>
              <a:rPr lang="en-US" dirty="0" smtClean="0"/>
              <a:t>If – branching: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762000"/>
            <a:ext cx="11088837" cy="60960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&lt;</a:t>
            </a:r>
            <a:r>
              <a:rPr lang="en-US" sz="1200" dirty="0">
                <a:solidFill>
                  <a:srgbClr val="FF0000"/>
                </a:solidFill>
              </a:rPr>
              <a:t>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</a:t>
            </a:r>
            <a:r>
              <a:rPr lang="en-US" sz="1200" dirty="0" err="1">
                <a:solidFill>
                  <a:srgbClr val="FF0000"/>
                </a:solidFill>
              </a:rPr>
              <a:t>var</a:t>
            </a:r>
            <a:r>
              <a:rPr lang="en-US" sz="1200" dirty="0">
                <a:solidFill>
                  <a:srgbClr val="FF0000"/>
                </a:solidFill>
              </a:rPr>
              <a:t> answer = prompt("what is your favorite color</a:t>
            </a:r>
            <a:r>
              <a:rPr lang="en-US" sz="1200" dirty="0">
                <a:solidFill>
                  <a:srgbClr val="FF0000"/>
                </a:solidFill>
              </a:rPr>
              <a:t>?");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if (answer == "red")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{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("&lt;p&gt;You are outgoing, aggressive, vigorous and impulsive!&lt;/p</a:t>
            </a:r>
            <a:r>
              <a:rPr lang="en-US" sz="1200" dirty="0">
                <a:solidFill>
                  <a:srgbClr val="FF0000"/>
                </a:solidFill>
              </a:rPr>
              <a:t>&gt;");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else if (answer == "yellow")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{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("&lt;p&gt;You are mentally adventurous, searching for novelty and self-fulfillment&lt;/p</a:t>
            </a:r>
            <a:r>
              <a:rPr lang="en-US" sz="1200" dirty="0">
                <a:solidFill>
                  <a:srgbClr val="FF0000"/>
                </a:solidFill>
              </a:rPr>
              <a:t>&gt;");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else if (answer == "green")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{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("&lt;p&gt;You are frank, community-minded, fairly sociable but prefer peace&lt;/p</a:t>
            </a:r>
            <a:r>
              <a:rPr lang="en-US" sz="1200" dirty="0">
                <a:solidFill>
                  <a:srgbClr val="FF0000"/>
                </a:solidFill>
              </a:rPr>
              <a:t>&gt;");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else if (answer == "blue")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{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("&lt;p&gt;You are soft, soothing, compassionate and caring&lt;/p</a:t>
            </a:r>
            <a:r>
              <a:rPr lang="en-US" sz="1200" dirty="0">
                <a:solidFill>
                  <a:srgbClr val="FF0000"/>
                </a:solidFill>
              </a:rPr>
              <a:t>&gt;");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else if (answer == "purple")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{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("&lt;p&gt;You are highly individual, witty and sensitive, with a strong desire to be unique&lt;/p</a:t>
            </a:r>
            <a:r>
              <a:rPr lang="en-US" sz="1200" dirty="0">
                <a:solidFill>
                  <a:srgbClr val="FF0000"/>
                </a:solidFill>
              </a:rPr>
              <a:t>&gt;");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else if (answer == "orange")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{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("&lt;p&gt;You are flamboyant and fun-loving and like a lively social life&lt;/p</a:t>
            </a:r>
            <a:r>
              <a:rPr lang="en-US" sz="1200" dirty="0">
                <a:solidFill>
                  <a:srgbClr val="FF0000"/>
                </a:solidFill>
              </a:rPr>
              <a:t>&gt;");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</a:t>
            </a:r>
            <a:r>
              <a:rPr lang="en-US" sz="1200" dirty="0">
                <a:solidFill>
                  <a:srgbClr val="FF0000"/>
                </a:solidFill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</a:t>
            </a:r>
            <a:r>
              <a:rPr lang="en-US" sz="1200" dirty="0">
                <a:solidFill>
                  <a:srgbClr val="FF0000"/>
                </a:solidFill>
              </a:rPr>
              <a:t>		else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{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("&lt;p&gt;You need to enter a color.&lt;/</a:t>
            </a:r>
            <a:r>
              <a:rPr lang="en-US" sz="1200" dirty="0">
                <a:solidFill>
                  <a:srgbClr val="FF0000"/>
                </a:solidFill>
              </a:rPr>
              <a:t>p&gt;");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</a:t>
            </a:r>
            <a:r>
              <a:rPr lang="en-US" sz="1200" dirty="0">
                <a:solidFill>
                  <a:srgbClr val="FF0000"/>
                </a:solidFill>
              </a:rPr>
              <a:t>		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("&lt;p&gt;&lt;</a:t>
            </a:r>
            <a:r>
              <a:rPr lang="en-US" sz="1200" dirty="0" err="1">
                <a:solidFill>
                  <a:srgbClr val="FF0000"/>
                </a:solidFill>
              </a:rPr>
              <a:t>em</a:t>
            </a:r>
            <a:r>
              <a:rPr lang="en-US" sz="1200" dirty="0">
                <a:solidFill>
                  <a:srgbClr val="FF0000"/>
                </a:solidFill>
              </a:rPr>
              <a:t>&gt; Thanks for playing! &lt;/</a:t>
            </a:r>
            <a:r>
              <a:rPr lang="en-US" sz="1200" dirty="0" err="1">
                <a:solidFill>
                  <a:srgbClr val="FF0000"/>
                </a:solidFill>
              </a:rPr>
              <a:t>em</a:t>
            </a:r>
            <a:r>
              <a:rPr lang="en-US" sz="1200" dirty="0">
                <a:solidFill>
                  <a:srgbClr val="FF0000"/>
                </a:solidFill>
              </a:rPr>
              <a:t>&gt;&lt;/p</a:t>
            </a:r>
            <a:r>
              <a:rPr lang="en-US" sz="1200" dirty="0">
                <a:solidFill>
                  <a:srgbClr val="FF0000"/>
                </a:solidFill>
              </a:rPr>
              <a:t>&gt;");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&lt;/script</a:t>
            </a:r>
            <a:r>
              <a:rPr lang="en-US" sz="1200" dirty="0">
                <a:solidFill>
                  <a:srgbClr val="FF0000"/>
                </a:solidFill>
              </a:rPr>
              <a:t>&gt;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01202" y="650994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01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1" y="152400"/>
            <a:ext cx="6589199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Next: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734" y="1219200"/>
            <a:ext cx="10766066" cy="6139822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en-US" sz="1100" dirty="0"/>
              <a:t>		</a:t>
            </a:r>
            <a:r>
              <a:rPr lang="en-US" sz="1100" dirty="0">
                <a:solidFill>
                  <a:srgbClr val="FF0000"/>
                </a:solidFill>
              </a:rPr>
              <a:t>&lt;script&gt;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</a:t>
            </a:r>
            <a:r>
              <a:rPr lang="en-US" sz="1100" dirty="0" err="1">
                <a:solidFill>
                  <a:srgbClr val="FF0000"/>
                </a:solidFill>
              </a:rPr>
              <a:t>var</a:t>
            </a:r>
            <a:r>
              <a:rPr lang="en-US" sz="1100" dirty="0">
                <a:solidFill>
                  <a:srgbClr val="FF0000"/>
                </a:solidFill>
              </a:rPr>
              <a:t> answer = prompt("what is your favorite color?")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if (answer == "red")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{	</a:t>
            </a:r>
            <a:r>
              <a:rPr lang="en-US" sz="1100" dirty="0" err="1">
                <a:solidFill>
                  <a:srgbClr val="FF0000"/>
                </a:solidFill>
              </a:rPr>
              <a:t>document.write</a:t>
            </a:r>
            <a:r>
              <a:rPr lang="en-US" sz="1100" dirty="0">
                <a:solidFill>
                  <a:srgbClr val="FF0000"/>
                </a:solidFill>
              </a:rPr>
              <a:t>("&lt;p style = 'background-color: red; color: green;'&gt;You are </a:t>
            </a:r>
            <a:r>
              <a:rPr lang="en-US" sz="1100" dirty="0">
                <a:solidFill>
                  <a:srgbClr val="FF0000"/>
                </a:solidFill>
              </a:rPr>
              <a:t>outgoing and </a:t>
            </a:r>
            <a:r>
              <a:rPr lang="en-US" sz="1100" dirty="0">
                <a:solidFill>
                  <a:srgbClr val="FF0000"/>
                </a:solidFill>
              </a:rPr>
              <a:t>impulsive!&lt;/p&gt;")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else if (answer == "yellow")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{	</a:t>
            </a:r>
            <a:r>
              <a:rPr lang="en-US" sz="1100" dirty="0" err="1">
                <a:solidFill>
                  <a:srgbClr val="FF0000"/>
                </a:solidFill>
              </a:rPr>
              <a:t>document.write</a:t>
            </a:r>
            <a:r>
              <a:rPr lang="en-US" sz="1100" dirty="0">
                <a:solidFill>
                  <a:srgbClr val="FF0000"/>
                </a:solidFill>
              </a:rPr>
              <a:t>("&lt;p style = 'background-color: yellow; color: purple;'&gt;You are </a:t>
            </a:r>
            <a:r>
              <a:rPr lang="en-US" sz="1100" dirty="0">
                <a:solidFill>
                  <a:srgbClr val="FF0000"/>
                </a:solidFill>
              </a:rPr>
              <a:t>searching </a:t>
            </a:r>
            <a:r>
              <a:rPr lang="en-US" sz="1100" dirty="0">
                <a:solidFill>
                  <a:srgbClr val="FF0000"/>
                </a:solidFill>
              </a:rPr>
              <a:t>for novelty </a:t>
            </a:r>
            <a:r>
              <a:rPr lang="en-US" sz="1100" dirty="0">
                <a:solidFill>
                  <a:srgbClr val="FF0000"/>
                </a:solidFill>
              </a:rPr>
              <a:t>&lt;/</a:t>
            </a:r>
            <a:r>
              <a:rPr lang="en-US" sz="1100" dirty="0">
                <a:solidFill>
                  <a:srgbClr val="FF0000"/>
                </a:solidFill>
              </a:rPr>
              <a:t>p&gt;")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else if (answer == "green")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{	</a:t>
            </a:r>
            <a:r>
              <a:rPr lang="en-US" sz="1100" dirty="0" err="1">
                <a:solidFill>
                  <a:srgbClr val="FF0000"/>
                </a:solidFill>
              </a:rPr>
              <a:t>document.write</a:t>
            </a:r>
            <a:r>
              <a:rPr lang="en-US" sz="1100" dirty="0">
                <a:solidFill>
                  <a:srgbClr val="FF0000"/>
                </a:solidFill>
              </a:rPr>
              <a:t>("&lt;p style = 'background-color: green; color: red;'&gt;You are </a:t>
            </a:r>
            <a:r>
              <a:rPr lang="en-US" sz="1100" dirty="0">
                <a:solidFill>
                  <a:srgbClr val="FF0000"/>
                </a:solidFill>
              </a:rPr>
              <a:t>sociable </a:t>
            </a:r>
            <a:r>
              <a:rPr lang="en-US" sz="1100" dirty="0">
                <a:solidFill>
                  <a:srgbClr val="FF0000"/>
                </a:solidFill>
              </a:rPr>
              <a:t>but prefer peace&lt;/p&gt;")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else if (answer == "blue")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{	</a:t>
            </a:r>
            <a:r>
              <a:rPr lang="en-US" sz="1100" dirty="0" err="1">
                <a:solidFill>
                  <a:srgbClr val="FF0000"/>
                </a:solidFill>
              </a:rPr>
              <a:t>document.write</a:t>
            </a:r>
            <a:r>
              <a:rPr lang="en-US" sz="1100" dirty="0">
                <a:solidFill>
                  <a:srgbClr val="FF0000"/>
                </a:solidFill>
              </a:rPr>
              <a:t>("&lt;p style = 'background-color: blue; color: orange;'&gt;You are </a:t>
            </a:r>
            <a:r>
              <a:rPr lang="en-US" sz="1100" dirty="0">
                <a:solidFill>
                  <a:srgbClr val="FF0000"/>
                </a:solidFill>
              </a:rPr>
              <a:t>compassionate </a:t>
            </a:r>
            <a:r>
              <a:rPr lang="en-US" sz="1100" dirty="0">
                <a:solidFill>
                  <a:srgbClr val="FF0000"/>
                </a:solidFill>
              </a:rPr>
              <a:t>and caring&lt;/p&gt;")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else if (answer == "purple")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{	</a:t>
            </a:r>
            <a:r>
              <a:rPr lang="en-US" sz="1100" dirty="0" err="1">
                <a:solidFill>
                  <a:srgbClr val="FF0000"/>
                </a:solidFill>
              </a:rPr>
              <a:t>document.write</a:t>
            </a:r>
            <a:r>
              <a:rPr lang="en-US" sz="1100" dirty="0">
                <a:solidFill>
                  <a:srgbClr val="FF0000"/>
                </a:solidFill>
              </a:rPr>
              <a:t>("&lt;p style = 'background-color: purple; color: yellow;'&gt;You </a:t>
            </a:r>
            <a:r>
              <a:rPr lang="en-US" sz="1100" dirty="0">
                <a:solidFill>
                  <a:srgbClr val="FF0000"/>
                </a:solidFill>
              </a:rPr>
              <a:t>are individual and sensitive&lt;/</a:t>
            </a:r>
            <a:r>
              <a:rPr lang="en-US" sz="1100" dirty="0">
                <a:solidFill>
                  <a:srgbClr val="FF0000"/>
                </a:solidFill>
              </a:rPr>
              <a:t>p&gt;")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else if (answer == "orange")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{	</a:t>
            </a:r>
            <a:r>
              <a:rPr lang="en-US" sz="1100" dirty="0" err="1">
                <a:solidFill>
                  <a:srgbClr val="FF0000"/>
                </a:solidFill>
              </a:rPr>
              <a:t>document.write</a:t>
            </a:r>
            <a:r>
              <a:rPr lang="en-US" sz="1100" dirty="0">
                <a:solidFill>
                  <a:srgbClr val="FF0000"/>
                </a:solidFill>
              </a:rPr>
              <a:t>("&lt;p style = 'background-color: orange; color: blue;'&gt;You are flamboyant and fun-loving </a:t>
            </a:r>
            <a:r>
              <a:rPr lang="en-US" sz="1100" dirty="0">
                <a:solidFill>
                  <a:srgbClr val="FF0000"/>
                </a:solidFill>
              </a:rPr>
              <a:t>&lt;/</a:t>
            </a:r>
            <a:r>
              <a:rPr lang="en-US" sz="1100" dirty="0">
                <a:solidFill>
                  <a:srgbClr val="FF0000"/>
                </a:solidFill>
              </a:rPr>
              <a:t>p&gt;")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</a:t>
            </a:r>
            <a:r>
              <a:rPr lang="en-US" sz="1100" dirty="0" err="1">
                <a:solidFill>
                  <a:srgbClr val="FF0000"/>
                </a:solidFill>
              </a:rPr>
              <a:t>document.write</a:t>
            </a:r>
            <a:r>
              <a:rPr lang="en-US" sz="1100" dirty="0">
                <a:solidFill>
                  <a:srgbClr val="FF0000"/>
                </a:solidFill>
              </a:rPr>
              <a:t>("&lt;p&gt;&lt;</a:t>
            </a:r>
            <a:r>
              <a:rPr lang="en-US" sz="1100" dirty="0" err="1">
                <a:solidFill>
                  <a:srgbClr val="FF0000"/>
                </a:solidFill>
              </a:rPr>
              <a:t>em</a:t>
            </a:r>
            <a:r>
              <a:rPr lang="en-US" sz="1100" dirty="0">
                <a:solidFill>
                  <a:srgbClr val="FF0000"/>
                </a:solidFill>
              </a:rPr>
              <a:t>&gt; Thanks for playing! &lt;/</a:t>
            </a:r>
            <a:r>
              <a:rPr lang="en-US" sz="1100" dirty="0" err="1">
                <a:solidFill>
                  <a:srgbClr val="FF0000"/>
                </a:solidFill>
              </a:rPr>
              <a:t>em</a:t>
            </a:r>
            <a:r>
              <a:rPr lang="en-US" sz="1100" dirty="0">
                <a:solidFill>
                  <a:srgbClr val="FF0000"/>
                </a:solidFill>
              </a:rPr>
              <a:t>&gt;&lt;/p&gt;")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&lt;/script&gt;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01202" y="650994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0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2" y="457200"/>
            <a:ext cx="4952999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1" y="1143000"/>
            <a:ext cx="7619999" cy="54864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&lt;</a:t>
            </a:r>
            <a:r>
              <a:rPr lang="en-US" sz="1200" dirty="0">
                <a:solidFill>
                  <a:srgbClr val="FF0000"/>
                </a:solidFill>
              </a:rPr>
              <a:t>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&lt;h1&gt; Calculate Your Grade &lt;/h1&gt;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&lt;script&gt;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</a:t>
            </a:r>
            <a:r>
              <a:rPr lang="en-US" sz="1200" dirty="0" err="1">
                <a:solidFill>
                  <a:srgbClr val="FF0000"/>
                </a:solidFill>
              </a:rPr>
              <a:t>var</a:t>
            </a:r>
            <a:r>
              <a:rPr lang="en-US" sz="1200" dirty="0">
                <a:solidFill>
                  <a:srgbClr val="FF0000"/>
                </a:solidFill>
              </a:rPr>
              <a:t> tests = </a:t>
            </a:r>
            <a:r>
              <a:rPr lang="en-US" sz="1200" dirty="0" err="1">
                <a:solidFill>
                  <a:srgbClr val="FF0000"/>
                </a:solidFill>
              </a:rPr>
              <a:t>parseInt</a:t>
            </a:r>
            <a:r>
              <a:rPr lang="en-US" sz="1200" dirty="0">
                <a:solidFill>
                  <a:srgbClr val="FF0000"/>
                </a:solidFill>
              </a:rPr>
              <a:t>(prompt("Exam grade</a:t>
            </a:r>
            <a:r>
              <a:rPr lang="en-US" sz="1200" dirty="0">
                <a:solidFill>
                  <a:srgbClr val="FF0000"/>
                </a:solidFill>
              </a:rPr>
              <a:t>?"));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</a:t>
            </a:r>
            <a:r>
              <a:rPr lang="en-US" sz="1200" dirty="0" err="1">
                <a:solidFill>
                  <a:srgbClr val="FF0000"/>
                </a:solidFill>
              </a:rPr>
              <a:t>var</a:t>
            </a:r>
            <a:r>
              <a:rPr lang="en-US" sz="1200" dirty="0">
                <a:solidFill>
                  <a:srgbClr val="FF0000"/>
                </a:solidFill>
              </a:rPr>
              <a:t> labs = </a:t>
            </a:r>
            <a:r>
              <a:rPr lang="en-US" sz="1200" dirty="0" err="1">
                <a:solidFill>
                  <a:srgbClr val="FF0000"/>
                </a:solidFill>
              </a:rPr>
              <a:t>parseInt</a:t>
            </a:r>
            <a:r>
              <a:rPr lang="en-US" sz="1200" dirty="0">
                <a:solidFill>
                  <a:srgbClr val="FF0000"/>
                </a:solidFill>
              </a:rPr>
              <a:t>(prompt("Lab grade</a:t>
            </a:r>
            <a:r>
              <a:rPr lang="en-US" sz="1200" dirty="0">
                <a:solidFill>
                  <a:srgbClr val="FF0000"/>
                </a:solidFill>
              </a:rPr>
              <a:t>?"));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</a:t>
            </a:r>
            <a:r>
              <a:rPr lang="en-US" sz="1200" dirty="0" err="1">
                <a:solidFill>
                  <a:srgbClr val="FF0000"/>
                </a:solidFill>
              </a:rPr>
              <a:t>var</a:t>
            </a:r>
            <a:r>
              <a:rPr lang="en-US" sz="1200" dirty="0">
                <a:solidFill>
                  <a:srgbClr val="FF0000"/>
                </a:solidFill>
              </a:rPr>
              <a:t> total = tests + labs / </a:t>
            </a:r>
            <a:r>
              <a:rPr lang="en-US" sz="1200" dirty="0">
                <a:solidFill>
                  <a:srgbClr val="FF0000"/>
                </a:solidFill>
              </a:rPr>
              <a:t>100;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if (total &gt;= </a:t>
            </a:r>
            <a:r>
              <a:rPr lang="en-US" sz="1200" dirty="0">
                <a:solidFill>
                  <a:srgbClr val="FF0000"/>
                </a:solidFill>
              </a:rPr>
              <a:t>60</a:t>
            </a:r>
            <a:r>
              <a:rPr lang="en-US" sz="1200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{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("&lt;p&gt;You get an 'A' &lt;/p</a:t>
            </a:r>
            <a:r>
              <a:rPr lang="en-US" sz="1200" dirty="0">
                <a:solidFill>
                  <a:srgbClr val="FF0000"/>
                </a:solidFill>
              </a:rPr>
              <a:t>&gt;");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else if (total </a:t>
            </a:r>
            <a:r>
              <a:rPr lang="en-US" sz="1200" dirty="0">
                <a:solidFill>
                  <a:srgbClr val="FF0000"/>
                </a:solidFill>
              </a:rPr>
              <a:t>&gt;=70)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{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("&lt;p&gt;You get a 'B' &lt;/p</a:t>
            </a:r>
            <a:r>
              <a:rPr lang="en-US" sz="1200" dirty="0">
                <a:solidFill>
                  <a:srgbClr val="FF0000"/>
                </a:solidFill>
              </a:rPr>
              <a:t>&gt;");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else if (total &gt;= </a:t>
            </a:r>
            <a:r>
              <a:rPr lang="en-US" sz="1200" dirty="0">
                <a:solidFill>
                  <a:srgbClr val="FF0000"/>
                </a:solidFill>
              </a:rPr>
              <a:t>80)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{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("&lt;p&gt;You get a 'C' &lt;/p</a:t>
            </a:r>
            <a:r>
              <a:rPr lang="en-US" sz="1200" dirty="0">
                <a:solidFill>
                  <a:srgbClr val="FF0000"/>
                </a:solidFill>
              </a:rPr>
              <a:t>&gt;");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else if (total &gt;= </a:t>
            </a:r>
            <a:r>
              <a:rPr lang="en-US" sz="1200" dirty="0">
                <a:solidFill>
                  <a:srgbClr val="FF0000"/>
                </a:solidFill>
              </a:rPr>
              <a:t>90)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{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("&lt;p&gt;You get a 'D' &lt;/p</a:t>
            </a:r>
            <a:r>
              <a:rPr lang="en-US" sz="1200" dirty="0">
                <a:solidFill>
                  <a:srgbClr val="FF0000"/>
                </a:solidFill>
              </a:rPr>
              <a:t>&gt;");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else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{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("&lt;p&gt;You fail.&lt;/p</a:t>
            </a:r>
            <a:r>
              <a:rPr lang="en-US" sz="1200" dirty="0">
                <a:solidFill>
                  <a:srgbClr val="FF0000"/>
                </a:solidFill>
              </a:rPr>
              <a:t>&gt;");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("&lt;p&gt;&lt;</a:t>
            </a:r>
            <a:r>
              <a:rPr lang="en-US" sz="1200" dirty="0" err="1">
                <a:solidFill>
                  <a:srgbClr val="FF0000"/>
                </a:solidFill>
              </a:rPr>
              <a:t>em</a:t>
            </a:r>
            <a:r>
              <a:rPr lang="en-US" sz="1200" dirty="0">
                <a:solidFill>
                  <a:srgbClr val="FF0000"/>
                </a:solidFill>
              </a:rPr>
              <a:t>&gt; Have a nice summer.&lt;/</a:t>
            </a:r>
            <a:r>
              <a:rPr lang="en-US" sz="1200" dirty="0" err="1">
                <a:solidFill>
                  <a:srgbClr val="FF0000"/>
                </a:solidFill>
              </a:rPr>
              <a:t>em</a:t>
            </a:r>
            <a:r>
              <a:rPr lang="en-US" sz="1200" dirty="0">
                <a:solidFill>
                  <a:srgbClr val="FF0000"/>
                </a:solidFill>
              </a:rPr>
              <a:t>&gt;&lt;/p</a:t>
            </a:r>
            <a:r>
              <a:rPr lang="en-US" sz="1200" dirty="0">
                <a:solidFill>
                  <a:srgbClr val="FF0000"/>
                </a:solidFill>
              </a:rPr>
              <a:t>&gt;");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&lt;/</a:t>
            </a:r>
            <a:r>
              <a:rPr lang="en-US" sz="1200" dirty="0">
                <a:solidFill>
                  <a:srgbClr val="FF0000"/>
                </a:solidFill>
              </a:rPr>
              <a:t>body</a:t>
            </a:r>
            <a:r>
              <a:rPr lang="en-US" sz="1200" dirty="0">
                <a:solidFill>
                  <a:srgbClr val="FF0000"/>
                </a:solidFill>
              </a:rPr>
              <a:t>&gt;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01202" y="650994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63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2" y="457200"/>
            <a:ext cx="4952999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1" y="1143000"/>
            <a:ext cx="7619999" cy="54864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&lt;</a:t>
            </a:r>
            <a:r>
              <a:rPr lang="en-US" sz="1200" dirty="0">
                <a:solidFill>
                  <a:srgbClr val="FF0000"/>
                </a:solidFill>
              </a:rPr>
              <a:t>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&lt;h1&gt; Calculate Your Grade &lt;/h1&gt;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&lt;script&gt;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</a:t>
            </a:r>
            <a:r>
              <a:rPr lang="en-US" sz="1200" dirty="0" err="1">
                <a:solidFill>
                  <a:srgbClr val="FF0000"/>
                </a:solidFill>
              </a:rPr>
              <a:t>var</a:t>
            </a:r>
            <a:r>
              <a:rPr lang="en-US" sz="1200" dirty="0">
                <a:solidFill>
                  <a:srgbClr val="FF0000"/>
                </a:solidFill>
              </a:rPr>
              <a:t> tests = </a:t>
            </a:r>
            <a:r>
              <a:rPr lang="en-US" sz="1200" dirty="0" err="1">
                <a:solidFill>
                  <a:srgbClr val="FF0000"/>
                </a:solidFill>
              </a:rPr>
              <a:t>parseInt</a:t>
            </a:r>
            <a:r>
              <a:rPr lang="en-US" sz="1200" dirty="0">
                <a:solidFill>
                  <a:srgbClr val="FF0000"/>
                </a:solidFill>
              </a:rPr>
              <a:t>(prompt("Exam grade</a:t>
            </a:r>
            <a:r>
              <a:rPr lang="en-US" sz="1200" dirty="0">
                <a:solidFill>
                  <a:srgbClr val="FF0000"/>
                </a:solidFill>
              </a:rPr>
              <a:t>?"));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</a:t>
            </a:r>
            <a:r>
              <a:rPr lang="en-US" sz="1200" dirty="0" err="1">
                <a:solidFill>
                  <a:srgbClr val="FF0000"/>
                </a:solidFill>
              </a:rPr>
              <a:t>var</a:t>
            </a:r>
            <a:r>
              <a:rPr lang="en-US" sz="1200" dirty="0">
                <a:solidFill>
                  <a:srgbClr val="FF0000"/>
                </a:solidFill>
              </a:rPr>
              <a:t> labs = </a:t>
            </a:r>
            <a:r>
              <a:rPr lang="en-US" sz="1200" dirty="0" err="1">
                <a:solidFill>
                  <a:srgbClr val="FF0000"/>
                </a:solidFill>
              </a:rPr>
              <a:t>parseInt</a:t>
            </a:r>
            <a:r>
              <a:rPr lang="en-US" sz="1200" dirty="0">
                <a:solidFill>
                  <a:srgbClr val="FF0000"/>
                </a:solidFill>
              </a:rPr>
              <a:t>(prompt("Lab grade</a:t>
            </a:r>
            <a:r>
              <a:rPr lang="en-US" sz="1200" dirty="0">
                <a:solidFill>
                  <a:srgbClr val="FF0000"/>
                </a:solidFill>
              </a:rPr>
              <a:t>?"));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</a:t>
            </a:r>
            <a:r>
              <a:rPr lang="en-US" sz="1200" dirty="0" err="1">
                <a:solidFill>
                  <a:srgbClr val="FF0000"/>
                </a:solidFill>
              </a:rPr>
              <a:t>var</a:t>
            </a:r>
            <a:r>
              <a:rPr lang="en-US" sz="1200" dirty="0">
                <a:solidFill>
                  <a:srgbClr val="FF0000"/>
                </a:solidFill>
              </a:rPr>
              <a:t> total = tests + labs / </a:t>
            </a:r>
            <a:r>
              <a:rPr lang="en-US" sz="1200" dirty="0">
                <a:solidFill>
                  <a:srgbClr val="FF0000"/>
                </a:solidFill>
              </a:rPr>
              <a:t>100;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if (total &gt;= </a:t>
            </a:r>
            <a:r>
              <a:rPr lang="en-US" sz="1200" dirty="0">
                <a:solidFill>
                  <a:srgbClr val="FF0000"/>
                </a:solidFill>
              </a:rPr>
              <a:t>60</a:t>
            </a:r>
            <a:r>
              <a:rPr lang="en-US" sz="1200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{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("&lt;p&gt;You get an </a:t>
            </a:r>
            <a:r>
              <a:rPr lang="en-US" sz="1200" dirty="0">
                <a:solidFill>
                  <a:srgbClr val="FF0000"/>
                </a:solidFill>
              </a:rPr>
              <a:t>‘D' </a:t>
            </a:r>
            <a:r>
              <a:rPr lang="en-US" sz="1200" dirty="0">
                <a:solidFill>
                  <a:srgbClr val="FF0000"/>
                </a:solidFill>
              </a:rPr>
              <a:t>&lt;/p</a:t>
            </a:r>
            <a:r>
              <a:rPr lang="en-US" sz="1200" dirty="0">
                <a:solidFill>
                  <a:srgbClr val="FF0000"/>
                </a:solidFill>
              </a:rPr>
              <a:t>&gt;");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else if (total </a:t>
            </a:r>
            <a:r>
              <a:rPr lang="en-US" sz="1200" dirty="0">
                <a:solidFill>
                  <a:srgbClr val="FF0000"/>
                </a:solidFill>
              </a:rPr>
              <a:t>&gt;=70)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{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("&lt;p&gt;You get a </a:t>
            </a:r>
            <a:r>
              <a:rPr lang="en-US" sz="1200" dirty="0">
                <a:solidFill>
                  <a:srgbClr val="FF0000"/>
                </a:solidFill>
              </a:rPr>
              <a:t>‘C' </a:t>
            </a:r>
            <a:r>
              <a:rPr lang="en-US" sz="1200" dirty="0">
                <a:solidFill>
                  <a:srgbClr val="FF0000"/>
                </a:solidFill>
              </a:rPr>
              <a:t>&lt;/p</a:t>
            </a:r>
            <a:r>
              <a:rPr lang="en-US" sz="1200" dirty="0">
                <a:solidFill>
                  <a:srgbClr val="FF0000"/>
                </a:solidFill>
              </a:rPr>
              <a:t>&gt;");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else if (total &gt;= </a:t>
            </a:r>
            <a:r>
              <a:rPr lang="en-US" sz="1200" dirty="0">
                <a:solidFill>
                  <a:srgbClr val="FF0000"/>
                </a:solidFill>
              </a:rPr>
              <a:t>80)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{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("&lt;p&gt;You get a </a:t>
            </a:r>
            <a:r>
              <a:rPr lang="en-US" sz="1200" dirty="0">
                <a:solidFill>
                  <a:srgbClr val="FF0000"/>
                </a:solidFill>
              </a:rPr>
              <a:t>‘B' </a:t>
            </a:r>
            <a:r>
              <a:rPr lang="en-US" sz="1200" dirty="0">
                <a:solidFill>
                  <a:srgbClr val="FF0000"/>
                </a:solidFill>
              </a:rPr>
              <a:t>&lt;/p</a:t>
            </a:r>
            <a:r>
              <a:rPr lang="en-US" sz="1200" dirty="0">
                <a:solidFill>
                  <a:srgbClr val="FF0000"/>
                </a:solidFill>
              </a:rPr>
              <a:t>&gt;");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else if (total &gt;= </a:t>
            </a:r>
            <a:r>
              <a:rPr lang="en-US" sz="1200" dirty="0">
                <a:solidFill>
                  <a:srgbClr val="FF0000"/>
                </a:solidFill>
              </a:rPr>
              <a:t>90)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{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("&lt;p&gt;You get a </a:t>
            </a:r>
            <a:r>
              <a:rPr lang="en-US" sz="1200" dirty="0">
                <a:solidFill>
                  <a:srgbClr val="FF0000"/>
                </a:solidFill>
              </a:rPr>
              <a:t>‘A' </a:t>
            </a:r>
            <a:r>
              <a:rPr lang="en-US" sz="1200" dirty="0">
                <a:solidFill>
                  <a:srgbClr val="FF0000"/>
                </a:solidFill>
              </a:rPr>
              <a:t>&lt;/p</a:t>
            </a:r>
            <a:r>
              <a:rPr lang="en-US" sz="1200" dirty="0">
                <a:solidFill>
                  <a:srgbClr val="FF0000"/>
                </a:solidFill>
              </a:rPr>
              <a:t>&gt;");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else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{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("&lt;p&gt;You fail.&lt;/p</a:t>
            </a:r>
            <a:r>
              <a:rPr lang="en-US" sz="1200" dirty="0">
                <a:solidFill>
                  <a:srgbClr val="FF0000"/>
                </a:solidFill>
              </a:rPr>
              <a:t>&gt;");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("&lt;p&gt;&lt;</a:t>
            </a:r>
            <a:r>
              <a:rPr lang="en-US" sz="1200" dirty="0" err="1">
                <a:solidFill>
                  <a:srgbClr val="FF0000"/>
                </a:solidFill>
              </a:rPr>
              <a:t>em</a:t>
            </a:r>
            <a:r>
              <a:rPr lang="en-US" sz="1200" dirty="0">
                <a:solidFill>
                  <a:srgbClr val="FF0000"/>
                </a:solidFill>
              </a:rPr>
              <a:t>&gt; Have a nice summer.&lt;/</a:t>
            </a:r>
            <a:r>
              <a:rPr lang="en-US" sz="1200" dirty="0" err="1">
                <a:solidFill>
                  <a:srgbClr val="FF0000"/>
                </a:solidFill>
              </a:rPr>
              <a:t>em</a:t>
            </a:r>
            <a:r>
              <a:rPr lang="en-US" sz="1200" dirty="0">
                <a:solidFill>
                  <a:srgbClr val="FF0000"/>
                </a:solidFill>
              </a:rPr>
              <a:t>&gt;&lt;/p</a:t>
            </a:r>
            <a:r>
              <a:rPr lang="en-US" sz="1200" dirty="0">
                <a:solidFill>
                  <a:srgbClr val="FF0000"/>
                </a:solidFill>
              </a:rPr>
              <a:t>&gt;");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&lt;/</a:t>
            </a:r>
            <a:r>
              <a:rPr lang="en-US" sz="1200" dirty="0">
                <a:solidFill>
                  <a:srgbClr val="FF0000"/>
                </a:solidFill>
              </a:rPr>
              <a:t>body</a:t>
            </a:r>
            <a:r>
              <a:rPr lang="en-US" sz="1200" dirty="0">
                <a:solidFill>
                  <a:srgbClr val="FF0000"/>
                </a:solidFill>
              </a:rPr>
              <a:t>&gt;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01202" y="650994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72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28600"/>
            <a:ext cx="68580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branching (Does order matter?)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2" y="1371600"/>
            <a:ext cx="7543799" cy="525780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dirty="0">
                <a:solidFill>
                  <a:srgbClr val="FF0000"/>
                </a:solidFill>
              </a:rPr>
              <a:t>body&gt;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&lt;h1&gt; Do you need a coat in Europe? &lt;/h1&gt;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sz="2000" dirty="0">
                <a:solidFill>
                  <a:srgbClr val="FF0000"/>
                </a:solidFill>
              </a:rPr>
              <a:t>&lt;script&gt;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			</a:t>
            </a:r>
            <a:r>
              <a:rPr lang="en-US" sz="2000" dirty="0" err="1">
                <a:solidFill>
                  <a:srgbClr val="FF0000"/>
                </a:solidFill>
              </a:rPr>
              <a:t>var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ctemp</a:t>
            </a:r>
            <a:r>
              <a:rPr lang="en-US" sz="2000" dirty="0">
                <a:solidFill>
                  <a:srgbClr val="FF0000"/>
                </a:solidFill>
              </a:rPr>
              <a:t> = </a:t>
            </a:r>
            <a:r>
              <a:rPr lang="en-US" sz="2000" dirty="0" err="1">
                <a:solidFill>
                  <a:srgbClr val="FF0000"/>
                </a:solidFill>
              </a:rPr>
              <a:t>parseInt</a:t>
            </a:r>
            <a:r>
              <a:rPr lang="en-US" sz="2000" dirty="0">
                <a:solidFill>
                  <a:srgbClr val="FF0000"/>
                </a:solidFill>
              </a:rPr>
              <a:t>(prompt("What is the temperature (in Celsius?"))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			</a:t>
            </a:r>
            <a:r>
              <a:rPr lang="en-US" sz="2000" dirty="0" err="1">
                <a:solidFill>
                  <a:srgbClr val="FF0000"/>
                </a:solidFill>
              </a:rPr>
              <a:t>var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ftemp</a:t>
            </a:r>
            <a:r>
              <a:rPr lang="en-US" sz="2000" dirty="0">
                <a:solidFill>
                  <a:srgbClr val="FF0000"/>
                </a:solidFill>
              </a:rPr>
              <a:t> = (9/5) * </a:t>
            </a:r>
            <a:r>
              <a:rPr lang="en-US" sz="2000" dirty="0" err="1">
                <a:solidFill>
                  <a:srgbClr val="FF0000"/>
                </a:solidFill>
              </a:rPr>
              <a:t>ctemp</a:t>
            </a:r>
            <a:r>
              <a:rPr lang="en-US" sz="2000" dirty="0">
                <a:solidFill>
                  <a:srgbClr val="FF0000"/>
                </a:solidFill>
              </a:rPr>
              <a:t> + 32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			</a:t>
            </a:r>
            <a:r>
              <a:rPr lang="en-US" sz="2000" dirty="0" err="1">
                <a:solidFill>
                  <a:srgbClr val="FF0000"/>
                </a:solidFill>
              </a:rPr>
              <a:t>document.write</a:t>
            </a:r>
            <a:r>
              <a:rPr lang="en-US" sz="2000" dirty="0">
                <a:solidFill>
                  <a:srgbClr val="FF0000"/>
                </a:solidFill>
              </a:rPr>
              <a:t>("&lt;p&gt;The temp is " + </a:t>
            </a:r>
            <a:r>
              <a:rPr lang="en-US" sz="2000" dirty="0" err="1">
                <a:solidFill>
                  <a:srgbClr val="FF0000"/>
                </a:solidFill>
              </a:rPr>
              <a:t>ftemp</a:t>
            </a:r>
            <a:r>
              <a:rPr lang="en-US" sz="2000" dirty="0">
                <a:solidFill>
                  <a:srgbClr val="FF0000"/>
                </a:solidFill>
              </a:rPr>
              <a:t> + "&lt;/p&gt;")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			if (</a:t>
            </a:r>
            <a:r>
              <a:rPr lang="en-US" sz="2000" dirty="0" err="1">
                <a:solidFill>
                  <a:srgbClr val="FF0000"/>
                </a:solidFill>
              </a:rPr>
              <a:t>ftemp</a:t>
            </a:r>
            <a:r>
              <a:rPr lang="en-US" sz="2000" dirty="0">
                <a:solidFill>
                  <a:srgbClr val="FF0000"/>
                </a:solidFill>
              </a:rPr>
              <a:t> &gt; 20)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			{	</a:t>
            </a:r>
            <a:r>
              <a:rPr lang="en-US" sz="2000" dirty="0" err="1">
                <a:solidFill>
                  <a:srgbClr val="FF0000"/>
                </a:solidFill>
              </a:rPr>
              <a:t>document.write</a:t>
            </a:r>
            <a:r>
              <a:rPr lang="en-US" sz="2000" dirty="0">
                <a:solidFill>
                  <a:srgbClr val="FF0000"/>
                </a:solidFill>
              </a:rPr>
              <a:t>("&lt;p&gt;You'll need a coat and hat &lt;/p&gt;")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			else if (</a:t>
            </a:r>
            <a:r>
              <a:rPr lang="en-US" sz="2000" dirty="0" err="1">
                <a:solidFill>
                  <a:srgbClr val="FF0000"/>
                </a:solidFill>
              </a:rPr>
              <a:t>ftemp</a:t>
            </a:r>
            <a:r>
              <a:rPr lang="en-US" sz="2000" dirty="0">
                <a:solidFill>
                  <a:srgbClr val="FF0000"/>
                </a:solidFill>
              </a:rPr>
              <a:t> &gt; 45)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			{	</a:t>
            </a:r>
            <a:r>
              <a:rPr lang="en-US" sz="2000" dirty="0" err="1">
                <a:solidFill>
                  <a:srgbClr val="FF0000"/>
                </a:solidFill>
              </a:rPr>
              <a:t>document.write</a:t>
            </a:r>
            <a:r>
              <a:rPr lang="en-US" sz="2000" dirty="0">
                <a:solidFill>
                  <a:srgbClr val="FF0000"/>
                </a:solidFill>
              </a:rPr>
              <a:t>("&lt;p&gt;You'll need a light coat &lt;/p&gt;")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			else if (total &gt;60)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			{	</a:t>
            </a:r>
            <a:r>
              <a:rPr lang="en-US" sz="2000" dirty="0" err="1">
                <a:solidFill>
                  <a:srgbClr val="FF0000"/>
                </a:solidFill>
              </a:rPr>
              <a:t>document.write</a:t>
            </a:r>
            <a:r>
              <a:rPr lang="en-US" sz="2000" dirty="0">
                <a:solidFill>
                  <a:srgbClr val="FF0000"/>
                </a:solidFill>
              </a:rPr>
              <a:t>("&lt;p&gt;You'll need a sweater &lt;/p&gt;")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			else if (total &gt; 70)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			{	</a:t>
            </a:r>
            <a:r>
              <a:rPr lang="en-US" sz="2000" dirty="0" err="1">
                <a:solidFill>
                  <a:srgbClr val="FF0000"/>
                </a:solidFill>
              </a:rPr>
              <a:t>document.write</a:t>
            </a:r>
            <a:r>
              <a:rPr lang="en-US" sz="2000" dirty="0">
                <a:solidFill>
                  <a:srgbClr val="FF0000"/>
                </a:solidFill>
              </a:rPr>
              <a:t>("&lt;p&gt;You're good without a coat &lt;/p&gt;")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			</a:t>
            </a:r>
            <a:r>
              <a:rPr lang="en-US" sz="2000" dirty="0">
                <a:solidFill>
                  <a:srgbClr val="FF0000"/>
                </a:solidFill>
              </a:rPr>
              <a:t>}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			</a:t>
            </a:r>
            <a:r>
              <a:rPr lang="en-US" sz="2000" dirty="0" err="1">
                <a:solidFill>
                  <a:srgbClr val="FF0000"/>
                </a:solidFill>
              </a:rPr>
              <a:t>document.write</a:t>
            </a:r>
            <a:r>
              <a:rPr lang="en-US" sz="2000" dirty="0">
                <a:solidFill>
                  <a:srgbClr val="FF0000"/>
                </a:solidFill>
              </a:rPr>
              <a:t>("&lt;p&gt;&lt;</a:t>
            </a:r>
            <a:r>
              <a:rPr lang="en-US" sz="2000" dirty="0" err="1">
                <a:solidFill>
                  <a:srgbClr val="FF0000"/>
                </a:solidFill>
              </a:rPr>
              <a:t>em</a:t>
            </a:r>
            <a:r>
              <a:rPr lang="en-US" sz="2000" dirty="0">
                <a:solidFill>
                  <a:srgbClr val="FF0000"/>
                </a:solidFill>
              </a:rPr>
              <a:t>&gt; Have fun!.&lt;/</a:t>
            </a:r>
            <a:r>
              <a:rPr lang="en-US" sz="2000" dirty="0" err="1">
                <a:solidFill>
                  <a:srgbClr val="FF0000"/>
                </a:solidFill>
              </a:rPr>
              <a:t>em</a:t>
            </a:r>
            <a:r>
              <a:rPr lang="en-US" sz="2000" dirty="0">
                <a:solidFill>
                  <a:srgbClr val="FF0000"/>
                </a:solidFill>
              </a:rPr>
              <a:t>&gt;&lt;/p&gt;")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		&lt;/script</a:t>
            </a:r>
            <a:r>
              <a:rPr lang="en-US" sz="2000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&lt;/</a:t>
            </a:r>
            <a:r>
              <a:rPr lang="en-US" dirty="0">
                <a:solidFill>
                  <a:srgbClr val="FF0000"/>
                </a:solidFill>
              </a:rPr>
              <a:t>body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01202" y="532555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27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1" y="1752600"/>
            <a:ext cx="7086600" cy="4158622"/>
          </a:xfrm>
        </p:spPr>
        <p:txBody>
          <a:bodyPr/>
          <a:lstStyle/>
          <a:p>
            <a:r>
              <a:rPr lang="en-US" dirty="0" smtClean="0"/>
              <a:t>JavaScript allows us to generate random numbers within a range of numbers using: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randnum</a:t>
            </a:r>
            <a:r>
              <a:rPr lang="en-US" sz="2000" dirty="0">
                <a:solidFill>
                  <a:srgbClr val="FF0000"/>
                </a:solidFill>
              </a:rPr>
              <a:t> = </a:t>
            </a:r>
            <a:r>
              <a:rPr lang="en-US" sz="2000" dirty="0" err="1">
                <a:solidFill>
                  <a:srgbClr val="FF0000"/>
                </a:solidFill>
              </a:rPr>
              <a:t>Math.floor</a:t>
            </a:r>
            <a:r>
              <a:rPr lang="en-US" sz="2000" dirty="0">
                <a:solidFill>
                  <a:srgbClr val="FF0000"/>
                </a:solidFill>
              </a:rPr>
              <a:t>(</a:t>
            </a:r>
            <a:r>
              <a:rPr lang="en-US" sz="2000" dirty="0" err="1">
                <a:solidFill>
                  <a:srgbClr val="FF0000"/>
                </a:solidFill>
              </a:rPr>
              <a:t>Math.random</a:t>
            </a:r>
            <a:r>
              <a:rPr lang="en-US" sz="2000" dirty="0">
                <a:solidFill>
                  <a:srgbClr val="FF0000"/>
                </a:solidFill>
              </a:rPr>
              <a:t>() * </a:t>
            </a:r>
            <a:r>
              <a:rPr lang="en-US" sz="2000" i="1" dirty="0">
                <a:solidFill>
                  <a:srgbClr val="FF0000"/>
                </a:solidFill>
              </a:rPr>
              <a:t>range</a:t>
            </a:r>
            <a:r>
              <a:rPr lang="en-US" sz="2000" dirty="0">
                <a:solidFill>
                  <a:srgbClr val="FF0000"/>
                </a:solidFill>
              </a:rPr>
              <a:t>);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What this does:  It generates a random number between 0 and </a:t>
            </a:r>
            <a:r>
              <a:rPr lang="en-US" i="1" dirty="0" smtClean="0"/>
              <a:t>range</a:t>
            </a:r>
            <a:r>
              <a:rPr lang="en-US" dirty="0" smtClean="0"/>
              <a:t> and puts that random number in </a:t>
            </a:r>
            <a:r>
              <a:rPr lang="en-US" dirty="0" err="1" smtClean="0"/>
              <a:t>randnum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18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556419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Example Explained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371600"/>
            <a:ext cx="57912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To insert a JavaScript into an HTML page, </a:t>
            </a:r>
            <a:r>
              <a:rPr lang="en-US" dirty="0" smtClean="0"/>
              <a:t>use </a:t>
            </a:r>
            <a:r>
              <a:rPr lang="en-US" dirty="0"/>
              <a:t>the </a:t>
            </a:r>
            <a:r>
              <a:rPr lang="en-US" b="1" dirty="0"/>
              <a:t>&lt;script&gt; tag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b="1" dirty="0" smtClean="0"/>
              <a:t>The type </a:t>
            </a:r>
            <a:r>
              <a:rPr lang="en-US" b="1" dirty="0"/>
              <a:t>attribute </a:t>
            </a:r>
            <a:r>
              <a:rPr lang="en-US" b="1" dirty="0" smtClean="0"/>
              <a:t>defines </a:t>
            </a:r>
            <a:r>
              <a:rPr lang="en-US" b="1" dirty="0"/>
              <a:t>the scripting language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So, the &lt;</a:t>
            </a:r>
            <a:r>
              <a:rPr lang="en-US" dirty="0" smtClean="0"/>
              <a:t>script&gt; </a:t>
            </a:r>
            <a:r>
              <a:rPr lang="en-US" dirty="0"/>
              <a:t>and &lt;/script&gt; tells the browser where the JavaScript starts and </a:t>
            </a:r>
            <a:r>
              <a:rPr lang="en-US" dirty="0" smtClean="0"/>
              <a:t>ends</a:t>
            </a:r>
            <a:endParaRPr lang="en-US" dirty="0"/>
          </a:p>
          <a:p>
            <a:r>
              <a:rPr lang="en-US" b="1" dirty="0" err="1" smtClean="0"/>
              <a:t>document.write</a:t>
            </a:r>
            <a:r>
              <a:rPr lang="en-US" dirty="0" smtClean="0"/>
              <a:t>: standard JavaScript </a:t>
            </a:r>
            <a:r>
              <a:rPr lang="en-US" dirty="0"/>
              <a:t>command for writing </a:t>
            </a:r>
            <a:r>
              <a:rPr lang="en-US" dirty="0" smtClean="0"/>
              <a:t>to </a:t>
            </a:r>
            <a:r>
              <a:rPr lang="en-US" dirty="0"/>
              <a:t>a page. 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document </a:t>
            </a:r>
            <a:r>
              <a:rPr lang="en-US" dirty="0" smtClean="0"/>
              <a:t>is the web page </a:t>
            </a:r>
          </a:p>
          <a:p>
            <a:pPr lvl="2"/>
            <a:r>
              <a:rPr lang="en-US" dirty="0" smtClean="0"/>
              <a:t>“write” is a function available to the document for writing on the web page..</a:t>
            </a:r>
            <a:endParaRPr lang="en-US" dirty="0"/>
          </a:p>
          <a:p>
            <a:pPr lvl="1"/>
            <a:r>
              <a:rPr lang="en-US" dirty="0"/>
              <a:t>By </a:t>
            </a:r>
            <a:r>
              <a:rPr lang="en-US" dirty="0" smtClean="0"/>
              <a:t>putting </a:t>
            </a:r>
            <a:r>
              <a:rPr lang="en-US" dirty="0"/>
              <a:t>the </a:t>
            </a:r>
            <a:r>
              <a:rPr lang="en-US" dirty="0" err="1"/>
              <a:t>document.write</a:t>
            </a:r>
            <a:r>
              <a:rPr lang="en-US" dirty="0"/>
              <a:t> command between the &lt;script&gt; and &lt;/script&gt; tags, the browser </a:t>
            </a:r>
            <a:r>
              <a:rPr lang="en-US" dirty="0" smtClean="0"/>
              <a:t>recognizes </a:t>
            </a:r>
            <a:r>
              <a:rPr lang="en-US" dirty="0"/>
              <a:t>it as a JavaScript </a:t>
            </a:r>
            <a:r>
              <a:rPr lang="en-US" dirty="0" smtClean="0"/>
              <a:t>command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907867" y="1524000"/>
            <a:ext cx="2743200" cy="3352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lvl="1" indent="-285750">
              <a:defRPr/>
            </a:pPr>
            <a:r>
              <a:rPr lang="en-US" sz="1700" dirty="0">
                <a:solidFill>
                  <a:srgbClr val="FF0000"/>
                </a:solidFill>
                <a:cs typeface="Courier New" pitchFamily="49" charset="0"/>
              </a:rPr>
              <a:t>&lt;html&gt;</a:t>
            </a:r>
          </a:p>
          <a:p>
            <a:pPr marL="742950" lvl="1" indent="-285750">
              <a:defRPr/>
            </a:pPr>
            <a:r>
              <a:rPr lang="en-US" sz="1700" dirty="0">
                <a:solidFill>
                  <a:srgbClr val="FF0000"/>
                </a:solidFill>
                <a:cs typeface="Courier New" pitchFamily="49" charset="0"/>
              </a:rPr>
              <a:t>&lt;body&gt;</a:t>
            </a:r>
          </a:p>
          <a:p>
            <a:pPr marL="742950" lvl="1" indent="-285750">
              <a:defRPr/>
            </a:pPr>
            <a:r>
              <a:rPr lang="en-US" sz="1700" dirty="0">
                <a:solidFill>
                  <a:srgbClr val="FF0000"/>
                </a:solidFill>
                <a:cs typeface="Courier New" pitchFamily="49" charset="0"/>
              </a:rPr>
              <a:t>&lt;script &gt;</a:t>
            </a:r>
          </a:p>
          <a:p>
            <a:pPr marL="742950" lvl="1" indent="-285750">
              <a:defRPr/>
            </a:pPr>
            <a:r>
              <a:rPr lang="en-US" sz="1700" dirty="0">
                <a:solidFill>
                  <a:srgbClr val="FF0000"/>
                </a:solidFill>
                <a:cs typeface="Courier New" pitchFamily="49" charset="0"/>
              </a:rPr>
              <a:t>...</a:t>
            </a:r>
          </a:p>
          <a:p>
            <a:pPr marL="742950" lvl="1" indent="-285750">
              <a:defRPr/>
            </a:pPr>
            <a:r>
              <a:rPr lang="en-US" sz="1700" dirty="0">
                <a:solidFill>
                  <a:srgbClr val="FF0000"/>
                </a:solidFill>
                <a:cs typeface="Courier New" pitchFamily="49" charset="0"/>
              </a:rPr>
              <a:t>&lt;/script&gt;</a:t>
            </a:r>
          </a:p>
          <a:p>
            <a:pPr marL="742950" lvl="1" indent="-285750">
              <a:defRPr/>
            </a:pPr>
            <a:r>
              <a:rPr lang="en-US" sz="1700" dirty="0">
                <a:solidFill>
                  <a:srgbClr val="FF0000"/>
                </a:solidFill>
                <a:cs typeface="Courier New" pitchFamily="49" charset="0"/>
              </a:rPr>
              <a:t>&lt;/body&gt;</a:t>
            </a:r>
          </a:p>
          <a:p>
            <a:pPr marL="742950" lvl="1" indent="-285750">
              <a:defRPr/>
            </a:pPr>
            <a:r>
              <a:rPr lang="en-US" sz="1700" dirty="0">
                <a:solidFill>
                  <a:srgbClr val="FF0000"/>
                </a:solidFill>
                <a:cs typeface="Courier New" pitchFamily="49" charset="0"/>
              </a:rPr>
              <a:t>&lt;/html&gt;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1707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533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Breaking it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295401"/>
            <a:ext cx="8229600" cy="52117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dirty="0" err="1">
                <a:solidFill>
                  <a:srgbClr val="FF0000"/>
                </a:solidFill>
              </a:rPr>
              <a:t>var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randnum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dirty="0" err="1">
                <a:solidFill>
                  <a:srgbClr val="FF0000"/>
                </a:solidFill>
              </a:rPr>
              <a:t>Math.floor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err="1">
                <a:solidFill>
                  <a:srgbClr val="FF0000"/>
                </a:solidFill>
              </a:rPr>
              <a:t>Math.random</a:t>
            </a:r>
            <a:r>
              <a:rPr lang="en-US" sz="2400" dirty="0">
                <a:solidFill>
                  <a:srgbClr val="FF0000"/>
                </a:solidFill>
              </a:rPr>
              <a:t>() * </a:t>
            </a:r>
            <a:r>
              <a:rPr lang="en-US" sz="2400" i="1" dirty="0">
                <a:solidFill>
                  <a:srgbClr val="FF0000"/>
                </a:solidFill>
              </a:rPr>
              <a:t>9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err="1">
                <a:solidFill>
                  <a:srgbClr val="FF0000"/>
                </a:solidFill>
              </a:rPr>
              <a:t>Math.random</a:t>
            </a:r>
            <a:r>
              <a:rPr lang="en-US" sz="2400" dirty="0">
                <a:solidFill>
                  <a:srgbClr val="FF0000"/>
                </a:solidFill>
              </a:rPr>
              <a:t>() </a:t>
            </a:r>
            <a:r>
              <a:rPr lang="en-US" sz="2400" dirty="0"/>
              <a:t>generates a random number between 0 and 1 (e.g., 0.4).</a:t>
            </a:r>
          </a:p>
          <a:p>
            <a:pPr lvl="1"/>
            <a:r>
              <a:rPr lang="en-US" sz="2200" dirty="0"/>
              <a:t>This  number is multiplied by the range:</a:t>
            </a:r>
          </a:p>
          <a:p>
            <a:r>
              <a:rPr lang="en-US" sz="2400" dirty="0" err="1">
                <a:solidFill>
                  <a:srgbClr val="FF0000"/>
                </a:solidFill>
              </a:rPr>
              <a:t>Math.random</a:t>
            </a:r>
            <a:r>
              <a:rPr lang="en-US" sz="2400" dirty="0">
                <a:solidFill>
                  <a:srgbClr val="FF0000"/>
                </a:solidFill>
              </a:rPr>
              <a:t>() * 9 </a:t>
            </a:r>
            <a:r>
              <a:rPr lang="en-US" sz="2400" dirty="0"/>
              <a:t>gives us 3.6</a:t>
            </a:r>
          </a:p>
          <a:p>
            <a:r>
              <a:rPr lang="en-US" sz="2400" dirty="0" err="1">
                <a:solidFill>
                  <a:srgbClr val="FF0000"/>
                </a:solidFill>
              </a:rPr>
              <a:t>Math.floor</a:t>
            </a:r>
            <a:r>
              <a:rPr lang="en-US" sz="2400" dirty="0">
                <a:solidFill>
                  <a:srgbClr val="FF0000"/>
                </a:solidFill>
              </a:rPr>
              <a:t>(3.6)  </a:t>
            </a:r>
            <a:r>
              <a:rPr lang="en-US" sz="2400" dirty="0"/>
              <a:t>rounds down to the nearest integer. or 3</a:t>
            </a:r>
          </a:p>
          <a:p>
            <a:r>
              <a:rPr lang="en-US" sz="2400" dirty="0"/>
              <a:t>Finally, you need a variable to put all this in.  I called my variable </a:t>
            </a:r>
            <a:r>
              <a:rPr lang="en-US" sz="2400" dirty="0" err="1"/>
              <a:t>randnum</a:t>
            </a:r>
            <a:r>
              <a:rPr lang="en-US" sz="2400" dirty="0"/>
              <a:t>, so in essence,</a:t>
            </a:r>
          </a:p>
          <a:p>
            <a:pPr>
              <a:buNone/>
            </a:pPr>
            <a:r>
              <a:rPr lang="en-US" sz="2400" dirty="0"/>
              <a:t> 	</a:t>
            </a:r>
            <a:r>
              <a:rPr lang="en-US" sz="2400" dirty="0" err="1">
                <a:solidFill>
                  <a:srgbClr val="FF0000"/>
                </a:solidFill>
              </a:rPr>
              <a:t>var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randnum</a:t>
            </a:r>
            <a:r>
              <a:rPr lang="en-US" sz="2400" dirty="0">
                <a:solidFill>
                  <a:srgbClr val="FF0000"/>
                </a:solidFill>
              </a:rPr>
              <a:t> = 3</a:t>
            </a:r>
          </a:p>
          <a:p>
            <a:pPr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i="1" dirty="0"/>
              <a:t>What if you wanted a random number between 0 and 10, what would you do?</a:t>
            </a:r>
          </a:p>
          <a:p>
            <a:pPr>
              <a:buNone/>
            </a:pPr>
            <a:r>
              <a:rPr lang="en-US" sz="2400" i="1" dirty="0"/>
              <a:t>What if you wanted a random number between 3 and 10?</a:t>
            </a:r>
          </a:p>
          <a:p>
            <a:pPr>
              <a:buNone/>
            </a:pPr>
            <a:r>
              <a:rPr lang="en-US" sz="2400" i="1" dirty="0"/>
              <a:t>What if </a:t>
            </a:r>
            <a:r>
              <a:rPr lang="en-US" sz="2400" i="1" dirty="0" err="1"/>
              <a:t>Math.random</a:t>
            </a:r>
            <a:r>
              <a:rPr lang="en-US" sz="2400" i="1" dirty="0"/>
              <a:t>() generated .7?  what would </a:t>
            </a:r>
            <a:r>
              <a:rPr lang="en-US" sz="2400" i="1" dirty="0" err="1"/>
              <a:t>randnum</a:t>
            </a:r>
            <a:r>
              <a:rPr lang="en-US" sz="2400" i="1" dirty="0"/>
              <a:t> hold?</a:t>
            </a:r>
          </a:p>
          <a:p>
            <a:pPr>
              <a:buNone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72312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1" y="457200"/>
            <a:ext cx="6589199" cy="6712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Changing Color (Randomly)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965" y="1295400"/>
            <a:ext cx="8746436" cy="480060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&lt;!DOCTYPE html&gt;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&lt;html&gt;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&lt;head&gt;	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&lt;meta charset= "utf-8" /&gt;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&lt;/head&gt;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&lt;body&gt;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&lt;h1&gt; Page Colors:&lt;/h1&gt;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&lt;script&gt;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randcolor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Math.floor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Math.random</a:t>
            </a:r>
            <a:r>
              <a:rPr lang="en-US" dirty="0">
                <a:solidFill>
                  <a:srgbClr val="FF0000"/>
                </a:solidFill>
              </a:rPr>
              <a:t>() * 3)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if (</a:t>
            </a:r>
            <a:r>
              <a:rPr lang="en-US" dirty="0" err="1">
                <a:solidFill>
                  <a:srgbClr val="FF0000"/>
                </a:solidFill>
              </a:rPr>
              <a:t>randcolor</a:t>
            </a:r>
            <a:r>
              <a:rPr lang="en-US" dirty="0">
                <a:solidFill>
                  <a:srgbClr val="FF0000"/>
                </a:solidFill>
              </a:rPr>
              <a:t> == 0)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{	</a:t>
            </a:r>
            <a:r>
              <a:rPr lang="en-US" dirty="0" err="1">
                <a:solidFill>
                  <a:srgbClr val="FF0000"/>
                </a:solidFill>
              </a:rPr>
              <a:t>document.write</a:t>
            </a:r>
            <a:r>
              <a:rPr lang="en-US" dirty="0">
                <a:solidFill>
                  <a:srgbClr val="FF0000"/>
                </a:solidFill>
              </a:rPr>
              <a:t>("&lt;p style = \"color: #0000FF\"&gt; This is blue &lt;/p&gt;")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else if (</a:t>
            </a:r>
            <a:r>
              <a:rPr lang="en-US" dirty="0" err="1">
                <a:solidFill>
                  <a:srgbClr val="FF0000"/>
                </a:solidFill>
              </a:rPr>
              <a:t>randcolor</a:t>
            </a:r>
            <a:r>
              <a:rPr lang="en-US" dirty="0">
                <a:solidFill>
                  <a:srgbClr val="FF0000"/>
                </a:solidFill>
              </a:rPr>
              <a:t> == 1)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{	</a:t>
            </a:r>
            <a:r>
              <a:rPr lang="en-US" dirty="0" err="1">
                <a:solidFill>
                  <a:srgbClr val="FF0000"/>
                </a:solidFill>
              </a:rPr>
              <a:t>document.write</a:t>
            </a:r>
            <a:r>
              <a:rPr lang="en-US" dirty="0">
                <a:solidFill>
                  <a:srgbClr val="FF0000"/>
                </a:solidFill>
              </a:rPr>
              <a:t>("&lt;p style = \"color: #FF0000\"&gt; This is red &lt;/p&gt;")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else if (</a:t>
            </a:r>
            <a:r>
              <a:rPr lang="en-US" dirty="0" err="1">
                <a:solidFill>
                  <a:srgbClr val="FF0000"/>
                </a:solidFill>
              </a:rPr>
              <a:t>randcolor</a:t>
            </a:r>
            <a:r>
              <a:rPr lang="en-US" dirty="0">
                <a:solidFill>
                  <a:srgbClr val="FF0000"/>
                </a:solidFill>
              </a:rPr>
              <a:t> == 2)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{	</a:t>
            </a:r>
            <a:r>
              <a:rPr lang="en-US" dirty="0" err="1">
                <a:solidFill>
                  <a:srgbClr val="FF0000"/>
                </a:solidFill>
              </a:rPr>
              <a:t>document.write</a:t>
            </a:r>
            <a:r>
              <a:rPr lang="en-US" dirty="0">
                <a:solidFill>
                  <a:srgbClr val="FF0000"/>
                </a:solidFill>
              </a:rPr>
              <a:t>("&lt;p style = \"color: #00FF00\"&gt; This is green &lt;/p&gt;")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&lt;/body&gt;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&lt;/html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  <a:hlinkClick r:id="rId2" action="ppaction://hlinkfile"/>
              </a:rPr>
              <a:t>link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1" y="457200"/>
            <a:ext cx="6589199" cy="747490"/>
          </a:xfrm>
        </p:spPr>
        <p:txBody>
          <a:bodyPr/>
          <a:lstStyle/>
          <a:p>
            <a:r>
              <a:rPr lang="en-US" dirty="0" smtClean="0"/>
              <a:t>Strings(review):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1198903"/>
            <a:ext cx="7772400" cy="4539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dirty="0" err="1">
                <a:solidFill>
                  <a:srgbClr val="FF0000"/>
                </a:solidFill>
              </a:rPr>
              <a:t>document.write</a:t>
            </a:r>
            <a:r>
              <a:rPr lang="en-US" sz="1700" dirty="0">
                <a:solidFill>
                  <a:srgbClr val="FF0000"/>
                </a:solidFill>
              </a:rPr>
              <a:t>(“   “)</a:t>
            </a:r>
          </a:p>
          <a:p>
            <a:pPr marL="0" indent="0">
              <a:buNone/>
            </a:pPr>
            <a:r>
              <a:rPr lang="en-US" sz="1700" dirty="0" err="1">
                <a:solidFill>
                  <a:srgbClr val="FF0000"/>
                </a:solidFill>
              </a:rPr>
              <a:t>var</a:t>
            </a:r>
            <a:r>
              <a:rPr lang="en-US" sz="1700" dirty="0">
                <a:solidFill>
                  <a:srgbClr val="FF0000"/>
                </a:solidFill>
              </a:rPr>
              <a:t> x = prompt(“  “)</a:t>
            </a:r>
          </a:p>
          <a:p>
            <a:pPr marL="0" indent="0">
              <a:buNone/>
            </a:pPr>
            <a:endParaRPr lang="en-US" sz="17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700" b="1" dirty="0"/>
              <a:t>Now:</a:t>
            </a:r>
          </a:p>
          <a:p>
            <a:pPr marL="0" indent="0">
              <a:buNone/>
            </a:pPr>
            <a:r>
              <a:rPr lang="en-US" sz="1700" dirty="0" err="1">
                <a:solidFill>
                  <a:srgbClr val="FF0000"/>
                </a:solidFill>
              </a:rPr>
              <a:t>var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myvar</a:t>
            </a:r>
            <a:r>
              <a:rPr lang="en-US" sz="1700" dirty="0">
                <a:solidFill>
                  <a:srgbClr val="FF0000"/>
                </a:solidFill>
              </a:rPr>
              <a:t> = “cats”</a:t>
            </a:r>
          </a:p>
          <a:p>
            <a:pPr marL="0" indent="0">
              <a:buNone/>
            </a:pPr>
            <a:r>
              <a:rPr lang="en-US" sz="1700" dirty="0" err="1">
                <a:solidFill>
                  <a:srgbClr val="FF0000"/>
                </a:solidFill>
              </a:rPr>
              <a:t>document.write</a:t>
            </a:r>
            <a:r>
              <a:rPr lang="en-US" sz="1700" dirty="0">
                <a:solidFill>
                  <a:srgbClr val="FF0000"/>
                </a:solidFill>
              </a:rPr>
              <a:t>(“&lt;p&gt;It is raining </a:t>
            </a:r>
            <a:r>
              <a:rPr lang="en-US" sz="1700" b="1" dirty="0">
                <a:solidFill>
                  <a:srgbClr val="FF0000"/>
                </a:solidFill>
              </a:rPr>
              <a:t>cats</a:t>
            </a:r>
            <a:r>
              <a:rPr lang="en-US" sz="1700" dirty="0">
                <a:solidFill>
                  <a:srgbClr val="FF0000"/>
                </a:solidFill>
              </a:rPr>
              <a:t> and dogs &lt;/p&gt;”)</a:t>
            </a:r>
          </a:p>
          <a:p>
            <a:pPr marL="0" indent="0">
              <a:buNone/>
            </a:pPr>
            <a:r>
              <a:rPr lang="en-US" sz="1700" b="1" dirty="0"/>
              <a:t>Alternative:</a:t>
            </a:r>
          </a:p>
          <a:p>
            <a:pPr marL="0" indent="0">
              <a:buNone/>
            </a:pPr>
            <a:r>
              <a:rPr lang="en-US" sz="1700" dirty="0" err="1">
                <a:solidFill>
                  <a:srgbClr val="FF0000"/>
                </a:solidFill>
              </a:rPr>
              <a:t>document.write</a:t>
            </a:r>
            <a:r>
              <a:rPr lang="en-US" sz="1700" dirty="0">
                <a:solidFill>
                  <a:srgbClr val="FF0000"/>
                </a:solidFill>
              </a:rPr>
              <a:t>(“&lt;p&gt;it is raining </a:t>
            </a:r>
            <a:r>
              <a:rPr lang="en-US" sz="1700" b="1" dirty="0">
                <a:solidFill>
                  <a:srgbClr val="FF0000"/>
                </a:solidFill>
              </a:rPr>
              <a:t>”+</a:t>
            </a:r>
            <a:r>
              <a:rPr lang="en-US" sz="1700" b="1" dirty="0" err="1">
                <a:solidFill>
                  <a:srgbClr val="FF0000"/>
                </a:solidFill>
              </a:rPr>
              <a:t>myvar</a:t>
            </a:r>
            <a:r>
              <a:rPr lang="en-US" sz="1700" b="1" dirty="0">
                <a:solidFill>
                  <a:srgbClr val="FF0000"/>
                </a:solidFill>
              </a:rPr>
              <a:t>+</a:t>
            </a:r>
            <a:r>
              <a:rPr lang="en-US" sz="1700" dirty="0">
                <a:solidFill>
                  <a:srgbClr val="FF0000"/>
                </a:solidFill>
              </a:rPr>
              <a:t>“</a:t>
            </a:r>
            <a:r>
              <a:rPr lang="en-US" sz="1700" b="1" dirty="0">
                <a:solidFill>
                  <a:srgbClr val="FF0000"/>
                </a:solidFill>
              </a:rPr>
              <a:t> </a:t>
            </a:r>
            <a:r>
              <a:rPr lang="en-US" sz="1700" dirty="0">
                <a:solidFill>
                  <a:srgbClr val="FF0000"/>
                </a:solidFill>
              </a:rPr>
              <a:t>and dogs&lt;/p&gt;”)</a:t>
            </a:r>
          </a:p>
          <a:p>
            <a:pPr marL="0" indent="0">
              <a:buNone/>
            </a:pPr>
            <a:r>
              <a:rPr lang="en-US" sz="1700" b="1" dirty="0"/>
              <a:t>Or</a:t>
            </a:r>
          </a:p>
          <a:p>
            <a:pPr marL="0" indent="0">
              <a:buNone/>
            </a:pPr>
            <a:r>
              <a:rPr lang="en-US" sz="1700" dirty="0" err="1">
                <a:solidFill>
                  <a:srgbClr val="FF0000"/>
                </a:solidFill>
              </a:rPr>
              <a:t>var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ansvar</a:t>
            </a:r>
            <a:r>
              <a:rPr lang="en-US" sz="1700" dirty="0">
                <a:solidFill>
                  <a:srgbClr val="FF0000"/>
                </a:solidFill>
              </a:rPr>
              <a:t> = prompt(“What is your favorite food?”)</a:t>
            </a:r>
          </a:p>
          <a:p>
            <a:pPr marL="0" indent="0">
              <a:buNone/>
            </a:pPr>
            <a:r>
              <a:rPr lang="en-US" sz="1700" dirty="0" err="1">
                <a:solidFill>
                  <a:srgbClr val="FF0000"/>
                </a:solidFill>
              </a:rPr>
              <a:t>document.write</a:t>
            </a:r>
            <a:r>
              <a:rPr lang="en-US" sz="1700" dirty="0">
                <a:solidFill>
                  <a:srgbClr val="FF0000"/>
                </a:solidFill>
              </a:rPr>
              <a:t>(“&lt;p&gt;You can eat </a:t>
            </a:r>
            <a:r>
              <a:rPr lang="en-US" sz="1700" b="1" dirty="0">
                <a:solidFill>
                  <a:srgbClr val="FF0000"/>
                </a:solidFill>
              </a:rPr>
              <a:t>”</a:t>
            </a:r>
            <a:r>
              <a:rPr lang="en-US" sz="1700" dirty="0">
                <a:solidFill>
                  <a:srgbClr val="FF0000"/>
                </a:solidFill>
              </a:rPr>
              <a:t>+</a:t>
            </a:r>
            <a:r>
              <a:rPr lang="en-US" sz="1700" dirty="0" err="1">
                <a:solidFill>
                  <a:srgbClr val="FF0000"/>
                </a:solidFill>
              </a:rPr>
              <a:t>ansvar</a:t>
            </a:r>
            <a:r>
              <a:rPr lang="en-US" sz="1700" dirty="0">
                <a:solidFill>
                  <a:srgbClr val="FF0000"/>
                </a:solidFill>
              </a:rPr>
              <a:t>+“ </a:t>
            </a:r>
            <a:r>
              <a:rPr lang="en-US" sz="1700" dirty="0">
                <a:solidFill>
                  <a:srgbClr val="FF0000"/>
                </a:solidFill>
              </a:rPr>
              <a:t>and never get sick.&lt;/p&gt;”)</a:t>
            </a:r>
          </a:p>
        </p:txBody>
      </p:sp>
    </p:spTree>
    <p:extLst>
      <p:ext uri="{BB962C8B-B14F-4D97-AF65-F5344CB8AC3E}">
        <p14:creationId xmlns:p14="http://schemas.microsoft.com/office/powerpoint/2010/main" val="332896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1" y="1219200"/>
            <a:ext cx="8077199" cy="469202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document.write</a:t>
            </a:r>
            <a:r>
              <a:rPr lang="en-US" dirty="0" smtClean="0">
                <a:solidFill>
                  <a:srgbClr val="FF0000"/>
                </a:solidFill>
              </a:rPr>
              <a:t>(“He said, “Houston, we have a problem!” in the movie”)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Now there  are quotes inside of quotes.  How does JavaScript know which quote ends which quote? 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It doesn’t!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Two possible solutions: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Place a slash before the inner quotes so they’re ignored:</a:t>
            </a:r>
          </a:p>
          <a:p>
            <a:pPr lvl="3"/>
            <a:r>
              <a:rPr lang="en-US" dirty="0" err="1">
                <a:solidFill>
                  <a:srgbClr val="FF0000"/>
                </a:solidFill>
              </a:rPr>
              <a:t>document.write</a:t>
            </a:r>
            <a:r>
              <a:rPr lang="en-US" dirty="0">
                <a:solidFill>
                  <a:srgbClr val="FF0000"/>
                </a:solidFill>
              </a:rPr>
              <a:t>(“He said, </a:t>
            </a:r>
            <a:r>
              <a:rPr lang="en-US" dirty="0" smtClean="0">
                <a:solidFill>
                  <a:srgbClr val="FF0000"/>
                </a:solidFill>
              </a:rPr>
              <a:t>\“</a:t>
            </a:r>
            <a:r>
              <a:rPr lang="en-US" dirty="0">
                <a:solidFill>
                  <a:srgbClr val="FF0000"/>
                </a:solidFill>
              </a:rPr>
              <a:t>Houston, we have a problem</a:t>
            </a:r>
            <a:r>
              <a:rPr lang="en-US" dirty="0" smtClean="0">
                <a:solidFill>
                  <a:srgbClr val="FF0000"/>
                </a:solidFill>
              </a:rPr>
              <a:t>!\” </a:t>
            </a:r>
            <a:r>
              <a:rPr lang="en-US" dirty="0">
                <a:solidFill>
                  <a:srgbClr val="FF0000"/>
                </a:solidFill>
              </a:rPr>
              <a:t>in the movie</a:t>
            </a:r>
            <a:r>
              <a:rPr lang="en-US" dirty="0" smtClean="0">
                <a:solidFill>
                  <a:srgbClr val="FF0000"/>
                </a:solidFill>
              </a:rPr>
              <a:t>”)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Or use single-quote inside </a:t>
            </a:r>
          </a:p>
          <a:p>
            <a:pPr lvl="3"/>
            <a:r>
              <a:rPr lang="en-US" dirty="0" err="1">
                <a:solidFill>
                  <a:srgbClr val="FF0000"/>
                </a:solidFill>
              </a:rPr>
              <a:t>document.write</a:t>
            </a:r>
            <a:r>
              <a:rPr lang="en-US" dirty="0">
                <a:solidFill>
                  <a:srgbClr val="FF0000"/>
                </a:solidFill>
              </a:rPr>
              <a:t>(“He said, </a:t>
            </a:r>
            <a:r>
              <a:rPr lang="en-US" dirty="0" smtClean="0">
                <a:solidFill>
                  <a:srgbClr val="FF0000"/>
                </a:solidFill>
              </a:rPr>
              <a:t>‘Houston</a:t>
            </a:r>
            <a:r>
              <a:rPr lang="en-US" dirty="0">
                <a:solidFill>
                  <a:srgbClr val="FF0000"/>
                </a:solidFill>
              </a:rPr>
              <a:t>, we have a problem</a:t>
            </a:r>
            <a:r>
              <a:rPr lang="en-US" dirty="0" smtClean="0">
                <a:solidFill>
                  <a:srgbClr val="FF0000"/>
                </a:solidFill>
              </a:rPr>
              <a:t>!’ </a:t>
            </a:r>
            <a:r>
              <a:rPr lang="en-US" dirty="0">
                <a:solidFill>
                  <a:srgbClr val="FF0000"/>
                </a:solidFill>
              </a:rPr>
              <a:t>in the movie</a:t>
            </a:r>
            <a:r>
              <a:rPr lang="en-US" dirty="0" smtClean="0">
                <a:solidFill>
                  <a:srgbClr val="FF0000"/>
                </a:solidFill>
              </a:rPr>
              <a:t>”)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Note: this is for quotes we want to be inside the quotes, not for making variables show up!</a:t>
            </a:r>
            <a:endParaRPr lang="en-US" b="1" dirty="0">
              <a:solidFill>
                <a:schemeClr val="tx1"/>
              </a:solidFill>
            </a:endParaRPr>
          </a:p>
          <a:p>
            <a:pPr lvl="2"/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95601" y="152400"/>
            <a:ext cx="6589199" cy="747490"/>
          </a:xfrm>
        </p:spPr>
        <p:txBody>
          <a:bodyPr/>
          <a:lstStyle/>
          <a:p>
            <a:r>
              <a:rPr lang="en-US" dirty="0" smtClean="0"/>
              <a:t>What about?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9202" y="624110"/>
            <a:ext cx="6589199" cy="747490"/>
          </a:xfrm>
        </p:spPr>
        <p:txBody>
          <a:bodyPr/>
          <a:lstStyle/>
          <a:p>
            <a:r>
              <a:rPr lang="en-US" dirty="0" smtClean="0"/>
              <a:t>Now let’s put it all together: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1" y="1447800"/>
            <a:ext cx="7848599" cy="4463422"/>
          </a:xfrm>
        </p:spPr>
        <p:txBody>
          <a:bodyPr/>
          <a:lstStyle/>
          <a:p>
            <a:r>
              <a:rPr lang="en-US" dirty="0" smtClean="0"/>
              <a:t>Remember: to change the style of an element (in this case, a paragraph), do the following: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&lt;p style = </a:t>
            </a:r>
            <a:r>
              <a:rPr lang="en-US" sz="1600" b="1" dirty="0">
                <a:solidFill>
                  <a:srgbClr val="FF0000"/>
                </a:solidFill>
              </a:rPr>
              <a:t>“</a:t>
            </a:r>
            <a:r>
              <a:rPr lang="en-US" sz="1600" dirty="0">
                <a:solidFill>
                  <a:srgbClr val="FF0000"/>
                </a:solidFill>
              </a:rPr>
              <a:t>font-size: </a:t>
            </a:r>
            <a:r>
              <a:rPr lang="en-US" sz="1600" b="1" dirty="0">
                <a:solidFill>
                  <a:srgbClr val="FF0000"/>
                </a:solidFill>
              </a:rPr>
              <a:t>350</a:t>
            </a:r>
            <a:r>
              <a:rPr lang="en-US" sz="1600" dirty="0">
                <a:solidFill>
                  <a:srgbClr val="FF0000"/>
                </a:solidFill>
              </a:rPr>
              <a:t>px;</a:t>
            </a:r>
            <a:r>
              <a:rPr lang="en-US" sz="1600" b="1" dirty="0">
                <a:solidFill>
                  <a:srgbClr val="FF0000"/>
                </a:solidFill>
              </a:rPr>
              <a:t>”</a:t>
            </a:r>
            <a:r>
              <a:rPr lang="en-US" sz="1600" dirty="0">
                <a:solidFill>
                  <a:srgbClr val="FF0000"/>
                </a:solidFill>
              </a:rPr>
              <a:t>&gt; This is a large paragraph &lt;/p&gt;</a:t>
            </a:r>
          </a:p>
          <a:p>
            <a:r>
              <a:rPr lang="en-US" dirty="0" smtClean="0"/>
              <a:t>To write this in </a:t>
            </a:r>
            <a:r>
              <a:rPr lang="en-US" dirty="0" err="1" smtClean="0"/>
              <a:t>javascript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sz="1600" dirty="0" err="1">
                <a:solidFill>
                  <a:srgbClr val="FF0000"/>
                </a:solidFill>
              </a:rPr>
              <a:t>document.write</a:t>
            </a:r>
            <a:r>
              <a:rPr lang="en-US" sz="1600" dirty="0">
                <a:solidFill>
                  <a:srgbClr val="FF0000"/>
                </a:solidFill>
              </a:rPr>
              <a:t>(“&lt;p style = </a:t>
            </a:r>
            <a:r>
              <a:rPr lang="en-US" sz="1600" b="1" dirty="0">
                <a:solidFill>
                  <a:srgbClr val="FF0000"/>
                </a:solidFill>
              </a:rPr>
              <a:t>‘</a:t>
            </a:r>
            <a:r>
              <a:rPr lang="en-US" sz="1600" dirty="0">
                <a:solidFill>
                  <a:srgbClr val="FF0000"/>
                </a:solidFill>
              </a:rPr>
              <a:t>font-size: 350px;</a:t>
            </a:r>
            <a:r>
              <a:rPr lang="en-US" sz="1600" b="1" dirty="0">
                <a:solidFill>
                  <a:srgbClr val="FF0000"/>
                </a:solidFill>
              </a:rPr>
              <a:t>’</a:t>
            </a:r>
            <a:r>
              <a:rPr lang="en-US" sz="1600" dirty="0">
                <a:solidFill>
                  <a:srgbClr val="FF0000"/>
                </a:solidFill>
              </a:rPr>
              <a:t>&gt;This is a large paragraph&lt;/p&gt;”)</a:t>
            </a:r>
          </a:p>
          <a:p>
            <a:r>
              <a:rPr lang="en-US" dirty="0" smtClean="0"/>
              <a:t>To get the size as a variable, then use it: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&lt;script&gt;</a:t>
            </a:r>
          </a:p>
          <a:p>
            <a:pPr marL="400050" lvl="1" indent="0">
              <a:buNone/>
            </a:pPr>
            <a:r>
              <a:rPr lang="en-US" sz="1400" dirty="0" err="1">
                <a:solidFill>
                  <a:srgbClr val="FF0000"/>
                </a:solidFill>
              </a:rPr>
              <a:t>var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sizevar</a:t>
            </a:r>
            <a:r>
              <a:rPr lang="en-US" sz="1400" dirty="0">
                <a:solidFill>
                  <a:srgbClr val="FF0000"/>
                </a:solidFill>
              </a:rPr>
              <a:t> = </a:t>
            </a:r>
            <a:r>
              <a:rPr lang="en-US" sz="1400" dirty="0" err="1">
                <a:solidFill>
                  <a:srgbClr val="FF0000"/>
                </a:solidFill>
              </a:rPr>
              <a:t>Math.floor</a:t>
            </a:r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n-US" sz="1400" dirty="0" err="1">
                <a:solidFill>
                  <a:srgbClr val="FF0000"/>
                </a:solidFill>
              </a:rPr>
              <a:t>Math.random</a:t>
            </a:r>
            <a:r>
              <a:rPr lang="en-US" sz="1400" dirty="0">
                <a:solidFill>
                  <a:srgbClr val="FF0000"/>
                </a:solidFill>
              </a:rPr>
              <a:t>()*400)</a:t>
            </a:r>
          </a:p>
          <a:p>
            <a:pPr marL="400050" lvl="1" indent="0">
              <a:buNone/>
            </a:pPr>
            <a:r>
              <a:rPr lang="en-US" sz="1400" dirty="0" err="1">
                <a:solidFill>
                  <a:srgbClr val="FF0000"/>
                </a:solidFill>
              </a:rPr>
              <a:t>document.write</a:t>
            </a:r>
            <a:r>
              <a:rPr lang="en-US" sz="1400" dirty="0">
                <a:solidFill>
                  <a:srgbClr val="FF0000"/>
                </a:solidFill>
              </a:rPr>
              <a:t>(“&lt;p style = </a:t>
            </a:r>
            <a:r>
              <a:rPr lang="en-US" sz="1400" b="1" dirty="0">
                <a:solidFill>
                  <a:srgbClr val="FF0000"/>
                </a:solidFill>
              </a:rPr>
              <a:t>‘</a:t>
            </a:r>
            <a:r>
              <a:rPr lang="en-US" sz="1400" dirty="0">
                <a:solidFill>
                  <a:srgbClr val="FF0000"/>
                </a:solidFill>
              </a:rPr>
              <a:t>font-size: </a:t>
            </a:r>
            <a:r>
              <a:rPr lang="en-US" sz="1400" b="1" dirty="0">
                <a:solidFill>
                  <a:srgbClr val="FF0000"/>
                </a:solidFill>
              </a:rPr>
              <a:t>“+</a:t>
            </a:r>
            <a:r>
              <a:rPr lang="en-US" sz="1400" b="1" dirty="0" err="1">
                <a:solidFill>
                  <a:srgbClr val="FF0000"/>
                </a:solidFill>
              </a:rPr>
              <a:t>sizevar</a:t>
            </a:r>
            <a:r>
              <a:rPr lang="en-US" sz="1400" b="1" dirty="0">
                <a:solidFill>
                  <a:srgbClr val="FF0000"/>
                </a:solidFill>
              </a:rPr>
              <a:t>+”</a:t>
            </a:r>
            <a:r>
              <a:rPr lang="en-US" sz="1400" dirty="0" err="1">
                <a:solidFill>
                  <a:srgbClr val="FF0000"/>
                </a:solidFill>
              </a:rPr>
              <a:t>px</a:t>
            </a:r>
            <a:r>
              <a:rPr lang="en-US" sz="1400" dirty="0">
                <a:solidFill>
                  <a:srgbClr val="FF0000"/>
                </a:solidFill>
              </a:rPr>
              <a:t>;</a:t>
            </a:r>
            <a:r>
              <a:rPr lang="en-US" sz="1400" b="1" dirty="0">
                <a:solidFill>
                  <a:srgbClr val="FF0000"/>
                </a:solidFill>
              </a:rPr>
              <a:t>’</a:t>
            </a:r>
            <a:r>
              <a:rPr lang="en-US" sz="1400" dirty="0">
                <a:solidFill>
                  <a:srgbClr val="FF0000"/>
                </a:solidFill>
              </a:rPr>
              <a:t>&gt;This is a large paragraph&lt;/p&gt;”)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&lt;/script&gt;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48801" y="178578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36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0" y="1524000"/>
            <a:ext cx="4343400" cy="2826656"/>
          </a:xfrm>
        </p:spPr>
        <p:txBody>
          <a:bodyPr/>
          <a:lstStyle/>
          <a:p>
            <a:r>
              <a:rPr lang="en-US" dirty="0" smtClean="0"/>
              <a:t>Using Random numbers: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64" y="228601"/>
            <a:ext cx="11115923" cy="6705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	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&lt;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h1&gt; Heads or Tails? &lt;/h1&gt;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		&lt;script&gt;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			</a:t>
            </a:r>
            <a:r>
              <a:rPr lang="en-US" sz="16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var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ans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 = prompt("Heads or Tails?")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			if (</a:t>
            </a:r>
            <a:r>
              <a:rPr lang="en-US" sz="16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ans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 == "Heads")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			{	</a:t>
            </a:r>
            <a:r>
              <a:rPr lang="en-US" sz="16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var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numans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 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		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			else if (</a:t>
            </a:r>
            <a:r>
              <a:rPr lang="en-US" sz="16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ans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 == "Tails")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			{	</a:t>
            </a:r>
            <a:r>
              <a:rPr lang="en-US" sz="16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var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numans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 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		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			</a:t>
            </a:r>
            <a:r>
              <a:rPr lang="en-US" sz="16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var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compguess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 = </a:t>
            </a:r>
            <a:r>
              <a:rPr lang="en-US" sz="16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Math.floor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(</a:t>
            </a:r>
            <a:r>
              <a:rPr lang="en-US" sz="16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Math.random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() * 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			if (</a:t>
            </a:r>
            <a:r>
              <a:rPr lang="en-US" sz="16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compguess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 == 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			{	</a:t>
            </a:r>
            <a:r>
              <a:rPr lang="en-US" sz="16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var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compans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 = "Heads"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		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			else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			{	</a:t>
            </a:r>
            <a:r>
              <a:rPr lang="en-US" sz="16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var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compans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 = "Tails"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		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			if (</a:t>
            </a:r>
            <a:r>
              <a:rPr lang="en-US" sz="16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numans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 == </a:t>
            </a:r>
            <a:r>
              <a:rPr lang="en-US" sz="16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compguess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			{	</a:t>
            </a:r>
            <a:r>
              <a:rPr lang="en-US" sz="16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document.write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("&lt;p&gt; 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Yep! 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You both guessed " + </a:t>
            </a:r>
            <a:r>
              <a:rPr lang="en-US" sz="16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ans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 + "!&lt;/p&gt;")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		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			else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			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{	</a:t>
            </a:r>
            <a:r>
              <a:rPr lang="en-US" sz="16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document.write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("&lt;p&gt; 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Nope. You 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guessed 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"+</a:t>
            </a:r>
            <a:r>
              <a:rPr lang="en-US" sz="16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ans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+“, the 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computer guessed 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"+</a:t>
            </a:r>
            <a:r>
              <a:rPr lang="en-US" sz="16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compans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+".&lt;/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p&gt;")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		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			</a:t>
            </a:r>
            <a:r>
              <a:rPr lang="en-US" sz="16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document.write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("&lt;p&gt;&lt;</a:t>
            </a:r>
            <a:r>
              <a:rPr lang="en-US" sz="16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em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&gt; Have fun!.&lt;/</a:t>
            </a:r>
            <a:r>
              <a:rPr lang="en-US" sz="16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em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&gt;&lt;/p&gt;")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		&lt;/script</a:t>
            </a:r>
            <a:r>
              <a:rPr lang="en-US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&gt;</a:t>
            </a:r>
            <a:endParaRPr lang="en-US" sz="16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01202" y="650994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59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295400"/>
            <a:ext cx="18288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Magic 8 </a:t>
            </a:r>
            <a:br>
              <a:rPr lang="en-US" dirty="0" smtClean="0"/>
            </a:br>
            <a:r>
              <a:rPr lang="en-US" dirty="0" smtClean="0"/>
              <a:t>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1" y="152400"/>
            <a:ext cx="8077201" cy="67056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&lt;body&gt;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&lt;h1&gt; Magic 8 Ball&lt;/h1&gt;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&lt;p&gt; Ask your question and the magic 8 ball will predict your answer! &lt;/p&gt;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&lt;script&gt;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</a:t>
            </a:r>
            <a:r>
              <a:rPr lang="en-US" sz="1100" dirty="0" err="1">
                <a:solidFill>
                  <a:srgbClr val="FF0000"/>
                </a:solidFill>
              </a:rPr>
              <a:t>var</a:t>
            </a:r>
            <a:r>
              <a:rPr lang="en-US" sz="1100" dirty="0">
                <a:solidFill>
                  <a:srgbClr val="FF0000"/>
                </a:solidFill>
              </a:rPr>
              <a:t> </a:t>
            </a:r>
            <a:r>
              <a:rPr lang="en-US" sz="1100" dirty="0" err="1">
                <a:solidFill>
                  <a:srgbClr val="FF0000"/>
                </a:solidFill>
              </a:rPr>
              <a:t>ans</a:t>
            </a:r>
            <a:r>
              <a:rPr lang="en-US" sz="1100" dirty="0">
                <a:solidFill>
                  <a:srgbClr val="FF0000"/>
                </a:solidFill>
              </a:rPr>
              <a:t> = prompt("What do you wish to ask the magic 8 ball?")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</a:t>
            </a:r>
            <a:r>
              <a:rPr lang="en-US" sz="1100" dirty="0" err="1">
                <a:solidFill>
                  <a:srgbClr val="FF0000"/>
                </a:solidFill>
              </a:rPr>
              <a:t>var</a:t>
            </a:r>
            <a:r>
              <a:rPr lang="en-US" sz="1100" dirty="0">
                <a:solidFill>
                  <a:srgbClr val="FF0000"/>
                </a:solidFill>
              </a:rPr>
              <a:t> </a:t>
            </a:r>
            <a:r>
              <a:rPr lang="en-US" sz="1100" dirty="0" err="1">
                <a:solidFill>
                  <a:srgbClr val="FF0000"/>
                </a:solidFill>
              </a:rPr>
              <a:t>randnum</a:t>
            </a:r>
            <a:r>
              <a:rPr lang="en-US" sz="1100" dirty="0">
                <a:solidFill>
                  <a:srgbClr val="FF0000"/>
                </a:solidFill>
              </a:rPr>
              <a:t> = </a:t>
            </a:r>
            <a:r>
              <a:rPr lang="en-US" sz="1100" dirty="0" err="1">
                <a:solidFill>
                  <a:srgbClr val="FF0000"/>
                </a:solidFill>
              </a:rPr>
              <a:t>Math.floor</a:t>
            </a:r>
            <a:r>
              <a:rPr lang="en-US" sz="1100" dirty="0">
                <a:solidFill>
                  <a:srgbClr val="FF0000"/>
                </a:solidFill>
              </a:rPr>
              <a:t>(</a:t>
            </a:r>
            <a:r>
              <a:rPr lang="en-US" sz="1100" dirty="0" err="1">
                <a:solidFill>
                  <a:srgbClr val="FF0000"/>
                </a:solidFill>
              </a:rPr>
              <a:t>Math.random</a:t>
            </a:r>
            <a:r>
              <a:rPr lang="en-US" sz="1100" dirty="0">
                <a:solidFill>
                  <a:srgbClr val="FF0000"/>
                </a:solidFill>
              </a:rPr>
              <a:t>() * 8)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if (</a:t>
            </a:r>
            <a:r>
              <a:rPr lang="en-US" sz="1100" dirty="0" err="1">
                <a:solidFill>
                  <a:srgbClr val="FF0000"/>
                </a:solidFill>
              </a:rPr>
              <a:t>randnum</a:t>
            </a:r>
            <a:r>
              <a:rPr lang="en-US" sz="1100" dirty="0">
                <a:solidFill>
                  <a:srgbClr val="FF0000"/>
                </a:solidFill>
              </a:rPr>
              <a:t> == 0)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{	</a:t>
            </a:r>
            <a:r>
              <a:rPr lang="en-US" sz="1100" dirty="0" err="1">
                <a:solidFill>
                  <a:srgbClr val="FF0000"/>
                </a:solidFill>
              </a:rPr>
              <a:t>document.write</a:t>
            </a:r>
            <a:r>
              <a:rPr lang="en-US" sz="1100" dirty="0">
                <a:solidFill>
                  <a:srgbClr val="FF0000"/>
                </a:solidFill>
              </a:rPr>
              <a:t>("&lt;p&gt; There is no chance this will happen.&lt;/p&gt;")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else if (</a:t>
            </a:r>
            <a:r>
              <a:rPr lang="en-US" sz="1100" dirty="0" err="1">
                <a:solidFill>
                  <a:srgbClr val="FF0000"/>
                </a:solidFill>
              </a:rPr>
              <a:t>randnum</a:t>
            </a:r>
            <a:r>
              <a:rPr lang="en-US" sz="1100" dirty="0">
                <a:solidFill>
                  <a:srgbClr val="FF0000"/>
                </a:solidFill>
              </a:rPr>
              <a:t> == 1)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{	</a:t>
            </a:r>
            <a:r>
              <a:rPr lang="en-US" sz="1100" dirty="0" err="1">
                <a:solidFill>
                  <a:srgbClr val="FF0000"/>
                </a:solidFill>
              </a:rPr>
              <a:t>document.write</a:t>
            </a:r>
            <a:r>
              <a:rPr lang="en-US" sz="1100" dirty="0">
                <a:solidFill>
                  <a:srgbClr val="FF0000"/>
                </a:solidFill>
              </a:rPr>
              <a:t>("&lt;p&gt; It is highly unlikely! &lt;/p&gt;")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else if (</a:t>
            </a:r>
            <a:r>
              <a:rPr lang="en-US" sz="1100" dirty="0" err="1">
                <a:solidFill>
                  <a:srgbClr val="FF0000"/>
                </a:solidFill>
              </a:rPr>
              <a:t>randnum</a:t>
            </a:r>
            <a:r>
              <a:rPr lang="en-US" sz="1100" dirty="0">
                <a:solidFill>
                  <a:srgbClr val="FF0000"/>
                </a:solidFill>
              </a:rPr>
              <a:t> == 2)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{	</a:t>
            </a:r>
            <a:r>
              <a:rPr lang="en-US" sz="1100" dirty="0" err="1">
                <a:solidFill>
                  <a:srgbClr val="FF0000"/>
                </a:solidFill>
              </a:rPr>
              <a:t>document.write</a:t>
            </a:r>
            <a:r>
              <a:rPr lang="en-US" sz="1100" dirty="0">
                <a:solidFill>
                  <a:srgbClr val="FF0000"/>
                </a:solidFill>
              </a:rPr>
              <a:t>("&lt;p&gt; Probably not, but you never know.&lt;/p&gt;")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else if (</a:t>
            </a:r>
            <a:r>
              <a:rPr lang="en-US" sz="1100" dirty="0" err="1">
                <a:solidFill>
                  <a:srgbClr val="FF0000"/>
                </a:solidFill>
              </a:rPr>
              <a:t>randnum</a:t>
            </a:r>
            <a:r>
              <a:rPr lang="en-US" sz="1100" dirty="0">
                <a:solidFill>
                  <a:srgbClr val="FF0000"/>
                </a:solidFill>
              </a:rPr>
              <a:t> == 3)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{	</a:t>
            </a:r>
            <a:r>
              <a:rPr lang="en-US" sz="1100" dirty="0" err="1">
                <a:solidFill>
                  <a:srgbClr val="FF0000"/>
                </a:solidFill>
              </a:rPr>
              <a:t>document.write</a:t>
            </a:r>
            <a:r>
              <a:rPr lang="en-US" sz="1100" dirty="0">
                <a:solidFill>
                  <a:srgbClr val="FF0000"/>
                </a:solidFill>
              </a:rPr>
              <a:t>("&lt;p&gt; Maybe.  Maybe not.&lt;/p&gt;")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else if (</a:t>
            </a:r>
            <a:r>
              <a:rPr lang="en-US" sz="1100" dirty="0" err="1">
                <a:solidFill>
                  <a:srgbClr val="FF0000"/>
                </a:solidFill>
              </a:rPr>
              <a:t>randnum</a:t>
            </a:r>
            <a:r>
              <a:rPr lang="en-US" sz="1100" dirty="0">
                <a:solidFill>
                  <a:srgbClr val="FF0000"/>
                </a:solidFill>
              </a:rPr>
              <a:t> == 4)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{	</a:t>
            </a:r>
            <a:r>
              <a:rPr lang="en-US" sz="1100" dirty="0" err="1">
                <a:solidFill>
                  <a:srgbClr val="FF0000"/>
                </a:solidFill>
              </a:rPr>
              <a:t>document.write</a:t>
            </a:r>
            <a:r>
              <a:rPr lang="en-US" sz="1100" dirty="0">
                <a:solidFill>
                  <a:srgbClr val="FF0000"/>
                </a:solidFill>
              </a:rPr>
              <a:t>("&lt;p&gt; This may happen if you are lucky.&lt;/p&gt;")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else if (</a:t>
            </a:r>
            <a:r>
              <a:rPr lang="en-US" sz="1100" dirty="0" err="1">
                <a:solidFill>
                  <a:srgbClr val="FF0000"/>
                </a:solidFill>
              </a:rPr>
              <a:t>randnum</a:t>
            </a:r>
            <a:r>
              <a:rPr lang="en-US" sz="1100" dirty="0">
                <a:solidFill>
                  <a:srgbClr val="FF0000"/>
                </a:solidFill>
              </a:rPr>
              <a:t> == 5)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{	</a:t>
            </a:r>
            <a:r>
              <a:rPr lang="en-US" sz="1100" dirty="0" err="1">
                <a:solidFill>
                  <a:srgbClr val="FF0000"/>
                </a:solidFill>
              </a:rPr>
              <a:t>document.write</a:t>
            </a:r>
            <a:r>
              <a:rPr lang="en-US" sz="1100" dirty="0">
                <a:solidFill>
                  <a:srgbClr val="FF0000"/>
                </a:solidFill>
              </a:rPr>
              <a:t>("&lt;p&gt; Your chances are good.&lt;/p&gt;")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else if (</a:t>
            </a:r>
            <a:r>
              <a:rPr lang="en-US" sz="1100" dirty="0" err="1">
                <a:solidFill>
                  <a:srgbClr val="FF0000"/>
                </a:solidFill>
              </a:rPr>
              <a:t>randnum</a:t>
            </a:r>
            <a:r>
              <a:rPr lang="en-US" sz="1100" dirty="0">
                <a:solidFill>
                  <a:srgbClr val="FF0000"/>
                </a:solidFill>
              </a:rPr>
              <a:t> == 6)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{	</a:t>
            </a:r>
            <a:r>
              <a:rPr lang="en-US" sz="1100" dirty="0" err="1">
                <a:solidFill>
                  <a:srgbClr val="FF0000"/>
                </a:solidFill>
              </a:rPr>
              <a:t>document.write</a:t>
            </a:r>
            <a:r>
              <a:rPr lang="en-US" sz="1100" dirty="0">
                <a:solidFill>
                  <a:srgbClr val="FF0000"/>
                </a:solidFill>
              </a:rPr>
              <a:t>("&lt;p&gt; This will almost certainly happen.&lt;/p&gt;")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else if (</a:t>
            </a:r>
            <a:r>
              <a:rPr lang="en-US" sz="1100" dirty="0" err="1">
                <a:solidFill>
                  <a:srgbClr val="FF0000"/>
                </a:solidFill>
              </a:rPr>
              <a:t>randnum</a:t>
            </a:r>
            <a:r>
              <a:rPr lang="en-US" sz="1100" dirty="0">
                <a:solidFill>
                  <a:srgbClr val="FF0000"/>
                </a:solidFill>
              </a:rPr>
              <a:t> == </a:t>
            </a:r>
            <a:r>
              <a:rPr lang="en-US" sz="1100" dirty="0">
                <a:solidFill>
                  <a:srgbClr val="FF0000"/>
                </a:solidFill>
              </a:rPr>
              <a:t>7)</a:t>
            </a:r>
            <a:endParaRPr lang="en-US" sz="11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{	</a:t>
            </a:r>
            <a:r>
              <a:rPr lang="en-US" sz="1100" dirty="0" err="1">
                <a:solidFill>
                  <a:srgbClr val="FF0000"/>
                </a:solidFill>
              </a:rPr>
              <a:t>document.write</a:t>
            </a:r>
            <a:r>
              <a:rPr lang="en-US" sz="1100" dirty="0">
                <a:solidFill>
                  <a:srgbClr val="FF0000"/>
                </a:solidFill>
              </a:rPr>
              <a:t>("&lt;p&gt; Definitely.&lt;/p&gt;")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	</a:t>
            </a:r>
            <a:r>
              <a:rPr lang="en-US" sz="1100" dirty="0" err="1">
                <a:solidFill>
                  <a:srgbClr val="FF0000"/>
                </a:solidFill>
              </a:rPr>
              <a:t>document.write</a:t>
            </a:r>
            <a:r>
              <a:rPr lang="en-US" sz="1100" dirty="0">
                <a:solidFill>
                  <a:srgbClr val="FF0000"/>
                </a:solidFill>
              </a:rPr>
              <a:t>("&lt;p&gt;&lt;</a:t>
            </a:r>
            <a:r>
              <a:rPr lang="en-US" sz="1100" dirty="0" err="1">
                <a:solidFill>
                  <a:srgbClr val="FF0000"/>
                </a:solidFill>
              </a:rPr>
              <a:t>em</a:t>
            </a:r>
            <a:r>
              <a:rPr lang="en-US" sz="1100" dirty="0">
                <a:solidFill>
                  <a:srgbClr val="FF0000"/>
                </a:solidFill>
              </a:rPr>
              <a:t>&gt; Thank you for consulting the magic 8 ball!&lt;/</a:t>
            </a:r>
            <a:r>
              <a:rPr lang="en-US" sz="1100" dirty="0" err="1">
                <a:solidFill>
                  <a:srgbClr val="FF0000"/>
                </a:solidFill>
              </a:rPr>
              <a:t>em</a:t>
            </a:r>
            <a:r>
              <a:rPr lang="en-US" sz="1100" dirty="0">
                <a:solidFill>
                  <a:srgbClr val="FF0000"/>
                </a:solidFill>
              </a:rPr>
              <a:t>&gt;&lt;/p&gt;")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	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&lt;/</a:t>
            </a:r>
            <a:r>
              <a:rPr lang="en-US" sz="1100" dirty="0">
                <a:solidFill>
                  <a:srgbClr val="FF0000"/>
                </a:solidFill>
              </a:rPr>
              <a:t>body&gt;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72601" y="1524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14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1" y="152400"/>
            <a:ext cx="6589199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does this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06680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sz="1400" dirty="0">
                <a:solidFill>
                  <a:srgbClr val="FF0000"/>
                </a:solidFill>
              </a:rPr>
              <a:t>	</a:t>
            </a:r>
            <a:r>
              <a:rPr lang="en-US" sz="1600" dirty="0">
                <a:solidFill>
                  <a:srgbClr val="FF0000"/>
                </a:solidFill>
              </a:rPr>
              <a:t>&lt;script&gt;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			</a:t>
            </a:r>
            <a:r>
              <a:rPr lang="en-US" sz="1600" dirty="0" err="1">
                <a:solidFill>
                  <a:srgbClr val="FF0000"/>
                </a:solidFill>
              </a:rPr>
              <a:t>var</a:t>
            </a:r>
            <a:r>
              <a:rPr lang="en-US" sz="1600" dirty="0">
                <a:solidFill>
                  <a:srgbClr val="FF0000"/>
                </a:solidFill>
              </a:rPr>
              <a:t> num1 = </a:t>
            </a:r>
            <a:r>
              <a:rPr lang="en-US" sz="1600" dirty="0" err="1">
                <a:solidFill>
                  <a:srgbClr val="FF0000"/>
                </a:solidFill>
              </a:rPr>
              <a:t>Math.floor</a:t>
            </a:r>
            <a:r>
              <a:rPr lang="en-US" sz="1600" dirty="0">
                <a:solidFill>
                  <a:srgbClr val="FF0000"/>
                </a:solidFill>
              </a:rPr>
              <a:t>(</a:t>
            </a:r>
            <a:r>
              <a:rPr lang="en-US" sz="1600" dirty="0" err="1">
                <a:solidFill>
                  <a:srgbClr val="FF0000"/>
                </a:solidFill>
              </a:rPr>
              <a:t>Math.random</a:t>
            </a:r>
            <a:r>
              <a:rPr lang="en-US" sz="1600" dirty="0">
                <a:solidFill>
                  <a:srgbClr val="FF0000"/>
                </a:solidFill>
              </a:rPr>
              <a:t>() * 400)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			</a:t>
            </a:r>
            <a:r>
              <a:rPr lang="en-US" sz="1600" dirty="0" err="1">
                <a:solidFill>
                  <a:srgbClr val="FF0000"/>
                </a:solidFill>
              </a:rPr>
              <a:t>var</a:t>
            </a:r>
            <a:r>
              <a:rPr lang="en-US" sz="1600" dirty="0">
                <a:solidFill>
                  <a:srgbClr val="FF0000"/>
                </a:solidFill>
              </a:rPr>
              <a:t> num2 = </a:t>
            </a:r>
            <a:r>
              <a:rPr lang="en-US" sz="1600" dirty="0" err="1">
                <a:solidFill>
                  <a:srgbClr val="FF0000"/>
                </a:solidFill>
              </a:rPr>
              <a:t>Math.floor</a:t>
            </a:r>
            <a:r>
              <a:rPr lang="en-US" sz="1600" dirty="0">
                <a:solidFill>
                  <a:srgbClr val="FF0000"/>
                </a:solidFill>
              </a:rPr>
              <a:t>(</a:t>
            </a:r>
            <a:r>
              <a:rPr lang="en-US" sz="1600" dirty="0" err="1">
                <a:solidFill>
                  <a:srgbClr val="FF0000"/>
                </a:solidFill>
              </a:rPr>
              <a:t>Math.random</a:t>
            </a:r>
            <a:r>
              <a:rPr lang="en-US" sz="1600" dirty="0">
                <a:solidFill>
                  <a:srgbClr val="FF0000"/>
                </a:solidFill>
              </a:rPr>
              <a:t>() * 400)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			</a:t>
            </a:r>
            <a:r>
              <a:rPr lang="en-US" sz="1600" dirty="0" err="1">
                <a:solidFill>
                  <a:srgbClr val="FF0000"/>
                </a:solidFill>
              </a:rPr>
              <a:t>var</a:t>
            </a:r>
            <a:r>
              <a:rPr lang="en-US" sz="1600" dirty="0">
                <a:solidFill>
                  <a:srgbClr val="FF0000"/>
                </a:solidFill>
              </a:rPr>
              <a:t> num3 = </a:t>
            </a:r>
            <a:r>
              <a:rPr lang="en-US" sz="1600" dirty="0" err="1">
                <a:solidFill>
                  <a:srgbClr val="FF0000"/>
                </a:solidFill>
              </a:rPr>
              <a:t>Math.floor</a:t>
            </a:r>
            <a:r>
              <a:rPr lang="en-US" sz="1600" dirty="0">
                <a:solidFill>
                  <a:srgbClr val="FF0000"/>
                </a:solidFill>
              </a:rPr>
              <a:t>(</a:t>
            </a:r>
            <a:r>
              <a:rPr lang="en-US" sz="1600" dirty="0" err="1">
                <a:solidFill>
                  <a:srgbClr val="FF0000"/>
                </a:solidFill>
              </a:rPr>
              <a:t>Math.random</a:t>
            </a:r>
            <a:r>
              <a:rPr lang="en-US" sz="1600" dirty="0">
                <a:solidFill>
                  <a:srgbClr val="FF0000"/>
                </a:solidFill>
              </a:rPr>
              <a:t>() * 400)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			</a:t>
            </a:r>
            <a:r>
              <a:rPr lang="en-US" sz="1600" dirty="0" err="1">
                <a:solidFill>
                  <a:srgbClr val="FF0000"/>
                </a:solidFill>
              </a:rPr>
              <a:t>var</a:t>
            </a:r>
            <a:r>
              <a:rPr lang="en-US" sz="1600" dirty="0">
                <a:solidFill>
                  <a:srgbClr val="FF0000"/>
                </a:solidFill>
              </a:rPr>
              <a:t> num4 = </a:t>
            </a:r>
            <a:r>
              <a:rPr lang="en-US" sz="1600" dirty="0" err="1">
                <a:solidFill>
                  <a:srgbClr val="FF0000"/>
                </a:solidFill>
              </a:rPr>
              <a:t>Math.floor</a:t>
            </a:r>
            <a:r>
              <a:rPr lang="en-US" sz="1600" dirty="0">
                <a:solidFill>
                  <a:srgbClr val="FF0000"/>
                </a:solidFill>
              </a:rPr>
              <a:t>(</a:t>
            </a:r>
            <a:r>
              <a:rPr lang="en-US" sz="1600" dirty="0" err="1">
                <a:solidFill>
                  <a:srgbClr val="FF0000"/>
                </a:solidFill>
              </a:rPr>
              <a:t>Math.random</a:t>
            </a:r>
            <a:r>
              <a:rPr lang="en-US" sz="1600" dirty="0">
                <a:solidFill>
                  <a:srgbClr val="FF0000"/>
                </a:solidFill>
              </a:rPr>
              <a:t>() * 400)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			</a:t>
            </a:r>
            <a:r>
              <a:rPr lang="en-US" sz="1600" dirty="0" err="1">
                <a:solidFill>
                  <a:srgbClr val="FF0000"/>
                </a:solidFill>
              </a:rPr>
              <a:t>document.write</a:t>
            </a:r>
            <a:r>
              <a:rPr lang="en-US" sz="1600" dirty="0">
                <a:solidFill>
                  <a:srgbClr val="FF0000"/>
                </a:solidFill>
              </a:rPr>
              <a:t>("&lt;p style = 'position: absolute; "</a:t>
            </a:r>
            <a:r>
              <a:rPr lang="en-US" sz="160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	</a:t>
            </a:r>
            <a:r>
              <a:rPr lang="en-US" sz="1600" dirty="0">
                <a:solidFill>
                  <a:srgbClr val="FF0000"/>
                </a:solidFill>
              </a:rPr>
              <a:t>		</a:t>
            </a:r>
            <a:r>
              <a:rPr lang="en-US" sz="1600" dirty="0" err="1">
                <a:solidFill>
                  <a:srgbClr val="FF0000"/>
                </a:solidFill>
              </a:rPr>
              <a:t>document.write</a:t>
            </a:r>
            <a:r>
              <a:rPr lang="en-US" sz="1600" dirty="0">
                <a:solidFill>
                  <a:srgbClr val="FF0000"/>
                </a:solidFill>
              </a:rPr>
              <a:t>(</a:t>
            </a:r>
            <a:r>
              <a:rPr lang="en-US" sz="1600" dirty="0">
                <a:solidFill>
                  <a:srgbClr val="FF0000"/>
                </a:solidFill>
              </a:rPr>
              <a:t>"</a:t>
            </a:r>
            <a:r>
              <a:rPr lang="en-US" sz="1600" dirty="0">
                <a:solidFill>
                  <a:srgbClr val="FF0000"/>
                </a:solidFill>
              </a:rPr>
              <a:t>top</a:t>
            </a:r>
            <a:r>
              <a:rPr lang="en-US" sz="1600" dirty="0">
                <a:solidFill>
                  <a:srgbClr val="FF0000"/>
                </a:solidFill>
              </a:rPr>
              <a:t>: "+num1+"px; left: "+num2+"px;'&gt;")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			</a:t>
            </a:r>
            <a:r>
              <a:rPr lang="en-US" sz="1600" dirty="0" err="1">
                <a:solidFill>
                  <a:srgbClr val="FF0000"/>
                </a:solidFill>
              </a:rPr>
              <a:t>document.write</a:t>
            </a:r>
            <a:r>
              <a:rPr lang="en-US" sz="1600" dirty="0">
                <a:solidFill>
                  <a:srgbClr val="FF0000"/>
                </a:solidFill>
              </a:rPr>
              <a:t>("&lt;</a:t>
            </a:r>
            <a:r>
              <a:rPr lang="en-US" sz="1600" dirty="0" err="1">
                <a:solidFill>
                  <a:srgbClr val="FF0000"/>
                </a:solidFill>
              </a:rPr>
              <a:t>img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src</a:t>
            </a:r>
            <a:r>
              <a:rPr lang="en-US" sz="1600" dirty="0">
                <a:solidFill>
                  <a:srgbClr val="FF0000"/>
                </a:solidFill>
              </a:rPr>
              <a:t> = \"ghost.jpg\" width = '"+num3+"' height = '"+num4+"'&gt;")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			</a:t>
            </a:r>
            <a:r>
              <a:rPr lang="en-US" sz="1600" dirty="0" err="1">
                <a:solidFill>
                  <a:srgbClr val="FF0000"/>
                </a:solidFill>
              </a:rPr>
              <a:t>document.write</a:t>
            </a:r>
            <a:r>
              <a:rPr lang="en-US" sz="1600" dirty="0">
                <a:solidFill>
                  <a:srgbClr val="FF0000"/>
                </a:solidFill>
              </a:rPr>
              <a:t>("&lt;/p&gt;")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		&lt;/script&gt;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2601" y="1524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82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6576"/>
            <a:ext cx="7924800" cy="1106424"/>
          </a:xfrm>
        </p:spPr>
        <p:txBody>
          <a:bodyPr>
            <a:normAutofit/>
          </a:bodyPr>
          <a:lstStyle/>
          <a:p>
            <a:r>
              <a:rPr lang="en-US" dirty="0" smtClean="0"/>
              <a:t>Remember?</a:t>
            </a:r>
            <a:br>
              <a:rPr lang="en-US" dirty="0" smtClean="0"/>
            </a:br>
            <a:r>
              <a:rPr lang="en-US" sz="1800" dirty="0"/>
              <a:t>Do we do everything that’s true or only the first condition that’s true?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1" y="1143000"/>
            <a:ext cx="7619999" cy="54864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&lt;</a:t>
            </a:r>
            <a:r>
              <a:rPr lang="en-US" sz="1200" dirty="0">
                <a:solidFill>
                  <a:srgbClr val="FF0000"/>
                </a:solidFill>
              </a:rPr>
              <a:t>body</a:t>
            </a:r>
            <a:r>
              <a:rPr lang="en-US" sz="1200" dirty="0">
                <a:solidFill>
                  <a:srgbClr val="FF0000"/>
                </a:solidFill>
              </a:rPr>
              <a:t>&gt;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&lt;script&gt;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</a:t>
            </a:r>
            <a:r>
              <a:rPr lang="en-US" sz="1200" dirty="0" err="1">
                <a:solidFill>
                  <a:srgbClr val="FF0000"/>
                </a:solidFill>
              </a:rPr>
              <a:t>var</a:t>
            </a:r>
            <a:r>
              <a:rPr lang="en-US" sz="1200" dirty="0">
                <a:solidFill>
                  <a:srgbClr val="FF0000"/>
                </a:solidFill>
              </a:rPr>
              <a:t> tests = </a:t>
            </a:r>
            <a:r>
              <a:rPr lang="en-US" sz="1200" dirty="0">
                <a:solidFill>
                  <a:srgbClr val="FF0000"/>
                </a:solidFill>
              </a:rPr>
              <a:t>prompt</a:t>
            </a:r>
            <a:r>
              <a:rPr lang="en-US" sz="1200" dirty="0">
                <a:solidFill>
                  <a:srgbClr val="FF0000"/>
                </a:solidFill>
              </a:rPr>
              <a:t>("Exam grade</a:t>
            </a:r>
            <a:r>
              <a:rPr lang="en-US" sz="1200" dirty="0">
                <a:solidFill>
                  <a:srgbClr val="FF0000"/>
                </a:solidFill>
              </a:rPr>
              <a:t>?"));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</a:t>
            </a:r>
            <a:r>
              <a:rPr lang="en-US" sz="1200" dirty="0" err="1">
                <a:solidFill>
                  <a:srgbClr val="FF0000"/>
                </a:solidFill>
              </a:rPr>
              <a:t>var</a:t>
            </a:r>
            <a:r>
              <a:rPr lang="en-US" sz="1200" dirty="0">
                <a:solidFill>
                  <a:srgbClr val="FF0000"/>
                </a:solidFill>
              </a:rPr>
              <a:t> labs = </a:t>
            </a:r>
            <a:r>
              <a:rPr lang="en-US" sz="1200" dirty="0">
                <a:solidFill>
                  <a:srgbClr val="FF0000"/>
                </a:solidFill>
              </a:rPr>
              <a:t>prompt</a:t>
            </a:r>
            <a:r>
              <a:rPr lang="en-US" sz="1200" dirty="0">
                <a:solidFill>
                  <a:srgbClr val="FF0000"/>
                </a:solidFill>
              </a:rPr>
              <a:t>("Lab grade</a:t>
            </a:r>
            <a:r>
              <a:rPr lang="en-US" sz="1200" dirty="0">
                <a:solidFill>
                  <a:srgbClr val="FF0000"/>
                </a:solidFill>
              </a:rPr>
              <a:t>?"));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</a:t>
            </a:r>
            <a:r>
              <a:rPr lang="en-US" sz="1200" dirty="0" err="1">
                <a:solidFill>
                  <a:srgbClr val="FF0000"/>
                </a:solidFill>
              </a:rPr>
              <a:t>var</a:t>
            </a:r>
            <a:r>
              <a:rPr lang="en-US" sz="1200" dirty="0">
                <a:solidFill>
                  <a:srgbClr val="FF0000"/>
                </a:solidFill>
              </a:rPr>
              <a:t> total = tests + labs / </a:t>
            </a:r>
            <a:r>
              <a:rPr lang="en-US" sz="1200" dirty="0">
                <a:solidFill>
                  <a:srgbClr val="FF0000"/>
                </a:solidFill>
              </a:rPr>
              <a:t>100;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if (total &gt;= 90)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{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("&lt;p&gt;You get an 'A' &lt;/p</a:t>
            </a:r>
            <a:r>
              <a:rPr lang="en-US" sz="1200" dirty="0">
                <a:solidFill>
                  <a:srgbClr val="FF0000"/>
                </a:solidFill>
              </a:rPr>
              <a:t>&gt;");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else if (total &gt;= 80)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{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("&lt;p&gt;You get a 'B' &lt;/p</a:t>
            </a:r>
            <a:r>
              <a:rPr lang="en-US" sz="1200" dirty="0">
                <a:solidFill>
                  <a:srgbClr val="FF0000"/>
                </a:solidFill>
              </a:rPr>
              <a:t>&gt;");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else if (total &gt;= </a:t>
            </a:r>
            <a:r>
              <a:rPr lang="en-US" sz="1200" dirty="0">
                <a:solidFill>
                  <a:srgbClr val="FF0000"/>
                </a:solidFill>
              </a:rPr>
              <a:t>70)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{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("&lt;p&gt;You get a 'C' &lt;/p</a:t>
            </a:r>
            <a:r>
              <a:rPr lang="en-US" sz="1200" dirty="0">
                <a:solidFill>
                  <a:srgbClr val="FF0000"/>
                </a:solidFill>
              </a:rPr>
              <a:t>&gt;");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else if (total &gt;= </a:t>
            </a:r>
            <a:r>
              <a:rPr lang="en-US" sz="1200" dirty="0">
                <a:solidFill>
                  <a:srgbClr val="FF0000"/>
                </a:solidFill>
              </a:rPr>
              <a:t>60)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{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("&lt;p&gt;You get a 'D' &lt;/p</a:t>
            </a:r>
            <a:r>
              <a:rPr lang="en-US" sz="1200" dirty="0">
                <a:solidFill>
                  <a:srgbClr val="FF0000"/>
                </a:solidFill>
              </a:rPr>
              <a:t>&gt;");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else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{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("&lt;p&gt;You fail.&lt;/p</a:t>
            </a:r>
            <a:r>
              <a:rPr lang="en-US" sz="1200" dirty="0">
                <a:solidFill>
                  <a:srgbClr val="FF0000"/>
                </a:solidFill>
              </a:rPr>
              <a:t>&gt;");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("&lt;p&gt;&lt;</a:t>
            </a:r>
            <a:r>
              <a:rPr lang="en-US" sz="1200" dirty="0" err="1">
                <a:solidFill>
                  <a:srgbClr val="FF0000"/>
                </a:solidFill>
              </a:rPr>
              <a:t>em</a:t>
            </a:r>
            <a:r>
              <a:rPr lang="en-US" sz="1200" dirty="0">
                <a:solidFill>
                  <a:srgbClr val="FF0000"/>
                </a:solidFill>
              </a:rPr>
              <a:t>&gt; Have a nice summer.&lt;/</a:t>
            </a:r>
            <a:r>
              <a:rPr lang="en-US" sz="1200" dirty="0" err="1">
                <a:solidFill>
                  <a:srgbClr val="FF0000"/>
                </a:solidFill>
              </a:rPr>
              <a:t>em</a:t>
            </a:r>
            <a:r>
              <a:rPr lang="en-US" sz="1200" dirty="0">
                <a:solidFill>
                  <a:srgbClr val="FF0000"/>
                </a:solidFill>
              </a:rPr>
              <a:t>&gt;&lt;/p</a:t>
            </a:r>
            <a:r>
              <a:rPr lang="en-US" sz="1200" dirty="0">
                <a:solidFill>
                  <a:srgbClr val="FF0000"/>
                </a:solidFill>
              </a:rPr>
              <a:t>&gt;");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&lt;/</a:t>
            </a:r>
            <a:r>
              <a:rPr lang="en-US" sz="1200" dirty="0">
                <a:solidFill>
                  <a:srgbClr val="FF0000"/>
                </a:solidFill>
              </a:rPr>
              <a:t>body</a:t>
            </a:r>
            <a:r>
              <a:rPr lang="en-US" sz="1200" dirty="0">
                <a:solidFill>
                  <a:srgbClr val="FF0000"/>
                </a:solidFill>
              </a:rPr>
              <a:t>&gt;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89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6576"/>
            <a:ext cx="7924800" cy="11064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if we wanted to alert potential honors students?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977" y="1143000"/>
            <a:ext cx="10348623" cy="54864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&lt;</a:t>
            </a:r>
            <a:r>
              <a:rPr lang="en-US" sz="1200" dirty="0">
                <a:solidFill>
                  <a:srgbClr val="FF0000"/>
                </a:solidFill>
              </a:rPr>
              <a:t>body</a:t>
            </a:r>
            <a:r>
              <a:rPr lang="en-US" sz="1200" dirty="0">
                <a:solidFill>
                  <a:srgbClr val="FF0000"/>
                </a:solidFill>
              </a:rPr>
              <a:t>&gt;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&lt;script&gt;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</a:t>
            </a:r>
            <a:r>
              <a:rPr lang="en-US" sz="1200" dirty="0" err="1">
                <a:solidFill>
                  <a:srgbClr val="FF0000"/>
                </a:solidFill>
              </a:rPr>
              <a:t>var</a:t>
            </a:r>
            <a:r>
              <a:rPr lang="en-US" sz="1200" dirty="0">
                <a:solidFill>
                  <a:srgbClr val="FF0000"/>
                </a:solidFill>
              </a:rPr>
              <a:t> tests = </a:t>
            </a:r>
            <a:r>
              <a:rPr lang="en-US" sz="1200" dirty="0">
                <a:solidFill>
                  <a:srgbClr val="FF0000"/>
                </a:solidFill>
              </a:rPr>
              <a:t>prompt</a:t>
            </a:r>
            <a:r>
              <a:rPr lang="en-US" sz="1200" dirty="0">
                <a:solidFill>
                  <a:srgbClr val="FF0000"/>
                </a:solidFill>
              </a:rPr>
              <a:t>("Exam grade</a:t>
            </a:r>
            <a:r>
              <a:rPr lang="en-US" sz="1200" dirty="0">
                <a:solidFill>
                  <a:srgbClr val="FF0000"/>
                </a:solidFill>
              </a:rPr>
              <a:t>?"));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</a:t>
            </a:r>
            <a:r>
              <a:rPr lang="en-US" sz="1200" dirty="0" err="1">
                <a:solidFill>
                  <a:srgbClr val="FF0000"/>
                </a:solidFill>
              </a:rPr>
              <a:t>var</a:t>
            </a:r>
            <a:r>
              <a:rPr lang="en-US" sz="1200" dirty="0">
                <a:solidFill>
                  <a:srgbClr val="FF0000"/>
                </a:solidFill>
              </a:rPr>
              <a:t> labs = </a:t>
            </a:r>
            <a:r>
              <a:rPr lang="en-US" sz="1200" dirty="0">
                <a:solidFill>
                  <a:srgbClr val="FF0000"/>
                </a:solidFill>
              </a:rPr>
              <a:t>prompt</a:t>
            </a:r>
            <a:r>
              <a:rPr lang="en-US" sz="1200" dirty="0">
                <a:solidFill>
                  <a:srgbClr val="FF0000"/>
                </a:solidFill>
              </a:rPr>
              <a:t>("Lab grade</a:t>
            </a:r>
            <a:r>
              <a:rPr lang="en-US" sz="1200" dirty="0">
                <a:solidFill>
                  <a:srgbClr val="FF0000"/>
                </a:solidFill>
              </a:rPr>
              <a:t>?"));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</a:t>
            </a:r>
            <a:r>
              <a:rPr lang="en-US" sz="1200" dirty="0" err="1">
                <a:solidFill>
                  <a:srgbClr val="FF0000"/>
                </a:solidFill>
              </a:rPr>
              <a:t>var</a:t>
            </a:r>
            <a:r>
              <a:rPr lang="en-US" sz="1200" dirty="0">
                <a:solidFill>
                  <a:srgbClr val="FF0000"/>
                </a:solidFill>
              </a:rPr>
              <a:t> total = tests + labs / </a:t>
            </a:r>
            <a:r>
              <a:rPr lang="en-US" sz="1200" dirty="0">
                <a:solidFill>
                  <a:srgbClr val="FF0000"/>
                </a:solidFill>
              </a:rPr>
              <a:t>100;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if (total &gt;= 90</a:t>
            </a:r>
            <a:r>
              <a:rPr lang="en-US" sz="1200" dirty="0">
                <a:solidFill>
                  <a:srgbClr val="FF0000"/>
                </a:solidFill>
              </a:rPr>
              <a:t>)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{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("&lt;p&gt;You get an 'A' &lt;/p</a:t>
            </a:r>
            <a:r>
              <a:rPr lang="en-US" sz="1200" dirty="0">
                <a:solidFill>
                  <a:srgbClr val="FF0000"/>
                </a:solidFill>
              </a:rPr>
              <a:t>&gt;");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</a:t>
            </a:r>
            <a:r>
              <a:rPr lang="en-US" sz="1200" dirty="0">
                <a:solidFill>
                  <a:srgbClr val="FF0000"/>
                </a:solidFill>
              </a:rPr>
              <a:t>			if (total &gt;= 95)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</a:t>
            </a:r>
            <a:r>
              <a:rPr lang="en-US" sz="1200" dirty="0">
                <a:solidFill>
                  <a:srgbClr val="FF0000"/>
                </a:solidFill>
              </a:rPr>
              <a:t>			{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(“&lt;p&gt;Please consider taking the honors class.&lt;/p&gt;”)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</a:t>
            </a:r>
            <a:r>
              <a:rPr lang="en-US" sz="1200" dirty="0">
                <a:solidFill>
                  <a:srgbClr val="FF0000"/>
                </a:solidFill>
              </a:rPr>
              <a:t>			}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else if (total &gt;= 80)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{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("&lt;p&gt;You get a 'B' &lt;/p</a:t>
            </a:r>
            <a:r>
              <a:rPr lang="en-US" sz="1200" dirty="0">
                <a:solidFill>
                  <a:srgbClr val="FF0000"/>
                </a:solidFill>
              </a:rPr>
              <a:t>&gt;");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else if (total &gt;= </a:t>
            </a:r>
            <a:r>
              <a:rPr lang="en-US" sz="1200" dirty="0">
                <a:solidFill>
                  <a:srgbClr val="FF0000"/>
                </a:solidFill>
              </a:rPr>
              <a:t>70)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{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("&lt;p&gt;You get a 'C' &lt;/p</a:t>
            </a:r>
            <a:r>
              <a:rPr lang="en-US" sz="1200" dirty="0">
                <a:solidFill>
                  <a:srgbClr val="FF0000"/>
                </a:solidFill>
              </a:rPr>
              <a:t>&gt;");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else if (total &gt;= </a:t>
            </a:r>
            <a:r>
              <a:rPr lang="en-US" sz="1200" dirty="0">
                <a:solidFill>
                  <a:srgbClr val="FF0000"/>
                </a:solidFill>
              </a:rPr>
              <a:t>60)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{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("&lt;p&gt;You get a 'D' &lt;/p</a:t>
            </a:r>
            <a:r>
              <a:rPr lang="en-US" sz="1200" dirty="0">
                <a:solidFill>
                  <a:srgbClr val="FF0000"/>
                </a:solidFill>
              </a:rPr>
              <a:t>&gt;");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else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{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("&lt;p&gt;You fail.&lt;/p</a:t>
            </a:r>
            <a:r>
              <a:rPr lang="en-US" sz="1200" dirty="0">
                <a:solidFill>
                  <a:srgbClr val="FF0000"/>
                </a:solidFill>
              </a:rPr>
              <a:t>&gt;");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("&lt;p&gt;&lt;</a:t>
            </a:r>
            <a:r>
              <a:rPr lang="en-US" sz="1200" dirty="0" err="1">
                <a:solidFill>
                  <a:srgbClr val="FF0000"/>
                </a:solidFill>
              </a:rPr>
              <a:t>em</a:t>
            </a:r>
            <a:r>
              <a:rPr lang="en-US" sz="1200" dirty="0">
                <a:solidFill>
                  <a:srgbClr val="FF0000"/>
                </a:solidFill>
              </a:rPr>
              <a:t>&gt; Have a nice summer.&lt;/</a:t>
            </a:r>
            <a:r>
              <a:rPr lang="en-US" sz="1200" dirty="0" err="1">
                <a:solidFill>
                  <a:srgbClr val="FF0000"/>
                </a:solidFill>
              </a:rPr>
              <a:t>em</a:t>
            </a:r>
            <a:r>
              <a:rPr lang="en-US" sz="1200" dirty="0">
                <a:solidFill>
                  <a:srgbClr val="FF0000"/>
                </a:solidFill>
              </a:rPr>
              <a:t>&gt;&lt;/p</a:t>
            </a:r>
            <a:r>
              <a:rPr lang="en-US" sz="1200" dirty="0">
                <a:solidFill>
                  <a:srgbClr val="FF0000"/>
                </a:solidFill>
              </a:rPr>
              <a:t>&gt;");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&lt;/</a:t>
            </a:r>
            <a:r>
              <a:rPr lang="en-US" sz="1200" dirty="0">
                <a:solidFill>
                  <a:srgbClr val="FF0000"/>
                </a:solidFill>
              </a:rPr>
              <a:t>body</a:t>
            </a:r>
            <a:r>
              <a:rPr lang="en-US" sz="1200" dirty="0">
                <a:solidFill>
                  <a:srgbClr val="FF0000"/>
                </a:solidFill>
              </a:rPr>
              <a:t>&gt;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9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JavaScript is Case Sensitive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JavaScript is case sensitive - therefore watch your capitalization closely when you write JavaScript statements, create or call variables, objects and functions</a:t>
            </a:r>
            <a:r>
              <a:rPr lang="en-US" dirty="0" smtClean="0"/>
              <a:t>.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document.write</a:t>
            </a:r>
            <a:r>
              <a:rPr lang="en-US" dirty="0" smtClean="0">
                <a:solidFill>
                  <a:srgbClr val="FF0000"/>
                </a:solidFill>
              </a:rPr>
              <a:t>() </a:t>
            </a:r>
            <a:r>
              <a:rPr lang="en-US" dirty="0" smtClean="0"/>
              <a:t>IS NOT the same thing as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Document.write</a:t>
            </a:r>
            <a:r>
              <a:rPr lang="en-US" dirty="0" smtClean="0">
                <a:solidFill>
                  <a:srgbClr val="FF0000"/>
                </a:solidFill>
              </a:rPr>
              <a:t>() </a:t>
            </a:r>
            <a:r>
              <a:rPr lang="en-US" dirty="0" smtClean="0"/>
              <a:t>IS NOT the same thing as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document.Write</a:t>
            </a:r>
            <a:r>
              <a:rPr lang="en-US" dirty="0" smtClean="0">
                <a:solidFill>
                  <a:srgbClr val="FF0000"/>
                </a:solidFill>
              </a:rPr>
              <a:t>() </a:t>
            </a:r>
            <a:r>
              <a:rPr lang="en-US" dirty="0" smtClean="0"/>
              <a:t>IS NOT the same thing as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Document.Write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</a:p>
          <a:p>
            <a:endParaRPr lang="en-US" dirty="0"/>
          </a:p>
          <a:p>
            <a:r>
              <a:rPr lang="en-US" i="1" dirty="0" smtClean="0"/>
              <a:t>Which will actually work?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00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3402" y="1421"/>
            <a:ext cx="6589199" cy="6712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Nested If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273" y="672712"/>
            <a:ext cx="10728920" cy="5789779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&lt;body&gt;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      &lt;h1&gt; Dog Collars&lt;/h1&gt;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&lt;script&gt;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ans</a:t>
            </a:r>
            <a:r>
              <a:rPr lang="en-US" dirty="0">
                <a:solidFill>
                  <a:srgbClr val="FF0000"/>
                </a:solidFill>
              </a:rPr>
              <a:t> = prompt("Do you want to buy a dog collar??")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if </a:t>
            </a:r>
            <a:r>
              <a:rPr lang="en-US" dirty="0" smtClean="0">
                <a:solidFill>
                  <a:srgbClr val="FF0000"/>
                </a:solidFill>
              </a:rPr>
              <a:t>((</a:t>
            </a:r>
            <a:r>
              <a:rPr lang="en-US" dirty="0" err="1">
                <a:solidFill>
                  <a:srgbClr val="FF0000"/>
                </a:solidFill>
              </a:rPr>
              <a:t>ans.toLowerCase</a:t>
            </a:r>
            <a:r>
              <a:rPr lang="en-US" dirty="0">
                <a:solidFill>
                  <a:srgbClr val="FF0000"/>
                </a:solidFill>
              </a:rPr>
              <a:t>() == "yes</a:t>
            </a:r>
            <a:r>
              <a:rPr lang="en-US" dirty="0" smtClean="0">
                <a:solidFill>
                  <a:srgbClr val="FF0000"/>
                </a:solidFill>
              </a:rPr>
              <a:t>") || (</a:t>
            </a:r>
            <a:r>
              <a:rPr lang="en-US" dirty="0" err="1" smtClean="0">
                <a:solidFill>
                  <a:srgbClr val="FF0000"/>
                </a:solidFill>
              </a:rPr>
              <a:t>ans.toLowerCase</a:t>
            </a:r>
            <a:r>
              <a:rPr lang="en-US" dirty="0" smtClean="0">
                <a:solidFill>
                  <a:srgbClr val="FF0000"/>
                </a:solidFill>
              </a:rPr>
              <a:t>() == “sure”))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{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collarsize</a:t>
            </a:r>
            <a:r>
              <a:rPr lang="en-US" dirty="0">
                <a:solidFill>
                  <a:srgbClr val="FF0000"/>
                </a:solidFill>
              </a:rPr>
              <a:t> = prompt("small, medium, or large?")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if (</a:t>
            </a:r>
            <a:r>
              <a:rPr lang="en-US" dirty="0" err="1">
                <a:solidFill>
                  <a:srgbClr val="FF0000"/>
                </a:solidFill>
              </a:rPr>
              <a:t>collarsize.toLowerCase</a:t>
            </a:r>
            <a:r>
              <a:rPr lang="en-US" dirty="0">
                <a:solidFill>
                  <a:srgbClr val="FF0000"/>
                </a:solidFill>
              </a:rPr>
              <a:t>() == "large")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{	</a:t>
            </a:r>
            <a:r>
              <a:rPr lang="en-US" dirty="0" err="1">
                <a:solidFill>
                  <a:srgbClr val="FF0000"/>
                </a:solidFill>
              </a:rPr>
              <a:t>document.write</a:t>
            </a:r>
            <a:r>
              <a:rPr lang="en-US" dirty="0">
                <a:solidFill>
                  <a:srgbClr val="FF0000"/>
                </a:solidFill>
              </a:rPr>
              <a:t>("&lt;p&gt; Your total is 17 dollars&lt;/p&gt;")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else if (</a:t>
            </a:r>
            <a:r>
              <a:rPr lang="en-US" dirty="0" err="1">
                <a:solidFill>
                  <a:srgbClr val="FF0000"/>
                </a:solidFill>
              </a:rPr>
              <a:t>collarsize.toLowerCase</a:t>
            </a:r>
            <a:r>
              <a:rPr lang="en-US" dirty="0">
                <a:solidFill>
                  <a:srgbClr val="FF0000"/>
                </a:solidFill>
              </a:rPr>
              <a:t>() == "medium")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{	</a:t>
            </a:r>
            <a:r>
              <a:rPr lang="en-US" dirty="0" err="1">
                <a:solidFill>
                  <a:srgbClr val="FF0000"/>
                </a:solidFill>
              </a:rPr>
              <a:t>document.write</a:t>
            </a:r>
            <a:r>
              <a:rPr lang="en-US" dirty="0">
                <a:solidFill>
                  <a:srgbClr val="FF0000"/>
                </a:solidFill>
              </a:rPr>
              <a:t>("&lt;p&gt; Your total is 13 dollars &lt;/p&gt;")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else if (</a:t>
            </a:r>
            <a:r>
              <a:rPr lang="en-US" dirty="0" err="1">
                <a:solidFill>
                  <a:srgbClr val="FF0000"/>
                </a:solidFill>
              </a:rPr>
              <a:t>collarsize.toLowerCase</a:t>
            </a:r>
            <a:r>
              <a:rPr lang="en-US" dirty="0">
                <a:solidFill>
                  <a:srgbClr val="FF0000"/>
                </a:solidFill>
              </a:rPr>
              <a:t>() == "small")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{	</a:t>
            </a:r>
            <a:r>
              <a:rPr lang="en-US" dirty="0" err="1">
                <a:solidFill>
                  <a:srgbClr val="FF0000"/>
                </a:solidFill>
              </a:rPr>
              <a:t>document.write</a:t>
            </a:r>
            <a:r>
              <a:rPr lang="en-US" dirty="0">
                <a:solidFill>
                  <a:srgbClr val="FF0000"/>
                </a:solidFill>
              </a:rPr>
              <a:t>("&lt;p&gt;Your total is 8 dollars&lt;/p&gt;")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else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{ 	</a:t>
            </a:r>
            <a:r>
              <a:rPr lang="en-US" dirty="0" err="1">
                <a:solidFill>
                  <a:srgbClr val="FF0000"/>
                </a:solidFill>
              </a:rPr>
              <a:t>document.write</a:t>
            </a:r>
            <a:r>
              <a:rPr lang="en-US" dirty="0">
                <a:solidFill>
                  <a:srgbClr val="FF0000"/>
                </a:solidFill>
              </a:rPr>
              <a:t>("&lt;p&gt;Sorry I couldn't be of more help.&lt;/p&gt;") 			</a:t>
            </a:r>
            <a:r>
              <a:rPr lang="en-US" dirty="0" smtClean="0">
                <a:solidFill>
                  <a:srgbClr val="FF0000"/>
                </a:solidFill>
              </a:rPr>
              <a:t>	}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document.write</a:t>
            </a:r>
            <a:r>
              <a:rPr lang="en-US" dirty="0">
                <a:solidFill>
                  <a:srgbClr val="FF0000"/>
                </a:solidFill>
              </a:rPr>
              <a:t>("&lt;p&gt;&lt;</a:t>
            </a:r>
            <a:r>
              <a:rPr lang="en-US" dirty="0" err="1">
                <a:solidFill>
                  <a:srgbClr val="FF0000"/>
                </a:solidFill>
              </a:rPr>
              <a:t>em</a:t>
            </a:r>
            <a:r>
              <a:rPr lang="en-US" dirty="0">
                <a:solidFill>
                  <a:srgbClr val="FF0000"/>
                </a:solidFill>
              </a:rPr>
              <a:t>&gt; Shop again soon!&lt;/</a:t>
            </a:r>
            <a:r>
              <a:rPr lang="en-US" dirty="0" err="1">
                <a:solidFill>
                  <a:srgbClr val="FF0000"/>
                </a:solidFill>
              </a:rPr>
              <a:t>em</a:t>
            </a:r>
            <a:r>
              <a:rPr lang="en-US" dirty="0">
                <a:solidFill>
                  <a:srgbClr val="FF0000"/>
                </a:solidFill>
              </a:rPr>
              <a:t>&gt;&lt;/p&gt;")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	&lt;/</a:t>
            </a:r>
            <a:r>
              <a:rPr lang="en-US" dirty="0">
                <a:solidFill>
                  <a:srgbClr val="FF0000"/>
                </a:solidFill>
              </a:rPr>
              <a:t>body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72601" y="1524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65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7772400" cy="5217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My Nike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221" y="521732"/>
            <a:ext cx="10540779" cy="626006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&lt;body&gt;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&lt;h1&gt; Nike App&lt;/h1&gt;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&lt;script&gt;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</a:t>
            </a:r>
            <a:r>
              <a:rPr lang="en-US" sz="1200" dirty="0" err="1">
                <a:solidFill>
                  <a:srgbClr val="FF0000"/>
                </a:solidFill>
              </a:rPr>
              <a:t>var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err="1">
                <a:solidFill>
                  <a:srgbClr val="FF0000"/>
                </a:solidFill>
              </a:rPr>
              <a:t>ans</a:t>
            </a:r>
            <a:r>
              <a:rPr lang="en-US" sz="1200" dirty="0">
                <a:solidFill>
                  <a:srgbClr val="FF0000"/>
                </a:solidFill>
              </a:rPr>
              <a:t> = prompt("How far did you run?")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if (</a:t>
            </a:r>
            <a:r>
              <a:rPr lang="en-US" sz="1200" dirty="0" err="1">
                <a:solidFill>
                  <a:srgbClr val="FF0000"/>
                </a:solidFill>
              </a:rPr>
              <a:t>ans</a:t>
            </a:r>
            <a:r>
              <a:rPr lang="en-US" sz="1200" dirty="0">
                <a:solidFill>
                  <a:srgbClr val="FF0000"/>
                </a:solidFill>
              </a:rPr>
              <a:t> &gt;= 6)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{	</a:t>
            </a:r>
            <a:r>
              <a:rPr lang="en-US" sz="1200" dirty="0" err="1">
                <a:solidFill>
                  <a:srgbClr val="FF0000"/>
                </a:solidFill>
              </a:rPr>
              <a:t>var</a:t>
            </a:r>
            <a:r>
              <a:rPr lang="en-US" sz="1200" dirty="0">
                <a:solidFill>
                  <a:srgbClr val="FF0000"/>
                </a:solidFill>
              </a:rPr>
              <a:t> x = </a:t>
            </a:r>
            <a:r>
              <a:rPr lang="en-US" sz="1200" dirty="0" err="1">
                <a:solidFill>
                  <a:srgbClr val="FF0000"/>
                </a:solidFill>
              </a:rPr>
              <a:t>Math.floor</a:t>
            </a:r>
            <a:r>
              <a:rPr lang="en-US" sz="1200" dirty="0">
                <a:solidFill>
                  <a:srgbClr val="FF0000"/>
                </a:solidFill>
              </a:rPr>
              <a:t>(</a:t>
            </a:r>
            <a:r>
              <a:rPr lang="en-US" sz="1200" dirty="0" err="1">
                <a:solidFill>
                  <a:srgbClr val="FF0000"/>
                </a:solidFill>
              </a:rPr>
              <a:t>Math.random</a:t>
            </a:r>
            <a:r>
              <a:rPr lang="en-US" sz="1200" dirty="0">
                <a:solidFill>
                  <a:srgbClr val="FF0000"/>
                </a:solidFill>
              </a:rPr>
              <a:t>() * 3)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	if (x == 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	{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 Way to go with the long distances! &lt;/p&gt;")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	else if (x == 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	{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 You're showing strong endurance! &lt;/p&gt;")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	else if (x == 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	{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("&lt;p&gt;Those distances are impressive!  Keep it up! &lt;/p&gt;")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else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{ 	</a:t>
            </a:r>
            <a:r>
              <a:rPr lang="en-US" sz="1200" dirty="0" err="1">
                <a:solidFill>
                  <a:srgbClr val="FF0000"/>
                </a:solidFill>
              </a:rPr>
              <a:t>var</a:t>
            </a:r>
            <a:r>
              <a:rPr lang="en-US" sz="1200" dirty="0">
                <a:solidFill>
                  <a:srgbClr val="FF0000"/>
                </a:solidFill>
              </a:rPr>
              <a:t> y = </a:t>
            </a:r>
            <a:r>
              <a:rPr lang="en-US" sz="1200" dirty="0" err="1">
                <a:solidFill>
                  <a:srgbClr val="FF0000"/>
                </a:solidFill>
              </a:rPr>
              <a:t>Math.floor</a:t>
            </a:r>
            <a:r>
              <a:rPr lang="en-US" sz="1200" dirty="0">
                <a:solidFill>
                  <a:srgbClr val="FF0000"/>
                </a:solidFill>
              </a:rPr>
              <a:t>(</a:t>
            </a:r>
            <a:r>
              <a:rPr lang="en-US" sz="1200" dirty="0" err="1">
                <a:solidFill>
                  <a:srgbClr val="FF0000"/>
                </a:solidFill>
              </a:rPr>
              <a:t>Math.random</a:t>
            </a:r>
            <a:r>
              <a:rPr lang="en-US" sz="1200" dirty="0">
                <a:solidFill>
                  <a:srgbClr val="FF0000"/>
                </a:solidFill>
              </a:rPr>
              <a:t>() * 4)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	if (y == 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	{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 Those short runs help you build for the longer ones! &lt;/p&gt;")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	else if (y == 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	{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 Good hustle! &lt;/p&gt;")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	else if (y == 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	{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("&lt;p&gt;Even short runs are better than sitting on the couch! &lt;/p&gt;")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	else if (y == 3)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	{	</a:t>
            </a:r>
            <a:r>
              <a:rPr lang="en-US" sz="1200" dirty="0" err="1">
                <a:solidFill>
                  <a:srgbClr val="FF0000"/>
                </a:solidFill>
              </a:rPr>
              <a:t>document.write</a:t>
            </a:r>
            <a:r>
              <a:rPr lang="en-US" sz="1200" dirty="0">
                <a:solidFill>
                  <a:srgbClr val="FF0000"/>
                </a:solidFill>
              </a:rPr>
              <a:t>("&lt;p&gt;Keep running!  That's what counts! &lt;/p&gt;")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	&lt;/script&gt;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solidFill>
                  <a:srgbClr val="FF0000"/>
                </a:solidFill>
              </a:rPr>
              <a:t>	&lt;/</a:t>
            </a:r>
            <a:r>
              <a:rPr lang="en-US" sz="1200" dirty="0">
                <a:solidFill>
                  <a:srgbClr val="FF0000"/>
                </a:solidFill>
              </a:rPr>
              <a:t>body</a:t>
            </a:r>
            <a:r>
              <a:rPr lang="en-US" sz="1200" dirty="0">
                <a:solidFill>
                  <a:srgbClr val="FF0000"/>
                </a:solidFill>
              </a:rPr>
              <a:t>&gt;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72601" y="1524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2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1" y="0"/>
            <a:ext cx="6589199" cy="4426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Nested Ifs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393" y="685800"/>
            <a:ext cx="10177006" cy="617220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rgbClr val="FF0000"/>
                </a:solidFill>
              </a:rPr>
              <a:t>	&lt;</a:t>
            </a:r>
            <a:r>
              <a:rPr lang="en-US" sz="2100" dirty="0">
                <a:solidFill>
                  <a:srgbClr val="FF0000"/>
                </a:solidFill>
              </a:rPr>
              <a:t>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rgbClr val="FF0000"/>
                </a:solidFill>
              </a:rPr>
              <a:t>		&lt;h1&gt; Lousy Nike App&lt;/h1&gt;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rgbClr val="FF0000"/>
                </a:solidFill>
              </a:rPr>
              <a:t>		&lt;script&gt;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rgbClr val="FF0000"/>
                </a:solidFill>
              </a:rPr>
              <a:t>			</a:t>
            </a:r>
            <a:r>
              <a:rPr lang="en-US" sz="2100" dirty="0" err="1">
                <a:solidFill>
                  <a:srgbClr val="FF0000"/>
                </a:solidFill>
              </a:rPr>
              <a:t>var</a:t>
            </a:r>
            <a:r>
              <a:rPr lang="en-US" sz="2100" dirty="0">
                <a:solidFill>
                  <a:srgbClr val="FF0000"/>
                </a:solidFill>
              </a:rPr>
              <a:t> </a:t>
            </a:r>
            <a:r>
              <a:rPr lang="en-US" sz="2100" dirty="0" err="1">
                <a:solidFill>
                  <a:srgbClr val="FF0000"/>
                </a:solidFill>
              </a:rPr>
              <a:t>ans</a:t>
            </a:r>
            <a:r>
              <a:rPr lang="en-US" sz="2100" dirty="0">
                <a:solidFill>
                  <a:srgbClr val="FF0000"/>
                </a:solidFill>
              </a:rPr>
              <a:t> = prompt("How far did you run?")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rgbClr val="FF0000"/>
                </a:solidFill>
              </a:rPr>
              <a:t>			if (</a:t>
            </a:r>
            <a:r>
              <a:rPr lang="en-US" sz="2100" dirty="0" err="1">
                <a:solidFill>
                  <a:srgbClr val="FF0000"/>
                </a:solidFill>
              </a:rPr>
              <a:t>ans</a:t>
            </a:r>
            <a:r>
              <a:rPr lang="en-US" sz="2100" dirty="0">
                <a:solidFill>
                  <a:srgbClr val="FF0000"/>
                </a:solidFill>
              </a:rPr>
              <a:t> &gt;= 6)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rgbClr val="FF0000"/>
                </a:solidFill>
              </a:rPr>
              <a:t>			{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rgbClr val="FF0000"/>
                </a:solidFill>
              </a:rPr>
              <a:t>				if (</a:t>
            </a:r>
            <a:r>
              <a:rPr lang="en-US" sz="2100" dirty="0" err="1">
                <a:solidFill>
                  <a:srgbClr val="FF0000"/>
                </a:solidFill>
              </a:rPr>
              <a:t>ans</a:t>
            </a:r>
            <a:r>
              <a:rPr lang="en-US" sz="2100" dirty="0">
                <a:solidFill>
                  <a:srgbClr val="FF0000"/>
                </a:solidFill>
              </a:rPr>
              <a:t> &gt; 10)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rgbClr val="FF0000"/>
                </a:solidFill>
              </a:rPr>
              <a:t>				{	</a:t>
            </a:r>
            <a:r>
              <a:rPr lang="en-US" sz="2100" dirty="0" err="1">
                <a:solidFill>
                  <a:srgbClr val="FF0000"/>
                </a:solidFill>
              </a:rPr>
              <a:t>document.write</a:t>
            </a:r>
            <a:r>
              <a:rPr lang="en-US" sz="2100" dirty="0">
                <a:solidFill>
                  <a:srgbClr val="FF0000"/>
                </a:solidFill>
              </a:rPr>
              <a:t>("&lt;p&gt; Wow! You really went far! &lt;/p&gt;")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rgbClr val="FF0000"/>
                </a:solidFill>
              </a:rPr>
              <a:t>	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rgbClr val="FF0000"/>
                </a:solidFill>
              </a:rPr>
              <a:t>				else if (</a:t>
            </a:r>
            <a:r>
              <a:rPr lang="en-US" sz="2100" dirty="0" err="1">
                <a:solidFill>
                  <a:srgbClr val="FF0000"/>
                </a:solidFill>
              </a:rPr>
              <a:t>ans</a:t>
            </a:r>
            <a:r>
              <a:rPr lang="en-US" sz="2100" dirty="0">
                <a:solidFill>
                  <a:srgbClr val="FF0000"/>
                </a:solidFill>
              </a:rPr>
              <a:t> &gt; 7)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rgbClr val="FF0000"/>
                </a:solidFill>
              </a:rPr>
              <a:t>				{	</a:t>
            </a:r>
            <a:r>
              <a:rPr lang="en-US" sz="2100" dirty="0" err="1">
                <a:solidFill>
                  <a:srgbClr val="FF0000"/>
                </a:solidFill>
              </a:rPr>
              <a:t>document.write</a:t>
            </a:r>
            <a:r>
              <a:rPr lang="en-US" sz="2100" dirty="0">
                <a:solidFill>
                  <a:srgbClr val="FF0000"/>
                </a:solidFill>
              </a:rPr>
              <a:t>("&lt;p&gt; That's a pretty impressive distance! &lt;/p&gt;")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rgbClr val="FF0000"/>
                </a:solidFill>
              </a:rPr>
              <a:t>	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rgbClr val="FF0000"/>
                </a:solidFill>
              </a:rPr>
              <a:t>				else if (</a:t>
            </a:r>
            <a:r>
              <a:rPr lang="en-US" sz="2100" dirty="0" err="1">
                <a:solidFill>
                  <a:srgbClr val="FF0000"/>
                </a:solidFill>
              </a:rPr>
              <a:t>ans</a:t>
            </a:r>
            <a:r>
              <a:rPr lang="en-US" sz="2100" dirty="0">
                <a:solidFill>
                  <a:srgbClr val="FF0000"/>
                </a:solidFill>
              </a:rPr>
              <a:t> &lt; 4 )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rgbClr val="FF0000"/>
                </a:solidFill>
              </a:rPr>
              <a:t>				{	</a:t>
            </a:r>
            <a:r>
              <a:rPr lang="en-US" sz="2100" dirty="0" err="1">
                <a:solidFill>
                  <a:srgbClr val="FF0000"/>
                </a:solidFill>
              </a:rPr>
              <a:t>document.write</a:t>
            </a:r>
            <a:r>
              <a:rPr lang="en-US" sz="2100" dirty="0">
                <a:solidFill>
                  <a:srgbClr val="FF0000"/>
                </a:solidFill>
              </a:rPr>
              <a:t>("&lt;p&gt;Short runs build muscle! &lt;/p&gt;")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rgbClr val="FF0000"/>
                </a:solidFill>
              </a:rPr>
              <a:t>	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rgbClr val="FF0000"/>
                </a:solidFill>
              </a:rPr>
              <a:t>			else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rgbClr val="FF0000"/>
                </a:solidFill>
              </a:rPr>
              <a:t>			{ 	if (</a:t>
            </a:r>
            <a:r>
              <a:rPr lang="en-US" sz="2100" dirty="0" err="1">
                <a:solidFill>
                  <a:srgbClr val="FF0000"/>
                </a:solidFill>
              </a:rPr>
              <a:t>ans</a:t>
            </a:r>
            <a:r>
              <a:rPr lang="en-US" sz="2100" dirty="0">
                <a:solidFill>
                  <a:srgbClr val="FF0000"/>
                </a:solidFill>
              </a:rPr>
              <a:t> &gt;  10)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rgbClr val="FF0000"/>
                </a:solidFill>
              </a:rPr>
              <a:t>				{	</a:t>
            </a:r>
            <a:r>
              <a:rPr lang="en-US" sz="2100" dirty="0" err="1">
                <a:solidFill>
                  <a:srgbClr val="FF0000"/>
                </a:solidFill>
              </a:rPr>
              <a:t>document.write</a:t>
            </a:r>
            <a:r>
              <a:rPr lang="en-US" sz="2100" dirty="0">
                <a:solidFill>
                  <a:srgbClr val="FF0000"/>
                </a:solidFill>
              </a:rPr>
              <a:t>("&lt;p&gt; Awesome run! &lt;/p&gt;")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rgbClr val="FF0000"/>
                </a:solidFill>
              </a:rPr>
              <a:t>	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rgbClr val="FF0000"/>
                </a:solidFill>
              </a:rPr>
              <a:t>				else if (</a:t>
            </a:r>
            <a:r>
              <a:rPr lang="en-US" sz="2100" dirty="0" err="1">
                <a:solidFill>
                  <a:srgbClr val="FF0000"/>
                </a:solidFill>
              </a:rPr>
              <a:t>ans</a:t>
            </a:r>
            <a:r>
              <a:rPr lang="en-US" sz="2100" dirty="0">
                <a:solidFill>
                  <a:srgbClr val="FF0000"/>
                </a:solidFill>
              </a:rPr>
              <a:t> &lt; 2)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rgbClr val="FF0000"/>
                </a:solidFill>
              </a:rPr>
              <a:t>				{	</a:t>
            </a:r>
            <a:r>
              <a:rPr lang="en-US" sz="2100" dirty="0" err="1">
                <a:solidFill>
                  <a:srgbClr val="FF0000"/>
                </a:solidFill>
              </a:rPr>
              <a:t>document.write</a:t>
            </a:r>
            <a:r>
              <a:rPr lang="en-US" sz="2100" dirty="0">
                <a:solidFill>
                  <a:srgbClr val="FF0000"/>
                </a:solidFill>
              </a:rPr>
              <a:t>("&lt;p&gt; You burnt calories! &lt;/p&gt;")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rgbClr val="FF0000"/>
                </a:solidFill>
              </a:rPr>
              <a:t>	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rgbClr val="FF0000"/>
                </a:solidFill>
              </a:rPr>
              <a:t>				else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rgbClr val="FF0000"/>
                </a:solidFill>
              </a:rPr>
              <a:t>				{	</a:t>
            </a:r>
            <a:r>
              <a:rPr lang="en-US" sz="2100" dirty="0" err="1">
                <a:solidFill>
                  <a:srgbClr val="FF0000"/>
                </a:solidFill>
              </a:rPr>
              <a:t>document.write</a:t>
            </a:r>
            <a:r>
              <a:rPr lang="en-US" sz="2100" dirty="0">
                <a:solidFill>
                  <a:srgbClr val="FF0000"/>
                </a:solidFill>
              </a:rPr>
              <a:t>("&lt;p&gt;Keep running! &lt;/p&gt;")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rgbClr val="FF0000"/>
                </a:solidFill>
              </a:rPr>
              <a:t>	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rgbClr val="FF0000"/>
                </a:solidFill>
              </a:rPr>
              <a:t>		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rgbClr val="FF0000"/>
                </a:solidFill>
              </a:rPr>
              <a:t>	&lt;/</a:t>
            </a:r>
            <a:r>
              <a:rPr lang="en-US" sz="2100" dirty="0">
                <a:solidFill>
                  <a:srgbClr val="FF0000"/>
                </a:solidFill>
              </a:rPr>
              <a:t>body</a:t>
            </a:r>
            <a:r>
              <a:rPr lang="en-US" sz="2100" dirty="0">
                <a:solidFill>
                  <a:srgbClr val="FF0000"/>
                </a:solidFill>
              </a:rPr>
              <a:t>&gt;</a:t>
            </a:r>
            <a:endParaRPr lang="en-US" sz="21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b="1" i="1" dirty="0"/>
              <a:t>What if you ran 11 miles?  7 miles?  3 miles?  </a:t>
            </a:r>
            <a:endParaRPr lang="en-US" sz="19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9372601" y="1524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02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1" y="152400"/>
            <a:ext cx="7086600" cy="838200"/>
          </a:xfrm>
        </p:spPr>
        <p:txBody>
          <a:bodyPr/>
          <a:lstStyle/>
          <a:p>
            <a:r>
              <a:rPr lang="en-US" dirty="0" smtClean="0"/>
              <a:t>Quotes: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371601"/>
            <a:ext cx="8153401" cy="51815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var</a:t>
            </a:r>
            <a:r>
              <a:rPr lang="en-US" b="1" dirty="0" smtClean="0">
                <a:solidFill>
                  <a:srgbClr val="FF0000"/>
                </a:solidFill>
              </a:rPr>
              <a:t> x = prompt(“how many pumpkins do you want?”)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var</a:t>
            </a:r>
            <a:r>
              <a:rPr lang="en-US" b="1" dirty="0" smtClean="0">
                <a:solidFill>
                  <a:srgbClr val="FF0000"/>
                </a:solidFill>
              </a:rPr>
              <a:t> y = 3.00    </a:t>
            </a:r>
            <a:r>
              <a:rPr lang="en-US" b="1" dirty="0" smtClean="0"/>
              <a:t>   /*This is the cost of each pumpkin */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Calculate total price?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</a:rPr>
              <a:t>var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totalprice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= </a:t>
            </a:r>
            <a:r>
              <a:rPr lang="en-US" b="1" dirty="0" smtClean="0">
                <a:solidFill>
                  <a:srgbClr val="FF0000"/>
                </a:solidFill>
              </a:rPr>
              <a:t>x*y       </a:t>
            </a:r>
            <a:r>
              <a:rPr lang="en-US" b="1" dirty="0"/>
              <a:t>/*This is the </a:t>
            </a:r>
            <a:r>
              <a:rPr lang="en-US" b="1" dirty="0" smtClean="0"/>
              <a:t>total cost for the pumpkins*/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Write out, “The total price of your x pumpkins is </a:t>
            </a:r>
            <a:r>
              <a:rPr lang="en-US" b="1" dirty="0" err="1" smtClean="0"/>
              <a:t>totalprice</a:t>
            </a:r>
            <a:r>
              <a:rPr lang="en-US" b="1" dirty="0" smtClean="0"/>
              <a:t>” (with x replaced with the number of pumpkins, and </a:t>
            </a:r>
            <a:r>
              <a:rPr lang="en-US" b="1" dirty="0" err="1" smtClean="0"/>
              <a:t>totalprice</a:t>
            </a:r>
            <a:r>
              <a:rPr lang="en-US" b="1" dirty="0" smtClean="0"/>
              <a:t> is replaced with the total cost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document.write</a:t>
            </a:r>
            <a:r>
              <a:rPr lang="en-US" b="1" dirty="0" smtClean="0">
                <a:solidFill>
                  <a:srgbClr val="FF0000"/>
                </a:solidFill>
              </a:rPr>
              <a:t>(“The </a:t>
            </a:r>
            <a:r>
              <a:rPr lang="en-US" b="1" dirty="0">
                <a:solidFill>
                  <a:srgbClr val="FF0000"/>
                </a:solidFill>
              </a:rPr>
              <a:t>total price of </a:t>
            </a:r>
            <a:r>
              <a:rPr lang="en-US" b="1" dirty="0" smtClean="0">
                <a:solidFill>
                  <a:srgbClr val="FF0000"/>
                </a:solidFill>
              </a:rPr>
              <a:t>your ”+ </a:t>
            </a:r>
            <a:r>
              <a:rPr lang="en-US" b="1" dirty="0">
                <a:solidFill>
                  <a:srgbClr val="FF0000"/>
                </a:solidFill>
              </a:rPr>
              <a:t>x </a:t>
            </a:r>
            <a:r>
              <a:rPr lang="en-US" b="1" dirty="0" smtClean="0">
                <a:solidFill>
                  <a:srgbClr val="FF0000"/>
                </a:solidFill>
              </a:rPr>
              <a:t>+” pumpkins is ”+</a:t>
            </a:r>
            <a:r>
              <a:rPr lang="en-US" b="1" dirty="0" err="1" smtClean="0">
                <a:solidFill>
                  <a:srgbClr val="FF0000"/>
                </a:solidFill>
              </a:rPr>
              <a:t>totalprice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87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1" y="152400"/>
            <a:ext cx="7162800" cy="838200"/>
          </a:xfrm>
        </p:spPr>
        <p:txBody>
          <a:bodyPr/>
          <a:lstStyle/>
          <a:p>
            <a:r>
              <a:rPr lang="en-US" dirty="0" smtClean="0"/>
              <a:t>Arrays: holds a set of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1" y="1143000"/>
            <a:ext cx="6934200" cy="4768222"/>
          </a:xfrm>
        </p:spPr>
        <p:txBody>
          <a:bodyPr/>
          <a:lstStyle/>
          <a:p>
            <a:r>
              <a:rPr lang="en-US" dirty="0" smtClean="0"/>
              <a:t>We use variables to hold single values: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num</a:t>
            </a:r>
            <a:r>
              <a:rPr lang="en-US" dirty="0" smtClean="0"/>
              <a:t> = 3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ans</a:t>
            </a:r>
            <a:r>
              <a:rPr lang="en-US" dirty="0" smtClean="0"/>
              <a:t> = “yes”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color = “blue”</a:t>
            </a:r>
          </a:p>
          <a:p>
            <a:r>
              <a:rPr lang="en-US" dirty="0" smtClean="0"/>
              <a:t>There are times when we want to keep a set of things together:</a:t>
            </a:r>
          </a:p>
          <a:p>
            <a:pPr lvl="1"/>
            <a:r>
              <a:rPr lang="en-US" dirty="0" smtClean="0"/>
              <a:t>Like maybe a set of colors, names of students in a class, products you sell, or even your picture collection</a:t>
            </a:r>
          </a:p>
          <a:p>
            <a:r>
              <a:rPr lang="en-US" dirty="0" smtClean="0"/>
              <a:t>We will use an array for that!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90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954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Array is a variable with more than one space in which to put something</a:t>
            </a:r>
          </a:p>
          <a:p>
            <a:r>
              <a:rPr lang="en-US" dirty="0" smtClean="0"/>
              <a:t>E.g.,</a:t>
            </a:r>
          </a:p>
          <a:p>
            <a:endParaRPr lang="en-US" dirty="0"/>
          </a:p>
          <a:p>
            <a:r>
              <a:rPr lang="en-US" dirty="0" smtClean="0"/>
              <a:t>To create the array  (to let the browser know we want to have an array available to use), we must first define it: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var</a:t>
            </a:r>
            <a:r>
              <a:rPr lang="en-US" dirty="0"/>
              <a:t> </a:t>
            </a:r>
            <a:r>
              <a:rPr lang="en-US" dirty="0" err="1" smtClean="0"/>
              <a:t>arrayHolder</a:t>
            </a:r>
            <a:r>
              <a:rPr lang="en-US" dirty="0" smtClean="0"/>
              <a:t> = new Array();  </a:t>
            </a:r>
          </a:p>
          <a:p>
            <a:r>
              <a:rPr lang="en-US" dirty="0" smtClean="0"/>
              <a:t>Now we have an array called </a:t>
            </a:r>
            <a:r>
              <a:rPr lang="en-US" dirty="0" err="1" smtClean="0"/>
              <a:t>arrayHolder</a:t>
            </a:r>
            <a:r>
              <a:rPr lang="en-US" dirty="0" smtClean="0"/>
              <a:t>, and it is empty </a:t>
            </a:r>
          </a:p>
          <a:p>
            <a:pPr lvl="1"/>
            <a:r>
              <a:rPr lang="en-US" dirty="0" smtClean="0"/>
              <a:t>we haven’t put anything in it yet</a:t>
            </a:r>
          </a:p>
          <a:p>
            <a:pPr lvl="1"/>
            <a:endParaRPr lang="en-US" dirty="0"/>
          </a:p>
          <a:p>
            <a:r>
              <a:rPr lang="en-US" i="1" dirty="0" smtClean="0"/>
              <a:t>Aside: How may spaces are in the array above?  You can get that number using: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arrayHolder.length</a:t>
            </a:r>
            <a:endParaRPr lang="en-US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200400" y="1981200"/>
          <a:ext cx="6096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”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581400" y="2463800"/>
          <a:ext cx="59436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  <a:gridCol w="990600"/>
                <a:gridCol w="990600"/>
                <a:gridCol w="990600"/>
                <a:gridCol w="990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54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values in the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To put something in the array, we use the array’s name and the number of the cubbyhole: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arrayHolder</a:t>
            </a:r>
            <a:r>
              <a:rPr lang="en-US" dirty="0">
                <a:solidFill>
                  <a:srgbClr val="FF0000"/>
                </a:solidFill>
              </a:rPr>
              <a:t> [</a:t>
            </a:r>
            <a:r>
              <a:rPr lang="en-US" dirty="0" smtClean="0">
                <a:solidFill>
                  <a:srgbClr val="FF0000"/>
                </a:solidFill>
              </a:rPr>
              <a:t>0] = “hello”</a:t>
            </a:r>
          </a:p>
          <a:p>
            <a:pPr lvl="1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arrayHolder</a:t>
            </a:r>
            <a:r>
              <a:rPr lang="en-US" dirty="0">
                <a:solidFill>
                  <a:srgbClr val="FF0000"/>
                </a:solidFill>
              </a:rPr>
              <a:t> [</a:t>
            </a:r>
            <a:r>
              <a:rPr lang="en-US" dirty="0" smtClean="0">
                <a:solidFill>
                  <a:srgbClr val="FF0000"/>
                </a:solidFill>
              </a:rPr>
              <a:t>1] = “</a:t>
            </a:r>
            <a:r>
              <a:rPr lang="en-US" dirty="0" err="1" smtClean="0">
                <a:solidFill>
                  <a:srgbClr val="FF0000"/>
                </a:solidFill>
              </a:rPr>
              <a:t>howdie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</a:p>
          <a:p>
            <a:pPr lvl="1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arrayHolder</a:t>
            </a:r>
            <a:r>
              <a:rPr lang="en-US" dirty="0">
                <a:solidFill>
                  <a:srgbClr val="FF0000"/>
                </a:solidFill>
              </a:rPr>
              <a:t> [</a:t>
            </a:r>
            <a:r>
              <a:rPr lang="en-US" dirty="0" smtClean="0">
                <a:solidFill>
                  <a:srgbClr val="FF0000"/>
                </a:solidFill>
              </a:rPr>
              <a:t>2] = “greetings”</a:t>
            </a:r>
          </a:p>
          <a:p>
            <a:pPr lvl="1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arrayHolder</a:t>
            </a:r>
            <a:r>
              <a:rPr lang="en-US" dirty="0" smtClean="0">
                <a:solidFill>
                  <a:srgbClr val="FF0000"/>
                </a:solidFill>
              </a:rPr>
              <a:t>[3] = “hey there”</a:t>
            </a:r>
          </a:p>
          <a:p>
            <a:pPr lvl="1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arrayHolder</a:t>
            </a:r>
            <a:r>
              <a:rPr lang="en-US" dirty="0" smtClean="0">
                <a:solidFill>
                  <a:srgbClr val="FF0000"/>
                </a:solidFill>
              </a:rPr>
              <a:t>[4] = “hi”</a:t>
            </a:r>
          </a:p>
          <a:p>
            <a:pPr lvl="1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arrayHolder</a:t>
            </a:r>
            <a:r>
              <a:rPr lang="en-US" dirty="0" smtClean="0">
                <a:solidFill>
                  <a:srgbClr val="FF0000"/>
                </a:solidFill>
              </a:rPr>
              <a:t>[5] = “</a:t>
            </a:r>
            <a:r>
              <a:rPr lang="en-US" dirty="0" err="1" smtClean="0">
                <a:solidFill>
                  <a:srgbClr val="FF0000"/>
                </a:solidFill>
              </a:rPr>
              <a:t>wassup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</a:p>
          <a:p>
            <a:r>
              <a:rPr lang="en-US" dirty="0" smtClean="0"/>
              <a:t>Now the array </a:t>
            </a:r>
            <a:r>
              <a:rPr lang="en-US" dirty="0" err="1" smtClean="0"/>
              <a:t>arrayHolder</a:t>
            </a:r>
            <a:r>
              <a:rPr lang="en-US" dirty="0" smtClean="0"/>
              <a:t> at space 2 will hold “greetings”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438400" y="5105400"/>
          <a:ext cx="71628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800"/>
                <a:gridCol w="1193800"/>
                <a:gridCol w="1193800"/>
                <a:gridCol w="1193800"/>
                <a:gridCol w="1193800"/>
                <a:gridCol w="11938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“hello”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howdie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“greetings”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“hey there”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“hi”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wassup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743200" y="5577840"/>
          <a:ext cx="74676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600"/>
                <a:gridCol w="1053124"/>
                <a:gridCol w="1436076"/>
                <a:gridCol w="1244600"/>
                <a:gridCol w="1244600"/>
                <a:gridCol w="1244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70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1" y="457200"/>
            <a:ext cx="6858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Making and using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1" y="1371600"/>
            <a:ext cx="8000999" cy="453962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myArray</a:t>
            </a:r>
            <a:r>
              <a:rPr lang="en-US" dirty="0">
                <a:solidFill>
                  <a:srgbClr val="FF0000"/>
                </a:solidFill>
              </a:rPr>
              <a:t> = new Array</a:t>
            </a:r>
            <a:r>
              <a:rPr lang="en-US" dirty="0" smtClean="0">
                <a:solidFill>
                  <a:srgbClr val="FF0000"/>
                </a:solidFill>
              </a:rPr>
              <a:t>()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We must tell the browser this isn’t a typical variable – it’s a new Array!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myArray</a:t>
            </a:r>
            <a:r>
              <a:rPr lang="en-US" dirty="0" smtClean="0">
                <a:solidFill>
                  <a:srgbClr val="FF0000"/>
                </a:solidFill>
              </a:rPr>
              <a:t>[0</a:t>
            </a:r>
            <a:r>
              <a:rPr lang="en-US" dirty="0">
                <a:solidFill>
                  <a:srgbClr val="FF0000"/>
                </a:solidFill>
              </a:rPr>
              <a:t>] = "hey"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myArray</a:t>
            </a:r>
            <a:r>
              <a:rPr lang="en-US" dirty="0" smtClean="0">
                <a:solidFill>
                  <a:srgbClr val="FF0000"/>
                </a:solidFill>
              </a:rPr>
              <a:t>[1</a:t>
            </a:r>
            <a:r>
              <a:rPr lang="en-US" dirty="0">
                <a:solidFill>
                  <a:srgbClr val="FF0000"/>
                </a:solidFill>
              </a:rPr>
              <a:t>] = "hi"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myArray</a:t>
            </a:r>
            <a:r>
              <a:rPr lang="en-US" dirty="0" smtClean="0">
                <a:solidFill>
                  <a:srgbClr val="FF0000"/>
                </a:solidFill>
              </a:rPr>
              <a:t>[2</a:t>
            </a:r>
            <a:r>
              <a:rPr lang="en-US" dirty="0">
                <a:solidFill>
                  <a:srgbClr val="FF0000"/>
                </a:solidFill>
              </a:rPr>
              <a:t>] = "</a:t>
            </a:r>
            <a:r>
              <a:rPr lang="en-US" dirty="0" err="1">
                <a:solidFill>
                  <a:srgbClr val="FF0000"/>
                </a:solidFill>
              </a:rPr>
              <a:t>wassup</a:t>
            </a:r>
            <a:r>
              <a:rPr lang="en-US" dirty="0">
                <a:solidFill>
                  <a:srgbClr val="FF0000"/>
                </a:solidFill>
              </a:rPr>
              <a:t>"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myArray</a:t>
            </a:r>
            <a:r>
              <a:rPr lang="en-US" dirty="0" smtClean="0">
                <a:solidFill>
                  <a:srgbClr val="FF0000"/>
                </a:solidFill>
              </a:rPr>
              <a:t>[3</a:t>
            </a:r>
            <a:r>
              <a:rPr lang="en-US" dirty="0">
                <a:solidFill>
                  <a:srgbClr val="FF0000"/>
                </a:solidFill>
              </a:rPr>
              <a:t>] = "greetings"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myArray</a:t>
            </a:r>
            <a:r>
              <a:rPr lang="en-US" dirty="0" smtClean="0">
                <a:solidFill>
                  <a:srgbClr val="FF0000"/>
                </a:solidFill>
              </a:rPr>
              <a:t>[4</a:t>
            </a:r>
            <a:r>
              <a:rPr lang="en-US" dirty="0">
                <a:solidFill>
                  <a:srgbClr val="FF0000"/>
                </a:solidFill>
              </a:rPr>
              <a:t>] = "</a:t>
            </a:r>
            <a:r>
              <a:rPr lang="en-US" dirty="0" err="1">
                <a:solidFill>
                  <a:srgbClr val="FF0000"/>
                </a:solidFill>
              </a:rPr>
              <a:t>howdie</a:t>
            </a:r>
            <a:r>
              <a:rPr lang="en-US" dirty="0">
                <a:solidFill>
                  <a:srgbClr val="FF0000"/>
                </a:solidFill>
              </a:rPr>
              <a:t>"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document.write</a:t>
            </a:r>
            <a:r>
              <a:rPr lang="en-US" dirty="0">
                <a:solidFill>
                  <a:srgbClr val="FF0000"/>
                </a:solidFill>
              </a:rPr>
              <a:t>("&lt;</a:t>
            </a:r>
            <a:r>
              <a:rPr lang="en-US" dirty="0" smtClean="0">
                <a:solidFill>
                  <a:srgbClr val="FF0000"/>
                </a:solidFill>
              </a:rPr>
              <a:t>p&gt; </a:t>
            </a:r>
            <a:r>
              <a:rPr lang="en-US" dirty="0">
                <a:solidFill>
                  <a:srgbClr val="FF0000"/>
                </a:solidFill>
              </a:rPr>
              <a:t>" + </a:t>
            </a:r>
            <a:r>
              <a:rPr lang="en-US" dirty="0" err="1" smtClean="0">
                <a:solidFill>
                  <a:srgbClr val="FF0000"/>
                </a:solidFill>
              </a:rPr>
              <a:t>myArray</a:t>
            </a:r>
            <a:r>
              <a:rPr lang="en-US" dirty="0" smtClean="0">
                <a:solidFill>
                  <a:srgbClr val="FF0000"/>
                </a:solidFill>
              </a:rPr>
              <a:t>[3] </a:t>
            </a:r>
            <a:r>
              <a:rPr lang="en-US" dirty="0">
                <a:solidFill>
                  <a:srgbClr val="FF0000"/>
                </a:solidFill>
              </a:rPr>
              <a:t>+ "&lt;/p&gt;")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75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1" y="457200"/>
            <a:ext cx="6589199" cy="747490"/>
          </a:xfrm>
        </p:spPr>
        <p:txBody>
          <a:bodyPr/>
          <a:lstStyle/>
          <a:p>
            <a:r>
              <a:rPr lang="en-US" dirty="0" smtClean="0"/>
              <a:t>What about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47800"/>
            <a:ext cx="9144000" cy="446342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&lt;h1&gt; Hello&lt;/h1&gt;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&lt;script&gt;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myArray</a:t>
            </a:r>
            <a:r>
              <a:rPr lang="en-US" dirty="0">
                <a:solidFill>
                  <a:srgbClr val="FF0000"/>
                </a:solidFill>
              </a:rPr>
              <a:t> = new Array()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myArray</a:t>
            </a:r>
            <a:r>
              <a:rPr lang="en-US" dirty="0">
                <a:solidFill>
                  <a:srgbClr val="FF0000"/>
                </a:solidFill>
              </a:rPr>
              <a:t>[0] = "hey"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myArray</a:t>
            </a:r>
            <a:r>
              <a:rPr lang="en-US" dirty="0">
                <a:solidFill>
                  <a:srgbClr val="FF0000"/>
                </a:solidFill>
              </a:rPr>
              <a:t>[1] = "hi"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myArray</a:t>
            </a:r>
            <a:r>
              <a:rPr lang="en-US" dirty="0">
                <a:solidFill>
                  <a:srgbClr val="FF0000"/>
                </a:solidFill>
              </a:rPr>
              <a:t>[2] = "</a:t>
            </a:r>
            <a:r>
              <a:rPr lang="en-US" dirty="0" err="1">
                <a:solidFill>
                  <a:srgbClr val="FF0000"/>
                </a:solidFill>
              </a:rPr>
              <a:t>wassup</a:t>
            </a:r>
            <a:r>
              <a:rPr lang="en-US" dirty="0">
                <a:solidFill>
                  <a:srgbClr val="FF0000"/>
                </a:solidFill>
              </a:rPr>
              <a:t>"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myArray</a:t>
            </a:r>
            <a:r>
              <a:rPr lang="en-US" dirty="0">
                <a:solidFill>
                  <a:srgbClr val="FF0000"/>
                </a:solidFill>
              </a:rPr>
              <a:t>[3] = "greetings"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myArray</a:t>
            </a:r>
            <a:r>
              <a:rPr lang="en-US" dirty="0">
                <a:solidFill>
                  <a:srgbClr val="FF0000"/>
                </a:solidFill>
              </a:rPr>
              <a:t>[4] = "</a:t>
            </a:r>
            <a:r>
              <a:rPr lang="en-US" dirty="0" err="1">
                <a:solidFill>
                  <a:srgbClr val="FF0000"/>
                </a:solidFill>
              </a:rPr>
              <a:t>howdie</a:t>
            </a:r>
            <a:r>
              <a:rPr lang="en-US" dirty="0">
                <a:solidFill>
                  <a:srgbClr val="FF0000"/>
                </a:solidFill>
              </a:rPr>
              <a:t>"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ans</a:t>
            </a:r>
            <a:r>
              <a:rPr lang="en-US" dirty="0">
                <a:solidFill>
                  <a:srgbClr val="FF0000"/>
                </a:solidFill>
              </a:rPr>
              <a:t> = prompt("Pick your greeting (0 - 4)")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document.write</a:t>
            </a:r>
            <a:r>
              <a:rPr lang="en-US" dirty="0">
                <a:solidFill>
                  <a:srgbClr val="FF0000"/>
                </a:solidFill>
              </a:rPr>
              <a:t>("&lt;</a:t>
            </a:r>
            <a:r>
              <a:rPr lang="en-US" dirty="0" smtClean="0">
                <a:solidFill>
                  <a:srgbClr val="FF0000"/>
                </a:solidFill>
              </a:rPr>
              <a:t>p&gt; </a:t>
            </a:r>
            <a:r>
              <a:rPr lang="en-US" dirty="0">
                <a:solidFill>
                  <a:srgbClr val="FF0000"/>
                </a:solidFill>
              </a:rPr>
              <a:t>" + </a:t>
            </a:r>
            <a:r>
              <a:rPr lang="en-US" dirty="0" err="1">
                <a:solidFill>
                  <a:srgbClr val="FF0000"/>
                </a:solidFill>
              </a:rPr>
              <a:t>myArray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ans</a:t>
            </a:r>
            <a:r>
              <a:rPr lang="en-US" dirty="0">
                <a:solidFill>
                  <a:srgbClr val="FF0000"/>
                </a:solidFill>
              </a:rPr>
              <a:t>] + "&lt;/p</a:t>
            </a:r>
            <a:r>
              <a:rPr lang="en-US" dirty="0" smtClean="0">
                <a:solidFill>
                  <a:srgbClr val="FF0000"/>
                </a:solidFill>
              </a:rPr>
              <a:t>&gt;")</a:t>
            </a:r>
            <a:r>
              <a:rPr lang="en-US" dirty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&lt;/script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72601" y="1524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88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9202" y="624110"/>
            <a:ext cx="6589199" cy="6712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about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1" y="1524000"/>
            <a:ext cx="7239000" cy="43872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&lt;script&gt;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myArray</a:t>
            </a:r>
            <a:r>
              <a:rPr lang="en-US" dirty="0">
                <a:solidFill>
                  <a:srgbClr val="FF0000"/>
                </a:solidFill>
              </a:rPr>
              <a:t> = new Array()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myArray</a:t>
            </a:r>
            <a:r>
              <a:rPr lang="en-US" dirty="0">
                <a:solidFill>
                  <a:srgbClr val="FF0000"/>
                </a:solidFill>
              </a:rPr>
              <a:t>[0] = "hey"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myArray</a:t>
            </a:r>
            <a:r>
              <a:rPr lang="en-US" dirty="0">
                <a:solidFill>
                  <a:srgbClr val="FF0000"/>
                </a:solidFill>
              </a:rPr>
              <a:t>[1] = "hi"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myArray</a:t>
            </a:r>
            <a:r>
              <a:rPr lang="en-US" dirty="0">
                <a:solidFill>
                  <a:srgbClr val="FF0000"/>
                </a:solidFill>
              </a:rPr>
              <a:t>[2] = "</a:t>
            </a:r>
            <a:r>
              <a:rPr lang="en-US" dirty="0" err="1">
                <a:solidFill>
                  <a:srgbClr val="FF0000"/>
                </a:solidFill>
              </a:rPr>
              <a:t>wassup</a:t>
            </a:r>
            <a:r>
              <a:rPr lang="en-US" dirty="0">
                <a:solidFill>
                  <a:srgbClr val="FF0000"/>
                </a:solidFill>
              </a:rPr>
              <a:t>"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myArray</a:t>
            </a:r>
            <a:r>
              <a:rPr lang="en-US" dirty="0">
                <a:solidFill>
                  <a:srgbClr val="FF0000"/>
                </a:solidFill>
              </a:rPr>
              <a:t>[3] = "greetings"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myArray</a:t>
            </a:r>
            <a:r>
              <a:rPr lang="en-US" dirty="0">
                <a:solidFill>
                  <a:srgbClr val="FF0000"/>
                </a:solidFill>
              </a:rPr>
              <a:t>[4] = "</a:t>
            </a:r>
            <a:r>
              <a:rPr lang="en-US" dirty="0" err="1" smtClean="0">
                <a:solidFill>
                  <a:srgbClr val="FF0000"/>
                </a:solidFill>
              </a:rPr>
              <a:t>howdie</a:t>
            </a:r>
            <a:r>
              <a:rPr lang="en-US" dirty="0" smtClean="0">
                <a:solidFill>
                  <a:srgbClr val="FF0000"/>
                </a:solidFill>
              </a:rPr>
              <a:t>“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num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err="1" smtClean="0">
                <a:solidFill>
                  <a:srgbClr val="FF0000"/>
                </a:solidFill>
              </a:rPr>
              <a:t>Math.floor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Math.random</a:t>
            </a:r>
            <a:r>
              <a:rPr lang="en-US" dirty="0" smtClean="0">
                <a:solidFill>
                  <a:srgbClr val="FF0000"/>
                </a:solidFill>
              </a:rPr>
              <a:t>() * </a:t>
            </a:r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document.write</a:t>
            </a:r>
            <a:r>
              <a:rPr lang="en-US" dirty="0">
                <a:solidFill>
                  <a:srgbClr val="FF0000"/>
                </a:solidFill>
              </a:rPr>
              <a:t>("&lt;p&gt; " + </a:t>
            </a:r>
            <a:r>
              <a:rPr lang="en-US" dirty="0" err="1" smtClean="0">
                <a:solidFill>
                  <a:srgbClr val="FF0000"/>
                </a:solidFill>
              </a:rPr>
              <a:t>myArray</a:t>
            </a: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en-US" dirty="0" err="1" smtClean="0">
                <a:solidFill>
                  <a:srgbClr val="FF0000"/>
                </a:solidFill>
              </a:rPr>
              <a:t>num</a:t>
            </a:r>
            <a:r>
              <a:rPr lang="en-US" dirty="0" smtClean="0">
                <a:solidFill>
                  <a:srgbClr val="FF0000"/>
                </a:solidFill>
              </a:rPr>
              <a:t>] </a:t>
            </a:r>
            <a:r>
              <a:rPr lang="en-US" dirty="0">
                <a:solidFill>
                  <a:srgbClr val="FF0000"/>
                </a:solidFill>
              </a:rPr>
              <a:t>+ "&lt;/p</a:t>
            </a:r>
            <a:r>
              <a:rPr lang="en-US" dirty="0" smtClean="0">
                <a:solidFill>
                  <a:srgbClr val="FF0000"/>
                </a:solidFill>
              </a:rPr>
              <a:t>&gt;")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&lt;/script&gt;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372601" y="1524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94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JavaScript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1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JavaScript </a:t>
            </a:r>
            <a:r>
              <a:rPr lang="en-US" dirty="0"/>
              <a:t>code (or just JavaScript) </a:t>
            </a:r>
            <a:r>
              <a:rPr lang="en-US" b="1" dirty="0"/>
              <a:t>is a sequence of JavaScript statements.</a:t>
            </a:r>
            <a:endParaRPr lang="en-US" dirty="0"/>
          </a:p>
          <a:p>
            <a:r>
              <a:rPr lang="en-US" dirty="0"/>
              <a:t>Each statement is </a:t>
            </a:r>
            <a:r>
              <a:rPr lang="en-US" b="1" dirty="0"/>
              <a:t>executed by the browser in </a:t>
            </a:r>
            <a:r>
              <a:rPr lang="en-US" b="1" dirty="0" smtClean="0"/>
              <a:t>order</a:t>
            </a:r>
            <a:endParaRPr lang="en-US" dirty="0"/>
          </a:p>
          <a:p>
            <a:r>
              <a:rPr lang="en-US" b="1" dirty="0"/>
              <a:t>Example</a:t>
            </a:r>
            <a:endParaRPr lang="en-US" dirty="0"/>
          </a:p>
          <a:p>
            <a:pPr lvl="1">
              <a:buNone/>
            </a:pPr>
            <a:r>
              <a:rPr lang="en-US" sz="2200" dirty="0">
                <a:solidFill>
                  <a:srgbClr val="FF0000"/>
                </a:solidFill>
              </a:rPr>
              <a:t>&lt;</a:t>
            </a:r>
            <a:r>
              <a:rPr lang="en-US" sz="2200" dirty="0">
                <a:solidFill>
                  <a:srgbClr val="FF0000"/>
                </a:solidFill>
              </a:rPr>
              <a:t>script&gt;</a:t>
            </a:r>
            <a:r>
              <a:rPr lang="en-US" sz="2200" dirty="0">
                <a:solidFill>
                  <a:srgbClr val="FF0000"/>
                </a:solidFill>
              </a:rPr>
              <a:t/>
            </a:r>
            <a:br>
              <a:rPr lang="en-US" sz="2200" dirty="0">
                <a:solidFill>
                  <a:srgbClr val="FF0000"/>
                </a:solidFill>
              </a:rPr>
            </a:br>
            <a:r>
              <a:rPr lang="en-US" sz="2200" dirty="0">
                <a:solidFill>
                  <a:srgbClr val="FF0000"/>
                </a:solidFill>
              </a:rPr>
              <a:t>	</a:t>
            </a:r>
            <a:r>
              <a:rPr lang="en-US" sz="2200" dirty="0" err="1">
                <a:solidFill>
                  <a:srgbClr val="FF0000"/>
                </a:solidFill>
              </a:rPr>
              <a:t>document.write</a:t>
            </a:r>
            <a:r>
              <a:rPr lang="en-US" sz="2200" dirty="0">
                <a:solidFill>
                  <a:srgbClr val="FF0000"/>
                </a:solidFill>
              </a:rPr>
              <a:t>("&lt;h1&gt;This is a header&lt;/h1&gt;")</a:t>
            </a:r>
            <a:br>
              <a:rPr lang="en-US" sz="2200" dirty="0">
                <a:solidFill>
                  <a:srgbClr val="FF0000"/>
                </a:solidFill>
              </a:rPr>
            </a:br>
            <a:r>
              <a:rPr lang="en-US" sz="2200" dirty="0">
                <a:solidFill>
                  <a:srgbClr val="FF0000"/>
                </a:solidFill>
              </a:rPr>
              <a:t>	</a:t>
            </a:r>
            <a:r>
              <a:rPr lang="en-US" sz="2200" dirty="0" err="1">
                <a:solidFill>
                  <a:srgbClr val="FF0000"/>
                </a:solidFill>
              </a:rPr>
              <a:t>document.write</a:t>
            </a:r>
            <a:r>
              <a:rPr lang="en-US" sz="2200" dirty="0">
                <a:solidFill>
                  <a:srgbClr val="FF0000"/>
                </a:solidFill>
              </a:rPr>
              <a:t>("&lt;p&gt;This is a paragraph&lt;/p&gt;")</a:t>
            </a:r>
            <a:br>
              <a:rPr lang="en-US" sz="2200" dirty="0">
                <a:solidFill>
                  <a:srgbClr val="FF0000"/>
                </a:solidFill>
              </a:rPr>
            </a:br>
            <a:r>
              <a:rPr lang="en-US" sz="2200" dirty="0">
                <a:solidFill>
                  <a:srgbClr val="FF0000"/>
                </a:solidFill>
              </a:rPr>
              <a:t>	</a:t>
            </a:r>
            <a:r>
              <a:rPr lang="en-US" sz="2200" dirty="0" err="1">
                <a:solidFill>
                  <a:srgbClr val="FF0000"/>
                </a:solidFill>
              </a:rPr>
              <a:t>document.write</a:t>
            </a:r>
            <a:r>
              <a:rPr lang="en-US" sz="2200" dirty="0">
                <a:solidFill>
                  <a:srgbClr val="FF0000"/>
                </a:solidFill>
              </a:rPr>
              <a:t>("&lt;p&gt;This is another paragraph&lt;/p&gt;")</a:t>
            </a:r>
          </a:p>
          <a:p>
            <a:pPr lvl="1">
              <a:buNone/>
            </a:pPr>
            <a:r>
              <a:rPr lang="en-US" sz="2200" dirty="0">
                <a:solidFill>
                  <a:srgbClr val="FF0000"/>
                </a:solidFill>
              </a:rPr>
              <a:t> &lt;/</a:t>
            </a:r>
            <a:r>
              <a:rPr lang="en-US" sz="2200" dirty="0">
                <a:solidFill>
                  <a:srgbClr val="FF0000"/>
                </a:solidFill>
              </a:rPr>
              <a:t>script&gt; </a:t>
            </a:r>
          </a:p>
        </p:txBody>
      </p:sp>
    </p:spTree>
    <p:extLst>
      <p:ext uri="{BB962C8B-B14F-4D97-AF65-F5344CB8AC3E}">
        <p14:creationId xmlns:p14="http://schemas.microsoft.com/office/powerpoint/2010/main" val="65087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-76200"/>
            <a:ext cx="7848600" cy="826008"/>
          </a:xfrm>
        </p:spPr>
        <p:txBody>
          <a:bodyPr>
            <a:normAutofit/>
          </a:bodyPr>
          <a:lstStyle/>
          <a:p>
            <a:r>
              <a:rPr lang="en-US" dirty="0" smtClean="0"/>
              <a:t>What does this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81000"/>
            <a:ext cx="8763000" cy="617220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&lt;script&gt;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EngArr</a:t>
            </a:r>
            <a:r>
              <a:rPr lang="en-US" dirty="0">
                <a:solidFill>
                  <a:srgbClr val="FF0000"/>
                </a:solidFill>
              </a:rPr>
              <a:t> = new Array()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EngArr</a:t>
            </a:r>
            <a:r>
              <a:rPr lang="en-US" dirty="0">
                <a:solidFill>
                  <a:srgbClr val="FF0000"/>
                </a:solidFill>
              </a:rPr>
              <a:t>[0] = "dog"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EngArr</a:t>
            </a:r>
            <a:r>
              <a:rPr lang="en-US" dirty="0">
                <a:solidFill>
                  <a:srgbClr val="FF0000"/>
                </a:solidFill>
              </a:rPr>
              <a:t>[1] = "cat"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EngArr</a:t>
            </a:r>
            <a:r>
              <a:rPr lang="en-US" dirty="0">
                <a:solidFill>
                  <a:srgbClr val="FF0000"/>
                </a:solidFill>
              </a:rPr>
              <a:t>[2] = "hello"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EngArr</a:t>
            </a:r>
            <a:r>
              <a:rPr lang="en-US" dirty="0">
                <a:solidFill>
                  <a:srgbClr val="FF0000"/>
                </a:solidFill>
              </a:rPr>
              <a:t>[3] = "Thank you"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EngArr</a:t>
            </a:r>
            <a:r>
              <a:rPr lang="en-US" dirty="0">
                <a:solidFill>
                  <a:srgbClr val="FF0000"/>
                </a:solidFill>
              </a:rPr>
              <a:t>[4] = "bunny"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FrenchArr</a:t>
            </a:r>
            <a:r>
              <a:rPr lang="en-US" dirty="0">
                <a:solidFill>
                  <a:srgbClr val="FF0000"/>
                </a:solidFill>
              </a:rPr>
              <a:t> = new Array()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FrenchArr</a:t>
            </a:r>
            <a:r>
              <a:rPr lang="en-US" dirty="0">
                <a:solidFill>
                  <a:srgbClr val="FF0000"/>
                </a:solidFill>
              </a:rPr>
              <a:t>[0] = "</a:t>
            </a:r>
            <a:r>
              <a:rPr lang="en-US" dirty="0" err="1">
                <a:solidFill>
                  <a:srgbClr val="FF0000"/>
                </a:solidFill>
              </a:rPr>
              <a:t>chien</a:t>
            </a:r>
            <a:r>
              <a:rPr lang="en-US" dirty="0">
                <a:solidFill>
                  <a:srgbClr val="FF0000"/>
                </a:solidFill>
              </a:rPr>
              <a:t>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FrenchArr</a:t>
            </a:r>
            <a:r>
              <a:rPr lang="en-US" dirty="0">
                <a:solidFill>
                  <a:srgbClr val="FF0000"/>
                </a:solidFill>
              </a:rPr>
              <a:t>[1] = "chat"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FrenchArr</a:t>
            </a:r>
            <a:r>
              <a:rPr lang="en-US" dirty="0">
                <a:solidFill>
                  <a:srgbClr val="FF0000"/>
                </a:solidFill>
              </a:rPr>
              <a:t>[2] = "bonjour"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FrenchArr</a:t>
            </a:r>
            <a:r>
              <a:rPr lang="en-US" dirty="0">
                <a:solidFill>
                  <a:srgbClr val="FF0000"/>
                </a:solidFill>
              </a:rPr>
              <a:t>[3] = "merci"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FrenchArr</a:t>
            </a:r>
            <a:r>
              <a:rPr lang="en-US" dirty="0">
                <a:solidFill>
                  <a:srgbClr val="FF0000"/>
                </a:solidFill>
              </a:rPr>
              <a:t>[4] = "</a:t>
            </a:r>
            <a:r>
              <a:rPr lang="en-US" dirty="0" smtClean="0">
                <a:solidFill>
                  <a:srgbClr val="FF0000"/>
                </a:solidFill>
              </a:rPr>
              <a:t>lapin“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ans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</a:rPr>
              <a:t>prompt(“pick a number between 0 and 4”)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frenchans</a:t>
            </a:r>
            <a:r>
              <a:rPr lang="en-US" dirty="0">
                <a:solidFill>
                  <a:srgbClr val="FF0000"/>
                </a:solidFill>
              </a:rPr>
              <a:t> = prompt("What is the French translation of " + </a:t>
            </a:r>
            <a:r>
              <a:rPr lang="en-US" dirty="0" err="1">
                <a:solidFill>
                  <a:srgbClr val="FF0000"/>
                </a:solidFill>
              </a:rPr>
              <a:t>EngArr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ans</a:t>
            </a:r>
            <a:r>
              <a:rPr lang="en-US" dirty="0">
                <a:solidFill>
                  <a:srgbClr val="FF0000"/>
                </a:solidFill>
              </a:rPr>
              <a:t>] + </a:t>
            </a:r>
            <a:r>
              <a:rPr lang="en-US" dirty="0" smtClean="0">
                <a:solidFill>
                  <a:srgbClr val="FF0000"/>
                </a:solidFill>
              </a:rPr>
              <a:t>"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dirty="0" smtClean="0">
                <a:solidFill>
                  <a:srgbClr val="FF0000"/>
                </a:solidFill>
              </a:rPr>
              <a:t>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if (</a:t>
            </a:r>
            <a:r>
              <a:rPr lang="en-US" dirty="0" err="1">
                <a:solidFill>
                  <a:srgbClr val="FF0000"/>
                </a:solidFill>
              </a:rPr>
              <a:t>frenchans.toLowerCase</a:t>
            </a:r>
            <a:r>
              <a:rPr lang="en-US" dirty="0">
                <a:solidFill>
                  <a:srgbClr val="FF0000"/>
                </a:solidFill>
              </a:rPr>
              <a:t>() == </a:t>
            </a:r>
            <a:r>
              <a:rPr lang="en-US" dirty="0" err="1">
                <a:solidFill>
                  <a:srgbClr val="FF0000"/>
                </a:solidFill>
              </a:rPr>
              <a:t>FrenchArr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ans</a:t>
            </a:r>
            <a:r>
              <a:rPr lang="en-US" dirty="0">
                <a:solidFill>
                  <a:srgbClr val="FF0000"/>
                </a:solidFill>
              </a:rPr>
              <a:t>])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{	</a:t>
            </a:r>
            <a:r>
              <a:rPr lang="en-US" dirty="0" err="1">
                <a:solidFill>
                  <a:srgbClr val="FF0000"/>
                </a:solidFill>
              </a:rPr>
              <a:t>document.write</a:t>
            </a:r>
            <a:r>
              <a:rPr lang="en-US" dirty="0">
                <a:solidFill>
                  <a:srgbClr val="FF0000"/>
                </a:solidFill>
              </a:rPr>
              <a:t>("&lt;p&gt; You're right! &lt;/p&gt;")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else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{	</a:t>
            </a:r>
            <a:r>
              <a:rPr lang="en-US" dirty="0" err="1">
                <a:solidFill>
                  <a:srgbClr val="FF0000"/>
                </a:solidFill>
              </a:rPr>
              <a:t>document.write</a:t>
            </a:r>
            <a:r>
              <a:rPr lang="en-US" dirty="0">
                <a:solidFill>
                  <a:srgbClr val="FF0000"/>
                </a:solidFill>
              </a:rPr>
              <a:t>("&lt;p&gt; Sorry.  You're no good at </a:t>
            </a:r>
            <a:r>
              <a:rPr lang="en-US" dirty="0" smtClean="0">
                <a:solidFill>
                  <a:srgbClr val="FF0000"/>
                </a:solidFill>
              </a:rPr>
              <a:t>this. </a:t>
            </a:r>
            <a:r>
              <a:rPr lang="en-US" dirty="0">
                <a:solidFill>
                  <a:srgbClr val="FF0000"/>
                </a:solidFill>
              </a:rPr>
              <a:t>&lt;/p&gt;")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&lt;/script&gt;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2601" y="1524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25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1" y="0"/>
            <a:ext cx="7086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What about this 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521732"/>
            <a:ext cx="8229599" cy="6260068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&lt;script&gt;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PicArr</a:t>
            </a:r>
            <a:r>
              <a:rPr lang="en-US" dirty="0">
                <a:solidFill>
                  <a:srgbClr val="FF0000"/>
                </a:solidFill>
              </a:rPr>
              <a:t> = new Array()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PicArr</a:t>
            </a:r>
            <a:r>
              <a:rPr lang="en-US" dirty="0">
                <a:solidFill>
                  <a:srgbClr val="FF0000"/>
                </a:solidFill>
              </a:rPr>
              <a:t>[0] = "cute1.jpg"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PicArr</a:t>
            </a:r>
            <a:r>
              <a:rPr lang="en-US" dirty="0">
                <a:solidFill>
                  <a:srgbClr val="FF0000"/>
                </a:solidFill>
              </a:rPr>
              <a:t>[1] = "cute2.jpg"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PicArr</a:t>
            </a:r>
            <a:r>
              <a:rPr lang="en-US" dirty="0">
                <a:solidFill>
                  <a:srgbClr val="FF0000"/>
                </a:solidFill>
              </a:rPr>
              <a:t>[2] = "cute3.jpg"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PicArr</a:t>
            </a:r>
            <a:r>
              <a:rPr lang="en-US" dirty="0">
                <a:solidFill>
                  <a:srgbClr val="FF0000"/>
                </a:solidFill>
              </a:rPr>
              <a:t>[3] = "cute4.jpg"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PicArr</a:t>
            </a:r>
            <a:r>
              <a:rPr lang="en-US" dirty="0">
                <a:solidFill>
                  <a:srgbClr val="FF0000"/>
                </a:solidFill>
              </a:rPr>
              <a:t>[4] = "cute5.jpg"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NameArr</a:t>
            </a:r>
            <a:r>
              <a:rPr lang="en-US" dirty="0">
                <a:solidFill>
                  <a:srgbClr val="FF0000"/>
                </a:solidFill>
              </a:rPr>
              <a:t> = new Array()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NameArr</a:t>
            </a:r>
            <a:r>
              <a:rPr lang="en-US" dirty="0">
                <a:solidFill>
                  <a:srgbClr val="FF0000"/>
                </a:solidFill>
              </a:rPr>
              <a:t>[0] = "lion cubs"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NameArr</a:t>
            </a:r>
            <a:r>
              <a:rPr lang="en-US" dirty="0">
                <a:solidFill>
                  <a:srgbClr val="FF0000"/>
                </a:solidFill>
              </a:rPr>
              <a:t>[1] = "hedgehogs"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NameArr</a:t>
            </a:r>
            <a:r>
              <a:rPr lang="en-US" dirty="0">
                <a:solidFill>
                  <a:srgbClr val="FF0000"/>
                </a:solidFill>
              </a:rPr>
              <a:t>[2] = "otter pup"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NameArr</a:t>
            </a:r>
            <a:r>
              <a:rPr lang="en-US" dirty="0">
                <a:solidFill>
                  <a:srgbClr val="FF0000"/>
                </a:solidFill>
              </a:rPr>
              <a:t>[3] = "kitten"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NameArr</a:t>
            </a:r>
            <a:r>
              <a:rPr lang="en-US" dirty="0">
                <a:solidFill>
                  <a:srgbClr val="FF0000"/>
                </a:solidFill>
              </a:rPr>
              <a:t>[4] = "panda </a:t>
            </a:r>
            <a:r>
              <a:rPr lang="en-US" dirty="0" smtClean="0">
                <a:solidFill>
                  <a:srgbClr val="FF0000"/>
                </a:solidFill>
              </a:rPr>
              <a:t>babies“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num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Math.floor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Math.random</a:t>
            </a:r>
            <a:r>
              <a:rPr lang="en-US" dirty="0">
                <a:solidFill>
                  <a:srgbClr val="FF0000"/>
                </a:solidFill>
              </a:rPr>
              <a:t>() * 5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document.write</a:t>
            </a:r>
            <a:r>
              <a:rPr lang="en-US" dirty="0">
                <a:solidFill>
                  <a:srgbClr val="FF0000"/>
                </a:solidFill>
              </a:rPr>
              <a:t>("&lt;p&gt;&lt;</a:t>
            </a:r>
            <a:r>
              <a:rPr lang="en-US" dirty="0" err="1">
                <a:solidFill>
                  <a:srgbClr val="FF0000"/>
                </a:solidFill>
              </a:rPr>
              <a:t>img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src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</a:rPr>
              <a:t>\" "+</a:t>
            </a:r>
            <a:r>
              <a:rPr lang="en-US" dirty="0" err="1">
                <a:solidFill>
                  <a:srgbClr val="FF0000"/>
                </a:solidFill>
              </a:rPr>
              <a:t>PicArr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num</a:t>
            </a:r>
            <a:r>
              <a:rPr lang="en-US" dirty="0">
                <a:solidFill>
                  <a:srgbClr val="FF0000"/>
                </a:solidFill>
              </a:rPr>
              <a:t>]+"\"&gt;&lt;/p</a:t>
            </a:r>
            <a:r>
              <a:rPr lang="en-US" dirty="0" smtClean="0">
                <a:solidFill>
                  <a:srgbClr val="FF0000"/>
                </a:solidFill>
              </a:rPr>
              <a:t>&gt;")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/*aside – where do the quotes start and stop here and why? */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document.write</a:t>
            </a:r>
            <a:r>
              <a:rPr lang="en-US" dirty="0">
                <a:solidFill>
                  <a:srgbClr val="FF0000"/>
                </a:solidFill>
              </a:rPr>
              <a:t>("&lt;p&gt;" + </a:t>
            </a:r>
            <a:r>
              <a:rPr lang="en-US" dirty="0" err="1">
                <a:solidFill>
                  <a:srgbClr val="FF0000"/>
                </a:solidFill>
              </a:rPr>
              <a:t>NameArr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num</a:t>
            </a:r>
            <a:r>
              <a:rPr lang="en-US" dirty="0">
                <a:solidFill>
                  <a:srgbClr val="FF0000"/>
                </a:solidFill>
              </a:rPr>
              <a:t>] + "&lt;/p&gt;")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&lt;/script&gt;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2601" y="1524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76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76200"/>
            <a:ext cx="8077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New: Changing existing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219200"/>
            <a:ext cx="88392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document.write</a:t>
            </a:r>
            <a:r>
              <a:rPr lang="en-US" dirty="0" smtClean="0"/>
              <a:t> creates new html code on a web page.</a:t>
            </a:r>
          </a:p>
          <a:p>
            <a:pPr lvl="1"/>
            <a:r>
              <a:rPr lang="en-US" dirty="0" smtClean="0"/>
              <a:t>What if you have an existing web page, with paragraphs, images, headers, etc.</a:t>
            </a:r>
          </a:p>
          <a:p>
            <a:pPr lvl="1"/>
            <a:r>
              <a:rPr lang="en-US" dirty="0" smtClean="0"/>
              <a:t>What if we want to change html elements already on our web page?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b="1" dirty="0" smtClean="0">
                <a:solidFill>
                  <a:srgbClr val="FF0000"/>
                </a:solidFill>
              </a:rPr>
              <a:t>()</a:t>
            </a:r>
          </a:p>
          <a:p>
            <a:pPr lvl="1"/>
            <a:r>
              <a:rPr lang="en-US" dirty="0" smtClean="0"/>
              <a:t>Can be used to change any tag with an id on your web page</a:t>
            </a:r>
          </a:p>
          <a:p>
            <a:pPr lvl="1"/>
            <a:r>
              <a:rPr lang="en-US" dirty="0" smtClean="0"/>
              <a:t>Remember, we gave different elements unique ids</a:t>
            </a:r>
          </a:p>
          <a:p>
            <a:pPr lvl="1"/>
            <a:r>
              <a:rPr lang="en-US" dirty="0" smtClean="0"/>
              <a:t>We can use those ids to change something about the element with that id</a:t>
            </a:r>
          </a:p>
          <a:p>
            <a:r>
              <a:rPr lang="en-US" dirty="0" smtClean="0"/>
              <a:t>I.e., Image on your web page:</a:t>
            </a:r>
          </a:p>
          <a:p>
            <a:pPr marL="457200" lvl="1" indent="0">
              <a:buNone/>
            </a:pPr>
            <a:r>
              <a:rPr lang="en-US" spc="-40" dirty="0">
                <a:solidFill>
                  <a:srgbClr val="FF0000"/>
                </a:solidFill>
              </a:rPr>
              <a:t>&lt;</a:t>
            </a:r>
            <a:r>
              <a:rPr lang="en-US" spc="-40" dirty="0" err="1">
                <a:solidFill>
                  <a:srgbClr val="FF0000"/>
                </a:solidFill>
              </a:rPr>
              <a:t>img</a:t>
            </a:r>
            <a:r>
              <a:rPr lang="en-US" spc="-40" dirty="0">
                <a:solidFill>
                  <a:srgbClr val="FF0000"/>
                </a:solidFill>
              </a:rPr>
              <a:t> </a:t>
            </a:r>
            <a:r>
              <a:rPr lang="en-US" spc="-40" dirty="0" err="1">
                <a:solidFill>
                  <a:srgbClr val="FF0000"/>
                </a:solidFill>
              </a:rPr>
              <a:t>src</a:t>
            </a:r>
            <a:r>
              <a:rPr lang="en-US" spc="-40" dirty="0">
                <a:solidFill>
                  <a:srgbClr val="FF0000"/>
                </a:solidFill>
              </a:rPr>
              <a:t> = “cute1.jpg” height=“100” width = “100” alt = “really cute picture” id = “pic1”&gt;</a:t>
            </a:r>
          </a:p>
          <a:p>
            <a:pPr lvl="1"/>
            <a:r>
              <a:rPr lang="en-US" dirty="0" smtClean="0"/>
              <a:t>We can use the </a:t>
            </a:r>
            <a:r>
              <a:rPr lang="en-US" b="1" dirty="0" err="1" smtClean="0"/>
              <a:t>getElementById</a:t>
            </a:r>
            <a:r>
              <a:rPr lang="en-US" b="1" dirty="0" smtClean="0"/>
              <a:t>() </a:t>
            </a:r>
            <a:r>
              <a:rPr lang="en-US" dirty="0" smtClean="0"/>
              <a:t>to change the:</a:t>
            </a:r>
          </a:p>
          <a:p>
            <a:pPr lvl="2"/>
            <a:r>
              <a:rPr lang="en-US" dirty="0" err="1" smtClean="0"/>
              <a:t>src</a:t>
            </a:r>
            <a:endParaRPr lang="en-US" dirty="0" smtClean="0"/>
          </a:p>
          <a:p>
            <a:pPr lvl="2"/>
            <a:r>
              <a:rPr lang="en-US" dirty="0" smtClean="0"/>
              <a:t>width</a:t>
            </a:r>
          </a:p>
          <a:p>
            <a:pPr lvl="2"/>
            <a:r>
              <a:rPr lang="en-US" dirty="0" smtClean="0"/>
              <a:t>height</a:t>
            </a:r>
          </a:p>
          <a:p>
            <a:pPr lvl="2"/>
            <a:r>
              <a:rPr lang="en-US" dirty="0" smtClean="0"/>
              <a:t>alt</a:t>
            </a:r>
          </a:p>
        </p:txBody>
      </p:sp>
    </p:spTree>
    <p:extLst>
      <p:ext uri="{BB962C8B-B14F-4D97-AF65-F5344CB8AC3E}">
        <p14:creationId xmlns:p14="http://schemas.microsoft.com/office/powerpoint/2010/main" val="195848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1" y="77621"/>
            <a:ext cx="6589199" cy="51889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getElementById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737" y="838200"/>
            <a:ext cx="10059063" cy="5867400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&lt;!DOCTYPE html</a:t>
            </a:r>
            <a:r>
              <a:rPr lang="en-US" dirty="0" smtClean="0">
                <a:solidFill>
                  <a:srgbClr val="0070C0"/>
                </a:solidFill>
              </a:rPr>
              <a:t>&gt;</a:t>
            </a:r>
          </a:p>
          <a:p>
            <a:pPr marL="400050" lvl="1" indent="0">
              <a:spcBef>
                <a:spcPts val="30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&lt;</a:t>
            </a:r>
            <a:r>
              <a:rPr lang="en-US" dirty="0">
                <a:solidFill>
                  <a:srgbClr val="0070C0"/>
                </a:solidFill>
              </a:rPr>
              <a:t>html</a:t>
            </a:r>
            <a:r>
              <a:rPr lang="en-US" dirty="0" smtClean="0">
                <a:solidFill>
                  <a:srgbClr val="0070C0"/>
                </a:solidFill>
              </a:rPr>
              <a:t>&gt;</a:t>
            </a:r>
          </a:p>
          <a:p>
            <a:pPr marL="400050" lvl="1" indent="0">
              <a:spcBef>
                <a:spcPts val="30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&lt;</a:t>
            </a:r>
            <a:r>
              <a:rPr lang="en-US" dirty="0">
                <a:solidFill>
                  <a:srgbClr val="0070C0"/>
                </a:solidFill>
              </a:rPr>
              <a:t>head&gt;	</a:t>
            </a:r>
            <a:endParaRPr lang="en-US" dirty="0" smtClean="0">
              <a:solidFill>
                <a:srgbClr val="0070C0"/>
              </a:solidFill>
            </a:endParaRPr>
          </a:p>
          <a:p>
            <a:pPr marL="40005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&lt;</a:t>
            </a:r>
            <a:r>
              <a:rPr lang="en-US" dirty="0">
                <a:solidFill>
                  <a:srgbClr val="0070C0"/>
                </a:solidFill>
              </a:rPr>
              <a:t>meta charset= "utf-8" </a:t>
            </a:r>
            <a:r>
              <a:rPr lang="en-US" dirty="0" smtClean="0">
                <a:solidFill>
                  <a:srgbClr val="0070C0"/>
                </a:solidFill>
              </a:rPr>
              <a:t>/&gt;</a:t>
            </a:r>
          </a:p>
          <a:p>
            <a:pPr marL="400050" lvl="1" indent="0">
              <a:spcBef>
                <a:spcPts val="30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&lt;/</a:t>
            </a:r>
            <a:r>
              <a:rPr lang="en-US" dirty="0">
                <a:solidFill>
                  <a:srgbClr val="0070C0"/>
                </a:solidFill>
              </a:rPr>
              <a:t>head&gt;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	&lt;body style = "background-color:#000000; color: red;"&gt;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		&lt;h1&gt; Hello&lt;/h1&gt;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		&lt;p&gt; &lt;</a:t>
            </a:r>
            <a:r>
              <a:rPr lang="en-US" b="1" dirty="0" err="1">
                <a:solidFill>
                  <a:srgbClr val="0070C0"/>
                </a:solidFill>
              </a:rPr>
              <a:t>img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src</a:t>
            </a:r>
            <a:r>
              <a:rPr lang="en-US" b="1" dirty="0">
                <a:solidFill>
                  <a:srgbClr val="0070C0"/>
                </a:solidFill>
              </a:rPr>
              <a:t> = </a:t>
            </a:r>
            <a:r>
              <a:rPr lang="en-US" b="1" dirty="0" smtClean="0">
                <a:solidFill>
                  <a:srgbClr val="0070C0"/>
                </a:solidFill>
              </a:rPr>
              <a:t>"ball.jpg</a:t>
            </a:r>
            <a:r>
              <a:rPr lang="en-US" b="1" dirty="0">
                <a:solidFill>
                  <a:srgbClr val="0070C0"/>
                </a:solidFill>
              </a:rPr>
              <a:t>" width = "100" height = "100" 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	</a:t>
            </a:r>
            <a:r>
              <a:rPr lang="en-US" b="1" dirty="0" smtClean="0">
                <a:solidFill>
                  <a:srgbClr val="0070C0"/>
                </a:solidFill>
              </a:rPr>
              <a:t>		alt </a:t>
            </a:r>
            <a:r>
              <a:rPr lang="en-US" b="1" dirty="0">
                <a:solidFill>
                  <a:srgbClr val="0070C0"/>
                </a:solidFill>
              </a:rPr>
              <a:t>= "a ball picture"  </a:t>
            </a:r>
            <a:r>
              <a:rPr lang="en-US" b="1" dirty="0" smtClean="0">
                <a:solidFill>
                  <a:srgbClr val="0070C0"/>
                </a:solidFill>
              </a:rPr>
              <a:t>id </a:t>
            </a:r>
            <a:r>
              <a:rPr lang="en-US" b="1" dirty="0">
                <a:solidFill>
                  <a:srgbClr val="0070C0"/>
                </a:solidFill>
              </a:rPr>
              <a:t>= "ball1"&gt;&lt;/p&gt;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&lt;</a:t>
            </a:r>
            <a:r>
              <a:rPr lang="en-US" dirty="0">
                <a:solidFill>
                  <a:srgbClr val="FF0000"/>
                </a:solidFill>
              </a:rPr>
              <a:t>script&gt;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x = </a:t>
            </a:r>
            <a:r>
              <a:rPr lang="en-US" dirty="0" smtClean="0">
                <a:solidFill>
                  <a:srgbClr val="FF0000"/>
                </a:solidFill>
              </a:rPr>
              <a:t>prompt</a:t>
            </a:r>
            <a:r>
              <a:rPr lang="en-US" dirty="0">
                <a:solidFill>
                  <a:srgbClr val="FF0000"/>
                </a:solidFill>
              </a:rPr>
              <a:t>("What size should the ball's width be</a:t>
            </a:r>
            <a:r>
              <a:rPr lang="en-US" dirty="0" smtClean="0">
                <a:solidFill>
                  <a:srgbClr val="FF0000"/>
                </a:solidFill>
              </a:rPr>
              <a:t>?")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b="1" dirty="0" err="1">
                <a:solidFill>
                  <a:srgbClr val="FF0000"/>
                </a:solidFill>
              </a:rPr>
              <a:t>document.getElementById</a:t>
            </a:r>
            <a:r>
              <a:rPr lang="en-US" b="1" dirty="0">
                <a:solidFill>
                  <a:srgbClr val="FF0000"/>
                </a:solidFill>
              </a:rPr>
              <a:t>("ball1").width = 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&lt;/</a:t>
            </a:r>
            <a:r>
              <a:rPr lang="en-US" dirty="0">
                <a:solidFill>
                  <a:srgbClr val="FF0000"/>
                </a:solidFill>
              </a:rPr>
              <a:t>script&gt;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&lt;/</a:t>
            </a:r>
            <a:r>
              <a:rPr lang="en-US" dirty="0">
                <a:solidFill>
                  <a:srgbClr val="0070C0"/>
                </a:solidFill>
              </a:rPr>
              <a:t>body</a:t>
            </a:r>
            <a:r>
              <a:rPr lang="en-US" dirty="0" smtClean="0">
                <a:solidFill>
                  <a:srgbClr val="0070C0"/>
                </a:solidFill>
              </a:rPr>
              <a:t>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&lt;/</a:t>
            </a:r>
            <a:r>
              <a:rPr lang="en-US" dirty="0">
                <a:solidFill>
                  <a:srgbClr val="0070C0"/>
                </a:solidFill>
              </a:rPr>
              <a:t>html&gt;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2601" y="1524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04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1" y="457200"/>
            <a:ext cx="6589199" cy="6712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does this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1" y="1371600"/>
            <a:ext cx="8534399" cy="453962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&lt;!DOCTYPE html&gt;&lt;html&gt;&lt;head&gt;	&lt;meta charset= "utf-8" /&gt;&lt;/head&gt;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	</a:t>
            </a:r>
            <a:r>
              <a:rPr lang="en-US" b="1" dirty="0" smtClean="0">
                <a:solidFill>
                  <a:srgbClr val="0070C0"/>
                </a:solidFill>
              </a:rPr>
              <a:t>&lt;</a:t>
            </a:r>
            <a:r>
              <a:rPr lang="en-US" b="1" dirty="0">
                <a:solidFill>
                  <a:srgbClr val="0070C0"/>
                </a:solidFill>
              </a:rPr>
              <a:t>body style = "background-color:#000000; color: red;"&gt;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		&lt;h1&gt; Hello&lt;/h1&gt;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		&lt;p&gt; &lt;</a:t>
            </a:r>
            <a:r>
              <a:rPr lang="en-US" b="1" dirty="0" err="1">
                <a:solidFill>
                  <a:srgbClr val="0070C0"/>
                </a:solidFill>
              </a:rPr>
              <a:t>img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src</a:t>
            </a:r>
            <a:r>
              <a:rPr lang="en-US" b="1" dirty="0">
                <a:solidFill>
                  <a:srgbClr val="0070C0"/>
                </a:solidFill>
              </a:rPr>
              <a:t> = </a:t>
            </a:r>
            <a:r>
              <a:rPr lang="en-US" b="1" dirty="0" smtClean="0">
                <a:solidFill>
                  <a:srgbClr val="0070C0"/>
                </a:solidFill>
              </a:rPr>
              <a:t>"ball.jpg</a:t>
            </a:r>
            <a:r>
              <a:rPr lang="en-US" b="1" dirty="0">
                <a:solidFill>
                  <a:srgbClr val="0070C0"/>
                </a:solidFill>
              </a:rPr>
              <a:t>" width = "100" height = "100" 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	</a:t>
            </a:r>
            <a:r>
              <a:rPr lang="en-US" b="1" dirty="0" smtClean="0">
                <a:solidFill>
                  <a:srgbClr val="0070C0"/>
                </a:solidFill>
              </a:rPr>
              <a:t>		   alt </a:t>
            </a:r>
            <a:r>
              <a:rPr lang="en-US" b="1" dirty="0">
                <a:solidFill>
                  <a:srgbClr val="0070C0"/>
                </a:solidFill>
              </a:rPr>
              <a:t>= "a ball picture" id = "ball1"&gt;&lt;/p&gt;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&lt;script&gt;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x = </a:t>
            </a:r>
            <a:r>
              <a:rPr lang="en-US" dirty="0" err="1">
                <a:solidFill>
                  <a:srgbClr val="FF0000"/>
                </a:solidFill>
              </a:rPr>
              <a:t>Math.floor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Math.random</a:t>
            </a:r>
            <a:r>
              <a:rPr lang="en-US" dirty="0">
                <a:solidFill>
                  <a:srgbClr val="FF0000"/>
                </a:solidFill>
              </a:rPr>
              <a:t>()*300)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y = </a:t>
            </a:r>
            <a:r>
              <a:rPr lang="en-US" dirty="0" err="1">
                <a:solidFill>
                  <a:srgbClr val="FF0000"/>
                </a:solidFill>
              </a:rPr>
              <a:t>Math.floor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Math.random</a:t>
            </a:r>
            <a:r>
              <a:rPr lang="en-US" dirty="0">
                <a:solidFill>
                  <a:srgbClr val="FF0000"/>
                </a:solidFill>
              </a:rPr>
              <a:t>()*300)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b="1" dirty="0" err="1">
                <a:solidFill>
                  <a:srgbClr val="FF0000"/>
                </a:solidFill>
              </a:rPr>
              <a:t>document.getElementById</a:t>
            </a:r>
            <a:r>
              <a:rPr lang="en-US" b="1" dirty="0">
                <a:solidFill>
                  <a:srgbClr val="FF0000"/>
                </a:solidFill>
              </a:rPr>
              <a:t>("ball1").width = x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			</a:t>
            </a:r>
            <a:r>
              <a:rPr lang="en-US" b="1" dirty="0" err="1">
                <a:solidFill>
                  <a:srgbClr val="FF0000"/>
                </a:solidFill>
              </a:rPr>
              <a:t>document.getElementById</a:t>
            </a:r>
            <a:r>
              <a:rPr lang="en-US" b="1" dirty="0">
                <a:solidFill>
                  <a:srgbClr val="FF0000"/>
                </a:solidFill>
              </a:rPr>
              <a:t>("ball1").height = y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&lt;/script&gt;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&lt;/body&gt;&lt;/html&gt;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2601" y="1524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29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9202" y="624110"/>
            <a:ext cx="6589199" cy="6712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does this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03" y="1295400"/>
            <a:ext cx="9895398" cy="461582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&lt;!DOCTYPE html&gt;&lt;html&gt;&lt;head</a:t>
            </a:r>
            <a:r>
              <a:rPr lang="en-US" dirty="0" smtClean="0">
                <a:solidFill>
                  <a:srgbClr val="0070C0"/>
                </a:solidFill>
              </a:rPr>
              <a:t>&gt;&lt;</a:t>
            </a:r>
            <a:r>
              <a:rPr lang="en-US" dirty="0">
                <a:solidFill>
                  <a:srgbClr val="0070C0"/>
                </a:solidFill>
              </a:rPr>
              <a:t>meta charset= "utf-8" /&gt;&lt;/head&gt; 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b="1" dirty="0">
                <a:solidFill>
                  <a:srgbClr val="0070C0"/>
                </a:solidFill>
              </a:rPr>
              <a:t>&lt;body style = "background-color:#000000; color: red;"&gt;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		&lt;h1&gt; Hello&lt;/h1&gt;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		&lt;p&gt; &lt;</a:t>
            </a:r>
            <a:r>
              <a:rPr lang="en-US" b="1" dirty="0" err="1">
                <a:solidFill>
                  <a:srgbClr val="0070C0"/>
                </a:solidFill>
              </a:rPr>
              <a:t>img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src</a:t>
            </a:r>
            <a:r>
              <a:rPr lang="en-US" b="1" dirty="0">
                <a:solidFill>
                  <a:srgbClr val="0070C0"/>
                </a:solidFill>
              </a:rPr>
              <a:t> = </a:t>
            </a:r>
            <a:r>
              <a:rPr lang="en-US" b="1" dirty="0" smtClean="0">
                <a:solidFill>
                  <a:srgbClr val="0070C0"/>
                </a:solidFill>
              </a:rPr>
              <a:t>"kittenasleep.jpg</a:t>
            </a:r>
            <a:r>
              <a:rPr lang="en-US" b="1" dirty="0">
                <a:solidFill>
                  <a:srgbClr val="0070C0"/>
                </a:solidFill>
              </a:rPr>
              <a:t>" width = "200" height = "200" 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	</a:t>
            </a:r>
            <a:r>
              <a:rPr lang="en-US" b="1" dirty="0" smtClean="0">
                <a:solidFill>
                  <a:srgbClr val="0070C0"/>
                </a:solidFill>
              </a:rPr>
              <a:t>		  alt </a:t>
            </a:r>
            <a:r>
              <a:rPr lang="en-US" b="1" dirty="0">
                <a:solidFill>
                  <a:srgbClr val="0070C0"/>
                </a:solidFill>
              </a:rPr>
              <a:t>= "a picture" id = "pic1"&gt;&lt;/p&gt;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		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&lt;</a:t>
            </a:r>
            <a:r>
              <a:rPr lang="en-US" dirty="0">
                <a:solidFill>
                  <a:srgbClr val="FF0000"/>
                </a:solidFill>
              </a:rPr>
              <a:t>script&gt;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ans</a:t>
            </a:r>
            <a:r>
              <a:rPr lang="en-US" dirty="0">
                <a:solidFill>
                  <a:srgbClr val="FF0000"/>
                </a:solidFill>
              </a:rPr>
              <a:t> = prompt("Want to see something else?")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if (</a:t>
            </a:r>
            <a:r>
              <a:rPr lang="en-US" dirty="0" err="1">
                <a:solidFill>
                  <a:srgbClr val="FF0000"/>
                </a:solidFill>
              </a:rPr>
              <a:t>ans.toLowerCase</a:t>
            </a:r>
            <a:r>
              <a:rPr lang="en-US" dirty="0">
                <a:solidFill>
                  <a:srgbClr val="FF0000"/>
                </a:solidFill>
              </a:rPr>
              <a:t>() == "yes")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{	</a:t>
            </a:r>
            <a:r>
              <a:rPr lang="en-US" b="1" dirty="0" err="1">
                <a:solidFill>
                  <a:srgbClr val="FF0000"/>
                </a:solidFill>
              </a:rPr>
              <a:t>document.getElementById</a:t>
            </a:r>
            <a:r>
              <a:rPr lang="en-US" b="1" dirty="0">
                <a:solidFill>
                  <a:srgbClr val="FF0000"/>
                </a:solidFill>
              </a:rPr>
              <a:t>("pic1").</a:t>
            </a:r>
            <a:r>
              <a:rPr lang="en-US" b="1" dirty="0" err="1">
                <a:solidFill>
                  <a:srgbClr val="FF0000"/>
                </a:solidFill>
              </a:rPr>
              <a:t>src</a:t>
            </a:r>
            <a:r>
              <a:rPr lang="en-US" b="1" dirty="0">
                <a:solidFill>
                  <a:srgbClr val="FF0000"/>
                </a:solidFill>
              </a:rPr>
              <a:t> = </a:t>
            </a:r>
            <a:r>
              <a:rPr lang="en-US" b="1" dirty="0" smtClean="0">
                <a:solidFill>
                  <a:srgbClr val="FF0000"/>
                </a:solidFill>
              </a:rPr>
              <a:t>"kittybelly.jpg</a:t>
            </a:r>
            <a:r>
              <a:rPr lang="en-US" b="1" dirty="0">
                <a:solidFill>
                  <a:srgbClr val="FF0000"/>
                </a:solidFill>
              </a:rPr>
              <a:t>"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&lt;/script&gt;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&lt;/body&gt;&lt;/html&gt;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2601" y="1524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02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9202" y="624110"/>
            <a:ext cx="6589199" cy="67129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document.getElementById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1" y="1295400"/>
            <a:ext cx="70866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Used to change anything in your document (web page) that has an id</a:t>
            </a:r>
          </a:p>
          <a:p>
            <a:r>
              <a:rPr lang="en-US" dirty="0" smtClean="0"/>
              <a:t>Then you can change different aspects of the element with that id: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dirty="0" err="1" smtClean="0">
                <a:solidFill>
                  <a:srgbClr val="FF0000"/>
                </a:solidFill>
              </a:rPr>
              <a:t>img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src</a:t>
            </a:r>
            <a:r>
              <a:rPr lang="en-US" dirty="0" smtClean="0">
                <a:solidFill>
                  <a:srgbClr val="FF0000"/>
                </a:solidFill>
              </a:rPr>
              <a:t> = “zombie.jpg” height = “500” width = “300”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alt = “eat your brain” id = “img1”&gt;</a:t>
            </a:r>
          </a:p>
          <a:p>
            <a:pPr lvl="1"/>
            <a:r>
              <a:rPr lang="en-US" dirty="0" smtClean="0"/>
              <a:t>You can use </a:t>
            </a:r>
            <a:r>
              <a:rPr lang="en-US" dirty="0" err="1" smtClean="0"/>
              <a:t>document.getElementById</a:t>
            </a:r>
            <a:r>
              <a:rPr lang="en-US" dirty="0" smtClean="0"/>
              <a:t> to change the:</a:t>
            </a:r>
          </a:p>
          <a:p>
            <a:pPr lvl="2"/>
            <a:r>
              <a:rPr lang="en-US" dirty="0" err="1" smtClean="0"/>
              <a:t>src</a:t>
            </a:r>
            <a:endParaRPr lang="en-US" dirty="0" smtClean="0"/>
          </a:p>
          <a:p>
            <a:pPr lvl="2"/>
            <a:r>
              <a:rPr lang="en-US" dirty="0" smtClean="0"/>
              <a:t>height</a:t>
            </a:r>
          </a:p>
          <a:p>
            <a:pPr lvl="2"/>
            <a:r>
              <a:rPr lang="en-US" dirty="0" smtClean="0"/>
              <a:t>width</a:t>
            </a:r>
          </a:p>
          <a:p>
            <a:pPr lvl="2"/>
            <a:r>
              <a:rPr lang="en-US" dirty="0" smtClean="0"/>
              <a:t>alt</a:t>
            </a:r>
          </a:p>
          <a:p>
            <a:pPr lvl="2"/>
            <a:r>
              <a:rPr lang="en-US" dirty="0" smtClean="0"/>
              <a:t>(technically, you can even change the id, but as a rule, </a:t>
            </a:r>
            <a:r>
              <a:rPr lang="en-US" b="1" i="1" dirty="0" smtClean="0"/>
              <a:t>don’t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9270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1" y="76200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 can use </a:t>
            </a:r>
            <a:r>
              <a:rPr lang="en-US" dirty="0" err="1" smtClean="0"/>
              <a:t>getElementById</a:t>
            </a:r>
            <a:r>
              <a:rPr lang="en-US" dirty="0" smtClean="0"/>
              <a:t> to change CSS style: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357090"/>
            <a:ext cx="8077201" cy="4554132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&lt;!DOCTYPE html&gt;&lt;html&gt;&lt;head&gt;	&lt;meta charset= "utf-8" /&gt;&lt;/head&gt;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	&lt;body&gt;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b="1" dirty="0">
                <a:solidFill>
                  <a:srgbClr val="0070C0"/>
                </a:solidFill>
              </a:rPr>
              <a:t>	&lt;p id = "</a:t>
            </a:r>
            <a:r>
              <a:rPr lang="en-US" b="1" dirty="0" err="1">
                <a:solidFill>
                  <a:srgbClr val="0070C0"/>
                </a:solidFill>
              </a:rPr>
              <a:t>firstp</a:t>
            </a:r>
            <a:r>
              <a:rPr lang="en-US" b="1" dirty="0">
                <a:solidFill>
                  <a:srgbClr val="0070C0"/>
                </a:solidFill>
              </a:rPr>
              <a:t>"&gt; This is a paragraph&lt;/p&gt;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0070C0"/>
                </a:solidFill>
              </a:rPr>
              <a:t>		&lt;p id = "</a:t>
            </a:r>
            <a:r>
              <a:rPr lang="en-US" b="1" dirty="0" err="1">
                <a:solidFill>
                  <a:srgbClr val="0070C0"/>
                </a:solidFill>
              </a:rPr>
              <a:t>secondp</a:t>
            </a:r>
            <a:r>
              <a:rPr lang="en-US" b="1" dirty="0">
                <a:solidFill>
                  <a:srgbClr val="0070C0"/>
                </a:solidFill>
              </a:rPr>
              <a:t>"&gt;This is a second paragraph&lt;/p&gt;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("</a:t>
            </a:r>
            <a:r>
              <a:rPr lang="en-US" dirty="0" err="1">
                <a:solidFill>
                  <a:srgbClr val="FF0000"/>
                </a:solidFill>
              </a:rPr>
              <a:t>firstp</a:t>
            </a:r>
            <a:r>
              <a:rPr lang="en-US" dirty="0">
                <a:solidFill>
                  <a:srgbClr val="FF0000"/>
                </a:solidFill>
              </a:rPr>
              <a:t>").</a:t>
            </a:r>
            <a:r>
              <a:rPr lang="en-US" dirty="0" err="1">
                <a:solidFill>
                  <a:srgbClr val="FF0000"/>
                </a:solidFill>
              </a:rPr>
              <a:t>style.color</a:t>
            </a:r>
            <a:r>
              <a:rPr lang="en-US" dirty="0">
                <a:solidFill>
                  <a:srgbClr val="FF0000"/>
                </a:solidFill>
              </a:rPr>
              <a:t> = "#9999FF";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("</a:t>
            </a:r>
            <a:r>
              <a:rPr lang="en-US" dirty="0" err="1">
                <a:solidFill>
                  <a:srgbClr val="FF0000"/>
                </a:solidFill>
              </a:rPr>
              <a:t>firstp</a:t>
            </a:r>
            <a:r>
              <a:rPr lang="en-US" dirty="0">
                <a:solidFill>
                  <a:srgbClr val="FF0000"/>
                </a:solidFill>
              </a:rPr>
              <a:t>").</a:t>
            </a:r>
            <a:r>
              <a:rPr lang="en-US" dirty="0" err="1">
                <a:solidFill>
                  <a:srgbClr val="FF0000"/>
                </a:solidFill>
              </a:rPr>
              <a:t>style.fontSize</a:t>
            </a:r>
            <a:r>
              <a:rPr lang="en-US" dirty="0">
                <a:solidFill>
                  <a:srgbClr val="FF0000"/>
                </a:solidFill>
              </a:rPr>
              <a:t> = "120%";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("</a:t>
            </a:r>
            <a:r>
              <a:rPr lang="en-US" dirty="0" err="1">
                <a:solidFill>
                  <a:srgbClr val="FF0000"/>
                </a:solidFill>
              </a:rPr>
              <a:t>firstp</a:t>
            </a:r>
            <a:r>
              <a:rPr lang="en-US" dirty="0">
                <a:solidFill>
                  <a:srgbClr val="FF0000"/>
                </a:solidFill>
              </a:rPr>
              <a:t>").</a:t>
            </a:r>
            <a:r>
              <a:rPr lang="en-US" dirty="0" err="1" smtClean="0">
                <a:solidFill>
                  <a:srgbClr val="FF0000"/>
                </a:solidFill>
              </a:rPr>
              <a:t>style.backgroundColor</a:t>
            </a:r>
            <a:r>
              <a:rPr lang="en-US" dirty="0" smtClean="0">
                <a:solidFill>
                  <a:srgbClr val="FF0000"/>
                </a:solidFill>
              </a:rPr>
              <a:t>="#</a:t>
            </a:r>
            <a:r>
              <a:rPr lang="en-US" dirty="0">
                <a:solidFill>
                  <a:srgbClr val="FF0000"/>
                </a:solidFill>
              </a:rPr>
              <a:t>332277";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("</a:t>
            </a:r>
            <a:r>
              <a:rPr lang="en-US" dirty="0" err="1">
                <a:solidFill>
                  <a:srgbClr val="FF0000"/>
                </a:solidFill>
              </a:rPr>
              <a:t>firstp</a:t>
            </a:r>
            <a:r>
              <a:rPr lang="en-US" dirty="0">
                <a:solidFill>
                  <a:srgbClr val="FF0000"/>
                </a:solidFill>
              </a:rPr>
              <a:t>").</a:t>
            </a:r>
            <a:r>
              <a:rPr lang="en-US" dirty="0" err="1">
                <a:solidFill>
                  <a:srgbClr val="FF0000"/>
                </a:solidFill>
              </a:rPr>
              <a:t>style.textAlign</a:t>
            </a:r>
            <a:r>
              <a:rPr lang="en-US" dirty="0">
                <a:solidFill>
                  <a:srgbClr val="FF0000"/>
                </a:solidFill>
              </a:rPr>
              <a:t> = "right";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("</a:t>
            </a:r>
            <a:r>
              <a:rPr lang="en-US" dirty="0" err="1">
                <a:solidFill>
                  <a:srgbClr val="FF0000"/>
                </a:solidFill>
              </a:rPr>
              <a:t>firstp</a:t>
            </a:r>
            <a:r>
              <a:rPr lang="en-US" dirty="0">
                <a:solidFill>
                  <a:srgbClr val="FF0000"/>
                </a:solidFill>
              </a:rPr>
              <a:t>").</a:t>
            </a:r>
            <a:r>
              <a:rPr lang="en-US" dirty="0" err="1">
                <a:solidFill>
                  <a:srgbClr val="FF0000"/>
                </a:solidFill>
              </a:rPr>
              <a:t>style.padding</a:t>
            </a:r>
            <a:r>
              <a:rPr lang="en-US" dirty="0">
                <a:solidFill>
                  <a:srgbClr val="FF0000"/>
                </a:solidFill>
              </a:rPr>
              <a:t> = "30px";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("</a:t>
            </a:r>
            <a:r>
              <a:rPr lang="en-US" dirty="0" err="1">
                <a:solidFill>
                  <a:srgbClr val="FF0000"/>
                </a:solidFill>
              </a:rPr>
              <a:t>firstp</a:t>
            </a:r>
            <a:r>
              <a:rPr lang="en-US" dirty="0">
                <a:solidFill>
                  <a:srgbClr val="FF0000"/>
                </a:solidFill>
              </a:rPr>
              <a:t>").</a:t>
            </a:r>
            <a:r>
              <a:rPr lang="en-US" dirty="0" err="1">
                <a:solidFill>
                  <a:srgbClr val="FF0000"/>
                </a:solidFill>
              </a:rPr>
              <a:t>style.borderWidth</a:t>
            </a:r>
            <a:r>
              <a:rPr lang="en-US" dirty="0">
                <a:solidFill>
                  <a:srgbClr val="FF0000"/>
                </a:solidFill>
              </a:rPr>
              <a:t> = "8px";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("</a:t>
            </a:r>
            <a:r>
              <a:rPr lang="en-US" dirty="0" err="1">
                <a:solidFill>
                  <a:srgbClr val="FF0000"/>
                </a:solidFill>
              </a:rPr>
              <a:t>firstp</a:t>
            </a:r>
            <a:r>
              <a:rPr lang="en-US" dirty="0">
                <a:solidFill>
                  <a:srgbClr val="FF0000"/>
                </a:solidFill>
              </a:rPr>
              <a:t>").</a:t>
            </a:r>
            <a:r>
              <a:rPr lang="en-US" dirty="0" err="1">
                <a:solidFill>
                  <a:srgbClr val="FF0000"/>
                </a:solidFill>
              </a:rPr>
              <a:t>style.borderColor</a:t>
            </a:r>
            <a:r>
              <a:rPr lang="en-US" dirty="0">
                <a:solidFill>
                  <a:srgbClr val="FF0000"/>
                </a:solidFill>
              </a:rPr>
              <a:t> = "green";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("</a:t>
            </a:r>
            <a:r>
              <a:rPr lang="en-US" dirty="0" err="1">
                <a:solidFill>
                  <a:srgbClr val="FF0000"/>
                </a:solidFill>
              </a:rPr>
              <a:t>firstp</a:t>
            </a:r>
            <a:r>
              <a:rPr lang="en-US" dirty="0">
                <a:solidFill>
                  <a:srgbClr val="FF0000"/>
                </a:solidFill>
              </a:rPr>
              <a:t>").</a:t>
            </a:r>
            <a:r>
              <a:rPr lang="en-US" dirty="0" err="1">
                <a:solidFill>
                  <a:srgbClr val="FF0000"/>
                </a:solidFill>
              </a:rPr>
              <a:t>style.borderStyle</a:t>
            </a:r>
            <a:r>
              <a:rPr lang="en-US" dirty="0">
                <a:solidFill>
                  <a:srgbClr val="FF0000"/>
                </a:solidFill>
              </a:rPr>
              <a:t> = "inset";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&lt;/body&gt;&lt;/html&gt;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46199" y="99951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33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1" y="7716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styles you can change using </a:t>
            </a:r>
            <a:r>
              <a:rPr lang="en-US" dirty="0" err="1" smtClean="0"/>
              <a:t>getElementById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2" y="1288606"/>
            <a:ext cx="2971799" cy="46226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backgroundColor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backgroundImage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backgroundPosition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backgroundRepeat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borderColor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borderStyle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borderWidth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margin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padding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width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position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43601" y="1282819"/>
            <a:ext cx="4419601" cy="4622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color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fontFamily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fontSize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fontWeight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fontStyle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lineHeight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textAlign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And more…</a:t>
            </a:r>
          </a:p>
          <a:p>
            <a:pPr marL="0" indent="0">
              <a:buNone/>
            </a:pPr>
            <a:r>
              <a:rPr lang="en-US" sz="1300" u="sng" dirty="0">
                <a:solidFill>
                  <a:srgbClr val="0070C0"/>
                </a:solidFill>
              </a:rPr>
              <a:t>http://www.w3schools.com/jsref/dom_obj_style.asp</a:t>
            </a:r>
            <a:endParaRPr lang="en-US" sz="1300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17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9202" y="624110"/>
            <a:ext cx="6589199" cy="67129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innerHTML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1" y="1295400"/>
            <a:ext cx="7391400" cy="461582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The </a:t>
            </a:r>
            <a:r>
              <a:rPr lang="en-US" b="1" dirty="0" err="1" smtClean="0">
                <a:solidFill>
                  <a:schemeClr val="tx1"/>
                </a:solidFill>
              </a:rPr>
              <a:t>innerHTML</a:t>
            </a:r>
            <a:r>
              <a:rPr lang="en-US" b="1" dirty="0" smtClean="0">
                <a:solidFill>
                  <a:schemeClr val="tx1"/>
                </a:solidFill>
              </a:rPr>
              <a:t> is what is between the opening and the closing tag, regardless of what the tag is: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&lt;p id = “</a:t>
            </a:r>
            <a:r>
              <a:rPr lang="en-US" dirty="0" err="1" smtClean="0">
                <a:solidFill>
                  <a:srgbClr val="FF0000"/>
                </a:solidFill>
              </a:rPr>
              <a:t>firstp</a:t>
            </a:r>
            <a:r>
              <a:rPr lang="en-US" dirty="0" smtClean="0">
                <a:solidFill>
                  <a:srgbClr val="FF0000"/>
                </a:solidFill>
              </a:rPr>
              <a:t>”&gt;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his is the </a:t>
            </a:r>
            <a:r>
              <a:rPr lang="en-US" dirty="0" err="1" smtClean="0">
                <a:solidFill>
                  <a:srgbClr val="FF0000"/>
                </a:solidFill>
              </a:rPr>
              <a:t>innerHTML</a:t>
            </a:r>
            <a:r>
              <a:rPr lang="en-US" dirty="0" smtClean="0">
                <a:solidFill>
                  <a:srgbClr val="FF0000"/>
                </a:solidFill>
              </a:rPr>
              <a:t> text because it goes between the opening and closing tag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&lt;/p&gt;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Above, the </a:t>
            </a:r>
            <a:r>
              <a:rPr lang="en-US" dirty="0" err="1" smtClean="0">
                <a:solidFill>
                  <a:schemeClr val="tx1"/>
                </a:solidFill>
              </a:rPr>
              <a:t>innerHTML</a:t>
            </a:r>
            <a:r>
              <a:rPr lang="en-US" dirty="0" smtClean="0">
                <a:solidFill>
                  <a:schemeClr val="tx1"/>
                </a:solidFill>
              </a:rPr>
              <a:t> is: “This is the </a:t>
            </a:r>
            <a:r>
              <a:rPr lang="en-US" dirty="0" err="1" smtClean="0">
                <a:solidFill>
                  <a:schemeClr val="tx1"/>
                </a:solidFill>
              </a:rPr>
              <a:t>innerHTML</a:t>
            </a:r>
            <a:r>
              <a:rPr lang="en-US" dirty="0" smtClean="0">
                <a:solidFill>
                  <a:schemeClr val="tx1"/>
                </a:solidFill>
              </a:rPr>
              <a:t> text because it goes between the opening and closing tag”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To change it: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dirty="0" smtClean="0">
                <a:solidFill>
                  <a:srgbClr val="FF0000"/>
                </a:solidFill>
              </a:rPr>
              <a:t>(“</a:t>
            </a:r>
            <a:r>
              <a:rPr lang="en-US" dirty="0" err="1" smtClean="0">
                <a:solidFill>
                  <a:srgbClr val="FF0000"/>
                </a:solidFill>
              </a:rPr>
              <a:t>firstp</a:t>
            </a:r>
            <a:r>
              <a:rPr lang="en-US" dirty="0" smtClean="0">
                <a:solidFill>
                  <a:srgbClr val="FF0000"/>
                </a:solidFill>
              </a:rPr>
              <a:t>”).</a:t>
            </a:r>
            <a:r>
              <a:rPr lang="en-US" dirty="0" err="1" smtClean="0">
                <a:solidFill>
                  <a:srgbClr val="FF0000"/>
                </a:solidFill>
              </a:rPr>
              <a:t>innerHTML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“new text for paragraph”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&lt;h1 id = “</a:t>
            </a:r>
            <a:r>
              <a:rPr lang="en-US" dirty="0" err="1" smtClean="0">
                <a:solidFill>
                  <a:srgbClr val="FF0000"/>
                </a:solidFill>
              </a:rPr>
              <a:t>firsth</a:t>
            </a:r>
            <a:r>
              <a:rPr lang="en-US" dirty="0" smtClean="0">
                <a:solidFill>
                  <a:srgbClr val="FF0000"/>
                </a:solidFill>
              </a:rPr>
              <a:t>”&gt;Title goes here &lt;/h1&gt;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Above: </a:t>
            </a:r>
            <a:r>
              <a:rPr lang="en-US" dirty="0" err="1" smtClean="0">
                <a:solidFill>
                  <a:schemeClr val="tx1"/>
                </a:solidFill>
              </a:rPr>
              <a:t>innerHTML</a:t>
            </a:r>
            <a:r>
              <a:rPr lang="en-US" dirty="0" smtClean="0">
                <a:solidFill>
                  <a:schemeClr val="tx1"/>
                </a:solidFill>
              </a:rPr>
              <a:t> is: Title goes here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To change: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dirty="0" smtClean="0">
                <a:solidFill>
                  <a:srgbClr val="FF0000"/>
                </a:solidFill>
              </a:rPr>
              <a:t>(“</a:t>
            </a:r>
            <a:r>
              <a:rPr lang="en-US" dirty="0" err="1" smtClean="0">
                <a:solidFill>
                  <a:srgbClr val="FF0000"/>
                </a:solidFill>
              </a:rPr>
              <a:t>firsth</a:t>
            </a:r>
            <a:r>
              <a:rPr lang="en-US" dirty="0" smtClean="0">
                <a:solidFill>
                  <a:srgbClr val="FF0000"/>
                </a:solidFill>
              </a:rPr>
              <a:t>”).</a:t>
            </a:r>
            <a:r>
              <a:rPr lang="en-US" dirty="0" err="1" smtClean="0">
                <a:solidFill>
                  <a:srgbClr val="FF0000"/>
                </a:solidFill>
              </a:rPr>
              <a:t>innerHTML</a:t>
            </a:r>
            <a:r>
              <a:rPr lang="en-US" dirty="0" smtClean="0">
                <a:solidFill>
                  <a:srgbClr val="FF0000"/>
                </a:solidFill>
              </a:rPr>
              <a:t> = “New Title”</a:t>
            </a:r>
          </a:p>
        </p:txBody>
      </p:sp>
    </p:spTree>
    <p:extLst>
      <p:ext uri="{BB962C8B-B14F-4D97-AF65-F5344CB8AC3E}">
        <p14:creationId xmlns:p14="http://schemas.microsoft.com/office/powerpoint/2010/main" val="157793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1" y="152400"/>
            <a:ext cx="6589199" cy="1280890"/>
          </a:xfrm>
        </p:spPr>
        <p:txBody>
          <a:bodyPr>
            <a:normAutofit/>
          </a:bodyPr>
          <a:lstStyle/>
          <a:p>
            <a:r>
              <a:rPr lang="en-US" b="1" dirty="0" smtClean="0"/>
              <a:t>JavaScript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914400"/>
            <a:ext cx="7620000" cy="541020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900" dirty="0"/>
              <a:t>Adding </a:t>
            </a:r>
            <a:r>
              <a:rPr lang="en-US" sz="2900" b="1" dirty="0"/>
              <a:t>variables</a:t>
            </a:r>
            <a:r>
              <a:rPr lang="en-US" sz="2900" dirty="0"/>
              <a:t> example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endParaRPr lang="en-US" sz="2100" dirty="0"/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en-US" sz="3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&lt;!DOCTYPE </a:t>
            </a:r>
            <a:r>
              <a:rPr lang="en-US" sz="3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html&gt;</a:t>
            </a:r>
            <a:endParaRPr lang="en-US" sz="32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en-US" sz="3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en-US" sz="3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&lt;head&gt;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en-US" sz="3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&lt;title&gt;JavaScript Guidelines&lt;/title&gt;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en-US" sz="3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&lt;meta charset= "utf-8" /&gt;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en-US" sz="3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&lt;/head&gt; 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en-US" sz="3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&lt;body&gt;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buNone/>
            </a:pPr>
            <a:r>
              <a:rPr lang="en-US" sz="3200" b="1" dirty="0">
                <a:solidFill>
                  <a:srgbClr val="FF0000"/>
                </a:solidFill>
              </a:rPr>
              <a:t>&lt;script&gt;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buNone/>
            </a:pPr>
            <a:r>
              <a:rPr lang="en-US" sz="3200" b="1" dirty="0">
                <a:solidFill>
                  <a:srgbClr val="FF0000"/>
                </a:solidFill>
              </a:rPr>
              <a:t>	</a:t>
            </a:r>
            <a:r>
              <a:rPr lang="en-US" sz="3200" b="1" dirty="0">
                <a:solidFill>
                  <a:srgbClr val="FF0000"/>
                </a:solidFill>
              </a:rPr>
              <a:t>   </a:t>
            </a:r>
            <a:r>
              <a:rPr lang="en-US" sz="3200" b="1" dirty="0" err="1">
                <a:solidFill>
                  <a:srgbClr val="FF0000"/>
                </a:solidFill>
              </a:rPr>
              <a:t>var</a:t>
            </a:r>
            <a:r>
              <a:rPr lang="en-US" sz="3200" b="1" dirty="0">
                <a:solidFill>
                  <a:srgbClr val="FF0000"/>
                </a:solidFill>
              </a:rPr>
              <a:t> amount = 3</a:t>
            </a: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	</a:t>
            </a:r>
            <a:r>
              <a:rPr lang="en-US" sz="3200" b="1" dirty="0" err="1">
                <a:solidFill>
                  <a:srgbClr val="FF0000"/>
                </a:solidFill>
              </a:rPr>
              <a:t>document.write</a:t>
            </a:r>
            <a:r>
              <a:rPr lang="en-US" sz="3200" b="1" dirty="0">
                <a:solidFill>
                  <a:srgbClr val="FF0000"/>
                </a:solidFill>
              </a:rPr>
              <a:t>("&lt;</a:t>
            </a:r>
            <a:r>
              <a:rPr lang="en-US" sz="3200" b="1" dirty="0">
                <a:solidFill>
                  <a:srgbClr val="FF0000"/>
                </a:solidFill>
              </a:rPr>
              <a:t>h1&gt;Making Decisions&lt;/h1&gt;")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	</a:t>
            </a:r>
            <a:r>
              <a:rPr lang="en-US" sz="3200" b="1" dirty="0" err="1">
                <a:solidFill>
                  <a:srgbClr val="FF0000"/>
                </a:solidFill>
              </a:rPr>
              <a:t>document.write</a:t>
            </a:r>
            <a:r>
              <a:rPr lang="en-US" sz="3200" b="1" dirty="0">
                <a:solidFill>
                  <a:srgbClr val="FF0000"/>
                </a:solidFill>
              </a:rPr>
              <a:t>("&lt;p&gt;There are  “+ amount +”  choices.&lt;/p&gt;")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buNone/>
            </a:pPr>
            <a:r>
              <a:rPr lang="en-US" sz="3200" b="1" dirty="0">
                <a:solidFill>
                  <a:srgbClr val="FF0000"/>
                </a:solidFill>
              </a:rPr>
              <a:t>&lt;/</a:t>
            </a:r>
            <a:r>
              <a:rPr lang="en-US" sz="3200" b="1" dirty="0">
                <a:solidFill>
                  <a:srgbClr val="FF0000"/>
                </a:solidFill>
              </a:rPr>
              <a:t>script</a:t>
            </a:r>
            <a:r>
              <a:rPr lang="en-US" sz="3200" b="1" dirty="0">
                <a:solidFill>
                  <a:srgbClr val="FF0000"/>
                </a:solidFill>
              </a:rPr>
              <a:t>&gt;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en-US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3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body&gt;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en-US" sz="3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&lt;/html</a:t>
            </a:r>
            <a:r>
              <a:rPr lang="en-US" sz="3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endParaRPr lang="en-US" sz="32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en-US" sz="3200" dirty="0">
                <a:latin typeface="Calisto MT" panose="02040603050505030304" pitchFamily="18" charset="0"/>
                <a:cs typeface="Courier New" pitchFamily="49" charset="0"/>
                <a:hlinkClick r:id="rId2" action="ppaction://hlinkfile"/>
              </a:rPr>
              <a:t>Link</a:t>
            </a:r>
            <a:endParaRPr lang="en-US" sz="3200" dirty="0">
              <a:latin typeface="Calisto MT" panose="02040603050505030304" pitchFamily="18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3200" dirty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59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1" y="90710"/>
            <a:ext cx="6589199" cy="747490"/>
          </a:xfrm>
        </p:spPr>
        <p:txBody>
          <a:bodyPr/>
          <a:lstStyle/>
          <a:p>
            <a:r>
              <a:rPr lang="en-US" dirty="0" err="1" smtClean="0"/>
              <a:t>innerHTML</a:t>
            </a:r>
            <a:r>
              <a:rPr lang="en-US" dirty="0" smtClean="0"/>
              <a:t>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1" y="1371600"/>
            <a:ext cx="7391399" cy="453962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&lt;p id = “linked”&gt; &lt;a </a:t>
            </a:r>
            <a:r>
              <a:rPr lang="en-US" dirty="0" err="1">
                <a:solidFill>
                  <a:srgbClr val="FF0000"/>
                </a:solidFill>
              </a:rPr>
              <a:t>href</a:t>
            </a:r>
            <a:r>
              <a:rPr lang="en-US" dirty="0">
                <a:solidFill>
                  <a:srgbClr val="FF0000"/>
                </a:solidFill>
              </a:rPr>
              <a:t> = “udel.edu” id = “</a:t>
            </a:r>
            <a:r>
              <a:rPr lang="en-US" dirty="0" err="1">
                <a:solidFill>
                  <a:srgbClr val="FF0000"/>
                </a:solidFill>
              </a:rPr>
              <a:t>firstlink</a:t>
            </a:r>
            <a:r>
              <a:rPr lang="en-US" dirty="0">
                <a:solidFill>
                  <a:srgbClr val="FF0000"/>
                </a:solidFill>
              </a:rPr>
              <a:t>”&gt; link to </a:t>
            </a:r>
            <a:r>
              <a:rPr lang="en-US" dirty="0" err="1">
                <a:solidFill>
                  <a:srgbClr val="FF0000"/>
                </a:solidFill>
              </a:rPr>
              <a:t>udel</a:t>
            </a:r>
            <a:r>
              <a:rPr lang="en-US" dirty="0">
                <a:solidFill>
                  <a:srgbClr val="FF0000"/>
                </a:solidFill>
              </a:rPr>
              <a:t> &lt;/a&gt;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&lt;/p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What is the </a:t>
            </a:r>
            <a:r>
              <a:rPr lang="en-US" dirty="0" err="1" smtClean="0">
                <a:solidFill>
                  <a:schemeClr val="tx1"/>
                </a:solidFill>
              </a:rPr>
              <a:t>innerHTML</a:t>
            </a:r>
            <a:r>
              <a:rPr lang="en-US" dirty="0" smtClean="0">
                <a:solidFill>
                  <a:schemeClr val="tx1"/>
                </a:solidFill>
              </a:rPr>
              <a:t> of linked?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What is the </a:t>
            </a:r>
            <a:r>
              <a:rPr lang="en-US" dirty="0" err="1" smtClean="0">
                <a:solidFill>
                  <a:schemeClr val="tx1"/>
                </a:solidFill>
              </a:rPr>
              <a:t>innerHTML</a:t>
            </a:r>
            <a:r>
              <a:rPr lang="en-US" dirty="0" smtClean="0">
                <a:solidFill>
                  <a:schemeClr val="tx1"/>
                </a:solidFill>
              </a:rPr>
              <a:t> of </a:t>
            </a:r>
            <a:r>
              <a:rPr lang="en-US" dirty="0" err="1" smtClean="0">
                <a:solidFill>
                  <a:schemeClr val="tx1"/>
                </a:solidFill>
              </a:rPr>
              <a:t>firstlink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How would you change the </a:t>
            </a:r>
            <a:r>
              <a:rPr lang="en-US" dirty="0" err="1" smtClean="0">
                <a:solidFill>
                  <a:schemeClr val="tx1"/>
                </a:solidFill>
              </a:rPr>
              <a:t>innerHTML</a:t>
            </a:r>
            <a:r>
              <a:rPr lang="en-US" dirty="0" smtClean="0">
                <a:solidFill>
                  <a:schemeClr val="tx1"/>
                </a:solidFill>
              </a:rPr>
              <a:t> of linked to a new link?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dirty="0" err="1" smtClean="0">
                <a:solidFill>
                  <a:srgbClr val="FF0000"/>
                </a:solidFill>
              </a:rPr>
              <a:t>ol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id = “list1”&gt;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&lt;li id = “</a:t>
            </a:r>
            <a:r>
              <a:rPr lang="en-US" dirty="0" err="1" smtClean="0">
                <a:solidFill>
                  <a:srgbClr val="FF0000"/>
                </a:solidFill>
              </a:rPr>
              <a:t>firstItem</a:t>
            </a:r>
            <a:r>
              <a:rPr lang="en-US" dirty="0" smtClean="0">
                <a:solidFill>
                  <a:srgbClr val="FF0000"/>
                </a:solidFill>
              </a:rPr>
              <a:t>”&gt; cats &lt;/li&gt;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&lt;li id=“</a:t>
            </a:r>
            <a:r>
              <a:rPr lang="en-US" dirty="0" err="1" smtClean="0">
                <a:solidFill>
                  <a:srgbClr val="FF0000"/>
                </a:solidFill>
              </a:rPr>
              <a:t>seconditem</a:t>
            </a:r>
            <a:r>
              <a:rPr lang="en-US" dirty="0" smtClean="0">
                <a:solidFill>
                  <a:srgbClr val="FF0000"/>
                </a:solidFill>
              </a:rPr>
              <a:t>”&gt; dogs &lt;/li&gt;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&lt;/</a:t>
            </a:r>
            <a:r>
              <a:rPr lang="en-US" dirty="0" err="1" smtClean="0">
                <a:solidFill>
                  <a:srgbClr val="FF0000"/>
                </a:solidFill>
              </a:rPr>
              <a:t>ol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What is the </a:t>
            </a:r>
            <a:r>
              <a:rPr lang="en-US" dirty="0" err="1" smtClean="0">
                <a:solidFill>
                  <a:schemeClr val="tx1"/>
                </a:solidFill>
              </a:rPr>
              <a:t>innerHTML</a:t>
            </a:r>
            <a:r>
              <a:rPr lang="en-US" dirty="0" smtClean="0">
                <a:solidFill>
                  <a:schemeClr val="tx1"/>
                </a:solidFill>
              </a:rPr>
              <a:t> of list1?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What is the </a:t>
            </a:r>
            <a:r>
              <a:rPr lang="en-US" dirty="0" err="1" smtClean="0">
                <a:solidFill>
                  <a:schemeClr val="tx1"/>
                </a:solidFill>
              </a:rPr>
              <a:t>innerHTML</a:t>
            </a:r>
            <a:r>
              <a:rPr lang="en-US" dirty="0" smtClean="0">
                <a:solidFill>
                  <a:schemeClr val="tx1"/>
                </a:solidFill>
              </a:rPr>
              <a:t> of </a:t>
            </a:r>
            <a:r>
              <a:rPr lang="en-US" dirty="0" err="1" smtClean="0">
                <a:solidFill>
                  <a:schemeClr val="tx1"/>
                </a:solidFill>
              </a:rPr>
              <a:t>firstitem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How would you change the </a:t>
            </a:r>
            <a:r>
              <a:rPr lang="en-US" dirty="0" err="1" smtClean="0">
                <a:solidFill>
                  <a:schemeClr val="tx1"/>
                </a:solidFill>
              </a:rPr>
              <a:t>innerHTML</a:t>
            </a:r>
            <a:r>
              <a:rPr lang="en-US" dirty="0" smtClean="0">
                <a:solidFill>
                  <a:schemeClr val="tx1"/>
                </a:solidFill>
              </a:rPr>
              <a:t> of list1 to a new list?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91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1" y="381000"/>
            <a:ext cx="7010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Confirm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1" y="990600"/>
            <a:ext cx="7772400" cy="51816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The confirm box is like the prompt box, only in this case you only have the choice of choosing “ok” or “cancel”.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x = confirm(“Do you want to change something?”)</a:t>
            </a:r>
          </a:p>
          <a:p>
            <a:r>
              <a:rPr lang="en-US" dirty="0" smtClean="0"/>
              <a:t>If you choose ok, x holds true</a:t>
            </a:r>
          </a:p>
          <a:p>
            <a:r>
              <a:rPr lang="en-US" dirty="0" smtClean="0"/>
              <a:t>If you choose cancel, x holds false</a:t>
            </a:r>
          </a:p>
          <a:p>
            <a:r>
              <a:rPr lang="en-US" dirty="0" smtClean="0"/>
              <a:t>Aside: true and false are known as Boolean values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x=confirm</a:t>
            </a:r>
            <a:r>
              <a:rPr lang="en-US" dirty="0">
                <a:solidFill>
                  <a:srgbClr val="FF0000"/>
                </a:solidFill>
              </a:rPr>
              <a:t>("Press a button</a:t>
            </a:r>
            <a:r>
              <a:rPr lang="en-US" dirty="0" smtClean="0">
                <a:solidFill>
                  <a:srgbClr val="FF0000"/>
                </a:solidFill>
              </a:rPr>
              <a:t>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if (x==</a:t>
            </a:r>
            <a:r>
              <a:rPr lang="en-US" dirty="0">
                <a:solidFill>
                  <a:srgbClr val="FF0000"/>
                </a:solidFill>
              </a:rPr>
              <a:t>true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dirty="0" smtClean="0">
                <a:solidFill>
                  <a:srgbClr val="FF0000"/>
                </a:solidFill>
              </a:rPr>
              <a:t>(“p1”).</a:t>
            </a:r>
            <a:r>
              <a:rPr lang="en-US" dirty="0" err="1" smtClean="0">
                <a:solidFill>
                  <a:srgbClr val="FF0000"/>
                </a:solidFill>
              </a:rPr>
              <a:t>innerHTML</a:t>
            </a:r>
            <a:r>
              <a:rPr lang="en-US" dirty="0" smtClean="0">
                <a:solidFill>
                  <a:srgbClr val="FF0000"/>
                </a:solidFill>
              </a:rPr>
              <a:t>="</a:t>
            </a:r>
            <a:r>
              <a:rPr lang="en-US" dirty="0">
                <a:solidFill>
                  <a:srgbClr val="FF0000"/>
                </a:solidFill>
              </a:rPr>
              <a:t>You pressed OK</a:t>
            </a:r>
            <a:r>
              <a:rPr lang="en-US" dirty="0" smtClean="0">
                <a:solidFill>
                  <a:srgbClr val="FF0000"/>
                </a:solidFill>
              </a:rPr>
              <a:t>!"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else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dirty="0" smtClean="0">
                <a:solidFill>
                  <a:srgbClr val="FF0000"/>
                </a:solidFill>
              </a:rPr>
              <a:t>(“</a:t>
            </a:r>
            <a:r>
              <a:rPr lang="en-US" dirty="0">
                <a:solidFill>
                  <a:srgbClr val="FF0000"/>
                </a:solidFill>
              </a:rPr>
              <a:t>p1”).</a:t>
            </a:r>
            <a:r>
              <a:rPr lang="en-US" dirty="0" err="1">
                <a:solidFill>
                  <a:srgbClr val="FF0000"/>
                </a:solidFill>
              </a:rPr>
              <a:t>innerHTML</a:t>
            </a:r>
            <a:r>
              <a:rPr lang="en-US" dirty="0">
                <a:solidFill>
                  <a:srgbClr val="FF0000"/>
                </a:solidFill>
              </a:rPr>
              <a:t> ="You pressed Cancel</a:t>
            </a:r>
            <a:r>
              <a:rPr lang="en-US" dirty="0" smtClean="0">
                <a:solidFill>
                  <a:srgbClr val="FF0000"/>
                </a:solidFill>
              </a:rPr>
              <a:t>!“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}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1" y="2667000"/>
            <a:ext cx="2398199" cy="146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79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1" y="152400"/>
            <a:ext cx="6858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if we want to change the text?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371600"/>
            <a:ext cx="8534400" cy="453962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dirty="0">
                <a:solidFill>
                  <a:srgbClr val="FF0000"/>
                </a:solidFill>
              </a:rPr>
              <a:t>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dirty="0">
                <a:solidFill>
                  <a:srgbClr val="FF0000"/>
                </a:solidFill>
              </a:rPr>
              <a:t>p id = "</a:t>
            </a:r>
            <a:r>
              <a:rPr lang="en-US" dirty="0" err="1">
                <a:solidFill>
                  <a:srgbClr val="FF0000"/>
                </a:solidFill>
              </a:rPr>
              <a:t>firstp</a:t>
            </a:r>
            <a:r>
              <a:rPr lang="en-US" dirty="0">
                <a:solidFill>
                  <a:srgbClr val="FF0000"/>
                </a:solidFill>
              </a:rPr>
              <a:t>"&gt; This is a paragraph&lt;/p&gt;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dirty="0">
                <a:solidFill>
                  <a:srgbClr val="FF0000"/>
                </a:solidFill>
              </a:rPr>
              <a:t>p id = "</a:t>
            </a:r>
            <a:r>
              <a:rPr lang="en-US" dirty="0" err="1">
                <a:solidFill>
                  <a:srgbClr val="FF0000"/>
                </a:solidFill>
              </a:rPr>
              <a:t>secondp</a:t>
            </a:r>
            <a:r>
              <a:rPr lang="en-US" dirty="0">
                <a:solidFill>
                  <a:srgbClr val="FF0000"/>
                </a:solidFill>
              </a:rPr>
              <a:t>"&gt;This is a second paragraph&lt;/p&gt;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x = </a:t>
            </a:r>
            <a:r>
              <a:rPr lang="en-US" b="1" dirty="0">
                <a:solidFill>
                  <a:srgbClr val="FF0000"/>
                </a:solidFill>
              </a:rPr>
              <a:t>confirm</a:t>
            </a:r>
            <a:r>
              <a:rPr lang="en-US" dirty="0">
                <a:solidFill>
                  <a:srgbClr val="FF0000"/>
                </a:solidFill>
              </a:rPr>
              <a:t>("Do you want to see new text?")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if (x == true)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("</a:t>
            </a:r>
            <a:r>
              <a:rPr lang="en-US" dirty="0" err="1">
                <a:solidFill>
                  <a:srgbClr val="FF0000"/>
                </a:solidFill>
              </a:rPr>
              <a:t>firstp</a:t>
            </a:r>
            <a:r>
              <a:rPr lang="en-US" dirty="0">
                <a:solidFill>
                  <a:srgbClr val="FF0000"/>
                </a:solidFill>
              </a:rPr>
              <a:t>").</a:t>
            </a:r>
            <a:r>
              <a:rPr lang="en-US" b="1" dirty="0" err="1">
                <a:solidFill>
                  <a:srgbClr val="FF0000"/>
                </a:solidFill>
              </a:rPr>
              <a:t>innerHTML</a:t>
            </a:r>
            <a:r>
              <a:rPr lang="en-US" dirty="0">
                <a:solidFill>
                  <a:srgbClr val="FF0000"/>
                </a:solidFill>
              </a:rPr>
              <a:t> = "Some new text";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&lt;/</a:t>
            </a:r>
            <a:r>
              <a:rPr lang="en-US" dirty="0">
                <a:solidFill>
                  <a:srgbClr val="FF0000"/>
                </a:solidFill>
              </a:rPr>
              <a:t>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&lt;/body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i="1" dirty="0" smtClean="0">
                <a:solidFill>
                  <a:schemeClr val="tx1"/>
                </a:solidFill>
              </a:rPr>
              <a:t>Two new coding elements: </a:t>
            </a:r>
            <a:r>
              <a:rPr lang="en-US" b="1" i="1" dirty="0" err="1" smtClean="0">
                <a:solidFill>
                  <a:schemeClr val="tx1"/>
                </a:solidFill>
              </a:rPr>
              <a:t>innerHTML</a:t>
            </a:r>
            <a:r>
              <a:rPr lang="en-US" b="1" i="1" dirty="0" smtClean="0">
                <a:solidFill>
                  <a:schemeClr val="tx1"/>
                </a:solidFill>
              </a:rPr>
              <a:t> and the confirm button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46199" y="99951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80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609600"/>
            <a:ext cx="7924800" cy="6248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250" dirty="0">
                <a:solidFill>
                  <a:srgbClr val="0070C0"/>
                </a:solidFill>
              </a:rPr>
              <a:t>&lt;</a:t>
            </a:r>
            <a:r>
              <a:rPr lang="en-US" sz="1250" dirty="0">
                <a:solidFill>
                  <a:srgbClr val="0070C0"/>
                </a:solidFill>
              </a:rPr>
              <a:t>body&gt;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50" dirty="0">
                <a:solidFill>
                  <a:srgbClr val="0070C0"/>
                </a:solidFill>
              </a:rPr>
              <a:t>	</a:t>
            </a:r>
            <a:r>
              <a:rPr lang="en-US" sz="1250" dirty="0">
                <a:solidFill>
                  <a:srgbClr val="0070C0"/>
                </a:solidFill>
              </a:rPr>
              <a:t>&lt;</a:t>
            </a:r>
            <a:r>
              <a:rPr lang="en-US" sz="1250" dirty="0">
                <a:solidFill>
                  <a:srgbClr val="0070C0"/>
                </a:solidFill>
              </a:rPr>
              <a:t>h1&gt;Learn about &lt;</a:t>
            </a:r>
            <a:r>
              <a:rPr lang="en-US" sz="1250" b="1" dirty="0">
                <a:solidFill>
                  <a:srgbClr val="0070C0"/>
                </a:solidFill>
              </a:rPr>
              <a:t>span id = "animal</a:t>
            </a:r>
            <a:r>
              <a:rPr lang="en-US" sz="1250" dirty="0">
                <a:solidFill>
                  <a:srgbClr val="0070C0"/>
                </a:solidFill>
              </a:rPr>
              <a:t>"&gt;animals&lt;/span&gt;&lt;/h1&gt;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50" dirty="0">
                <a:solidFill>
                  <a:srgbClr val="0070C0"/>
                </a:solidFill>
              </a:rPr>
              <a:t>	</a:t>
            </a:r>
            <a:r>
              <a:rPr lang="en-US" sz="1250" dirty="0">
                <a:solidFill>
                  <a:srgbClr val="0070C0"/>
                </a:solidFill>
              </a:rPr>
              <a:t>&lt;</a:t>
            </a:r>
            <a:r>
              <a:rPr lang="en-US" sz="1250" dirty="0">
                <a:solidFill>
                  <a:srgbClr val="0070C0"/>
                </a:solidFill>
              </a:rPr>
              <a:t>p&gt;&lt;</a:t>
            </a:r>
            <a:r>
              <a:rPr lang="en-US" sz="1250" dirty="0" err="1">
                <a:solidFill>
                  <a:srgbClr val="0070C0"/>
                </a:solidFill>
              </a:rPr>
              <a:t>img</a:t>
            </a:r>
            <a:r>
              <a:rPr lang="en-US" sz="1250" dirty="0">
                <a:solidFill>
                  <a:srgbClr val="0070C0"/>
                </a:solidFill>
              </a:rPr>
              <a:t> width = "230" height = "200" </a:t>
            </a:r>
            <a:r>
              <a:rPr lang="en-US" sz="1250" b="1" dirty="0">
                <a:solidFill>
                  <a:srgbClr val="0070C0"/>
                </a:solidFill>
              </a:rPr>
              <a:t>id = "pic1</a:t>
            </a:r>
            <a:r>
              <a:rPr lang="en-US" sz="1250" dirty="0">
                <a:solidFill>
                  <a:srgbClr val="0070C0"/>
                </a:solidFill>
              </a:rPr>
              <a:t>" alt = "animal pic"&gt;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50" dirty="0">
                <a:solidFill>
                  <a:srgbClr val="0070C0"/>
                </a:solidFill>
              </a:rPr>
              <a:t>	</a:t>
            </a:r>
            <a:r>
              <a:rPr lang="en-US" sz="1250" dirty="0">
                <a:solidFill>
                  <a:srgbClr val="0070C0"/>
                </a:solidFill>
              </a:rPr>
              <a:t>&lt;/</a:t>
            </a:r>
            <a:r>
              <a:rPr lang="en-US" sz="1250" dirty="0">
                <a:solidFill>
                  <a:srgbClr val="0070C0"/>
                </a:solidFill>
              </a:rPr>
              <a:t>p&gt;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50" dirty="0">
                <a:solidFill>
                  <a:srgbClr val="0070C0"/>
                </a:solidFill>
              </a:rPr>
              <a:t>	</a:t>
            </a:r>
            <a:r>
              <a:rPr lang="en-US" sz="1250" dirty="0">
                <a:solidFill>
                  <a:srgbClr val="0070C0"/>
                </a:solidFill>
              </a:rPr>
              <a:t>&lt;</a:t>
            </a:r>
            <a:r>
              <a:rPr lang="en-US" sz="1250" dirty="0">
                <a:solidFill>
                  <a:srgbClr val="0070C0"/>
                </a:solidFill>
              </a:rPr>
              <a:t>p </a:t>
            </a:r>
            <a:r>
              <a:rPr lang="en-US" sz="1250" b="1" dirty="0">
                <a:solidFill>
                  <a:srgbClr val="0070C0"/>
                </a:solidFill>
              </a:rPr>
              <a:t>id = "</a:t>
            </a:r>
            <a:r>
              <a:rPr lang="en-US" sz="1250" b="1" dirty="0" err="1">
                <a:solidFill>
                  <a:srgbClr val="0070C0"/>
                </a:solidFill>
              </a:rPr>
              <a:t>firstp</a:t>
            </a:r>
            <a:r>
              <a:rPr lang="en-US" sz="1250" dirty="0">
                <a:solidFill>
                  <a:srgbClr val="0070C0"/>
                </a:solidFill>
              </a:rPr>
              <a:t>"&gt; You can learn so much about every animal in the zoo!&lt;/p&gt;</a:t>
            </a:r>
          </a:p>
          <a:p>
            <a:pPr marL="0" indent="0">
              <a:spcBef>
                <a:spcPts val="0"/>
              </a:spcBef>
              <a:buNone/>
            </a:pPr>
            <a:endParaRPr lang="en-US" sz="125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50" dirty="0">
                <a:solidFill>
                  <a:srgbClr val="FF0000"/>
                </a:solidFill>
              </a:rPr>
              <a:t>     &lt;</a:t>
            </a:r>
            <a:r>
              <a:rPr lang="en-US" sz="1250" dirty="0">
                <a:solidFill>
                  <a:srgbClr val="FF0000"/>
                </a:solidFill>
              </a:rPr>
              <a:t>script&gt;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350" dirty="0">
                <a:solidFill>
                  <a:srgbClr val="FF0000"/>
                </a:solidFill>
              </a:rPr>
              <a:t>	</a:t>
            </a:r>
            <a:r>
              <a:rPr lang="en-US" sz="1350" dirty="0" err="1">
                <a:solidFill>
                  <a:srgbClr val="FF0000"/>
                </a:solidFill>
              </a:rPr>
              <a:t>var</a:t>
            </a:r>
            <a:r>
              <a:rPr lang="en-US" sz="1350" dirty="0">
                <a:solidFill>
                  <a:srgbClr val="FF0000"/>
                </a:solidFill>
              </a:rPr>
              <a:t> animals = new Array()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350" dirty="0">
                <a:solidFill>
                  <a:srgbClr val="FF0000"/>
                </a:solidFill>
              </a:rPr>
              <a:t>	animals[0] = "lions"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350" dirty="0">
                <a:solidFill>
                  <a:srgbClr val="FF0000"/>
                </a:solidFill>
              </a:rPr>
              <a:t>	animals[1] = "giraffes"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350" dirty="0">
                <a:solidFill>
                  <a:srgbClr val="FF0000"/>
                </a:solidFill>
              </a:rPr>
              <a:t>	animals[2] = "penguins"</a:t>
            </a:r>
          </a:p>
          <a:p>
            <a:pPr marL="0" indent="0">
              <a:spcBef>
                <a:spcPts val="0"/>
              </a:spcBef>
              <a:buNone/>
            </a:pPr>
            <a:endParaRPr lang="en-US" sz="135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350" dirty="0">
                <a:solidFill>
                  <a:srgbClr val="FF0000"/>
                </a:solidFill>
              </a:rPr>
              <a:t>	</a:t>
            </a:r>
            <a:r>
              <a:rPr lang="en-US" sz="1350" dirty="0" err="1">
                <a:solidFill>
                  <a:srgbClr val="FF0000"/>
                </a:solidFill>
              </a:rPr>
              <a:t>var</a:t>
            </a:r>
            <a:r>
              <a:rPr lang="en-US" sz="1350" dirty="0">
                <a:solidFill>
                  <a:srgbClr val="FF0000"/>
                </a:solidFill>
              </a:rPr>
              <a:t> pics = new Array()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350" dirty="0">
                <a:solidFill>
                  <a:srgbClr val="FF0000"/>
                </a:solidFill>
              </a:rPr>
              <a:t>	pics[0] = "Images/lion.jpg"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350" dirty="0">
                <a:solidFill>
                  <a:srgbClr val="FF0000"/>
                </a:solidFill>
              </a:rPr>
              <a:t>	pics[1] = "Images/giraffe.jpg"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350" dirty="0">
                <a:solidFill>
                  <a:srgbClr val="FF0000"/>
                </a:solidFill>
              </a:rPr>
              <a:t>	pics[2] = "Images/penguin.jpg"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350" dirty="0">
                <a:solidFill>
                  <a:srgbClr val="FF0000"/>
                </a:solidFill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350" dirty="0">
                <a:solidFill>
                  <a:srgbClr val="FF0000"/>
                </a:solidFill>
              </a:rPr>
              <a:t>	</a:t>
            </a:r>
            <a:r>
              <a:rPr lang="en-US" sz="1350" dirty="0" err="1">
                <a:solidFill>
                  <a:srgbClr val="FF0000"/>
                </a:solidFill>
              </a:rPr>
              <a:t>var</a:t>
            </a:r>
            <a:r>
              <a:rPr lang="en-US" sz="1350" dirty="0">
                <a:solidFill>
                  <a:srgbClr val="FF0000"/>
                </a:solidFill>
              </a:rPr>
              <a:t> info = new Array()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350" dirty="0">
                <a:solidFill>
                  <a:srgbClr val="FF0000"/>
                </a:solidFill>
              </a:rPr>
              <a:t>	info[0] = "Lions are the second largest big cat species in the world (behind </a:t>
            </a:r>
            <a:r>
              <a:rPr lang="en-US" sz="1350" dirty="0">
                <a:solidFill>
                  <a:srgbClr val="FF0000"/>
                </a:solidFill>
              </a:rPr>
              <a:t>tigers"</a:t>
            </a:r>
            <a:endParaRPr lang="en-US" sz="135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350" dirty="0">
                <a:solidFill>
                  <a:srgbClr val="FF0000"/>
                </a:solidFill>
              </a:rPr>
              <a:t>	info[1] = "A male giraffe can weigh as much as a pick up truck</a:t>
            </a:r>
            <a:r>
              <a:rPr lang="en-US" sz="1350" dirty="0">
                <a:solidFill>
                  <a:srgbClr val="FF0000"/>
                </a:solidFill>
              </a:rPr>
              <a:t>!."</a:t>
            </a:r>
            <a:endParaRPr lang="en-US" sz="135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350" dirty="0">
                <a:solidFill>
                  <a:srgbClr val="FF0000"/>
                </a:solidFill>
              </a:rPr>
              <a:t>	info[2] = "Penguins spend around half their time in water and the other half on land. </a:t>
            </a:r>
            <a:r>
              <a:rPr lang="en-US" sz="1350" dirty="0">
                <a:solidFill>
                  <a:srgbClr val="FF0000"/>
                </a:solidFill>
              </a:rPr>
              <a:t>“</a:t>
            </a:r>
            <a:r>
              <a:rPr lang="en-US" sz="1350" dirty="0">
                <a:solidFill>
                  <a:srgbClr val="FF0000"/>
                </a:solidFill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350" dirty="0">
                <a:solidFill>
                  <a:srgbClr val="FF0000"/>
                </a:solidFill>
              </a:rPr>
              <a:t>	</a:t>
            </a:r>
            <a:r>
              <a:rPr lang="en-US" sz="1350" b="1" dirty="0" err="1">
                <a:solidFill>
                  <a:srgbClr val="FF0000"/>
                </a:solidFill>
              </a:rPr>
              <a:t>var</a:t>
            </a:r>
            <a:r>
              <a:rPr lang="en-US" sz="1350" b="1" dirty="0">
                <a:solidFill>
                  <a:srgbClr val="FF0000"/>
                </a:solidFill>
              </a:rPr>
              <a:t> x = </a:t>
            </a:r>
            <a:r>
              <a:rPr lang="en-US" sz="1350" b="1" dirty="0">
                <a:solidFill>
                  <a:srgbClr val="FF0000"/>
                </a:solidFill>
              </a:rPr>
              <a:t>confirm("</a:t>
            </a:r>
            <a:r>
              <a:rPr lang="en-US" sz="1350" b="1" dirty="0">
                <a:solidFill>
                  <a:srgbClr val="FF0000"/>
                </a:solidFill>
              </a:rPr>
              <a:t>Would you like to learn about an animal</a:t>
            </a:r>
            <a:r>
              <a:rPr lang="en-US" sz="1350" b="1" dirty="0">
                <a:solidFill>
                  <a:srgbClr val="FF0000"/>
                </a:solidFill>
              </a:rPr>
              <a:t>?")</a:t>
            </a:r>
          </a:p>
          <a:p>
            <a:pPr marL="0" indent="0">
              <a:spcBef>
                <a:spcPts val="0"/>
              </a:spcBef>
              <a:buNone/>
            </a:pPr>
            <a:endParaRPr lang="en-US" sz="1350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350" b="1" dirty="0">
                <a:solidFill>
                  <a:srgbClr val="FF0000"/>
                </a:solidFill>
              </a:rPr>
              <a:t>	if (x == true)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350" b="1" dirty="0">
                <a:solidFill>
                  <a:srgbClr val="FF0000"/>
                </a:solidFill>
              </a:rPr>
              <a:t>	</a:t>
            </a:r>
            <a:r>
              <a:rPr lang="en-US" sz="1350" b="1" dirty="0">
                <a:solidFill>
                  <a:srgbClr val="FF0000"/>
                </a:solidFill>
              </a:rPr>
              <a:t>{</a:t>
            </a:r>
            <a:r>
              <a:rPr lang="en-US" sz="1350" b="1" dirty="0">
                <a:solidFill>
                  <a:srgbClr val="FF0000"/>
                </a:solidFill>
              </a:rPr>
              <a:t>	</a:t>
            </a:r>
            <a:r>
              <a:rPr lang="en-US" sz="1350" b="1" dirty="0" err="1">
                <a:solidFill>
                  <a:srgbClr val="FF0000"/>
                </a:solidFill>
              </a:rPr>
              <a:t>var</a:t>
            </a:r>
            <a:r>
              <a:rPr lang="en-US" sz="1350" b="1" dirty="0">
                <a:solidFill>
                  <a:srgbClr val="FF0000"/>
                </a:solidFill>
              </a:rPr>
              <a:t> </a:t>
            </a:r>
            <a:r>
              <a:rPr lang="en-US" sz="1350" b="1" dirty="0" err="1">
                <a:solidFill>
                  <a:srgbClr val="FF0000"/>
                </a:solidFill>
              </a:rPr>
              <a:t>num</a:t>
            </a:r>
            <a:r>
              <a:rPr lang="en-US" sz="1350" b="1" dirty="0">
                <a:solidFill>
                  <a:srgbClr val="FF0000"/>
                </a:solidFill>
              </a:rPr>
              <a:t> = </a:t>
            </a:r>
            <a:r>
              <a:rPr lang="en-US" sz="1350" b="1" dirty="0" err="1">
                <a:solidFill>
                  <a:srgbClr val="FF0000"/>
                </a:solidFill>
              </a:rPr>
              <a:t>Math.floor</a:t>
            </a:r>
            <a:r>
              <a:rPr lang="en-US" sz="1350" b="1" dirty="0">
                <a:solidFill>
                  <a:srgbClr val="FF0000"/>
                </a:solidFill>
              </a:rPr>
              <a:t>(</a:t>
            </a:r>
            <a:r>
              <a:rPr lang="en-US" sz="1350" b="1" dirty="0" err="1">
                <a:solidFill>
                  <a:srgbClr val="FF0000"/>
                </a:solidFill>
              </a:rPr>
              <a:t>Math.random</a:t>
            </a:r>
            <a:r>
              <a:rPr lang="en-US" sz="1350" b="1" dirty="0">
                <a:solidFill>
                  <a:srgbClr val="FF0000"/>
                </a:solidFill>
              </a:rPr>
              <a:t>()*3)</a:t>
            </a:r>
            <a:endParaRPr lang="en-US" sz="1350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350" b="1" dirty="0">
                <a:solidFill>
                  <a:srgbClr val="FF0000"/>
                </a:solidFill>
              </a:rPr>
              <a:t>		</a:t>
            </a:r>
            <a:r>
              <a:rPr lang="en-US" sz="1350" b="1" dirty="0" err="1">
                <a:solidFill>
                  <a:srgbClr val="FF0000"/>
                </a:solidFill>
              </a:rPr>
              <a:t>document.getElementById</a:t>
            </a:r>
            <a:r>
              <a:rPr lang="en-US" sz="1350" b="1" dirty="0">
                <a:solidFill>
                  <a:srgbClr val="FF0000"/>
                </a:solidFill>
              </a:rPr>
              <a:t>("animal").</a:t>
            </a:r>
            <a:r>
              <a:rPr lang="en-US" sz="1350" b="1" dirty="0" err="1">
                <a:solidFill>
                  <a:srgbClr val="FF0000"/>
                </a:solidFill>
              </a:rPr>
              <a:t>innerHTML</a:t>
            </a:r>
            <a:r>
              <a:rPr lang="en-US" sz="1350" b="1" dirty="0">
                <a:solidFill>
                  <a:srgbClr val="FF0000"/>
                </a:solidFill>
              </a:rPr>
              <a:t> = animals[</a:t>
            </a:r>
            <a:r>
              <a:rPr lang="en-US" sz="1350" b="1" dirty="0" err="1">
                <a:solidFill>
                  <a:srgbClr val="FF0000"/>
                </a:solidFill>
              </a:rPr>
              <a:t>num</a:t>
            </a:r>
            <a:r>
              <a:rPr lang="en-US" sz="1350" b="1" dirty="0">
                <a:solidFill>
                  <a:srgbClr val="FF0000"/>
                </a:solidFill>
              </a:rPr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350" b="1" dirty="0">
                <a:solidFill>
                  <a:srgbClr val="FF0000"/>
                </a:solidFill>
              </a:rPr>
              <a:t>		</a:t>
            </a:r>
            <a:r>
              <a:rPr lang="en-US" sz="1350" b="1" dirty="0" err="1">
                <a:solidFill>
                  <a:srgbClr val="FF0000"/>
                </a:solidFill>
              </a:rPr>
              <a:t>document.getElementById</a:t>
            </a:r>
            <a:r>
              <a:rPr lang="en-US" sz="1350" b="1" dirty="0">
                <a:solidFill>
                  <a:srgbClr val="FF0000"/>
                </a:solidFill>
              </a:rPr>
              <a:t>("pic1").</a:t>
            </a:r>
            <a:r>
              <a:rPr lang="en-US" sz="1350" b="1" dirty="0" err="1">
                <a:solidFill>
                  <a:srgbClr val="FF0000"/>
                </a:solidFill>
              </a:rPr>
              <a:t>src</a:t>
            </a:r>
            <a:r>
              <a:rPr lang="en-US" sz="1350" b="1" dirty="0">
                <a:solidFill>
                  <a:srgbClr val="FF0000"/>
                </a:solidFill>
              </a:rPr>
              <a:t> = pics[</a:t>
            </a:r>
            <a:r>
              <a:rPr lang="en-US" sz="1350" b="1" dirty="0" err="1">
                <a:solidFill>
                  <a:srgbClr val="FF0000"/>
                </a:solidFill>
              </a:rPr>
              <a:t>num</a:t>
            </a:r>
            <a:r>
              <a:rPr lang="en-US" sz="1350" b="1" dirty="0">
                <a:solidFill>
                  <a:srgbClr val="FF0000"/>
                </a:solidFill>
              </a:rPr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350" b="1" dirty="0">
                <a:solidFill>
                  <a:srgbClr val="FF0000"/>
                </a:solidFill>
              </a:rPr>
              <a:t>		</a:t>
            </a:r>
            <a:r>
              <a:rPr lang="en-US" sz="1350" b="1" dirty="0" err="1">
                <a:solidFill>
                  <a:srgbClr val="FF0000"/>
                </a:solidFill>
              </a:rPr>
              <a:t>document.getElementById</a:t>
            </a:r>
            <a:r>
              <a:rPr lang="en-US" sz="1350" b="1" dirty="0">
                <a:solidFill>
                  <a:srgbClr val="FF0000"/>
                </a:solidFill>
              </a:rPr>
              <a:t>("</a:t>
            </a:r>
            <a:r>
              <a:rPr lang="en-US" sz="1350" b="1" dirty="0" err="1">
                <a:solidFill>
                  <a:srgbClr val="FF0000"/>
                </a:solidFill>
              </a:rPr>
              <a:t>firstp</a:t>
            </a:r>
            <a:r>
              <a:rPr lang="en-US" sz="1350" b="1" dirty="0">
                <a:solidFill>
                  <a:srgbClr val="FF0000"/>
                </a:solidFill>
              </a:rPr>
              <a:t>").</a:t>
            </a:r>
            <a:r>
              <a:rPr lang="en-US" sz="1350" b="1" dirty="0" err="1">
                <a:solidFill>
                  <a:srgbClr val="FF0000"/>
                </a:solidFill>
              </a:rPr>
              <a:t>innerHTML</a:t>
            </a:r>
            <a:r>
              <a:rPr lang="en-US" sz="1350" b="1" dirty="0">
                <a:solidFill>
                  <a:srgbClr val="FF0000"/>
                </a:solidFill>
              </a:rPr>
              <a:t> = info[</a:t>
            </a:r>
            <a:r>
              <a:rPr lang="en-US" sz="1350" b="1" dirty="0" err="1">
                <a:solidFill>
                  <a:srgbClr val="FF0000"/>
                </a:solidFill>
              </a:rPr>
              <a:t>num</a:t>
            </a:r>
            <a:r>
              <a:rPr lang="en-US" sz="1350" b="1" dirty="0">
                <a:solidFill>
                  <a:srgbClr val="FF0000"/>
                </a:solidFill>
              </a:rPr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350" b="1" dirty="0">
                <a:solidFill>
                  <a:srgbClr val="FF0000"/>
                </a:solidFill>
              </a:rPr>
              <a:t>	</a:t>
            </a:r>
            <a:r>
              <a:rPr lang="en-US" sz="1350" b="1" dirty="0">
                <a:solidFill>
                  <a:srgbClr val="FF0000"/>
                </a:solidFill>
              </a:rPr>
              <a:t>}</a:t>
            </a:r>
            <a:endParaRPr lang="en-US" sz="1350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50" dirty="0">
                <a:solidFill>
                  <a:srgbClr val="FF0000"/>
                </a:solidFill>
              </a:rPr>
              <a:t>     &lt;/</a:t>
            </a:r>
            <a:r>
              <a:rPr lang="en-US" sz="1250" dirty="0">
                <a:solidFill>
                  <a:srgbClr val="FF0000"/>
                </a:solidFill>
              </a:rPr>
              <a:t>script&gt;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50" dirty="0">
                <a:solidFill>
                  <a:srgbClr val="0070C0"/>
                </a:solidFill>
              </a:rPr>
              <a:t>&lt;/body</a:t>
            </a:r>
            <a:r>
              <a:rPr lang="en-US" sz="1250" dirty="0">
                <a:solidFill>
                  <a:srgbClr val="0070C0"/>
                </a:solidFill>
              </a:rPr>
              <a:t>&gt;</a:t>
            </a:r>
            <a:endParaRPr lang="en-US" sz="125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46199" y="99951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77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533400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smtClean="0"/>
              <a:t>JavaScript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325563"/>
            <a:ext cx="8077200" cy="4800601"/>
          </a:xfrm>
        </p:spPr>
        <p:txBody>
          <a:bodyPr>
            <a:normAutofit/>
          </a:bodyPr>
          <a:lstStyle/>
          <a:p>
            <a:r>
              <a:rPr lang="en-US" dirty="0" smtClean="0"/>
              <a:t>Variables </a:t>
            </a:r>
            <a:r>
              <a:rPr lang="en-US" dirty="0"/>
              <a:t>are "containers" for storing information.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x=5</a:t>
            </a:r>
            <a:r>
              <a:rPr lang="en-US" dirty="0">
                <a:solidFill>
                  <a:srgbClr val="FF0000"/>
                </a:solidFill>
              </a:rPr>
              <a:t>, </a:t>
            </a:r>
            <a:endParaRPr lang="en-US" dirty="0" smtClean="0">
              <a:solidFill>
                <a:srgbClr val="FF0000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y=6,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z=</a:t>
            </a:r>
            <a:r>
              <a:rPr lang="en-US" dirty="0" err="1" smtClean="0">
                <a:solidFill>
                  <a:srgbClr val="FF0000"/>
                </a:solidFill>
              </a:rPr>
              <a:t>x+y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These </a:t>
            </a:r>
            <a:r>
              <a:rPr lang="en-US" dirty="0"/>
              <a:t>letters are called </a:t>
            </a:r>
            <a:r>
              <a:rPr lang="en-US" b="1" dirty="0" smtClean="0"/>
              <a:t>variables</a:t>
            </a:r>
            <a:endParaRPr lang="en-US" dirty="0" smtClean="0"/>
          </a:p>
          <a:p>
            <a:pPr lvl="2"/>
            <a:r>
              <a:rPr lang="en-US" dirty="0" smtClean="0"/>
              <a:t>variables </a:t>
            </a:r>
            <a:r>
              <a:rPr lang="en-US" dirty="0"/>
              <a:t>can be used to hold values (x=5)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variable can have a short name, like 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, or a more descriptive name, like </a:t>
            </a:r>
            <a:r>
              <a:rPr lang="en-US" dirty="0" smtClean="0"/>
              <a:t>amount.</a:t>
            </a:r>
          </a:p>
          <a:p>
            <a:pPr marL="457200" lvl="1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firstname</a:t>
            </a:r>
            <a:r>
              <a:rPr lang="en-US" dirty="0" smtClean="0">
                <a:solidFill>
                  <a:srgbClr val="FF0000"/>
                </a:solidFill>
              </a:rPr>
              <a:t> = “Sam”</a:t>
            </a:r>
          </a:p>
          <a:p>
            <a:pPr marL="457200" lvl="1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lastname</a:t>
            </a:r>
            <a:r>
              <a:rPr lang="en-US" dirty="0" smtClean="0">
                <a:solidFill>
                  <a:srgbClr val="FF0000"/>
                </a:solidFill>
              </a:rPr>
              <a:t> = “Smith”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64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1" y="533400"/>
            <a:ext cx="7086600" cy="762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Rules for </a:t>
            </a:r>
            <a:r>
              <a:rPr lang="en-US" b="1" dirty="0" smtClean="0"/>
              <a:t>variable </a:t>
            </a:r>
            <a:r>
              <a:rPr lang="en-US" b="1" dirty="0"/>
              <a:t>names: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1" y="1295400"/>
            <a:ext cx="5410199" cy="4615822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Variable names are </a:t>
            </a:r>
            <a:r>
              <a:rPr lang="en-US" b="1" dirty="0" smtClean="0"/>
              <a:t>CASE SENSITIVE</a:t>
            </a:r>
          </a:p>
          <a:p>
            <a:pPr lvl="2"/>
            <a:r>
              <a:rPr lang="en-US" dirty="0" smtClean="0"/>
              <a:t>(y </a:t>
            </a:r>
            <a:r>
              <a:rPr lang="en-US" dirty="0"/>
              <a:t>and Y are two different variables)</a:t>
            </a:r>
          </a:p>
          <a:p>
            <a:pPr lvl="1"/>
            <a:r>
              <a:rPr lang="en-US" dirty="0" smtClean="0"/>
              <a:t>Variable names </a:t>
            </a:r>
            <a:r>
              <a:rPr lang="en-US" b="1" dirty="0" smtClean="0"/>
              <a:t>MUST NOT </a:t>
            </a:r>
            <a:r>
              <a:rPr lang="en-US" dirty="0" smtClean="0"/>
              <a:t>contain spaces</a:t>
            </a:r>
          </a:p>
          <a:p>
            <a:pPr lvl="1"/>
            <a:r>
              <a:rPr lang="en-US" dirty="0" smtClean="0"/>
              <a:t>Variable names must begin with a letter</a:t>
            </a:r>
          </a:p>
          <a:p>
            <a:pPr lvl="1"/>
            <a:r>
              <a:rPr lang="en-US" dirty="0"/>
              <a:t>Variable names can only contain letters or numbers or _</a:t>
            </a:r>
          </a:p>
          <a:p>
            <a:pPr lvl="2"/>
            <a:r>
              <a:rPr lang="en-US" dirty="0"/>
              <a:t>No special characters</a:t>
            </a:r>
            <a:r>
              <a:rPr lang="en-US" dirty="0" smtClean="0"/>
              <a:t>!!</a:t>
            </a:r>
          </a:p>
          <a:p>
            <a:pPr lvl="1"/>
            <a:r>
              <a:rPr lang="en-US" dirty="0" smtClean="0"/>
              <a:t>Variable names can be anything except words that already belong to </a:t>
            </a:r>
            <a:r>
              <a:rPr lang="en-US" dirty="0" err="1" smtClean="0"/>
              <a:t>javaScript</a:t>
            </a:r>
            <a:r>
              <a:rPr lang="en-US" dirty="0" smtClean="0"/>
              <a:t> (e.g., document, </a:t>
            </a:r>
            <a:r>
              <a:rPr lang="en-US" dirty="0" err="1" smtClean="0"/>
              <a:t>var</a:t>
            </a:r>
            <a:r>
              <a:rPr lang="en-US" dirty="0" smtClean="0"/>
              <a:t>, write, etc.)</a:t>
            </a:r>
          </a:p>
          <a:p>
            <a:pPr lvl="1"/>
            <a:r>
              <a:rPr lang="en-US" dirty="0"/>
              <a:t>Variable names are </a:t>
            </a:r>
            <a:r>
              <a:rPr lang="en-US" b="1" dirty="0"/>
              <a:t>CASE </a:t>
            </a:r>
            <a:r>
              <a:rPr lang="en-US" b="1" dirty="0" smtClean="0"/>
              <a:t>SENSITIVE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001001" y="1219200"/>
            <a:ext cx="2438399" cy="46158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chemeClr val="accent3"/>
                </a:solidFill>
              </a:rPr>
              <a:t>Valid names?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FF0000"/>
                </a:solidFill>
              </a:rPr>
              <a:t>4TheDogs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FF0000"/>
                </a:solidFill>
              </a:rPr>
              <a:t>my name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FF0000"/>
                </a:solidFill>
              </a:rPr>
              <a:t>my-name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 err="1">
                <a:solidFill>
                  <a:srgbClr val="FF0000"/>
                </a:solidFill>
              </a:rPr>
              <a:t>last_name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FF0000"/>
                </a:solidFill>
              </a:rPr>
              <a:t>value2B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 err="1">
                <a:solidFill>
                  <a:srgbClr val="FF0000"/>
                </a:solidFill>
              </a:rPr>
              <a:t>lastval</a:t>
            </a:r>
            <a:r>
              <a:rPr lang="en-US" b="1" dirty="0">
                <a:solidFill>
                  <a:srgbClr val="FF0000"/>
                </a:solidFill>
              </a:rPr>
              <a:t>!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 err="1">
                <a:solidFill>
                  <a:srgbClr val="FF0000"/>
                </a:solidFill>
              </a:rPr>
              <a:t>sh</a:t>
            </a:r>
            <a:r>
              <a:rPr lang="en-US" b="1" dirty="0">
                <a:solidFill>
                  <a:srgbClr val="FF0000"/>
                </a:solidFill>
              </a:rPr>
              <a:t>#!@t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53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1" y="609600"/>
            <a:ext cx="6589199" cy="67129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CreatingVariables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1280890"/>
            <a:ext cx="7239000" cy="4630332"/>
          </a:xfrm>
        </p:spPr>
        <p:txBody>
          <a:bodyPr>
            <a:normAutofit fontScale="77500" lnSpcReduction="20000"/>
          </a:bodyPr>
          <a:lstStyle/>
          <a:p>
            <a:pPr lvl="1">
              <a:spcBef>
                <a:spcPts val="0"/>
              </a:spcBef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var</a:t>
            </a:r>
            <a:r>
              <a:rPr lang="en-US" b="1" dirty="0" smtClean="0">
                <a:solidFill>
                  <a:srgbClr val="FF0000"/>
                </a:solidFill>
              </a:rPr>
              <a:t> x</a:t>
            </a:r>
          </a:p>
          <a:p>
            <a:pPr lvl="1">
              <a:spcBef>
                <a:spcPts val="0"/>
              </a:spcBef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var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carname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/>
              <a:t>The </a:t>
            </a:r>
            <a:r>
              <a:rPr lang="en-US" dirty="0"/>
              <a:t>variables </a:t>
            </a:r>
            <a:r>
              <a:rPr lang="en-US" dirty="0" smtClean="0"/>
              <a:t>now exist, but are </a:t>
            </a:r>
            <a:r>
              <a:rPr lang="en-US" dirty="0"/>
              <a:t>empty </a:t>
            </a:r>
            <a:endParaRPr lang="en-US" dirty="0" smtClean="0"/>
          </a:p>
          <a:p>
            <a:pPr lvl="1"/>
            <a:r>
              <a:rPr lang="en-US" dirty="0" smtClean="0"/>
              <a:t>they </a:t>
            </a:r>
            <a:r>
              <a:rPr lang="en-US" dirty="0"/>
              <a:t>have no values </a:t>
            </a:r>
            <a:r>
              <a:rPr lang="en-US" dirty="0" smtClean="0"/>
              <a:t>yet.</a:t>
            </a:r>
            <a:endParaRPr lang="en-US" dirty="0"/>
          </a:p>
          <a:p>
            <a:r>
              <a:rPr lang="en-US" dirty="0"/>
              <a:t>You </a:t>
            </a:r>
            <a:r>
              <a:rPr lang="en-US" dirty="0" smtClean="0"/>
              <a:t>can give values </a:t>
            </a:r>
            <a:r>
              <a:rPr lang="en-US" dirty="0"/>
              <a:t>to the variables when you </a:t>
            </a:r>
            <a:r>
              <a:rPr lang="en-US" dirty="0" smtClean="0"/>
              <a:t>create </a:t>
            </a:r>
            <a:r>
              <a:rPr lang="en-US" dirty="0"/>
              <a:t>them:</a:t>
            </a:r>
          </a:p>
          <a:p>
            <a:pPr lvl="1">
              <a:spcBef>
                <a:spcPts val="0"/>
              </a:spcBef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var</a:t>
            </a:r>
            <a:r>
              <a:rPr lang="en-US" b="1" dirty="0" smtClean="0">
                <a:solidFill>
                  <a:srgbClr val="FF0000"/>
                </a:solidFill>
              </a:rPr>
              <a:t> x=5</a:t>
            </a:r>
          </a:p>
          <a:p>
            <a:pPr lvl="1">
              <a:spcBef>
                <a:spcPts val="0"/>
              </a:spcBef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var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carname</a:t>
            </a:r>
            <a:r>
              <a:rPr lang="en-US" b="1" dirty="0" smtClean="0">
                <a:solidFill>
                  <a:srgbClr val="FF0000"/>
                </a:solidFill>
              </a:rPr>
              <a:t>="Volvo" </a:t>
            </a:r>
          </a:p>
          <a:p>
            <a:r>
              <a:rPr lang="en-US" b="1" dirty="0" smtClean="0"/>
              <a:t>x</a:t>
            </a:r>
            <a:r>
              <a:rPr lang="en-US" dirty="0" smtClean="0"/>
              <a:t> </a:t>
            </a:r>
            <a:r>
              <a:rPr lang="en-US" dirty="0"/>
              <a:t>will hold the value </a:t>
            </a:r>
            <a:r>
              <a:rPr lang="en-US" b="1" dirty="0"/>
              <a:t>5</a:t>
            </a:r>
            <a:r>
              <a:rPr lang="en-US" dirty="0"/>
              <a:t>, and </a:t>
            </a:r>
            <a:r>
              <a:rPr lang="en-US" b="1" dirty="0" err="1"/>
              <a:t>carname</a:t>
            </a:r>
            <a:r>
              <a:rPr lang="en-US" dirty="0"/>
              <a:t> will hold the value </a:t>
            </a:r>
            <a:r>
              <a:rPr lang="en-US" b="1" dirty="0"/>
              <a:t>Volvo</a:t>
            </a:r>
            <a:r>
              <a:rPr lang="en-US" dirty="0"/>
              <a:t>.</a:t>
            </a:r>
          </a:p>
          <a:p>
            <a:pPr lvl="1"/>
            <a:r>
              <a:rPr lang="en-US" b="1" i="1" dirty="0"/>
              <a:t>Note:</a:t>
            </a:r>
            <a:r>
              <a:rPr lang="en-US" i="1" dirty="0"/>
              <a:t> When you assign a text value to a variable, use quotes around the value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You can always change the value inside a variable: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x = 7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carname</a:t>
            </a:r>
            <a:r>
              <a:rPr lang="en-US" b="1" dirty="0" smtClean="0">
                <a:solidFill>
                  <a:srgbClr val="FF0000"/>
                </a:solidFill>
              </a:rPr>
              <a:t> = “Mazda”</a:t>
            </a:r>
          </a:p>
          <a:p>
            <a:r>
              <a:rPr lang="en-US" dirty="0" smtClean="0"/>
              <a:t>Before, </a:t>
            </a:r>
            <a:r>
              <a:rPr lang="en-US" b="1" dirty="0" smtClean="0"/>
              <a:t>x</a:t>
            </a:r>
            <a:r>
              <a:rPr lang="en-US" dirty="0" smtClean="0"/>
              <a:t> held </a:t>
            </a:r>
            <a:r>
              <a:rPr lang="en-US" b="1" dirty="0" smtClean="0"/>
              <a:t>5</a:t>
            </a:r>
            <a:r>
              <a:rPr lang="en-US" dirty="0" smtClean="0"/>
              <a:t>, now it holds </a:t>
            </a:r>
            <a:r>
              <a:rPr lang="en-US" b="1" dirty="0" smtClean="0"/>
              <a:t>7</a:t>
            </a:r>
            <a:r>
              <a:rPr lang="en-US" dirty="0" smtClean="0"/>
              <a:t>.  </a:t>
            </a:r>
            <a:r>
              <a:rPr lang="en-US" b="1" dirty="0" err="1" smtClean="0"/>
              <a:t>carname</a:t>
            </a:r>
            <a:r>
              <a:rPr lang="en-US" dirty="0" smtClean="0"/>
              <a:t> held “</a:t>
            </a:r>
            <a:r>
              <a:rPr lang="en-US" b="1" dirty="0" smtClean="0"/>
              <a:t>Volvo</a:t>
            </a:r>
            <a:r>
              <a:rPr lang="en-US" dirty="0" smtClean="0"/>
              <a:t>”, now the value has been changed to </a:t>
            </a:r>
            <a:r>
              <a:rPr lang="en-US" b="1" dirty="0" smtClean="0"/>
              <a:t>“Mazda”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You can change the values again if you like.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83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2488</Words>
  <Application>Microsoft Office PowerPoint</Application>
  <PresentationFormat>Widescreen</PresentationFormat>
  <Paragraphs>1154</Paragraphs>
  <Slides>63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75" baseType="lpstr">
      <vt:lpstr>Arial</vt:lpstr>
      <vt:lpstr>Arial Narrow</vt:lpstr>
      <vt:lpstr>Calibri</vt:lpstr>
      <vt:lpstr>Calibri Light</vt:lpstr>
      <vt:lpstr>Calisto MT</vt:lpstr>
      <vt:lpstr>Candara</vt:lpstr>
      <vt:lpstr>Consolas</vt:lpstr>
      <vt:lpstr>Courier New</vt:lpstr>
      <vt:lpstr>Times New Roman</vt:lpstr>
      <vt:lpstr>Wingdings</vt:lpstr>
      <vt:lpstr>Wingdings 3</vt:lpstr>
      <vt:lpstr>Office Theme</vt:lpstr>
      <vt:lpstr>PowerPoint Presentation</vt:lpstr>
      <vt:lpstr>Adding JavaScript (&lt;script tag&gt;)</vt:lpstr>
      <vt:lpstr>Example Explained</vt:lpstr>
      <vt:lpstr>JavaScript is Case Sensitive</vt:lpstr>
      <vt:lpstr>JavaScript Code</vt:lpstr>
      <vt:lpstr>JavaScript Code</vt:lpstr>
      <vt:lpstr>JavaScript Variables</vt:lpstr>
      <vt:lpstr>Rules for variable names: </vt:lpstr>
      <vt:lpstr>CreatingVariables</vt:lpstr>
      <vt:lpstr>Writing Variables</vt:lpstr>
      <vt:lpstr>Writing Variables (Part 2)</vt:lpstr>
      <vt:lpstr>Example</vt:lpstr>
      <vt:lpstr>Another example</vt:lpstr>
      <vt:lpstr>Prompt Box</vt:lpstr>
      <vt:lpstr>Prompt Box - deconstructed</vt:lpstr>
      <vt:lpstr>Prompt box: Example 2</vt:lpstr>
      <vt:lpstr>Prompt box: Example 3</vt:lpstr>
      <vt:lpstr>Operators (What we can do with numbers) </vt:lpstr>
      <vt:lpstr>Prompt box: Example 3</vt:lpstr>
      <vt:lpstr>Conditional: If branches</vt:lpstr>
      <vt:lpstr>Conditional: If /else branches</vt:lpstr>
      <vt:lpstr>If branches: checking equality</vt:lpstr>
      <vt:lpstr>Comparisons:</vt:lpstr>
      <vt:lpstr>If – branching:</vt:lpstr>
      <vt:lpstr>Next:</vt:lpstr>
      <vt:lpstr>More branching</vt:lpstr>
      <vt:lpstr>More branching</vt:lpstr>
      <vt:lpstr>If branching (Does order matter?)</vt:lpstr>
      <vt:lpstr>Random Numbers</vt:lpstr>
      <vt:lpstr>Breaking it down</vt:lpstr>
      <vt:lpstr>Changing Color (Randomly)</vt:lpstr>
      <vt:lpstr>Strings(review):</vt:lpstr>
      <vt:lpstr>What about?</vt:lpstr>
      <vt:lpstr>Now let’s put it all together:</vt:lpstr>
      <vt:lpstr>Using Random numbers:</vt:lpstr>
      <vt:lpstr>Magic 8  Ball</vt:lpstr>
      <vt:lpstr>What does this do?</vt:lpstr>
      <vt:lpstr>Remember? Do we do everything that’s true or only the first condition that’s true?</vt:lpstr>
      <vt:lpstr>What if we wanted to alert potential honors students?</vt:lpstr>
      <vt:lpstr>Nested If statements</vt:lpstr>
      <vt:lpstr>My Nike App</vt:lpstr>
      <vt:lpstr>More Nested Ifs</vt:lpstr>
      <vt:lpstr>Quotes:</vt:lpstr>
      <vt:lpstr>Arrays: holds a set of things</vt:lpstr>
      <vt:lpstr>Creating an array</vt:lpstr>
      <vt:lpstr>Putting values in the array</vt:lpstr>
      <vt:lpstr>Making and using an array</vt:lpstr>
      <vt:lpstr>What about this?</vt:lpstr>
      <vt:lpstr>How about this?</vt:lpstr>
      <vt:lpstr>What does this do?</vt:lpstr>
      <vt:lpstr>What about this one?</vt:lpstr>
      <vt:lpstr>New: Changing existing html</vt:lpstr>
      <vt:lpstr>getElementById()</vt:lpstr>
      <vt:lpstr>What does this do?</vt:lpstr>
      <vt:lpstr>What does this do?</vt:lpstr>
      <vt:lpstr>document.getElementById</vt:lpstr>
      <vt:lpstr>We can use getElementById to change CSS style:</vt:lpstr>
      <vt:lpstr>Other styles you can change using getElementById</vt:lpstr>
      <vt:lpstr>innerHTML</vt:lpstr>
      <vt:lpstr>innerHTML (cont.)</vt:lpstr>
      <vt:lpstr>Confirm box</vt:lpstr>
      <vt:lpstr>What if we want to change the text?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Debra Yarrington</dc:creator>
  <cp:lastModifiedBy>Debra Yarrington</cp:lastModifiedBy>
  <cp:revision>1</cp:revision>
  <dcterms:created xsi:type="dcterms:W3CDTF">2016-04-11T02:41:37Z</dcterms:created>
  <dcterms:modified xsi:type="dcterms:W3CDTF">2016-04-11T02:42:01Z</dcterms:modified>
</cp:coreProperties>
</file>