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9" autoAdjust="0"/>
    <p:restoredTop sz="94660"/>
  </p:normalViewPr>
  <p:slideViewPr>
    <p:cSldViewPr snapToGrid="0">
      <p:cViewPr varScale="1">
        <p:scale>
          <a:sx n="98" d="100"/>
          <a:sy n="98" d="100"/>
        </p:scale>
        <p:origin x="45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Examples/GEBTN2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Examples/while4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Examples/while5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Examples/maketail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Examples/keyboard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Examples/randommoves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Examples/gotoMouse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Examples/while1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Examples/while3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Examples/GEBTN1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372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559" y="51832"/>
            <a:ext cx="8911687" cy="1280890"/>
          </a:xfrm>
        </p:spPr>
        <p:txBody>
          <a:bodyPr/>
          <a:lstStyle/>
          <a:p>
            <a:r>
              <a:rPr lang="en-US" dirty="0" smtClean="0"/>
              <a:t>Get images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4848" y="167951"/>
            <a:ext cx="8319763" cy="6587412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&lt;script&gt;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picArr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picArr</a:t>
            </a:r>
            <a:r>
              <a:rPr lang="en-US" dirty="0">
                <a:solidFill>
                  <a:srgbClr val="FF0000"/>
                </a:solidFill>
              </a:rPr>
              <a:t>[0] = "Images/cute_puppy_02.jpg"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picArr</a:t>
            </a:r>
            <a:r>
              <a:rPr lang="en-US" dirty="0">
                <a:solidFill>
                  <a:srgbClr val="FF0000"/>
                </a:solidFill>
              </a:rPr>
              <a:t>[1] = "Images/cute2.jpg"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picArr</a:t>
            </a:r>
            <a:r>
              <a:rPr lang="en-US" dirty="0">
                <a:solidFill>
                  <a:srgbClr val="FF0000"/>
                </a:solidFill>
              </a:rPr>
              <a:t>[2] = "Images/cute3.jpg"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picArr</a:t>
            </a:r>
            <a:r>
              <a:rPr lang="en-US" dirty="0">
                <a:solidFill>
                  <a:srgbClr val="FF0000"/>
                </a:solidFill>
              </a:rPr>
              <a:t>[3] = "Images/cute6.jpg"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picArr</a:t>
            </a:r>
            <a:r>
              <a:rPr lang="en-US" dirty="0">
                <a:solidFill>
                  <a:srgbClr val="FF0000"/>
                </a:solidFill>
              </a:rPr>
              <a:t>[4] = "Images/cute7.jpg"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prev</a:t>
            </a:r>
            <a:r>
              <a:rPr lang="en-US" dirty="0">
                <a:solidFill>
                  <a:srgbClr val="FF0000"/>
                </a:solidFill>
              </a:rPr>
              <a:t> = -1;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function </a:t>
            </a:r>
            <a:r>
              <a:rPr lang="en-US" dirty="0" err="1">
                <a:solidFill>
                  <a:srgbClr val="FF0000"/>
                </a:solidFill>
              </a:rPr>
              <a:t>afunc</a:t>
            </a:r>
            <a:r>
              <a:rPr lang="en-US" dirty="0">
                <a:solidFill>
                  <a:srgbClr val="FF0000"/>
                </a:solidFill>
              </a:rPr>
              <a:t>()  {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iArr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document.getElementsByTagName</a:t>
            </a:r>
            <a:r>
              <a:rPr lang="en-US" dirty="0">
                <a:solidFill>
                  <a:srgbClr val="FF0000"/>
                </a:solidFill>
              </a:rPr>
              <a:t>('</a:t>
            </a:r>
            <a:r>
              <a:rPr lang="en-US" dirty="0" err="1">
                <a:solidFill>
                  <a:srgbClr val="FF0000"/>
                </a:solidFill>
              </a:rPr>
              <a:t>img</a:t>
            </a:r>
            <a:r>
              <a:rPr lang="en-US" dirty="0">
                <a:solidFill>
                  <a:srgbClr val="FF0000"/>
                </a:solidFill>
              </a:rPr>
              <a:t>')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y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 * </a:t>
            </a:r>
            <a:r>
              <a:rPr lang="en-US" dirty="0" err="1">
                <a:solidFill>
                  <a:srgbClr val="FF0000"/>
                </a:solidFill>
              </a:rPr>
              <a:t>iArr.length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z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()*</a:t>
            </a:r>
            <a:r>
              <a:rPr lang="en-US" dirty="0" err="1">
                <a:solidFill>
                  <a:srgbClr val="FF0000"/>
                </a:solidFill>
              </a:rPr>
              <a:t>picArr.length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if (</a:t>
            </a:r>
            <a:r>
              <a:rPr lang="en-US" dirty="0" err="1">
                <a:solidFill>
                  <a:srgbClr val="FF0000"/>
                </a:solidFill>
              </a:rPr>
              <a:t>prev</a:t>
            </a:r>
            <a:r>
              <a:rPr lang="en-US" dirty="0">
                <a:solidFill>
                  <a:srgbClr val="FF0000"/>
                </a:solidFill>
              </a:rPr>
              <a:t> != -1)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iArr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prev</a:t>
            </a:r>
            <a:r>
              <a:rPr lang="en-US" dirty="0">
                <a:solidFill>
                  <a:srgbClr val="FF0000"/>
                </a:solidFill>
              </a:rPr>
              <a:t>].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"Images/box.png"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iArr</a:t>
            </a:r>
            <a:r>
              <a:rPr lang="en-US" dirty="0">
                <a:solidFill>
                  <a:srgbClr val="FF0000"/>
                </a:solidFill>
              </a:rPr>
              <a:t>[y].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picArr</a:t>
            </a:r>
            <a:r>
              <a:rPr lang="en-US" dirty="0">
                <a:solidFill>
                  <a:srgbClr val="FF0000"/>
                </a:solidFill>
              </a:rPr>
              <a:t>[z]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prev</a:t>
            </a:r>
            <a:r>
              <a:rPr lang="en-US" dirty="0">
                <a:solidFill>
                  <a:srgbClr val="FF0000"/>
                </a:solidFill>
              </a:rPr>
              <a:t> = y;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"Images/box.png" width = "200" height = "200" alt = "a box"&gt;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"Images/box.png" width = "200" height = "200" alt = "a box"&gt;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"Images/box.png" width = "200" height = "200" alt = "a box"&gt;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"Images/box.png" width = "200" height = "200" alt = "a box"&gt;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</a:t>
            </a:r>
            <a:r>
              <a:rPr lang="en-US" dirty="0">
                <a:solidFill>
                  <a:srgbClr val="0070C0"/>
                </a:solidFill>
              </a:rPr>
              <a:t>input type = "</a:t>
            </a:r>
            <a:r>
              <a:rPr lang="en-US" dirty="0" smtClean="0">
                <a:solidFill>
                  <a:srgbClr val="0070C0"/>
                </a:solidFill>
              </a:rPr>
              <a:t>button</a:t>
            </a:r>
            <a:r>
              <a:rPr lang="en-US" dirty="0">
                <a:solidFill>
                  <a:srgbClr val="0070C0"/>
                </a:solidFill>
              </a:rPr>
              <a:t>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afunc</a:t>
            </a:r>
            <a:r>
              <a:rPr lang="en-US" dirty="0">
                <a:solidFill>
                  <a:srgbClr val="0070C0"/>
                </a:solidFill>
              </a:rPr>
              <a:t>()" value = "click here"&gt;</a:t>
            </a:r>
            <a:r>
              <a:rPr lang="en-US" dirty="0"/>
              <a:t>	</a:t>
            </a:r>
            <a:endParaRPr lang="en-US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857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83" y="1196386"/>
            <a:ext cx="2700641" cy="262916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Using a While Loop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2" action="ppaction://hlinkfile"/>
              </a:rPr>
              <a:t>Link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18188"/>
            <a:ext cx="8915400" cy="6593632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&lt;script&gt;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function </a:t>
            </a:r>
            <a:r>
              <a:rPr lang="en-US" dirty="0" err="1">
                <a:solidFill>
                  <a:srgbClr val="FF0000"/>
                </a:solidFill>
              </a:rPr>
              <a:t>afunc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{	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pArr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document.getElementsByTagName</a:t>
            </a:r>
            <a:r>
              <a:rPr lang="en-US" dirty="0">
                <a:solidFill>
                  <a:srgbClr val="FF0000"/>
                </a:solidFill>
              </a:rPr>
              <a:t>("P");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 = 0;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while (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 &lt; </a:t>
            </a:r>
            <a:r>
              <a:rPr lang="en-US" dirty="0" err="1">
                <a:solidFill>
                  <a:srgbClr val="FF0000"/>
                </a:solidFill>
              </a:rPr>
              <a:t>pArr.length</a:t>
            </a:r>
            <a:r>
              <a:rPr lang="en-US" dirty="0">
                <a:solidFill>
                  <a:srgbClr val="FF0000"/>
                </a:solidFill>
              </a:rPr>
              <a:t>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		{  </a:t>
            </a: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dirty="0" err="1">
                <a:solidFill>
                  <a:srgbClr val="FF0000"/>
                </a:solidFill>
              </a:rPr>
              <a:t>pArr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].</a:t>
            </a:r>
            <a:r>
              <a:rPr lang="en-US" dirty="0" err="1">
                <a:solidFill>
                  <a:srgbClr val="FF0000"/>
                </a:solidFill>
              </a:rPr>
              <a:t>style.backgroundColor</a:t>
            </a:r>
            <a:r>
              <a:rPr lang="en-US" dirty="0">
                <a:solidFill>
                  <a:srgbClr val="FF0000"/>
                </a:solidFill>
              </a:rPr>
              <a:t> = "red"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pArr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].</a:t>
            </a:r>
            <a:r>
              <a:rPr lang="en-US" dirty="0" err="1">
                <a:solidFill>
                  <a:srgbClr val="FF0000"/>
                </a:solidFill>
              </a:rPr>
              <a:t>style.color</a:t>
            </a:r>
            <a:r>
              <a:rPr lang="en-US" dirty="0">
                <a:solidFill>
                  <a:srgbClr val="FF0000"/>
                </a:solidFill>
              </a:rPr>
              <a:t> = "white"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pArr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].</a:t>
            </a:r>
            <a:r>
              <a:rPr lang="en-US" dirty="0" err="1">
                <a:solidFill>
                  <a:srgbClr val="FF0000"/>
                </a:solidFill>
              </a:rPr>
              <a:t>style.fontSize</a:t>
            </a:r>
            <a:r>
              <a:rPr lang="en-US" dirty="0">
                <a:solidFill>
                  <a:srgbClr val="FF0000"/>
                </a:solidFill>
              </a:rPr>
              <a:t> = "150%"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pArr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].</a:t>
            </a:r>
            <a:r>
              <a:rPr lang="en-US" dirty="0" err="1">
                <a:solidFill>
                  <a:srgbClr val="FF0000"/>
                </a:solidFill>
              </a:rPr>
              <a:t>style.padding</a:t>
            </a:r>
            <a:r>
              <a:rPr lang="en-US" dirty="0">
                <a:solidFill>
                  <a:srgbClr val="FF0000"/>
                </a:solidFill>
              </a:rPr>
              <a:t> = "20px"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pArr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].</a:t>
            </a:r>
            <a:r>
              <a:rPr lang="en-US" dirty="0" err="1">
                <a:solidFill>
                  <a:srgbClr val="FF0000"/>
                </a:solidFill>
              </a:rPr>
              <a:t>style.width</a:t>
            </a:r>
            <a:r>
              <a:rPr lang="en-US" dirty="0">
                <a:solidFill>
                  <a:srgbClr val="FF0000"/>
                </a:solidFill>
              </a:rPr>
              <a:t> = "600px"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pArr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].</a:t>
            </a:r>
            <a:r>
              <a:rPr lang="en-US" dirty="0" err="1">
                <a:solidFill>
                  <a:srgbClr val="FF0000"/>
                </a:solidFill>
              </a:rPr>
              <a:t>style.boxShadow</a:t>
            </a:r>
            <a:r>
              <a:rPr lang="en-US" dirty="0">
                <a:solidFill>
                  <a:srgbClr val="FF0000"/>
                </a:solidFill>
              </a:rPr>
              <a:t> = "10px 20px 30px green";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 + 1;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 &lt;</a:t>
            </a:r>
            <a:r>
              <a:rPr lang="en-US" dirty="0">
                <a:solidFill>
                  <a:srgbClr val="0070C0"/>
                </a:solidFill>
              </a:rPr>
              <a:t>p&gt; first&lt;/p&gt;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 &lt;</a:t>
            </a:r>
            <a:r>
              <a:rPr lang="en-US" dirty="0">
                <a:solidFill>
                  <a:srgbClr val="0070C0"/>
                </a:solidFill>
              </a:rPr>
              <a:t>h2&gt; Not p &lt;/h2&gt;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 &lt;</a:t>
            </a:r>
            <a:r>
              <a:rPr lang="en-US" dirty="0">
                <a:solidFill>
                  <a:srgbClr val="0070C0"/>
                </a:solidFill>
              </a:rPr>
              <a:t>p&gt; second 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 &lt;</a:t>
            </a:r>
            <a:r>
              <a:rPr lang="en-US" dirty="0">
                <a:solidFill>
                  <a:srgbClr val="0070C0"/>
                </a:solidFill>
              </a:rPr>
              <a:t>p&gt; third 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 &lt;</a:t>
            </a:r>
            <a:r>
              <a:rPr lang="en-US" dirty="0">
                <a:solidFill>
                  <a:srgbClr val="0070C0"/>
                </a:solidFill>
              </a:rPr>
              <a:t>p&gt; fourth &lt;/p&gt;	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 &lt;</a:t>
            </a:r>
            <a:r>
              <a:rPr lang="en-US" dirty="0">
                <a:solidFill>
                  <a:srgbClr val="0070C0"/>
                </a:solidFill>
              </a:rPr>
              <a:t>input type = "button"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afunc</a:t>
            </a:r>
            <a:r>
              <a:rPr lang="en-US" dirty="0">
                <a:solidFill>
                  <a:srgbClr val="0070C0"/>
                </a:solidFill>
              </a:rPr>
              <a:t>()" value = "click here"&gt;</a:t>
            </a:r>
          </a:p>
        </p:txBody>
      </p:sp>
    </p:spTree>
    <p:extLst>
      <p:ext uri="{BB962C8B-B14F-4D97-AF65-F5344CB8AC3E}">
        <p14:creationId xmlns:p14="http://schemas.microsoft.com/office/powerpoint/2010/main" val="3822977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391" y="1308354"/>
            <a:ext cx="2433165" cy="216263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hlinkClick r:id="rId2" action="ppaction://hlinkfile"/>
              </a:rPr>
              <a:t>More than one loop</a:t>
            </a:r>
            <a:br>
              <a:rPr lang="en-US" dirty="0" smtClean="0">
                <a:hlinkClick r:id="rId2" action="ppaction://hlinkfile"/>
              </a:rPr>
            </a:br>
            <a:r>
              <a:rPr lang="en-US" dirty="0">
                <a:hlinkClick r:id="rId2" action="ppaction://hlinkfile"/>
              </a:rPr>
              <a:t/>
            </a:r>
            <a:br>
              <a:rPr lang="en-US" dirty="0">
                <a:hlinkClick r:id="rId2" action="ppaction://hlinkfile"/>
              </a:rPr>
            </a:br>
            <a:r>
              <a:rPr lang="en-US" dirty="0" smtClean="0">
                <a:hlinkClick r:id="rId2" action="ppaction://hlinkfile"/>
              </a:rPr>
              <a:t>Link</a:t>
            </a:r>
            <a:endParaRPr lang="en-US" dirty="0">
              <a:hlinkClick r:id="rId2" action="ppaction://hlinkfil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87085"/>
            <a:ext cx="8915400" cy="6718041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&lt;script&gt;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colorArr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colorArr</a:t>
            </a:r>
            <a:r>
              <a:rPr lang="en-US" dirty="0">
                <a:solidFill>
                  <a:srgbClr val="FF0000"/>
                </a:solidFill>
              </a:rPr>
              <a:t>[0] = "red"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colorArr</a:t>
            </a:r>
            <a:r>
              <a:rPr lang="en-US" dirty="0">
                <a:solidFill>
                  <a:srgbClr val="FF0000"/>
                </a:solidFill>
              </a:rPr>
              <a:t>[1] = "orange"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colorArr</a:t>
            </a:r>
            <a:r>
              <a:rPr lang="en-US" dirty="0">
                <a:solidFill>
                  <a:srgbClr val="FF0000"/>
                </a:solidFill>
              </a:rPr>
              <a:t>[2] = "yellow"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colorArr</a:t>
            </a:r>
            <a:r>
              <a:rPr lang="en-US" dirty="0">
                <a:solidFill>
                  <a:srgbClr val="FF0000"/>
                </a:solidFill>
              </a:rPr>
              <a:t>[3] = "green"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colorArr</a:t>
            </a:r>
            <a:r>
              <a:rPr lang="en-US" dirty="0">
                <a:solidFill>
                  <a:srgbClr val="FF0000"/>
                </a:solidFill>
              </a:rPr>
              <a:t>[4] = "blue"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smtClean="0">
                <a:solidFill>
                  <a:srgbClr val="FF0000"/>
                </a:solidFill>
              </a:rPr>
              <a:t>          </a:t>
            </a:r>
            <a:r>
              <a:rPr lang="en-US" dirty="0">
                <a:solidFill>
                  <a:srgbClr val="FF0000"/>
                </a:solidFill>
              </a:rPr>
              <a:t>function </a:t>
            </a:r>
            <a:r>
              <a:rPr lang="en-US" dirty="0" err="1">
                <a:solidFill>
                  <a:srgbClr val="FF0000"/>
                </a:solidFill>
              </a:rPr>
              <a:t>afunc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dirty="0" smtClean="0">
                <a:solidFill>
                  <a:srgbClr val="FF0000"/>
                </a:solidFill>
              </a:rPr>
              <a:t>        {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pArr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document.getElementsByTagName</a:t>
            </a:r>
            <a:r>
              <a:rPr lang="en-US" dirty="0">
                <a:solidFill>
                  <a:srgbClr val="FF0000"/>
                </a:solidFill>
              </a:rPr>
              <a:t>("P");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 = 0;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while (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 &lt; </a:t>
            </a:r>
            <a:r>
              <a:rPr lang="en-US" dirty="0" err="1">
                <a:solidFill>
                  <a:srgbClr val="FF0000"/>
                </a:solidFill>
              </a:rPr>
              <a:t>pArr.length</a:t>
            </a:r>
            <a:r>
              <a:rPr lang="en-US" dirty="0">
                <a:solidFill>
                  <a:srgbClr val="FF0000"/>
                </a:solidFill>
              </a:rPr>
              <a:t>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		</a:t>
            </a:r>
            <a:r>
              <a:rPr lang="en-US" b="1" dirty="0">
                <a:solidFill>
                  <a:srgbClr val="FF0000"/>
                </a:solidFill>
              </a:rPr>
              <a:t>{   </a:t>
            </a:r>
            <a:r>
              <a:rPr lang="en-US" b="1" dirty="0" smtClean="0">
                <a:solidFill>
                  <a:srgbClr val="FF0000"/>
                </a:solidFill>
              </a:rPr>
              <a:t>       </a:t>
            </a:r>
            <a:r>
              <a:rPr lang="en-US" b="1" dirty="0" err="1" smtClean="0">
                <a:solidFill>
                  <a:srgbClr val="FF0000"/>
                </a:solidFill>
              </a:rPr>
              <a:t>var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x = </a:t>
            </a:r>
            <a:r>
              <a:rPr lang="en-US" b="1" dirty="0" err="1">
                <a:solidFill>
                  <a:srgbClr val="FF0000"/>
                </a:solidFill>
              </a:rPr>
              <a:t>Math.floor</a:t>
            </a:r>
            <a:r>
              <a:rPr lang="en-US" b="1" dirty="0">
                <a:solidFill>
                  <a:srgbClr val="FF0000"/>
                </a:solidFill>
              </a:rPr>
              <a:t>(</a:t>
            </a:r>
            <a:r>
              <a:rPr lang="en-US" b="1" dirty="0" err="1">
                <a:solidFill>
                  <a:srgbClr val="FF0000"/>
                </a:solidFill>
              </a:rPr>
              <a:t>Math.random</a:t>
            </a:r>
            <a:r>
              <a:rPr lang="en-US" b="1" dirty="0">
                <a:solidFill>
                  <a:srgbClr val="FF0000"/>
                </a:solidFill>
              </a:rPr>
              <a:t>()*</a:t>
            </a:r>
            <a:r>
              <a:rPr lang="en-US" b="1" dirty="0" err="1">
                <a:solidFill>
                  <a:srgbClr val="FF0000"/>
                </a:solidFill>
              </a:rPr>
              <a:t>colorArr.length</a:t>
            </a:r>
            <a:r>
              <a:rPr lang="en-US" b="1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 err="1">
                <a:solidFill>
                  <a:srgbClr val="FF0000"/>
                </a:solidFill>
              </a:rPr>
              <a:t>var</a:t>
            </a:r>
            <a:r>
              <a:rPr lang="en-US" b="1" dirty="0">
                <a:solidFill>
                  <a:srgbClr val="FF0000"/>
                </a:solidFill>
              </a:rPr>
              <a:t> y = </a:t>
            </a:r>
            <a:r>
              <a:rPr lang="en-US" b="1" dirty="0" err="1">
                <a:solidFill>
                  <a:srgbClr val="FF0000"/>
                </a:solidFill>
              </a:rPr>
              <a:t>Math.floor</a:t>
            </a:r>
            <a:r>
              <a:rPr lang="en-US" b="1" dirty="0">
                <a:solidFill>
                  <a:srgbClr val="FF0000"/>
                </a:solidFill>
              </a:rPr>
              <a:t>(</a:t>
            </a:r>
            <a:r>
              <a:rPr lang="en-US" b="1" dirty="0" err="1">
                <a:solidFill>
                  <a:srgbClr val="FF0000"/>
                </a:solidFill>
              </a:rPr>
              <a:t>Math.random</a:t>
            </a:r>
            <a:r>
              <a:rPr lang="en-US" b="1" dirty="0">
                <a:solidFill>
                  <a:srgbClr val="FF0000"/>
                </a:solidFill>
              </a:rPr>
              <a:t>()*</a:t>
            </a:r>
            <a:r>
              <a:rPr lang="en-US" b="1" dirty="0" err="1">
                <a:solidFill>
                  <a:srgbClr val="FF0000"/>
                </a:solidFill>
              </a:rPr>
              <a:t>colorArr.length</a:t>
            </a:r>
            <a:r>
              <a:rPr lang="en-US" b="1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	while (x == y)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		y = </a:t>
            </a:r>
            <a:r>
              <a:rPr lang="en-US" b="1" dirty="0" err="1">
                <a:solidFill>
                  <a:srgbClr val="FF0000"/>
                </a:solidFill>
              </a:rPr>
              <a:t>Math.floor</a:t>
            </a:r>
            <a:r>
              <a:rPr lang="en-US" b="1" dirty="0">
                <a:solidFill>
                  <a:srgbClr val="FF0000"/>
                </a:solidFill>
              </a:rPr>
              <a:t>(</a:t>
            </a:r>
            <a:r>
              <a:rPr lang="en-US" b="1" dirty="0" err="1">
                <a:solidFill>
                  <a:srgbClr val="FF0000"/>
                </a:solidFill>
              </a:rPr>
              <a:t>Math.random</a:t>
            </a:r>
            <a:r>
              <a:rPr lang="en-US" b="1" dirty="0">
                <a:solidFill>
                  <a:srgbClr val="FF0000"/>
                </a:solidFill>
              </a:rPr>
              <a:t>()*</a:t>
            </a:r>
            <a:r>
              <a:rPr lang="en-US" b="1" dirty="0" err="1">
                <a:solidFill>
                  <a:srgbClr val="FF0000"/>
                </a:solidFill>
              </a:rPr>
              <a:t>colorArr.length</a:t>
            </a:r>
            <a:r>
              <a:rPr lang="en-US" b="1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pArr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].</a:t>
            </a:r>
            <a:r>
              <a:rPr lang="en-US" dirty="0" err="1">
                <a:solidFill>
                  <a:srgbClr val="FF0000"/>
                </a:solidFill>
              </a:rPr>
              <a:t>style.backgroundColor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colorArr</a:t>
            </a:r>
            <a:r>
              <a:rPr lang="en-US" dirty="0">
                <a:solidFill>
                  <a:srgbClr val="FF0000"/>
                </a:solidFill>
              </a:rPr>
              <a:t>[x]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pArr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].</a:t>
            </a:r>
            <a:r>
              <a:rPr lang="en-US" dirty="0" err="1">
                <a:solidFill>
                  <a:srgbClr val="FF0000"/>
                </a:solidFill>
              </a:rPr>
              <a:t>style.boxShadow</a:t>
            </a:r>
            <a:r>
              <a:rPr lang="en-US" dirty="0">
                <a:solidFill>
                  <a:srgbClr val="FF0000"/>
                </a:solidFill>
              </a:rPr>
              <a:t> = "10px 20px 30px "+</a:t>
            </a:r>
            <a:r>
              <a:rPr lang="en-US" dirty="0" err="1">
                <a:solidFill>
                  <a:srgbClr val="FF0000"/>
                </a:solidFill>
              </a:rPr>
              <a:t>colorArr</a:t>
            </a:r>
            <a:r>
              <a:rPr lang="en-US" dirty="0">
                <a:solidFill>
                  <a:srgbClr val="FF0000"/>
                </a:solidFill>
              </a:rPr>
              <a:t>[y];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pArr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].</a:t>
            </a:r>
            <a:r>
              <a:rPr lang="en-US" dirty="0" err="1">
                <a:solidFill>
                  <a:srgbClr val="FF0000"/>
                </a:solidFill>
              </a:rPr>
              <a:t>style.color</a:t>
            </a:r>
            <a:r>
              <a:rPr lang="en-US" dirty="0">
                <a:solidFill>
                  <a:srgbClr val="FF0000"/>
                </a:solidFill>
              </a:rPr>
              <a:t> = "white"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pArr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].</a:t>
            </a:r>
            <a:r>
              <a:rPr lang="en-US" dirty="0" err="1">
                <a:solidFill>
                  <a:srgbClr val="FF0000"/>
                </a:solidFill>
              </a:rPr>
              <a:t>style.fontSize</a:t>
            </a:r>
            <a:r>
              <a:rPr lang="en-US" dirty="0">
                <a:solidFill>
                  <a:srgbClr val="FF0000"/>
                </a:solidFill>
              </a:rPr>
              <a:t> = "150%"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pArr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].</a:t>
            </a:r>
            <a:r>
              <a:rPr lang="en-US" dirty="0" err="1">
                <a:solidFill>
                  <a:srgbClr val="FF0000"/>
                </a:solidFill>
              </a:rPr>
              <a:t>style.padding</a:t>
            </a:r>
            <a:r>
              <a:rPr lang="en-US" dirty="0">
                <a:solidFill>
                  <a:srgbClr val="FF0000"/>
                </a:solidFill>
              </a:rPr>
              <a:t> = "20px"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pArr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].</a:t>
            </a:r>
            <a:r>
              <a:rPr lang="en-US" dirty="0" err="1">
                <a:solidFill>
                  <a:srgbClr val="FF0000"/>
                </a:solidFill>
              </a:rPr>
              <a:t>style.width</a:t>
            </a:r>
            <a:r>
              <a:rPr lang="en-US" dirty="0">
                <a:solidFill>
                  <a:srgbClr val="FF0000"/>
                </a:solidFill>
              </a:rPr>
              <a:t> = "600px"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 + 1;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&lt;/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&lt;p&gt; first&lt;/p&gt;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&lt;p&gt; second 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&lt;p&gt; third &lt;/p</a:t>
            </a:r>
            <a:r>
              <a:rPr lang="en-US" dirty="0" smtClean="0"/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&lt;p&gt; fourth &lt;/p&gt;	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&lt;</a:t>
            </a:r>
            <a:r>
              <a:rPr lang="en-US" dirty="0"/>
              <a:t>input type = "button" </a:t>
            </a:r>
            <a:r>
              <a:rPr lang="en-US" dirty="0" err="1"/>
              <a:t>onClick</a:t>
            </a:r>
            <a:r>
              <a:rPr lang="en-US" dirty="0"/>
              <a:t> = "</a:t>
            </a:r>
            <a:r>
              <a:rPr lang="en-US" dirty="0" err="1"/>
              <a:t>afunc</a:t>
            </a:r>
            <a:r>
              <a:rPr lang="en-US" dirty="0"/>
              <a:t>()" value = "click here"&gt;	</a:t>
            </a:r>
          </a:p>
        </p:txBody>
      </p:sp>
    </p:spTree>
    <p:extLst>
      <p:ext uri="{BB962C8B-B14F-4D97-AF65-F5344CB8AC3E}">
        <p14:creationId xmlns:p14="http://schemas.microsoft.com/office/powerpoint/2010/main" val="1023082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6929" y="61403"/>
            <a:ext cx="8911687" cy="692223"/>
          </a:xfrm>
        </p:spPr>
        <p:txBody>
          <a:bodyPr/>
          <a:lstStyle/>
          <a:p>
            <a:r>
              <a:rPr lang="en-US" dirty="0" smtClean="0"/>
              <a:t>Fun Stuff: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2905" y="753626"/>
            <a:ext cx="10017115" cy="590275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hlinkClick r:id="rId2" action="ppaction://hlinkfile"/>
              </a:rPr>
              <a:t>You can actu</a:t>
            </a:r>
            <a:r>
              <a:rPr lang="en-US" dirty="0">
                <a:hlinkClick r:id="rId2" action="ppaction://hlinkfile"/>
              </a:rPr>
              <a:t>ally update the existing </a:t>
            </a:r>
            <a:r>
              <a:rPr lang="en-US" dirty="0" err="1">
                <a:hlinkClick r:id="rId2" action="ppaction://hlinkfile"/>
              </a:rPr>
              <a:t>innerHTML</a:t>
            </a:r>
            <a:r>
              <a:rPr lang="en-US" dirty="0">
                <a:hlinkClick r:id="rId2" action="ppaction://hlinkfile"/>
              </a:rPr>
              <a:t> (or anything else) </a:t>
            </a:r>
          </a:p>
          <a:p>
            <a:endParaRPr lang="en-US" dirty="0" smtClean="0">
              <a:hlinkClick r:id="rId2" action="ppaction://hlinkfile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&lt;!DOCTYPE html&gt;&lt;html&gt;&lt;head&gt;	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&lt;meta charset= "utf-8" /&gt;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&lt;style&gt; td { font-size: 170%; font-family: </a:t>
            </a:r>
            <a:r>
              <a:rPr lang="en-US" dirty="0" err="1">
                <a:solidFill>
                  <a:srgbClr val="FF0000"/>
                </a:solidFill>
              </a:rPr>
              <a:t>arial</a:t>
            </a:r>
            <a:r>
              <a:rPr lang="en-US" dirty="0">
                <a:solidFill>
                  <a:srgbClr val="FF0000"/>
                </a:solidFill>
              </a:rPr>
              <a:t>; padding: 10;text-align: center;}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table { width: 900px; margin: auto; 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&lt;/style&gt;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&lt;script&gt; 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function </a:t>
            </a:r>
            <a:r>
              <a:rPr lang="en-US" dirty="0" err="1">
                <a:solidFill>
                  <a:srgbClr val="FF0000"/>
                </a:solidFill>
              </a:rPr>
              <a:t>func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dirty="0" smtClean="0">
                <a:solidFill>
                  <a:srgbClr val="FF0000"/>
                </a:solidFill>
              </a:rPr>
              <a:t>	 </a:t>
            </a:r>
            <a:r>
              <a:rPr lang="en-US" dirty="0">
                <a:solidFill>
                  <a:srgbClr val="FF0000"/>
                </a:solidFill>
              </a:rPr>
              <a:t>{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x = document.getElementById('text').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x = "&gt;&gt;" + x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document.getElementById('text').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x;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&lt;/script&gt;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&lt;/head&gt;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&lt;body&gt;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&lt;table&gt;&lt;</a:t>
            </a:r>
            <a:r>
              <a:rPr lang="en-US" dirty="0" err="1">
                <a:solidFill>
                  <a:srgbClr val="FF0000"/>
                </a:solidFill>
              </a:rPr>
              <a:t>tr</a:t>
            </a:r>
            <a:r>
              <a:rPr lang="en-US" dirty="0">
                <a:solidFill>
                  <a:srgbClr val="FF0000"/>
                </a:solidFill>
              </a:rPr>
              <a:t>&gt;&lt;td </a:t>
            </a:r>
            <a:r>
              <a:rPr lang="en-US" dirty="0" err="1">
                <a:solidFill>
                  <a:srgbClr val="FF0000"/>
                </a:solidFill>
              </a:rPr>
              <a:t>colspan</a:t>
            </a:r>
            <a:r>
              <a:rPr lang="en-US" dirty="0">
                <a:solidFill>
                  <a:srgbClr val="FF0000"/>
                </a:solidFill>
              </a:rPr>
              <a:t> = '2'&gt;&lt;h1 id = 'text'&gt; 8-) &lt;h1&gt; &lt;/td&gt;&lt;/</a:t>
            </a:r>
            <a:r>
              <a:rPr lang="en-US" dirty="0" err="1">
                <a:solidFill>
                  <a:srgbClr val="FF0000"/>
                </a:solidFill>
              </a:rPr>
              <a:t>tr</a:t>
            </a:r>
            <a:r>
              <a:rPr lang="en-US" dirty="0">
                <a:solidFill>
                  <a:srgbClr val="FF0000"/>
                </a:solidFill>
              </a:rPr>
              <a:t>&gt;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&lt;</a:t>
            </a:r>
            <a:r>
              <a:rPr lang="en-US" dirty="0" err="1">
                <a:solidFill>
                  <a:srgbClr val="FF0000"/>
                </a:solidFill>
              </a:rPr>
              <a:t>tr</a:t>
            </a:r>
            <a:r>
              <a:rPr lang="en-US" dirty="0">
                <a:solidFill>
                  <a:srgbClr val="FF0000"/>
                </a:solidFill>
              </a:rPr>
              <a:t>&gt;&lt;td </a:t>
            </a:r>
            <a:r>
              <a:rPr lang="en-US" dirty="0" err="1">
                <a:solidFill>
                  <a:srgbClr val="FF0000"/>
                </a:solidFill>
              </a:rPr>
              <a:t>onClick</a:t>
            </a:r>
            <a:r>
              <a:rPr lang="en-US" dirty="0">
                <a:solidFill>
                  <a:srgbClr val="FF0000"/>
                </a:solidFill>
              </a:rPr>
              <a:t> = "</a:t>
            </a:r>
            <a:r>
              <a:rPr lang="en-US" dirty="0" err="1">
                <a:solidFill>
                  <a:srgbClr val="FF0000"/>
                </a:solidFill>
              </a:rPr>
              <a:t>func</a:t>
            </a:r>
            <a:r>
              <a:rPr lang="en-US" dirty="0">
                <a:solidFill>
                  <a:srgbClr val="FF0000"/>
                </a:solidFill>
              </a:rPr>
              <a:t>()"&gt; Add tail &lt;/td&gt;&lt;/</a:t>
            </a:r>
            <a:r>
              <a:rPr lang="en-US" dirty="0" err="1">
                <a:solidFill>
                  <a:srgbClr val="FF0000"/>
                </a:solidFill>
              </a:rPr>
              <a:t>tr</a:t>
            </a:r>
            <a:r>
              <a:rPr lang="en-US" dirty="0">
                <a:solidFill>
                  <a:srgbClr val="FF0000"/>
                </a:solidFill>
              </a:rPr>
              <a:t>&gt;&lt;/table&gt;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&lt;/body&gt;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&lt;/html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endParaRPr lang="en-US" dirty="0" smtClean="0">
              <a:solidFill>
                <a:srgbClr val="FF0000"/>
              </a:solidFill>
              <a:hlinkClick r:id="rId2" action="ppaction://hlinkfile"/>
            </a:endParaRPr>
          </a:p>
          <a:p>
            <a:pPr marL="0" indent="0">
              <a:spcBef>
                <a:spcPts val="400"/>
              </a:spcBef>
              <a:buNone/>
            </a:pPr>
            <a:endParaRPr lang="en-US" dirty="0">
              <a:solidFill>
                <a:srgbClr val="FF0000"/>
              </a:solidFill>
              <a:hlinkClick r:id="rId2" action="ppaction://hlinkfile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en-US" dirty="0" smtClean="0">
                <a:solidFill>
                  <a:srgbClr val="FF0000"/>
                </a:solidFill>
                <a:hlinkClick r:id="rId2" action="ppaction://hlinkfile"/>
              </a:rPr>
              <a:t>Link</a:t>
            </a:r>
            <a:endParaRPr lang="en-US" dirty="0">
              <a:solidFill>
                <a:srgbClr val="FF0000"/>
              </a:solidFill>
              <a:hlinkClick r:id="rId2" action="ppaction://hlinkfile"/>
            </a:endParaRPr>
          </a:p>
        </p:txBody>
      </p:sp>
    </p:spTree>
    <p:extLst>
      <p:ext uri="{BB962C8B-B14F-4D97-AF65-F5344CB8AC3E}">
        <p14:creationId xmlns:p14="http://schemas.microsoft.com/office/powerpoint/2010/main" val="18389240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851" y="73834"/>
            <a:ext cx="9800761" cy="755373"/>
          </a:xfrm>
        </p:spPr>
        <p:txBody>
          <a:bodyPr/>
          <a:lstStyle/>
          <a:p>
            <a:r>
              <a:rPr lang="en-US" dirty="0" smtClean="0"/>
              <a:t>Another Example: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3222" y="829207"/>
            <a:ext cx="10455966" cy="5861248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&lt;script&gt;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function </a:t>
            </a:r>
            <a:r>
              <a:rPr lang="en-US" dirty="0" err="1">
                <a:solidFill>
                  <a:srgbClr val="FF0000"/>
                </a:solidFill>
              </a:rPr>
              <a:t>func</a:t>
            </a:r>
            <a:r>
              <a:rPr lang="en-US" dirty="0">
                <a:solidFill>
                  <a:srgbClr val="FF0000"/>
                </a:solidFill>
              </a:rPr>
              <a:t>(letter)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 smtClean="0">
                <a:solidFill>
                  <a:srgbClr val="FF0000"/>
                </a:solidFill>
              </a:rPr>
              <a:t>	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x = document.getElementById('text').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x += letter;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document.getElementById('text').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x;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&lt;/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&lt;body&gt;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&lt;table&gt;&lt;</a:t>
            </a:r>
            <a:r>
              <a:rPr lang="en-US" dirty="0" err="1">
                <a:solidFill>
                  <a:srgbClr val="0070C0"/>
                </a:solidFill>
              </a:rPr>
              <a:t>tr</a:t>
            </a:r>
            <a:r>
              <a:rPr lang="en-US" dirty="0">
                <a:solidFill>
                  <a:srgbClr val="0070C0"/>
                </a:solidFill>
              </a:rPr>
              <a:t>&gt;&lt;td </a:t>
            </a:r>
            <a:r>
              <a:rPr lang="en-US" dirty="0" err="1">
                <a:solidFill>
                  <a:srgbClr val="0070C0"/>
                </a:solidFill>
              </a:rPr>
              <a:t>colspan</a:t>
            </a:r>
            <a:r>
              <a:rPr lang="en-US" dirty="0">
                <a:solidFill>
                  <a:srgbClr val="0070C0"/>
                </a:solidFill>
              </a:rPr>
              <a:t> = '9'&gt;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        &lt;h1 id = 'text' style = "font-size: 150%; text-align: center; font-family: </a:t>
            </a:r>
            <a:r>
              <a:rPr lang="en-US" dirty="0" err="1">
                <a:solidFill>
                  <a:srgbClr val="0070C0"/>
                </a:solidFill>
              </a:rPr>
              <a:t>arial</a:t>
            </a:r>
            <a:r>
              <a:rPr lang="en-US" dirty="0">
                <a:solidFill>
                  <a:srgbClr val="0070C0"/>
                </a:solidFill>
              </a:rPr>
              <a:t>; height: 100px;"&gt;&lt;/h1&gt;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&lt;/td&gt;&lt;/</a:t>
            </a:r>
            <a:r>
              <a:rPr lang="en-US" dirty="0" err="1">
                <a:solidFill>
                  <a:srgbClr val="0070C0"/>
                </a:solidFill>
              </a:rPr>
              <a:t>tr</a:t>
            </a:r>
            <a:r>
              <a:rPr lang="en-US" dirty="0">
                <a:solidFill>
                  <a:srgbClr val="0070C0"/>
                </a:solidFill>
              </a:rPr>
              <a:t>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</a:t>
            </a:r>
            <a:r>
              <a:rPr lang="en-US" dirty="0" err="1">
                <a:solidFill>
                  <a:srgbClr val="0070C0"/>
                </a:solidFill>
              </a:rPr>
              <a:t>tr</a:t>
            </a:r>
            <a:r>
              <a:rPr lang="en-US" dirty="0">
                <a:solidFill>
                  <a:srgbClr val="0070C0"/>
                </a:solidFill>
              </a:rPr>
              <a:t>&gt;&lt;td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('a')&gt;a&lt;/td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('b')&gt;b&lt;/td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('c')&gt;c&lt;/td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('d')&gt;d&lt;/td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('e')&gt;e&lt;/td&gt;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('f')&gt;f&lt;/td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('g')&gt;g&lt;/td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('h')&gt;h&lt;/td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</a:t>
            </a:r>
            <a:r>
              <a:rPr lang="en-US" dirty="0" err="1">
                <a:solidFill>
                  <a:srgbClr val="0070C0"/>
                </a:solidFill>
              </a:rPr>
              <a:t>i</a:t>
            </a:r>
            <a:r>
              <a:rPr lang="en-US" dirty="0">
                <a:solidFill>
                  <a:srgbClr val="0070C0"/>
                </a:solidFill>
              </a:rPr>
              <a:t>')&gt;</a:t>
            </a:r>
            <a:r>
              <a:rPr lang="en-US" dirty="0" err="1">
                <a:solidFill>
                  <a:srgbClr val="0070C0"/>
                </a:solidFill>
              </a:rPr>
              <a:t>i</a:t>
            </a:r>
            <a:r>
              <a:rPr lang="en-US" dirty="0">
                <a:solidFill>
                  <a:srgbClr val="0070C0"/>
                </a:solidFill>
              </a:rPr>
              <a:t>&lt;/td&gt;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</a:t>
            </a:r>
            <a:r>
              <a:rPr lang="en-US" dirty="0" err="1">
                <a:solidFill>
                  <a:srgbClr val="0070C0"/>
                </a:solidFill>
              </a:rPr>
              <a:t>tr</a:t>
            </a:r>
            <a:r>
              <a:rPr lang="en-US" dirty="0">
                <a:solidFill>
                  <a:srgbClr val="0070C0"/>
                </a:solidFill>
              </a:rPr>
              <a:t>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</a:t>
            </a:r>
            <a:r>
              <a:rPr lang="en-US" dirty="0" err="1">
                <a:solidFill>
                  <a:srgbClr val="0070C0"/>
                </a:solidFill>
              </a:rPr>
              <a:t>tr</a:t>
            </a:r>
            <a:r>
              <a:rPr lang="en-US" dirty="0">
                <a:solidFill>
                  <a:srgbClr val="0070C0"/>
                </a:solidFill>
              </a:rPr>
              <a:t>&gt;&lt;td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('j')&gt;j&lt;/td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('k')&gt;k&lt;/td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('l')&gt;l&lt;/td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('m')&gt;m&lt;/td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('n')&gt;n&lt;/td&gt;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('o')&gt;o&lt;/td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('p')&gt;p&lt;/td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('q')&gt;q&lt;/td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('r')&gt;r&lt;/td&gt;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</a:t>
            </a:r>
            <a:r>
              <a:rPr lang="en-US" dirty="0" err="1">
                <a:solidFill>
                  <a:srgbClr val="0070C0"/>
                </a:solidFill>
              </a:rPr>
              <a:t>tr</a:t>
            </a:r>
            <a:r>
              <a:rPr lang="en-US" dirty="0">
                <a:solidFill>
                  <a:srgbClr val="0070C0"/>
                </a:solidFill>
              </a:rPr>
              <a:t>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</a:t>
            </a:r>
            <a:r>
              <a:rPr lang="en-US" dirty="0" err="1">
                <a:solidFill>
                  <a:srgbClr val="0070C0"/>
                </a:solidFill>
              </a:rPr>
              <a:t>tr</a:t>
            </a:r>
            <a:r>
              <a:rPr lang="en-US" dirty="0">
                <a:solidFill>
                  <a:srgbClr val="0070C0"/>
                </a:solidFill>
              </a:rPr>
              <a:t>&gt;&lt;td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('s')&gt;s&lt;/td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('t')&gt;t&lt;/td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('u')&gt;u&lt;/td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('v')&gt;v&lt;/td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('w')&gt;w&lt;/td&gt;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('x')&gt;x&lt;/td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('y')&gt;y&lt;/td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('z')&gt;z&lt;/td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td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func</a:t>
            </a:r>
            <a:r>
              <a:rPr lang="en-US" dirty="0">
                <a:solidFill>
                  <a:srgbClr val="0070C0"/>
                </a:solidFill>
              </a:rPr>
              <a:t>('.')&gt;.&lt;/td&gt;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</a:t>
            </a:r>
            <a:r>
              <a:rPr lang="en-US" dirty="0" err="1">
                <a:solidFill>
                  <a:srgbClr val="0070C0"/>
                </a:solidFill>
              </a:rPr>
              <a:t>tr</a:t>
            </a:r>
            <a:r>
              <a:rPr lang="en-US" dirty="0">
                <a:solidFill>
                  <a:srgbClr val="0070C0"/>
                </a:solidFill>
              </a:rPr>
              <a:t>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&lt;/table&gt;	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 smtClean="0">
                <a:solidFill>
                  <a:srgbClr val="0070C0"/>
                </a:solidFill>
                <a:hlinkClick r:id="rId2" action="ppaction://hlinkfile"/>
              </a:rPr>
              <a:t>Link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948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6639" y="0"/>
            <a:ext cx="8911687" cy="1280890"/>
          </a:xfrm>
        </p:spPr>
        <p:txBody>
          <a:bodyPr/>
          <a:lstStyle/>
          <a:p>
            <a:r>
              <a:rPr lang="en-US" dirty="0" smtClean="0"/>
              <a:t>Moving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9429" y="658822"/>
            <a:ext cx="9545183" cy="6088428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&lt;script&gt; 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xcoord</a:t>
            </a:r>
            <a:r>
              <a:rPr lang="en-US" dirty="0">
                <a:solidFill>
                  <a:srgbClr val="FF0000"/>
                </a:solidFill>
              </a:rPr>
              <a:t> = 10;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 = 10;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function </a:t>
            </a:r>
            <a:r>
              <a:rPr lang="en-US" dirty="0" err="1">
                <a:solidFill>
                  <a:srgbClr val="FF0000"/>
                </a:solidFill>
              </a:rPr>
              <a:t>func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 smtClean="0">
                <a:solidFill>
                  <a:srgbClr val="FF0000"/>
                </a:solidFill>
              </a:rPr>
              <a:t>	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x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 * 700);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y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 * 700);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xchange</a:t>
            </a:r>
            <a:r>
              <a:rPr lang="en-US" dirty="0">
                <a:solidFill>
                  <a:srgbClr val="FF0000"/>
                </a:solidFill>
              </a:rPr>
              <a:t> = (x-</a:t>
            </a:r>
            <a:r>
              <a:rPr lang="en-US" dirty="0" err="1">
                <a:solidFill>
                  <a:srgbClr val="FF0000"/>
                </a:solidFill>
              </a:rPr>
              <a:t>xcoord</a:t>
            </a:r>
            <a:r>
              <a:rPr lang="en-US" dirty="0">
                <a:solidFill>
                  <a:srgbClr val="FF0000"/>
                </a:solidFill>
              </a:rPr>
              <a:t>)/30;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ychange</a:t>
            </a:r>
            <a:r>
              <a:rPr lang="en-US" dirty="0">
                <a:solidFill>
                  <a:srgbClr val="FF0000"/>
                </a:solidFill>
              </a:rPr>
              <a:t> = (y-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) / 30;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count = 0;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Move(</a:t>
            </a:r>
            <a:r>
              <a:rPr lang="en-US" dirty="0" err="1">
                <a:solidFill>
                  <a:srgbClr val="FF0000"/>
                </a:solidFill>
              </a:rPr>
              <a:t>xchange,ychange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function Move(xc, </a:t>
            </a:r>
            <a:r>
              <a:rPr lang="en-US" dirty="0" err="1">
                <a:solidFill>
                  <a:srgbClr val="FF0000"/>
                </a:solidFill>
              </a:rPr>
              <a:t>yc</a:t>
            </a:r>
            <a:r>
              <a:rPr lang="en-US" dirty="0">
                <a:solidFill>
                  <a:srgbClr val="FF0000"/>
                </a:solidFill>
              </a:rPr>
              <a:t>)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count = count + 1;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if (count &lt; 30)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 + </a:t>
            </a:r>
            <a:r>
              <a:rPr lang="en-US" dirty="0" err="1">
                <a:solidFill>
                  <a:srgbClr val="FF0000"/>
                </a:solidFill>
              </a:rPr>
              <a:t>yc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xcoord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xcoord</a:t>
            </a:r>
            <a:r>
              <a:rPr lang="en-US" dirty="0">
                <a:solidFill>
                  <a:srgbClr val="FF0000"/>
                </a:solidFill>
              </a:rPr>
              <a:t> + xc;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document.getElementById('p1').</a:t>
            </a:r>
            <a:r>
              <a:rPr lang="en-US" dirty="0" err="1">
                <a:solidFill>
                  <a:srgbClr val="FF0000"/>
                </a:solidFill>
              </a:rPr>
              <a:t>style.position</a:t>
            </a:r>
            <a:r>
              <a:rPr lang="en-US" dirty="0">
                <a:solidFill>
                  <a:srgbClr val="FF0000"/>
                </a:solidFill>
              </a:rPr>
              <a:t> = "absolute"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document.getElementById('p1').</a:t>
            </a:r>
            <a:r>
              <a:rPr lang="en-US" dirty="0" err="1">
                <a:solidFill>
                  <a:srgbClr val="FF0000"/>
                </a:solidFill>
              </a:rPr>
              <a:t>style.left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 + "</a:t>
            </a:r>
            <a:r>
              <a:rPr lang="en-US" dirty="0" err="1">
                <a:solidFill>
                  <a:srgbClr val="FF0000"/>
                </a:solidFill>
              </a:rPr>
              <a:t>px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document.getElementById('p1').</a:t>
            </a:r>
            <a:r>
              <a:rPr lang="en-US" dirty="0" err="1">
                <a:solidFill>
                  <a:srgbClr val="FF0000"/>
                </a:solidFill>
              </a:rPr>
              <a:t>style.top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xcoord</a:t>
            </a:r>
            <a:r>
              <a:rPr lang="en-US" dirty="0">
                <a:solidFill>
                  <a:srgbClr val="FF0000"/>
                </a:solidFill>
              </a:rPr>
              <a:t> + "</a:t>
            </a:r>
            <a:r>
              <a:rPr lang="en-US" dirty="0" err="1">
                <a:solidFill>
                  <a:srgbClr val="FF0000"/>
                </a:solidFill>
              </a:rPr>
              <a:t>px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setTimeout</a:t>
            </a:r>
            <a:r>
              <a:rPr lang="en-US" dirty="0">
                <a:solidFill>
                  <a:srgbClr val="FF0000"/>
                </a:solidFill>
              </a:rPr>
              <a:t>(function() {Move(</a:t>
            </a:r>
            <a:r>
              <a:rPr lang="en-US" dirty="0" err="1">
                <a:solidFill>
                  <a:srgbClr val="FF0000"/>
                </a:solidFill>
              </a:rPr>
              <a:t>xc,yc</a:t>
            </a:r>
            <a:r>
              <a:rPr lang="en-US" dirty="0">
                <a:solidFill>
                  <a:srgbClr val="FF0000"/>
                </a:solidFill>
              </a:rPr>
              <a:t>)}, 50)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else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func</a:t>
            </a:r>
            <a:r>
              <a:rPr lang="en-US" dirty="0">
                <a:solidFill>
                  <a:srgbClr val="FF0000"/>
                </a:solidFill>
              </a:rPr>
              <a:t>();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	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&lt;/script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 smtClean="0">
                <a:solidFill>
                  <a:srgbClr val="FF0000"/>
                </a:solidFill>
                <a:hlinkClick r:id="rId2" action="ppaction://hlinkfile"/>
              </a:rPr>
              <a:t>Link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8874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6185" y="107911"/>
            <a:ext cx="9948428" cy="62474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Following Mouse: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2735" y="732655"/>
            <a:ext cx="9851877" cy="6042991"/>
          </a:xfrm>
        </p:spPr>
        <p:txBody>
          <a:bodyPr>
            <a:normAutofit fontScale="62500" lnSpcReduction="20000"/>
          </a:bodyPr>
          <a:lstStyle/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  <a:hlinkClick r:id="rId2" action="ppaction://hlinkfile"/>
              </a:rPr>
              <a:t>&lt;script&gt; 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xcoord</a:t>
            </a:r>
            <a:r>
              <a:rPr lang="en-US" dirty="0">
                <a:solidFill>
                  <a:srgbClr val="FF0000"/>
                </a:solidFill>
              </a:rPr>
              <a:t> = 10;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 = 10;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function </a:t>
            </a:r>
            <a:r>
              <a:rPr lang="en-US" dirty="0" err="1">
                <a:solidFill>
                  <a:srgbClr val="FF0000"/>
                </a:solidFill>
              </a:rPr>
              <a:t>getClicks</a:t>
            </a:r>
            <a:r>
              <a:rPr lang="en-US" dirty="0">
                <a:solidFill>
                  <a:srgbClr val="FF0000"/>
                </a:solidFill>
              </a:rPr>
              <a:t>(e)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dirty="0" smtClean="0">
                <a:solidFill>
                  <a:srgbClr val="FF0000"/>
                </a:solidFill>
              </a:rPr>
              <a:t>	 </a:t>
            </a:r>
            <a:r>
              <a:rPr lang="en-US" dirty="0">
                <a:solidFill>
                  <a:srgbClr val="FF0000"/>
                </a:solidFill>
              </a:rPr>
              <a:t>{	</a:t>
            </a:r>
            <a:r>
              <a:rPr lang="en-US" b="1" dirty="0" err="1" smtClean="0">
                <a:solidFill>
                  <a:srgbClr val="FF0000"/>
                </a:solidFill>
              </a:rPr>
              <a:t>var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x = </a:t>
            </a:r>
            <a:r>
              <a:rPr lang="en-US" b="1" dirty="0" err="1">
                <a:solidFill>
                  <a:srgbClr val="FF0000"/>
                </a:solidFill>
              </a:rPr>
              <a:t>e.clientX</a:t>
            </a:r>
            <a:r>
              <a:rPr lang="en-US" b="1" dirty="0">
                <a:solidFill>
                  <a:srgbClr val="FF0000"/>
                </a:solidFill>
              </a:rPr>
              <a:t>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		</a:t>
            </a:r>
            <a:r>
              <a:rPr lang="en-US" b="1" dirty="0" err="1">
                <a:solidFill>
                  <a:srgbClr val="FF0000"/>
                </a:solidFill>
              </a:rPr>
              <a:t>var</a:t>
            </a:r>
            <a:r>
              <a:rPr lang="en-US" b="1" dirty="0">
                <a:solidFill>
                  <a:srgbClr val="FF0000"/>
                </a:solidFill>
              </a:rPr>
              <a:t> y = </a:t>
            </a:r>
            <a:r>
              <a:rPr lang="en-US" b="1" dirty="0" err="1">
                <a:solidFill>
                  <a:srgbClr val="FF0000"/>
                </a:solidFill>
              </a:rPr>
              <a:t>e.clientY</a:t>
            </a:r>
            <a:r>
              <a:rPr lang="en-US" b="1" dirty="0">
                <a:solidFill>
                  <a:srgbClr val="FF0000"/>
                </a:solidFill>
              </a:rPr>
              <a:t>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xchange</a:t>
            </a:r>
            <a:r>
              <a:rPr lang="en-US" dirty="0">
                <a:solidFill>
                  <a:srgbClr val="FF0000"/>
                </a:solidFill>
              </a:rPr>
              <a:t> = (x-</a:t>
            </a:r>
            <a:r>
              <a:rPr lang="en-US" dirty="0" err="1">
                <a:solidFill>
                  <a:srgbClr val="FF0000"/>
                </a:solidFill>
              </a:rPr>
              <a:t>xcoord</a:t>
            </a:r>
            <a:r>
              <a:rPr lang="en-US" dirty="0">
                <a:solidFill>
                  <a:srgbClr val="FF0000"/>
                </a:solidFill>
              </a:rPr>
              <a:t>)/30;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ychange</a:t>
            </a:r>
            <a:r>
              <a:rPr lang="en-US" dirty="0">
                <a:solidFill>
                  <a:srgbClr val="FF0000"/>
                </a:solidFill>
              </a:rPr>
              <a:t> = (y-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) / 30;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count = 0;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Move(</a:t>
            </a:r>
            <a:r>
              <a:rPr lang="en-US" dirty="0" err="1">
                <a:solidFill>
                  <a:srgbClr val="FF0000"/>
                </a:solidFill>
              </a:rPr>
              <a:t>xchange,ychange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function Move(xc, </a:t>
            </a:r>
            <a:r>
              <a:rPr lang="en-US" dirty="0" err="1">
                <a:solidFill>
                  <a:srgbClr val="FF0000"/>
                </a:solidFill>
              </a:rPr>
              <a:t>yc</a:t>
            </a:r>
            <a:r>
              <a:rPr lang="en-US" dirty="0">
                <a:solidFill>
                  <a:srgbClr val="FF0000"/>
                </a:solidFill>
              </a:rPr>
              <a:t>)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count = count + 1;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if (count &lt; 30)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 + </a:t>
            </a:r>
            <a:r>
              <a:rPr lang="en-US" dirty="0" err="1">
                <a:solidFill>
                  <a:srgbClr val="FF0000"/>
                </a:solidFill>
              </a:rPr>
              <a:t>yc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xcoord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xcoord</a:t>
            </a:r>
            <a:r>
              <a:rPr lang="en-US" dirty="0">
                <a:solidFill>
                  <a:srgbClr val="FF0000"/>
                </a:solidFill>
              </a:rPr>
              <a:t> + xc;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document.getElementById('p1').</a:t>
            </a:r>
            <a:r>
              <a:rPr lang="en-US" dirty="0" err="1">
                <a:solidFill>
                  <a:srgbClr val="FF0000"/>
                </a:solidFill>
              </a:rPr>
              <a:t>style.position</a:t>
            </a:r>
            <a:r>
              <a:rPr lang="en-US" dirty="0">
                <a:solidFill>
                  <a:srgbClr val="FF0000"/>
                </a:solidFill>
              </a:rPr>
              <a:t> = "absolute"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document.getElementById('p1').</a:t>
            </a:r>
            <a:r>
              <a:rPr lang="en-US" dirty="0" err="1">
                <a:solidFill>
                  <a:srgbClr val="FF0000"/>
                </a:solidFill>
              </a:rPr>
              <a:t>style.left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xcoord</a:t>
            </a:r>
            <a:r>
              <a:rPr lang="en-US" dirty="0">
                <a:solidFill>
                  <a:srgbClr val="FF0000"/>
                </a:solidFill>
              </a:rPr>
              <a:t> + "</a:t>
            </a:r>
            <a:r>
              <a:rPr lang="en-US" dirty="0" err="1">
                <a:solidFill>
                  <a:srgbClr val="FF0000"/>
                </a:solidFill>
              </a:rPr>
              <a:t>px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document.getElementById('p1').</a:t>
            </a:r>
            <a:r>
              <a:rPr lang="en-US" dirty="0" err="1">
                <a:solidFill>
                  <a:srgbClr val="FF0000"/>
                </a:solidFill>
              </a:rPr>
              <a:t>style.top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 + "</a:t>
            </a:r>
            <a:r>
              <a:rPr lang="en-US" dirty="0" err="1">
                <a:solidFill>
                  <a:srgbClr val="FF0000"/>
                </a:solidFill>
              </a:rPr>
              <a:t>px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setTimeout</a:t>
            </a:r>
            <a:r>
              <a:rPr lang="en-US" dirty="0">
                <a:solidFill>
                  <a:srgbClr val="FF0000"/>
                </a:solidFill>
              </a:rPr>
              <a:t>(function() {Move(</a:t>
            </a:r>
            <a:r>
              <a:rPr lang="en-US" dirty="0" err="1">
                <a:solidFill>
                  <a:srgbClr val="FF0000"/>
                </a:solidFill>
              </a:rPr>
              <a:t>xc,yc</a:t>
            </a:r>
            <a:r>
              <a:rPr lang="en-US" dirty="0">
                <a:solidFill>
                  <a:srgbClr val="FF0000"/>
                </a:solidFill>
              </a:rPr>
              <a:t>)}, 50)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else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func</a:t>
            </a:r>
            <a:r>
              <a:rPr lang="en-US" dirty="0">
                <a:solidFill>
                  <a:srgbClr val="FF0000"/>
                </a:solidFill>
              </a:rPr>
              <a:t>();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	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&lt;/script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endParaRPr lang="en-US" dirty="0" smtClean="0">
              <a:solidFill>
                <a:srgbClr val="FF0000"/>
              </a:solidFill>
              <a:hlinkClick r:id="rId2" action="ppaction://hlinkfile"/>
            </a:endParaRPr>
          </a:p>
          <a:p>
            <a:pPr marL="0" indent="0">
              <a:spcBef>
                <a:spcPts val="400"/>
              </a:spcBef>
              <a:buNone/>
            </a:pPr>
            <a:endParaRPr lang="en-US" dirty="0">
              <a:solidFill>
                <a:srgbClr val="FF0000"/>
              </a:solidFill>
              <a:hlinkClick r:id="rId2" action="ppaction://hlinkfile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en-US" dirty="0" smtClean="0">
                <a:solidFill>
                  <a:srgbClr val="FF0000"/>
                </a:solidFill>
                <a:hlinkClick r:id="rId2" action="ppaction://hlinkfile"/>
              </a:rPr>
              <a:t>Link</a:t>
            </a:r>
            <a:endParaRPr lang="en-US" dirty="0">
              <a:solidFill>
                <a:srgbClr val="FF0000"/>
              </a:solidFill>
              <a:hlinkClick r:id="rId2" action="ppaction://hlinkfile"/>
            </a:endParaRPr>
          </a:p>
        </p:txBody>
      </p:sp>
    </p:spTree>
    <p:extLst>
      <p:ext uri="{BB962C8B-B14F-4D97-AF65-F5344CB8AC3E}">
        <p14:creationId xmlns:p14="http://schemas.microsoft.com/office/powerpoint/2010/main" val="2584680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2613" y="134178"/>
            <a:ext cx="9481999" cy="651013"/>
          </a:xfrm>
        </p:spPr>
        <p:txBody>
          <a:bodyPr/>
          <a:lstStyle/>
          <a:p>
            <a:r>
              <a:rPr lang="en-US" dirty="0" smtClean="0"/>
              <a:t>Looping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6730" y="899491"/>
            <a:ext cx="9337882" cy="5011731"/>
          </a:xfrm>
        </p:spPr>
        <p:txBody>
          <a:bodyPr/>
          <a:lstStyle/>
          <a:p>
            <a:r>
              <a:rPr lang="en-US" dirty="0" err="1" smtClean="0"/>
              <a:t>SetTimeout</a:t>
            </a:r>
            <a:r>
              <a:rPr lang="en-US" dirty="0" smtClean="0"/>
              <a:t> is a loop</a:t>
            </a:r>
          </a:p>
          <a:p>
            <a:pPr lvl="1"/>
            <a:r>
              <a:rPr lang="en-US" dirty="0" smtClean="0"/>
              <a:t>It makes something happen again and again and again</a:t>
            </a:r>
          </a:p>
          <a:p>
            <a:pPr lvl="1"/>
            <a:r>
              <a:rPr lang="en-US" dirty="0" smtClean="0"/>
              <a:t>Every time the function </a:t>
            </a:r>
            <a:r>
              <a:rPr lang="en-US" dirty="0" err="1" smtClean="0"/>
              <a:t>setTimeout</a:t>
            </a:r>
            <a:r>
              <a:rPr lang="en-US" dirty="0" smtClean="0"/>
              <a:t> is executed, the function inside of it (that is called) is executed.  </a:t>
            </a:r>
          </a:p>
          <a:p>
            <a:pPr lvl="1"/>
            <a:r>
              <a:rPr lang="en-US" dirty="0" smtClean="0"/>
              <a:t>We stop the loop by stopping </a:t>
            </a:r>
            <a:r>
              <a:rPr lang="en-US" dirty="0" err="1" smtClean="0"/>
              <a:t>setTimeout</a:t>
            </a:r>
            <a:r>
              <a:rPr lang="en-US" dirty="0" smtClean="0"/>
              <a:t> from being executed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43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627" y="39757"/>
            <a:ext cx="11116986" cy="62119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Remember from lab?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506896"/>
            <a:ext cx="9735447" cy="6286499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&lt;script&gt;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colorArray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colorArray</a:t>
            </a:r>
            <a:r>
              <a:rPr lang="en-US" dirty="0">
                <a:solidFill>
                  <a:srgbClr val="FF0000"/>
                </a:solidFill>
              </a:rPr>
              <a:t>[0] = "#FF3377"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colorArray</a:t>
            </a:r>
            <a:r>
              <a:rPr lang="en-US" dirty="0">
                <a:solidFill>
                  <a:srgbClr val="FF0000"/>
                </a:solidFill>
              </a:rPr>
              <a:t>[1] = "#CCD234"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colorArray</a:t>
            </a:r>
            <a:r>
              <a:rPr lang="en-US" dirty="0">
                <a:solidFill>
                  <a:srgbClr val="FF0000"/>
                </a:solidFill>
              </a:rPr>
              <a:t>[2] = "#33BB56"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colorArray</a:t>
            </a:r>
            <a:r>
              <a:rPr lang="en-US" dirty="0">
                <a:solidFill>
                  <a:srgbClr val="FF0000"/>
                </a:solidFill>
              </a:rPr>
              <a:t>[3] = "#22BAC1"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colorArray</a:t>
            </a:r>
            <a:r>
              <a:rPr lang="en-US" dirty="0">
                <a:solidFill>
                  <a:srgbClr val="FF0000"/>
                </a:solidFill>
              </a:rPr>
              <a:t>[4] = "#3432D3"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colorArray</a:t>
            </a:r>
            <a:r>
              <a:rPr lang="en-US" dirty="0">
                <a:solidFill>
                  <a:srgbClr val="FF0000"/>
                </a:solidFill>
              </a:rPr>
              <a:t>[5] = "#DD45E2"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function 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{ 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x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 * </a:t>
            </a:r>
            <a:r>
              <a:rPr lang="en-US" dirty="0" err="1">
                <a:solidFill>
                  <a:srgbClr val="FF0000"/>
                </a:solidFill>
              </a:rPr>
              <a:t>colorArray.length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('h11').</a:t>
            </a:r>
            <a:r>
              <a:rPr lang="en-US" dirty="0" err="1">
                <a:solidFill>
                  <a:srgbClr val="FF0000"/>
                </a:solidFill>
              </a:rPr>
              <a:t>style.color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colorArray</a:t>
            </a:r>
            <a:r>
              <a:rPr lang="en-US" dirty="0">
                <a:solidFill>
                  <a:srgbClr val="FF0000"/>
                </a:solidFill>
              </a:rPr>
              <a:t>[x]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y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 * </a:t>
            </a:r>
            <a:r>
              <a:rPr lang="en-US" dirty="0" err="1">
                <a:solidFill>
                  <a:srgbClr val="FF0000"/>
                </a:solidFill>
              </a:rPr>
              <a:t>colorArray.length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b="1" dirty="0" smtClean="0">
                <a:solidFill>
                  <a:srgbClr val="FF0000"/>
                </a:solidFill>
              </a:rPr>
              <a:t>if </a:t>
            </a:r>
            <a:r>
              <a:rPr lang="en-US" b="1" dirty="0">
                <a:solidFill>
                  <a:srgbClr val="FF0000"/>
                </a:solidFill>
              </a:rPr>
              <a:t>(y == x) </a:t>
            </a:r>
            <a:r>
              <a:rPr lang="en-US" b="1" dirty="0" smtClean="0">
                <a:solidFill>
                  <a:srgbClr val="FF0000"/>
                </a:solidFill>
              </a:rPr>
              <a:t>{  //What does this do?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y </a:t>
            </a:r>
            <a:r>
              <a:rPr lang="en-US" dirty="0">
                <a:solidFill>
                  <a:srgbClr val="FF0000"/>
                </a:solidFill>
              </a:rPr>
              <a:t>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 * </a:t>
            </a:r>
            <a:r>
              <a:rPr lang="en-US" dirty="0" err="1">
                <a:solidFill>
                  <a:srgbClr val="FF0000"/>
                </a:solidFill>
              </a:rPr>
              <a:t>colorArray.length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('h11').</a:t>
            </a:r>
            <a:r>
              <a:rPr lang="en-US" dirty="0" err="1">
                <a:solidFill>
                  <a:srgbClr val="FF0000"/>
                </a:solidFill>
              </a:rPr>
              <a:t>style.backgroundColor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colorArray</a:t>
            </a:r>
            <a:r>
              <a:rPr lang="en-US" dirty="0">
                <a:solidFill>
                  <a:srgbClr val="FF0000"/>
                </a:solidFill>
              </a:rPr>
              <a:t>[y]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z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 * </a:t>
            </a:r>
            <a:r>
              <a:rPr lang="en-US" dirty="0" err="1">
                <a:solidFill>
                  <a:srgbClr val="FF0000"/>
                </a:solidFill>
              </a:rPr>
              <a:t>colorArray.length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b="1" dirty="0" smtClean="0">
                <a:solidFill>
                  <a:srgbClr val="FF0000"/>
                </a:solidFill>
              </a:rPr>
              <a:t>if </a:t>
            </a:r>
            <a:r>
              <a:rPr lang="en-US" b="1" dirty="0">
                <a:solidFill>
                  <a:srgbClr val="FF0000"/>
                </a:solidFill>
              </a:rPr>
              <a:t>((y == z) || (x == z)) </a:t>
            </a:r>
            <a:r>
              <a:rPr lang="en-US" b="1" dirty="0" smtClean="0">
                <a:solidFill>
                  <a:srgbClr val="FF0000"/>
                </a:solidFill>
              </a:rPr>
              <a:t>{  //What does this do?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z </a:t>
            </a:r>
            <a:r>
              <a:rPr lang="en-US" dirty="0">
                <a:solidFill>
                  <a:srgbClr val="FF0000"/>
                </a:solidFill>
              </a:rPr>
              <a:t>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 * </a:t>
            </a:r>
            <a:r>
              <a:rPr lang="en-US" dirty="0" err="1">
                <a:solidFill>
                  <a:srgbClr val="FF0000"/>
                </a:solidFill>
              </a:rPr>
              <a:t>colorArray.length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('h11').</a:t>
            </a:r>
            <a:r>
              <a:rPr lang="en-US" dirty="0" err="1">
                <a:solidFill>
                  <a:srgbClr val="FF0000"/>
                </a:solidFill>
              </a:rPr>
              <a:t>style.borderColor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colorArray</a:t>
            </a:r>
            <a:r>
              <a:rPr lang="en-US" dirty="0">
                <a:solidFill>
                  <a:srgbClr val="FF0000"/>
                </a:solidFill>
              </a:rPr>
              <a:t>[z]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 smtClean="0">
                <a:solidFill>
                  <a:srgbClr val="FF0000"/>
                </a:solidFill>
              </a:rPr>
              <a:t>setTimeout</a:t>
            </a:r>
            <a:r>
              <a:rPr lang="en-US" dirty="0" smtClean="0">
                <a:solidFill>
                  <a:srgbClr val="FF0000"/>
                </a:solidFill>
              </a:rPr>
              <a:t>(function</a:t>
            </a:r>
            <a:r>
              <a:rPr lang="en-US" dirty="0">
                <a:solidFill>
                  <a:srgbClr val="FF0000"/>
                </a:solidFill>
              </a:rPr>
              <a:t>(){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()},1300)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&lt;/head&gt;&lt;body&gt;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	&lt;h1 id = "h11" style = "padding: 40; border-style: solid;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		border-width: 5px; </a:t>
            </a:r>
            <a:r>
              <a:rPr lang="en-US" dirty="0" err="1"/>
              <a:t>border-color:black</a:t>
            </a:r>
            <a:r>
              <a:rPr lang="en-US" dirty="0"/>
              <a:t>; font-weight: bold;"&gt;Colors&lt;/h1&gt;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	&lt;input type = "button" </a:t>
            </a:r>
            <a:r>
              <a:rPr lang="en-US" dirty="0" err="1"/>
              <a:t>onclick</a:t>
            </a:r>
            <a:r>
              <a:rPr lang="en-US" dirty="0"/>
              <a:t> = "</a:t>
            </a:r>
            <a:r>
              <a:rPr lang="en-US" dirty="0" err="1"/>
              <a:t>myfunc</a:t>
            </a:r>
            <a:r>
              <a:rPr lang="en-US" dirty="0"/>
              <a:t>()" value = "start" &gt;&lt;/p</a:t>
            </a:r>
            <a:r>
              <a:rPr lang="en-US" dirty="0" smtClean="0"/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859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627" y="39757"/>
            <a:ext cx="11116986" cy="62119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if we do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596347"/>
            <a:ext cx="9735447" cy="6197048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&lt;script&gt;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colorArray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colorArray</a:t>
            </a:r>
            <a:r>
              <a:rPr lang="en-US" dirty="0">
                <a:solidFill>
                  <a:srgbClr val="FF0000"/>
                </a:solidFill>
              </a:rPr>
              <a:t>[0] = "#FF3377"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colorArray</a:t>
            </a:r>
            <a:r>
              <a:rPr lang="en-US" dirty="0">
                <a:solidFill>
                  <a:srgbClr val="FF0000"/>
                </a:solidFill>
              </a:rPr>
              <a:t>[1] = "#CCD234"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colorArray</a:t>
            </a:r>
            <a:r>
              <a:rPr lang="en-US" dirty="0">
                <a:solidFill>
                  <a:srgbClr val="FF0000"/>
                </a:solidFill>
              </a:rPr>
              <a:t>[2] = "#33BB56"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colorArray</a:t>
            </a:r>
            <a:r>
              <a:rPr lang="en-US" dirty="0">
                <a:solidFill>
                  <a:srgbClr val="FF0000"/>
                </a:solidFill>
              </a:rPr>
              <a:t>[3] = "#22BAC1"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colorArray</a:t>
            </a:r>
            <a:r>
              <a:rPr lang="en-US" dirty="0">
                <a:solidFill>
                  <a:srgbClr val="FF0000"/>
                </a:solidFill>
              </a:rPr>
              <a:t>[4] = "#3432D3"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colorArray</a:t>
            </a:r>
            <a:r>
              <a:rPr lang="en-US" dirty="0">
                <a:solidFill>
                  <a:srgbClr val="FF0000"/>
                </a:solidFill>
              </a:rPr>
              <a:t>[5] = "#DD45E2"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function 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{ 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x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 * </a:t>
            </a:r>
            <a:r>
              <a:rPr lang="en-US" dirty="0" err="1">
                <a:solidFill>
                  <a:srgbClr val="FF0000"/>
                </a:solidFill>
              </a:rPr>
              <a:t>colorArray.length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('h11').</a:t>
            </a:r>
            <a:r>
              <a:rPr lang="en-US" dirty="0" err="1">
                <a:solidFill>
                  <a:srgbClr val="FF0000"/>
                </a:solidFill>
              </a:rPr>
              <a:t>style.color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colorArray</a:t>
            </a:r>
            <a:r>
              <a:rPr lang="en-US" dirty="0">
                <a:solidFill>
                  <a:srgbClr val="FF0000"/>
                </a:solidFill>
              </a:rPr>
              <a:t>[x]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y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 * </a:t>
            </a:r>
            <a:r>
              <a:rPr lang="en-US" dirty="0" err="1">
                <a:solidFill>
                  <a:srgbClr val="FF0000"/>
                </a:solidFill>
              </a:rPr>
              <a:t>colorArray.length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b="1" dirty="0" smtClean="0">
                <a:solidFill>
                  <a:srgbClr val="FF0000"/>
                </a:solidFill>
              </a:rPr>
              <a:t>while </a:t>
            </a:r>
            <a:r>
              <a:rPr lang="en-US" b="1" dirty="0">
                <a:solidFill>
                  <a:srgbClr val="FF0000"/>
                </a:solidFill>
              </a:rPr>
              <a:t>(y == x) </a:t>
            </a:r>
            <a:r>
              <a:rPr lang="en-US" b="1" dirty="0" smtClean="0">
                <a:solidFill>
                  <a:srgbClr val="FF0000"/>
                </a:solidFill>
              </a:rPr>
              <a:t>{  //What does this do?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y </a:t>
            </a:r>
            <a:r>
              <a:rPr lang="en-US" dirty="0">
                <a:solidFill>
                  <a:srgbClr val="FF0000"/>
                </a:solidFill>
              </a:rPr>
              <a:t>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 * </a:t>
            </a:r>
            <a:r>
              <a:rPr lang="en-US" dirty="0" err="1">
                <a:solidFill>
                  <a:srgbClr val="FF0000"/>
                </a:solidFill>
              </a:rPr>
              <a:t>colorArray.length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('h11').</a:t>
            </a:r>
            <a:r>
              <a:rPr lang="en-US" dirty="0" err="1">
                <a:solidFill>
                  <a:srgbClr val="FF0000"/>
                </a:solidFill>
              </a:rPr>
              <a:t>style.backgroundColor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colorArray</a:t>
            </a:r>
            <a:r>
              <a:rPr lang="en-US" dirty="0">
                <a:solidFill>
                  <a:srgbClr val="FF0000"/>
                </a:solidFill>
              </a:rPr>
              <a:t>[y]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z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 * </a:t>
            </a:r>
            <a:r>
              <a:rPr lang="en-US" dirty="0" err="1">
                <a:solidFill>
                  <a:srgbClr val="FF0000"/>
                </a:solidFill>
              </a:rPr>
              <a:t>colorArray.length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b="1" dirty="0" smtClean="0">
                <a:solidFill>
                  <a:srgbClr val="FF0000"/>
                </a:solidFill>
              </a:rPr>
              <a:t>while </a:t>
            </a:r>
            <a:r>
              <a:rPr lang="en-US" b="1" dirty="0">
                <a:solidFill>
                  <a:srgbClr val="FF0000"/>
                </a:solidFill>
              </a:rPr>
              <a:t>((y == z) || (x == z)) </a:t>
            </a:r>
            <a:r>
              <a:rPr lang="en-US" b="1" dirty="0" smtClean="0">
                <a:solidFill>
                  <a:srgbClr val="FF0000"/>
                </a:solidFill>
              </a:rPr>
              <a:t>{  //What does this do?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z </a:t>
            </a:r>
            <a:r>
              <a:rPr lang="en-US" dirty="0">
                <a:solidFill>
                  <a:srgbClr val="FF0000"/>
                </a:solidFill>
              </a:rPr>
              <a:t>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 * </a:t>
            </a:r>
            <a:r>
              <a:rPr lang="en-US" dirty="0" err="1">
                <a:solidFill>
                  <a:srgbClr val="FF0000"/>
                </a:solidFill>
              </a:rPr>
              <a:t>colorArray.length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('h11').</a:t>
            </a:r>
            <a:r>
              <a:rPr lang="en-US" dirty="0" err="1">
                <a:solidFill>
                  <a:srgbClr val="FF0000"/>
                </a:solidFill>
              </a:rPr>
              <a:t>style.borderColor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colorArray</a:t>
            </a:r>
            <a:r>
              <a:rPr lang="en-US" dirty="0">
                <a:solidFill>
                  <a:srgbClr val="FF0000"/>
                </a:solidFill>
              </a:rPr>
              <a:t>[z]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 smtClean="0">
                <a:solidFill>
                  <a:srgbClr val="FF0000"/>
                </a:solidFill>
              </a:rPr>
              <a:t>setTimeout</a:t>
            </a:r>
            <a:r>
              <a:rPr lang="en-US" dirty="0" smtClean="0">
                <a:solidFill>
                  <a:srgbClr val="FF0000"/>
                </a:solidFill>
              </a:rPr>
              <a:t>(function</a:t>
            </a:r>
            <a:r>
              <a:rPr lang="en-US" dirty="0">
                <a:solidFill>
                  <a:srgbClr val="FF0000"/>
                </a:solidFill>
              </a:rPr>
              <a:t>(){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()},1300)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&lt;/head&gt;&lt;body&gt;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	&lt;h1 id = "h11" style = "padding: 40; border-style: solid;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		border-width: 5px; </a:t>
            </a:r>
            <a:r>
              <a:rPr lang="en-US" dirty="0" err="1"/>
              <a:t>border-color:black</a:t>
            </a:r>
            <a:r>
              <a:rPr lang="en-US" dirty="0"/>
              <a:t>; font-weight: bold;"&gt;Colors&lt;/h1&gt;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	&lt;input type = "button" </a:t>
            </a:r>
            <a:r>
              <a:rPr lang="en-US" dirty="0" err="1"/>
              <a:t>onclick</a:t>
            </a:r>
            <a:r>
              <a:rPr lang="en-US" dirty="0"/>
              <a:t> = "</a:t>
            </a:r>
            <a:r>
              <a:rPr lang="en-US" dirty="0" err="1"/>
              <a:t>myfunc</a:t>
            </a:r>
            <a:r>
              <a:rPr lang="en-US" dirty="0"/>
              <a:t>()" value = "start" &gt;&lt;/p&gt;</a:t>
            </a:r>
          </a:p>
        </p:txBody>
      </p:sp>
    </p:spTree>
    <p:extLst>
      <p:ext uri="{BB962C8B-B14F-4D97-AF65-F5344CB8AC3E}">
        <p14:creationId xmlns:p14="http://schemas.microsoft.com/office/powerpoint/2010/main" val="3686691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6334" y="156971"/>
            <a:ext cx="8911687" cy="1280890"/>
          </a:xfrm>
        </p:spPr>
        <p:txBody>
          <a:bodyPr/>
          <a:lstStyle/>
          <a:p>
            <a:r>
              <a:rPr lang="en-US" dirty="0" smtClean="0"/>
              <a:t>What does this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6334" y="998883"/>
            <a:ext cx="9468278" cy="566530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&lt;!DOCTYPE html&gt;&lt;html&gt;&lt;head&gt;	</a:t>
            </a:r>
          </a:p>
          <a:p>
            <a:pPr marL="0" indent="0">
              <a:buNone/>
            </a:pPr>
            <a:r>
              <a:rPr lang="en-US" dirty="0"/>
              <a:t>&lt;meta charset= "utf-8" /&gt;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&lt;script&gt;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function </a:t>
            </a:r>
            <a:r>
              <a:rPr lang="en-US" dirty="0" err="1">
                <a:solidFill>
                  <a:srgbClr val="FF0000"/>
                </a:solidFill>
              </a:rPr>
              <a:t>afunc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{	</a:t>
            </a:r>
            <a:r>
              <a:rPr lang="en-US" dirty="0" smtClean="0">
                <a:solidFill>
                  <a:srgbClr val="FF0000"/>
                </a:solidFill>
              </a:rPr>
              <a:t>	while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 &lt; 5)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		{   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 really &lt;/p&gt;");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countvar</a:t>
            </a:r>
            <a:r>
              <a:rPr lang="en-US" dirty="0">
                <a:solidFill>
                  <a:srgbClr val="FF0000"/>
                </a:solidFill>
              </a:rPr>
              <a:t> + 1;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 cute &lt;/p&gt;");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&lt;/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buNone/>
            </a:pPr>
            <a:r>
              <a:rPr lang="en-US" dirty="0"/>
              <a:t>&lt;/head&gt;</a:t>
            </a:r>
          </a:p>
          <a:p>
            <a:pPr marL="0" indent="0">
              <a:buNone/>
            </a:pPr>
            <a:r>
              <a:rPr lang="en-US" dirty="0"/>
              <a:t>&lt;body&gt;</a:t>
            </a:r>
          </a:p>
          <a:p>
            <a:pPr marL="0" indent="0">
              <a:buNone/>
            </a:pPr>
            <a:r>
              <a:rPr lang="en-US" dirty="0"/>
              <a:t>&lt;p id = "here" </a:t>
            </a:r>
            <a:r>
              <a:rPr lang="en-US" dirty="0" err="1"/>
              <a:t>onClick</a:t>
            </a:r>
            <a:r>
              <a:rPr lang="en-US" dirty="0"/>
              <a:t> = "</a:t>
            </a:r>
            <a:r>
              <a:rPr lang="en-US" dirty="0" err="1"/>
              <a:t>afunc</a:t>
            </a:r>
            <a:r>
              <a:rPr lang="en-US" dirty="0"/>
              <a:t>(1)"&gt;Click to see the secret message &lt;/p&gt;	 		</a:t>
            </a:r>
          </a:p>
          <a:p>
            <a:pPr marL="0" indent="0">
              <a:buNone/>
            </a:pPr>
            <a:r>
              <a:rPr lang="en-US" dirty="0"/>
              <a:t>&lt;/body&gt;</a:t>
            </a:r>
          </a:p>
          <a:p>
            <a:pPr marL="0" indent="0">
              <a:buNone/>
            </a:pPr>
            <a:r>
              <a:rPr lang="en-US" dirty="0"/>
              <a:t>&lt;/html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410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 the race?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9509" y="1480930"/>
            <a:ext cx="8975103" cy="4430292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</a:rPr>
              <a:t>race_on</a:t>
            </a:r>
            <a:r>
              <a:rPr lang="en-US" dirty="0">
                <a:solidFill>
                  <a:srgbClr val="FF0000"/>
                </a:solidFill>
              </a:rPr>
              <a:t> = true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idArray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</a:rPr>
              <a:t>idArray</a:t>
            </a:r>
            <a:r>
              <a:rPr lang="en-US" dirty="0">
                <a:solidFill>
                  <a:srgbClr val="FF0000"/>
                </a:solidFill>
              </a:rPr>
              <a:t>[0] = "img1"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</a:rPr>
              <a:t>idArray</a:t>
            </a:r>
            <a:r>
              <a:rPr lang="en-US" dirty="0">
                <a:solidFill>
                  <a:srgbClr val="FF0000"/>
                </a:solidFill>
              </a:rPr>
              <a:t>[1] = "img2"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</a:rPr>
              <a:t>idArray</a:t>
            </a:r>
            <a:r>
              <a:rPr lang="en-US" dirty="0">
                <a:solidFill>
                  <a:srgbClr val="FF0000"/>
                </a:solidFill>
              </a:rPr>
              <a:t>[2] = "img3"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  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…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b="1" dirty="0">
                <a:solidFill>
                  <a:srgbClr val="FF0000"/>
                </a:solidFill>
              </a:rPr>
              <a:t>function </a:t>
            </a:r>
            <a:r>
              <a:rPr lang="en-US" b="1" dirty="0" err="1">
                <a:solidFill>
                  <a:srgbClr val="FF0000"/>
                </a:solidFill>
              </a:rPr>
              <a:t>startit</a:t>
            </a:r>
            <a:r>
              <a:rPr lang="en-US" b="1" dirty="0">
                <a:solidFill>
                  <a:srgbClr val="FF0000"/>
                </a:solidFill>
              </a:rPr>
              <a:t>()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{  	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(0)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(1)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(2)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r>
              <a:rPr lang="en-US" dirty="0" smtClean="0"/>
              <a:t>We can use a loop here too</a:t>
            </a:r>
          </a:p>
          <a:p>
            <a:r>
              <a:rPr lang="en-US" dirty="0" smtClean="0"/>
              <a:t>That way it won’t matter how many images we are racing, e.g.,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894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8221" y="97336"/>
            <a:ext cx="8911687" cy="1280890"/>
          </a:xfrm>
        </p:spPr>
        <p:txBody>
          <a:bodyPr/>
          <a:lstStyle/>
          <a:p>
            <a:r>
              <a:rPr lang="en-US" dirty="0" smtClean="0"/>
              <a:t>Using a loop: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8221" y="864704"/>
            <a:ext cx="9776391" cy="50465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 err="1" smtClean="0">
                <a:solidFill>
                  <a:srgbClr val="FF0000"/>
                </a:solidFill>
              </a:rPr>
              <a:t>var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idArray</a:t>
            </a:r>
            <a:r>
              <a:rPr lang="en-US" sz="1400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buNone/>
            </a:pPr>
            <a:r>
              <a:rPr lang="en-US" sz="1400" dirty="0" err="1" smtClean="0">
                <a:solidFill>
                  <a:srgbClr val="FF0000"/>
                </a:solidFill>
              </a:rPr>
              <a:t>idArray</a:t>
            </a:r>
            <a:r>
              <a:rPr lang="en-US" sz="1400" dirty="0" smtClean="0">
                <a:solidFill>
                  <a:srgbClr val="FF0000"/>
                </a:solidFill>
              </a:rPr>
              <a:t>[0</a:t>
            </a:r>
            <a:r>
              <a:rPr lang="en-US" sz="1400" dirty="0">
                <a:solidFill>
                  <a:srgbClr val="FF0000"/>
                </a:solidFill>
              </a:rPr>
              <a:t>] = "img1"</a:t>
            </a:r>
          </a:p>
          <a:p>
            <a:pPr marL="0" indent="0">
              <a:buNone/>
            </a:pPr>
            <a:r>
              <a:rPr lang="en-US" sz="1400" dirty="0" err="1" smtClean="0">
                <a:solidFill>
                  <a:srgbClr val="FF0000"/>
                </a:solidFill>
              </a:rPr>
              <a:t>idArray</a:t>
            </a:r>
            <a:r>
              <a:rPr lang="en-US" sz="1400" dirty="0" smtClean="0">
                <a:solidFill>
                  <a:srgbClr val="FF0000"/>
                </a:solidFill>
              </a:rPr>
              <a:t>[1</a:t>
            </a:r>
            <a:r>
              <a:rPr lang="en-US" sz="1400" dirty="0">
                <a:solidFill>
                  <a:srgbClr val="FF0000"/>
                </a:solidFill>
              </a:rPr>
              <a:t>] = "img2"</a:t>
            </a:r>
          </a:p>
          <a:p>
            <a:pPr marL="0" indent="0">
              <a:buNone/>
            </a:pPr>
            <a:r>
              <a:rPr lang="en-US" sz="1400" dirty="0" err="1" smtClean="0">
                <a:solidFill>
                  <a:srgbClr val="FF0000"/>
                </a:solidFill>
              </a:rPr>
              <a:t>idArray</a:t>
            </a:r>
            <a:r>
              <a:rPr lang="en-US" sz="1400" dirty="0" smtClean="0">
                <a:solidFill>
                  <a:srgbClr val="FF0000"/>
                </a:solidFill>
              </a:rPr>
              <a:t>[2</a:t>
            </a:r>
            <a:r>
              <a:rPr lang="en-US" sz="1400" dirty="0">
                <a:solidFill>
                  <a:srgbClr val="FF0000"/>
                </a:solidFill>
              </a:rPr>
              <a:t>] = "img3"</a:t>
            </a:r>
          </a:p>
          <a:p>
            <a:pPr marL="0" indent="0">
              <a:buNone/>
            </a:pPr>
            <a:r>
              <a:rPr lang="en-US" sz="1400" dirty="0" err="1" smtClean="0">
                <a:solidFill>
                  <a:srgbClr val="FF0000"/>
                </a:solidFill>
              </a:rPr>
              <a:t>idArray</a:t>
            </a:r>
            <a:r>
              <a:rPr lang="en-US" sz="1400" dirty="0" smtClean="0">
                <a:solidFill>
                  <a:srgbClr val="FF0000"/>
                </a:solidFill>
              </a:rPr>
              <a:t>[3</a:t>
            </a:r>
            <a:r>
              <a:rPr lang="en-US" sz="1400" dirty="0">
                <a:solidFill>
                  <a:srgbClr val="FF0000"/>
                </a:solidFill>
              </a:rPr>
              <a:t>] = "img4"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		   	</a:t>
            </a:r>
          </a:p>
          <a:p>
            <a:pPr marL="0" indent="0">
              <a:buNone/>
            </a:pPr>
            <a:r>
              <a:rPr lang="en-US" sz="1400" dirty="0" smtClean="0">
                <a:solidFill>
                  <a:srgbClr val="FF0000"/>
                </a:solidFill>
              </a:rPr>
              <a:t>function </a:t>
            </a:r>
            <a:r>
              <a:rPr lang="en-US" sz="1400" dirty="0" err="1">
                <a:solidFill>
                  <a:srgbClr val="FF0000"/>
                </a:solidFill>
              </a:rPr>
              <a:t>startit</a:t>
            </a:r>
            <a:r>
              <a:rPr lang="en-US" sz="1400" dirty="0">
                <a:solidFill>
                  <a:srgbClr val="FF0000"/>
                </a:solidFill>
              </a:rPr>
              <a:t>() </a:t>
            </a:r>
          </a:p>
          <a:p>
            <a:pPr marL="0" indent="0">
              <a:buNone/>
            </a:pPr>
            <a:r>
              <a:rPr lang="en-US" sz="1400" dirty="0" smtClean="0">
                <a:solidFill>
                  <a:srgbClr val="FF0000"/>
                </a:solidFill>
              </a:rPr>
              <a:t>{	</a:t>
            </a:r>
            <a:r>
              <a:rPr lang="en-US" sz="1400" dirty="0" err="1" smtClean="0">
                <a:solidFill>
                  <a:srgbClr val="FF0000"/>
                </a:solidFill>
              </a:rPr>
              <a:t>var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>
                <a:solidFill>
                  <a:srgbClr val="FF0000"/>
                </a:solidFill>
              </a:rPr>
              <a:t>index = 0;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 smtClean="0">
                <a:solidFill>
                  <a:srgbClr val="FF0000"/>
                </a:solidFill>
              </a:rPr>
              <a:t>while </a:t>
            </a:r>
            <a:r>
              <a:rPr lang="en-US" sz="1400" dirty="0">
                <a:solidFill>
                  <a:srgbClr val="FF0000"/>
                </a:solidFill>
              </a:rPr>
              <a:t>(index &lt; </a:t>
            </a:r>
            <a:r>
              <a:rPr lang="en-US" sz="1400" dirty="0" err="1">
                <a:solidFill>
                  <a:srgbClr val="FF0000"/>
                </a:solidFill>
              </a:rPr>
              <a:t>idArray.length</a:t>
            </a:r>
            <a:r>
              <a:rPr lang="en-US" sz="1400" dirty="0">
                <a:solidFill>
                  <a:srgbClr val="FF0000"/>
                </a:solidFill>
              </a:rPr>
              <a:t>) </a:t>
            </a:r>
            <a:r>
              <a:rPr lang="en-US" sz="1400" dirty="0" smtClean="0">
                <a:solidFill>
                  <a:srgbClr val="FF0000"/>
                </a:solidFill>
              </a:rPr>
              <a:t>{   </a:t>
            </a:r>
            <a:r>
              <a:rPr lang="en-US" sz="1400" b="1" dirty="0" smtClean="0">
                <a:solidFill>
                  <a:srgbClr val="FF0000"/>
                </a:solidFill>
              </a:rPr>
              <a:t>//will this work no matter how many images are added to the </a:t>
            </a:r>
            <a:r>
              <a:rPr lang="en-US" sz="1400" b="1" dirty="0" err="1" smtClean="0">
                <a:solidFill>
                  <a:srgbClr val="FF0000"/>
                </a:solidFill>
              </a:rPr>
              <a:t>idArray</a:t>
            </a:r>
            <a:r>
              <a:rPr lang="en-US" sz="1400" b="1" dirty="0" smtClean="0">
                <a:solidFill>
                  <a:srgbClr val="FF0000"/>
                </a:solidFill>
              </a:rPr>
              <a:t>?</a:t>
            </a:r>
            <a:endParaRPr lang="en-US" sz="1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 smtClean="0">
                <a:solidFill>
                  <a:srgbClr val="FF0000"/>
                </a:solidFill>
              </a:rPr>
              <a:t>	</a:t>
            </a:r>
            <a:r>
              <a:rPr lang="en-US" sz="1400" dirty="0" err="1" smtClean="0">
                <a:solidFill>
                  <a:srgbClr val="FF0000"/>
                </a:solidFill>
              </a:rPr>
              <a:t>myfunc</a:t>
            </a:r>
            <a:r>
              <a:rPr lang="en-US" sz="1400" dirty="0" smtClean="0">
                <a:solidFill>
                  <a:srgbClr val="FF0000"/>
                </a:solidFill>
              </a:rPr>
              <a:t>(index</a:t>
            </a:r>
            <a:r>
              <a:rPr lang="en-US" sz="1400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 smtClean="0">
                <a:solidFill>
                  <a:srgbClr val="FF0000"/>
                </a:solidFill>
              </a:rPr>
              <a:t> 	index </a:t>
            </a:r>
            <a:r>
              <a:rPr lang="en-US" sz="1400" dirty="0">
                <a:solidFill>
                  <a:srgbClr val="FF0000"/>
                </a:solidFill>
              </a:rPr>
              <a:t>= index+1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 smtClean="0">
                <a:solidFill>
                  <a:srgbClr val="FF0000"/>
                </a:solidFill>
              </a:rPr>
              <a:t>}</a:t>
            </a:r>
            <a:endParaRPr lang="en-US" sz="1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400" dirty="0" smtClean="0">
                <a:solidFill>
                  <a:srgbClr val="FF0000"/>
                </a:solidFill>
              </a:rPr>
              <a:t>}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398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75482"/>
          </a:xfrm>
        </p:spPr>
        <p:txBody>
          <a:bodyPr/>
          <a:lstStyle/>
          <a:p>
            <a:r>
              <a:rPr lang="en-US" dirty="0" err="1" smtClean="0"/>
              <a:t>getElementsByTagName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79984"/>
            <a:ext cx="8915400" cy="4331238"/>
          </a:xfrm>
        </p:spPr>
        <p:txBody>
          <a:bodyPr/>
          <a:lstStyle/>
          <a:p>
            <a:r>
              <a:rPr lang="en-US" dirty="0" err="1" smtClean="0"/>
              <a:t>getElementById</a:t>
            </a:r>
            <a:endParaRPr lang="en-US" dirty="0"/>
          </a:p>
          <a:p>
            <a:pPr lvl="1"/>
            <a:r>
              <a:rPr lang="en-US" dirty="0" smtClean="0"/>
              <a:t>Gets one element at a time, based on id</a:t>
            </a:r>
          </a:p>
          <a:p>
            <a:r>
              <a:rPr lang="en-US" dirty="0" smtClean="0"/>
              <a:t>What if we want to get all elements with the same tag</a:t>
            </a:r>
          </a:p>
          <a:p>
            <a:pPr lvl="1"/>
            <a:r>
              <a:rPr lang="en-US" dirty="0" smtClean="0"/>
              <a:t>E.g., we want to change all the paragraphs on a web page</a:t>
            </a:r>
          </a:p>
          <a:p>
            <a:pPr lvl="1"/>
            <a:r>
              <a:rPr lang="en-US" dirty="0" smtClean="0"/>
              <a:t>We can use </a:t>
            </a:r>
            <a:r>
              <a:rPr lang="en-US" dirty="0" err="1" smtClean="0"/>
              <a:t>getElementsByTagName</a:t>
            </a:r>
            <a:r>
              <a:rPr lang="en-US" dirty="0" smtClean="0"/>
              <a:t>(“P”)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pArray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err="1" smtClean="0">
                <a:solidFill>
                  <a:srgbClr val="FF0000"/>
                </a:solidFill>
              </a:rPr>
              <a:t>document.getElementsByTagName</a:t>
            </a:r>
            <a:r>
              <a:rPr lang="en-US" dirty="0" smtClean="0">
                <a:solidFill>
                  <a:srgbClr val="FF0000"/>
                </a:solidFill>
              </a:rPr>
              <a:t>(“P”)</a:t>
            </a:r>
          </a:p>
          <a:p>
            <a:pPr lvl="2"/>
            <a:r>
              <a:rPr lang="en-US" dirty="0" smtClean="0"/>
              <a:t>This will make an array of all the paragraphs in a web page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383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1633" y="279918"/>
            <a:ext cx="9952653" cy="642568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&lt;!DOCTYPE html&gt;&lt;html&gt;&lt;head&gt;	</a:t>
            </a:r>
          </a:p>
          <a:p>
            <a:pPr marL="0" indent="0">
              <a:buNone/>
            </a:pPr>
            <a:r>
              <a:rPr lang="en-US" dirty="0"/>
              <a:t>&lt;meta charset= "utf-8" /&gt;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&lt;</a:t>
            </a:r>
            <a:r>
              <a:rPr lang="en-US" dirty="0">
                <a:solidFill>
                  <a:srgbClr val="FF0000"/>
                </a:solidFill>
              </a:rPr>
              <a:t>script&gt;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function </a:t>
            </a:r>
            <a:r>
              <a:rPr lang="en-US" dirty="0" err="1">
                <a:solidFill>
                  <a:srgbClr val="FF0000"/>
                </a:solidFill>
              </a:rPr>
              <a:t>afunc</a:t>
            </a:r>
            <a:r>
              <a:rPr lang="en-US" dirty="0">
                <a:solidFill>
                  <a:srgbClr val="FF0000"/>
                </a:solidFill>
              </a:rPr>
              <a:t>()  {	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pArr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document.getElementsByTagName</a:t>
            </a:r>
            <a:r>
              <a:rPr lang="en-US" dirty="0">
                <a:solidFill>
                  <a:srgbClr val="FF0000"/>
                </a:solidFill>
              </a:rPr>
              <a:t>("P");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y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 * </a:t>
            </a:r>
            <a:r>
              <a:rPr lang="en-US" dirty="0" err="1">
                <a:solidFill>
                  <a:srgbClr val="FF0000"/>
                </a:solidFill>
              </a:rPr>
              <a:t>pArr.length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pArr</a:t>
            </a:r>
            <a:r>
              <a:rPr lang="en-US" dirty="0">
                <a:solidFill>
                  <a:srgbClr val="FF0000"/>
                </a:solidFill>
              </a:rPr>
              <a:t>[y].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'random sentence'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&lt;/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buNone/>
            </a:pPr>
            <a:r>
              <a:rPr lang="en-US" dirty="0"/>
              <a:t>&lt;/head&gt;</a:t>
            </a:r>
          </a:p>
          <a:p>
            <a:pPr marL="0" indent="0">
              <a:buNone/>
            </a:pPr>
            <a:r>
              <a:rPr lang="en-US" dirty="0"/>
              <a:t>&lt;body&gt;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	&lt;</a:t>
            </a:r>
            <a:r>
              <a:rPr lang="en-US" dirty="0">
                <a:solidFill>
                  <a:srgbClr val="0070C0"/>
                </a:solidFill>
              </a:rPr>
              <a:t>p&gt; first&lt;/p&gt;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	&lt;</a:t>
            </a:r>
            <a:r>
              <a:rPr lang="en-US" dirty="0">
                <a:solidFill>
                  <a:srgbClr val="0070C0"/>
                </a:solidFill>
              </a:rPr>
              <a:t>h2&gt; Not p &lt;/h2&gt;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	&lt;</a:t>
            </a:r>
            <a:r>
              <a:rPr lang="en-US" dirty="0">
                <a:solidFill>
                  <a:srgbClr val="0070C0"/>
                </a:solidFill>
              </a:rPr>
              <a:t>p&gt; second &lt;/p&gt;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	&lt;</a:t>
            </a:r>
            <a:r>
              <a:rPr lang="en-US" dirty="0">
                <a:solidFill>
                  <a:srgbClr val="0070C0"/>
                </a:solidFill>
              </a:rPr>
              <a:t>p&gt; third &lt;/p&gt;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	&lt;</a:t>
            </a:r>
            <a:r>
              <a:rPr lang="en-US" dirty="0">
                <a:solidFill>
                  <a:srgbClr val="0070C0"/>
                </a:solidFill>
              </a:rPr>
              <a:t>p&gt; fourth &lt;/p&gt;	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	&lt;</a:t>
            </a:r>
            <a:r>
              <a:rPr lang="en-US" dirty="0">
                <a:solidFill>
                  <a:srgbClr val="0070C0"/>
                </a:solidFill>
              </a:rPr>
              <a:t>input type = "button"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afunc</a:t>
            </a:r>
            <a:r>
              <a:rPr lang="en-US" dirty="0">
                <a:solidFill>
                  <a:srgbClr val="0070C0"/>
                </a:solidFill>
              </a:rPr>
              <a:t>()" value = "click here"&gt;		</a:t>
            </a:r>
          </a:p>
          <a:p>
            <a:pPr marL="0" indent="0">
              <a:buNone/>
            </a:pPr>
            <a:r>
              <a:rPr lang="en-US" dirty="0"/>
              <a:t>&lt;/body&gt;</a:t>
            </a:r>
          </a:p>
          <a:p>
            <a:pPr marL="0" indent="0">
              <a:buNone/>
            </a:pPr>
            <a:r>
              <a:rPr lang="en-US" dirty="0"/>
              <a:t>&lt;/html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65454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256</Words>
  <Application>Microsoft Office PowerPoint</Application>
  <PresentationFormat>Widescreen</PresentationFormat>
  <Paragraphs>343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 3</vt:lpstr>
      <vt:lpstr>Wisp</vt:lpstr>
      <vt:lpstr>PowerPoint Presentation</vt:lpstr>
      <vt:lpstr>Looping</vt:lpstr>
      <vt:lpstr>Remember from lab?</vt:lpstr>
      <vt:lpstr>What if we do this?</vt:lpstr>
      <vt:lpstr>What does this do?</vt:lpstr>
      <vt:lpstr>Remember the race?</vt:lpstr>
      <vt:lpstr>Using a loop:</vt:lpstr>
      <vt:lpstr>getElementsByTagName()</vt:lpstr>
      <vt:lpstr>PowerPoint Presentation</vt:lpstr>
      <vt:lpstr>Get images </vt:lpstr>
      <vt:lpstr>Using a While Loop   Link</vt:lpstr>
      <vt:lpstr>More than one loop  Link</vt:lpstr>
      <vt:lpstr>Fun Stuff: </vt:lpstr>
      <vt:lpstr>Another Example:</vt:lpstr>
      <vt:lpstr>Moving</vt:lpstr>
      <vt:lpstr>Following Mouse: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Debra Yarrington</dc:creator>
  <cp:lastModifiedBy>Debra Yarrington</cp:lastModifiedBy>
  <cp:revision>1</cp:revision>
  <dcterms:created xsi:type="dcterms:W3CDTF">2016-12-05T06:08:18Z</dcterms:created>
  <dcterms:modified xsi:type="dcterms:W3CDTF">2016-12-05T06:08:43Z</dcterms:modified>
</cp:coreProperties>
</file>