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3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0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9768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9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364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78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39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0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6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4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0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3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4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61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0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299F4-8DC1-4968-ACBA-3E3D2076C0C8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0286DA-0F32-47BB-A8A2-ECCF3DCC0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93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blinking3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positionfunc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positionfunc1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1a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2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3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Examples/param1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Examples/paramex1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Examples/paramexample2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Examples/param2parex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Examples/race1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Examples/race2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Examples/race3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Examples/race4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Examples/race6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Examples/race7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redblack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blinking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blinking2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tTimeOutfunc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background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23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304800"/>
            <a:ext cx="69342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What about this?: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1" y="1219200"/>
            <a:ext cx="7467601" cy="46920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count </a:t>
            </a:r>
            <a:r>
              <a:rPr lang="en-US" dirty="0">
                <a:solidFill>
                  <a:srgbClr val="FF0000"/>
                </a:solidFill>
              </a:rPr>
              <a:t>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	if (count == 1)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	{	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document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 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	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      	else if (count == 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count = 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document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"Images/lightbulb.jpg"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()},</a:t>
            </a:r>
            <a:r>
              <a:rPr lang="en-US" dirty="0">
                <a:solidFill>
                  <a:srgbClr val="FF0000"/>
                </a:solidFill>
              </a:rPr>
              <a:t>1000)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&lt;/head&gt;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    &lt;body  </a:t>
            </a:r>
            <a:r>
              <a:rPr lang="en-US" b="1" dirty="0" err="1" smtClean="0">
                <a:solidFill>
                  <a:srgbClr val="0070C0"/>
                </a:solidFill>
              </a:rPr>
              <a:t>onLoad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= “</a:t>
            </a:r>
            <a:r>
              <a:rPr lang="en-US" b="1" dirty="0" err="1">
                <a:solidFill>
                  <a:srgbClr val="0070C0"/>
                </a:solidFill>
              </a:rPr>
              <a:t>myfunc</a:t>
            </a:r>
            <a:r>
              <a:rPr lang="en-US" b="1" dirty="0">
                <a:solidFill>
                  <a:srgbClr val="0070C0"/>
                </a:solidFill>
              </a:rPr>
              <a:t>()”&gt;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&lt;p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src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"" width = "189" height = "267"  id = "img1"&gt;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&lt;/p&gt;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&lt;/body&gt;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29803" y="2286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07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0"/>
            <a:ext cx="71628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533400"/>
            <a:ext cx="8381999" cy="62484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800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direction = 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('img1').</a:t>
            </a:r>
            <a:r>
              <a:rPr lang="en-US" b="1" dirty="0" err="1">
                <a:solidFill>
                  <a:srgbClr val="FF0000"/>
                </a:solidFill>
              </a:rPr>
              <a:t>style.position</a:t>
            </a:r>
            <a:r>
              <a:rPr lang="en-US" b="1" dirty="0">
                <a:solidFill>
                  <a:srgbClr val="FF0000"/>
                </a:solidFill>
              </a:rPr>
              <a:t> = "absolute"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		</a:t>
            </a:r>
            <a:r>
              <a:rPr lang="en-US" sz="1800" b="1" dirty="0" err="1">
                <a:solidFill>
                  <a:srgbClr val="FF0000"/>
                </a:solidFill>
              </a:rPr>
              <a:t>ycoord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= </a:t>
            </a:r>
            <a:r>
              <a:rPr lang="en-US" sz="1800" b="1" dirty="0" err="1">
                <a:solidFill>
                  <a:srgbClr val="FF0000"/>
                </a:solidFill>
              </a:rPr>
              <a:t>ycoord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+ direction									        		</a:t>
            </a:r>
            <a:r>
              <a:rPr lang="en-US" sz="18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800" b="1" dirty="0">
                <a:solidFill>
                  <a:srgbClr val="FF0000"/>
                </a:solidFill>
              </a:rPr>
              <a:t>('img1').</a:t>
            </a:r>
            <a:r>
              <a:rPr lang="en-US" sz="1800" b="1" dirty="0" err="1">
                <a:solidFill>
                  <a:srgbClr val="FF0000"/>
                </a:solidFill>
              </a:rPr>
              <a:t>style.left</a:t>
            </a:r>
            <a:r>
              <a:rPr lang="en-US" sz="1800" b="1" dirty="0">
                <a:solidFill>
                  <a:srgbClr val="FF0000"/>
                </a:solidFill>
              </a:rPr>
              <a:t> = </a:t>
            </a:r>
            <a:r>
              <a:rPr lang="en-US" sz="1800" b="1" dirty="0" err="1">
                <a:solidFill>
                  <a:srgbClr val="FF0000"/>
                </a:solidFill>
              </a:rPr>
              <a:t>ycoord</a:t>
            </a:r>
            <a:r>
              <a:rPr lang="en-US" sz="1800" b="1" dirty="0">
                <a:solidFill>
                  <a:srgbClr val="FF0000"/>
                </a:solidFill>
              </a:rPr>
              <a:t>+"</a:t>
            </a:r>
            <a:r>
              <a:rPr lang="en-US" sz="1800" b="1" dirty="0" err="1">
                <a:solidFill>
                  <a:srgbClr val="FF0000"/>
                </a:solidFill>
              </a:rPr>
              <a:t>px</a:t>
            </a:r>
            <a:r>
              <a:rPr lang="en-US" sz="1800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	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(function(){</a:t>
            </a:r>
            <a:r>
              <a:rPr lang="en-US" b="1" dirty="0" err="1" smtClean="0">
                <a:solidFill>
                  <a:srgbClr val="FF0000"/>
                </a:solidFill>
              </a:rPr>
              <a:t>myfunc</a:t>
            </a:r>
            <a:r>
              <a:rPr lang="en-US" b="1" dirty="0" smtClean="0">
                <a:solidFill>
                  <a:srgbClr val="FF0000"/>
                </a:solidFill>
              </a:rPr>
              <a:t>()},</a:t>
            </a:r>
            <a:r>
              <a:rPr lang="en-US" b="1" dirty="0">
                <a:solidFill>
                  <a:srgbClr val="FF0000"/>
                </a:solidFill>
              </a:rPr>
              <a:t>400)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0070C0"/>
                </a:solidFill>
              </a:rPr>
              <a:t>&lt;/</a:t>
            </a:r>
            <a:r>
              <a:rPr lang="en-US" sz="1600" dirty="0">
                <a:solidFill>
                  <a:srgbClr val="0070C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&lt;/</a:t>
            </a:r>
            <a:r>
              <a:rPr lang="en-US" sz="1600" dirty="0">
                <a:solidFill>
                  <a:srgbClr val="0070C0"/>
                </a:solidFill>
              </a:rPr>
              <a:t>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&lt;</a:t>
            </a:r>
            <a:r>
              <a:rPr lang="en-US" sz="1600" dirty="0">
                <a:solidFill>
                  <a:srgbClr val="0070C0"/>
                </a:solidFill>
              </a:rPr>
              <a:t>body </a:t>
            </a:r>
            <a:r>
              <a:rPr lang="en-US" sz="1600" b="1" dirty="0" err="1">
                <a:solidFill>
                  <a:srgbClr val="0070C0"/>
                </a:solidFill>
              </a:rPr>
              <a:t>onLoad</a:t>
            </a:r>
            <a:r>
              <a:rPr lang="en-US" sz="1600" b="1" dirty="0">
                <a:solidFill>
                  <a:srgbClr val="0070C0"/>
                </a:solidFill>
              </a:rPr>
              <a:t> = "</a:t>
            </a:r>
            <a:r>
              <a:rPr lang="en-US" sz="1600" b="1" dirty="0" err="1">
                <a:solidFill>
                  <a:srgbClr val="0070C0"/>
                </a:solidFill>
              </a:rPr>
              <a:t>myfunc</a:t>
            </a:r>
            <a:r>
              <a:rPr lang="en-US" sz="1600" b="1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       &lt;p&gt;&lt;</a:t>
            </a:r>
            <a:r>
              <a:rPr lang="en-US" sz="1600" dirty="0" err="1">
                <a:solidFill>
                  <a:srgbClr val="0070C0"/>
                </a:solidFill>
              </a:rPr>
              <a:t>img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src</a:t>
            </a:r>
            <a:r>
              <a:rPr lang="en-US" sz="1600" dirty="0">
                <a:solidFill>
                  <a:srgbClr val="0070C0"/>
                </a:solidFill>
              </a:rPr>
              <a:t> = "Images/train.jpg" width = "189" height = "267"  id = "img1" </a:t>
            </a:r>
            <a:r>
              <a:rPr lang="en-US" sz="1600" dirty="0">
                <a:solidFill>
                  <a:srgbClr val="0070C0"/>
                </a:solidFill>
              </a:rPr>
              <a:t>&gt;&lt;/</a:t>
            </a:r>
            <a:r>
              <a:rPr lang="en-US" sz="1600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&lt;/</a:t>
            </a:r>
            <a:r>
              <a:rPr lang="en-US" sz="1600" dirty="0">
                <a:solidFill>
                  <a:srgbClr val="0070C0"/>
                </a:solidFill>
              </a:rPr>
              <a:t>body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  <a:endParaRPr lang="en-US" sz="1600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&lt;/html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Modify to go up and down?  Diagonally? To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 back and forth?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91702" y="2667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94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0"/>
            <a:ext cx="71628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1" y="533400"/>
            <a:ext cx="7848599" cy="62484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leftedge</a:t>
            </a:r>
            <a:r>
              <a:rPr lang="en-US" dirty="0" smtClean="0">
                <a:solidFill>
                  <a:srgbClr val="FF0000"/>
                </a:solidFill>
              </a:rPr>
              <a:t> = 50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rightedge</a:t>
            </a:r>
            <a:r>
              <a:rPr lang="en-US" dirty="0" smtClean="0">
                <a:solidFill>
                  <a:srgbClr val="FF0000"/>
                </a:solidFill>
              </a:rPr>
              <a:t> = 800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800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direction = 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		</a:t>
            </a:r>
            <a:r>
              <a:rPr lang="en-US" sz="19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900" b="1" dirty="0">
                <a:solidFill>
                  <a:srgbClr val="FF0000"/>
                </a:solidFill>
              </a:rPr>
              <a:t>('img1').</a:t>
            </a:r>
            <a:r>
              <a:rPr lang="en-US" sz="1900" b="1" dirty="0" err="1">
                <a:solidFill>
                  <a:srgbClr val="FF0000"/>
                </a:solidFill>
              </a:rPr>
              <a:t>style.position</a:t>
            </a:r>
            <a:r>
              <a:rPr lang="en-US" sz="1900" b="1" dirty="0">
                <a:solidFill>
                  <a:srgbClr val="FF0000"/>
                </a:solidFill>
              </a:rPr>
              <a:t> = "absolute"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		</a:t>
            </a:r>
            <a:r>
              <a:rPr lang="en-US" sz="1900" b="1" dirty="0" err="1">
                <a:solidFill>
                  <a:srgbClr val="FF0000"/>
                </a:solidFill>
              </a:rPr>
              <a:t>ycoord</a:t>
            </a:r>
            <a:r>
              <a:rPr lang="en-US" sz="1900" b="1" dirty="0">
                <a:solidFill>
                  <a:srgbClr val="FF0000"/>
                </a:solidFill>
              </a:rPr>
              <a:t> </a:t>
            </a:r>
            <a:r>
              <a:rPr lang="en-US" sz="1900" b="1" dirty="0">
                <a:solidFill>
                  <a:srgbClr val="FF0000"/>
                </a:solidFill>
              </a:rPr>
              <a:t>= </a:t>
            </a:r>
            <a:r>
              <a:rPr lang="en-US" sz="1900" b="1" dirty="0" err="1">
                <a:solidFill>
                  <a:srgbClr val="FF0000"/>
                </a:solidFill>
              </a:rPr>
              <a:t>ycoord</a:t>
            </a:r>
            <a:r>
              <a:rPr lang="en-US" sz="1900" b="1" dirty="0">
                <a:solidFill>
                  <a:srgbClr val="FF0000"/>
                </a:solidFill>
              </a:rPr>
              <a:t> </a:t>
            </a:r>
            <a:r>
              <a:rPr lang="en-US" sz="1900" b="1" dirty="0">
                <a:solidFill>
                  <a:srgbClr val="FF0000"/>
                </a:solidFill>
              </a:rPr>
              <a:t>+ direction									       		</a:t>
            </a:r>
            <a:r>
              <a:rPr lang="en-US" sz="19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900" b="1" dirty="0">
                <a:solidFill>
                  <a:srgbClr val="FF0000"/>
                </a:solidFill>
              </a:rPr>
              <a:t>('img1').</a:t>
            </a:r>
            <a:r>
              <a:rPr lang="en-US" sz="1900" b="1" dirty="0" err="1">
                <a:solidFill>
                  <a:srgbClr val="FF0000"/>
                </a:solidFill>
              </a:rPr>
              <a:t>style.left</a:t>
            </a:r>
            <a:r>
              <a:rPr lang="en-US" sz="1900" b="1" dirty="0">
                <a:solidFill>
                  <a:srgbClr val="FF0000"/>
                </a:solidFill>
              </a:rPr>
              <a:t> = </a:t>
            </a:r>
            <a:r>
              <a:rPr lang="en-US" sz="1900" b="1" dirty="0" err="1">
                <a:solidFill>
                  <a:srgbClr val="FF0000"/>
                </a:solidFill>
              </a:rPr>
              <a:t>ycoord</a:t>
            </a:r>
            <a:r>
              <a:rPr lang="en-US" sz="1900" b="1" dirty="0">
                <a:solidFill>
                  <a:srgbClr val="FF0000"/>
                </a:solidFill>
              </a:rPr>
              <a:t>+"</a:t>
            </a:r>
            <a:r>
              <a:rPr lang="en-US" sz="1900" b="1" dirty="0" err="1">
                <a:solidFill>
                  <a:srgbClr val="FF0000"/>
                </a:solidFill>
              </a:rPr>
              <a:t>px</a:t>
            </a:r>
            <a:r>
              <a:rPr lang="en-US" sz="1900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if (</a:t>
            </a:r>
            <a:r>
              <a:rPr lang="en-US" sz="1900" dirty="0" err="1">
                <a:solidFill>
                  <a:srgbClr val="FF0000"/>
                </a:solidFill>
              </a:rPr>
              <a:t>ycoord</a:t>
            </a:r>
            <a:r>
              <a:rPr lang="en-US" sz="1900" dirty="0">
                <a:solidFill>
                  <a:srgbClr val="FF0000"/>
                </a:solidFill>
              </a:rPr>
              <a:t> &lt; </a:t>
            </a:r>
            <a:r>
              <a:rPr lang="en-US" sz="1900" dirty="0" err="1">
                <a:solidFill>
                  <a:srgbClr val="FF0000"/>
                </a:solidFill>
              </a:rPr>
              <a:t>leftedge</a:t>
            </a:r>
            <a:r>
              <a:rPr lang="en-US" sz="1900" dirty="0">
                <a:solidFill>
                  <a:srgbClr val="FF0000"/>
                </a:solidFill>
              </a:rPr>
              <a:t>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	direction = direction *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 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else if (</a:t>
            </a:r>
            <a:r>
              <a:rPr lang="en-US" sz="1900" dirty="0" err="1">
                <a:solidFill>
                  <a:srgbClr val="FF0000"/>
                </a:solidFill>
              </a:rPr>
              <a:t>ycoord</a:t>
            </a:r>
            <a:r>
              <a:rPr lang="en-US" sz="1900" dirty="0">
                <a:solidFill>
                  <a:srgbClr val="FF0000"/>
                </a:solidFill>
              </a:rPr>
              <a:t> &gt; </a:t>
            </a:r>
            <a:r>
              <a:rPr lang="en-US" sz="1900" dirty="0" err="1">
                <a:solidFill>
                  <a:srgbClr val="FF0000"/>
                </a:solidFill>
              </a:rPr>
              <a:t>rightedge</a:t>
            </a:r>
            <a:r>
              <a:rPr lang="en-US" sz="19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	direction = direction *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}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(function(){</a:t>
            </a:r>
            <a:r>
              <a:rPr lang="en-US" b="1" dirty="0" err="1" smtClean="0">
                <a:solidFill>
                  <a:srgbClr val="FF0000"/>
                </a:solidFill>
              </a:rPr>
              <a:t>myfunc</a:t>
            </a:r>
            <a:r>
              <a:rPr lang="en-US" b="1" dirty="0" smtClean="0">
                <a:solidFill>
                  <a:srgbClr val="FF0000"/>
                </a:solidFill>
              </a:rPr>
              <a:t>()},</a:t>
            </a:r>
            <a:r>
              <a:rPr lang="en-US" b="1" dirty="0">
                <a:solidFill>
                  <a:srgbClr val="FF0000"/>
                </a:solidFill>
              </a:rPr>
              <a:t>400)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&lt;/</a:t>
            </a:r>
            <a:r>
              <a:rPr lang="en-US" dirty="0">
                <a:solidFill>
                  <a:srgbClr val="0070C0"/>
                </a:solidFill>
              </a:rPr>
              <a:t>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&lt;</a:t>
            </a:r>
            <a:r>
              <a:rPr lang="en-US" dirty="0">
                <a:solidFill>
                  <a:srgbClr val="0070C0"/>
                </a:solidFill>
              </a:rPr>
              <a:t>body </a:t>
            </a:r>
            <a:r>
              <a:rPr lang="en-US" b="1" dirty="0" err="1">
                <a:solidFill>
                  <a:srgbClr val="0070C0"/>
                </a:solidFill>
              </a:rPr>
              <a:t>onLoad</a:t>
            </a:r>
            <a:r>
              <a:rPr lang="en-US" b="1" dirty="0">
                <a:solidFill>
                  <a:srgbClr val="0070C0"/>
                </a:solidFill>
              </a:rPr>
              <a:t> = "</a:t>
            </a:r>
            <a:r>
              <a:rPr lang="en-US" b="1" dirty="0" err="1">
                <a:solidFill>
                  <a:srgbClr val="0070C0"/>
                </a:solidFill>
              </a:rPr>
              <a:t>myfunc</a:t>
            </a:r>
            <a:r>
              <a:rPr lang="en-US" b="1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"Images/train.jpg" width = "189" height = "267"  id = "img1" </a:t>
            </a:r>
            <a:r>
              <a:rPr lang="en-US" dirty="0" smtClean="0">
                <a:solidFill>
                  <a:srgbClr val="0070C0"/>
                </a:solidFill>
              </a:rPr>
              <a:t>&gt;&lt;/</a:t>
            </a:r>
            <a:r>
              <a:rPr lang="en-US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&lt;/</a:t>
            </a:r>
            <a:r>
              <a:rPr lang="en-US" dirty="0">
                <a:solidFill>
                  <a:srgbClr val="0070C0"/>
                </a:solidFill>
              </a:rPr>
              <a:t>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Modify to go up and down?  Diagonally? To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 back and forth?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91702" y="2667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9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801008" y="-9868"/>
            <a:ext cx="6723993" cy="693868"/>
          </a:xfrm>
        </p:spPr>
        <p:txBody>
          <a:bodyPr>
            <a:normAutofit/>
          </a:bodyPr>
          <a:lstStyle/>
          <a:p>
            <a:r>
              <a:rPr lang="en-US" dirty="0" smtClean="0"/>
              <a:t>Moving things by clicking: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609600"/>
            <a:ext cx="7848600" cy="6099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var rightleft =0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v-SE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MovecarRight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+10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MovecarLeft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-10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src</a:t>
            </a:r>
            <a:r>
              <a:rPr lang="en-US" dirty="0" smtClean="0">
                <a:solidFill>
                  <a:srgbClr val="0070C0"/>
                </a:solidFill>
              </a:rPr>
              <a:t> = “carimage.gif” width = “200” height = “200” id = “car”&gt;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"Images/left.gif" width= "25px" height = "25px"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 smtClean="0">
                <a:solidFill>
                  <a:srgbClr val="0070C0"/>
                </a:solidFill>
              </a:rPr>
              <a:t>MovecarLeft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  <a:r>
              <a:rPr lang="en-US" dirty="0">
                <a:solidFill>
                  <a:srgbClr val="0070C0"/>
                </a:solidFill>
              </a:rPr>
              <a:t>	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"Images/right.gif" width= "25px" height = "25px"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 smtClean="0">
                <a:solidFill>
                  <a:srgbClr val="0070C0"/>
                </a:solidFill>
              </a:rPr>
              <a:t>MovecarRight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28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828801" y="1447800"/>
            <a:ext cx="1523999" cy="487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we check if the car is over the frog?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0"/>
            <a:ext cx="8229600" cy="70866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var rightleft =</a:t>
            </a:r>
            <a:r>
              <a:rPr lang="sv-SE" sz="2200" dirty="0">
                <a:solidFill>
                  <a:srgbClr val="FF0000"/>
                </a:solidFill>
              </a:rPr>
              <a:t>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n-NO" sz="2200" dirty="0">
                <a:solidFill>
                  <a:srgbClr val="FF0000"/>
                </a:solidFill>
              </a:rPr>
              <a:t>var </a:t>
            </a:r>
            <a:r>
              <a:rPr lang="nn-NO" sz="2200" dirty="0">
                <a:solidFill>
                  <a:srgbClr val="FF0000"/>
                </a:solidFill>
              </a:rPr>
              <a:t>xpos =</a:t>
            </a:r>
            <a:r>
              <a:rPr lang="nn-NO" sz="2200" dirty="0">
                <a:solidFill>
                  <a:srgbClr val="FF0000"/>
                </a:solidFill>
              </a:rPr>
              <a:t>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n-NO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function startit()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{    Movefrog()</a:t>
            </a:r>
            <a:endParaRPr lang="sv-SE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}</a:t>
            </a:r>
            <a:endParaRPr lang="sv-SE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function </a:t>
            </a:r>
            <a:r>
              <a:rPr lang="en-US" sz="2200" dirty="0" err="1">
                <a:solidFill>
                  <a:srgbClr val="FF0000"/>
                </a:solidFill>
              </a:rPr>
              <a:t>MovecarRight</a:t>
            </a:r>
            <a:r>
              <a:rPr lang="en-US" sz="22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{	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document.getElementById</a:t>
            </a:r>
            <a:r>
              <a:rPr lang="en-US" sz="2200" dirty="0">
                <a:solidFill>
                  <a:srgbClr val="FF0000"/>
                </a:solidFill>
              </a:rPr>
              <a:t>(“car").</a:t>
            </a:r>
            <a:r>
              <a:rPr lang="en-US" sz="2200" dirty="0" err="1">
                <a:solidFill>
                  <a:srgbClr val="FF0000"/>
                </a:solidFill>
              </a:rPr>
              <a:t>style.left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+ "</a:t>
            </a:r>
            <a:r>
              <a:rPr lang="en-US" sz="2200" dirty="0" err="1">
                <a:solidFill>
                  <a:srgbClr val="FF0000"/>
                </a:solidFill>
              </a:rPr>
              <a:t>px</a:t>
            </a:r>
            <a:r>
              <a:rPr lang="en-US" sz="22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function </a:t>
            </a:r>
            <a:r>
              <a:rPr lang="en-US" sz="2200" dirty="0" err="1">
                <a:solidFill>
                  <a:srgbClr val="FF0000"/>
                </a:solidFill>
              </a:rPr>
              <a:t>MovecarLeft</a:t>
            </a:r>
            <a:r>
              <a:rPr lang="en-US" sz="22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{	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-10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document.getElementById</a:t>
            </a:r>
            <a:r>
              <a:rPr lang="en-US" sz="2200" dirty="0">
                <a:solidFill>
                  <a:srgbClr val="FF0000"/>
                </a:solidFill>
              </a:rPr>
              <a:t>(“car").</a:t>
            </a:r>
            <a:r>
              <a:rPr lang="en-US" sz="2200" dirty="0" err="1">
                <a:solidFill>
                  <a:srgbClr val="FF0000"/>
                </a:solidFill>
              </a:rPr>
              <a:t>style.left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+ "</a:t>
            </a:r>
            <a:r>
              <a:rPr lang="en-US" sz="2200" dirty="0" err="1">
                <a:solidFill>
                  <a:srgbClr val="FF0000"/>
                </a:solidFill>
              </a:rPr>
              <a:t>px</a:t>
            </a:r>
            <a:r>
              <a:rPr lang="en-US" sz="22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function </a:t>
            </a:r>
            <a:r>
              <a:rPr lang="en-US" sz="2200" dirty="0" err="1">
                <a:solidFill>
                  <a:srgbClr val="FF0000"/>
                </a:solidFill>
              </a:rPr>
              <a:t>Movefrog</a:t>
            </a:r>
            <a:r>
              <a:rPr lang="en-US" sz="2200" dirty="0">
                <a:solidFill>
                  <a:srgbClr val="FF0000"/>
                </a:solidFill>
              </a:rPr>
              <a:t>()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{		</a:t>
            </a:r>
            <a:r>
              <a:rPr lang="en-US" sz="2200" dirty="0" err="1">
                <a:solidFill>
                  <a:srgbClr val="FF0000"/>
                </a:solidFill>
              </a:rPr>
              <a:t>xpos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= </a:t>
            </a:r>
            <a:r>
              <a:rPr lang="en-US" sz="2200" dirty="0" err="1">
                <a:solidFill>
                  <a:srgbClr val="FF0000"/>
                </a:solidFill>
              </a:rPr>
              <a:t>Math.floor</a:t>
            </a:r>
            <a:r>
              <a:rPr lang="en-US" sz="2200" dirty="0">
                <a:solidFill>
                  <a:srgbClr val="FF0000"/>
                </a:solidFill>
              </a:rPr>
              <a:t>(</a:t>
            </a:r>
            <a:r>
              <a:rPr lang="en-US" sz="2200" dirty="0" err="1">
                <a:solidFill>
                  <a:srgbClr val="FF0000"/>
                </a:solidFill>
              </a:rPr>
              <a:t>Math.random</a:t>
            </a:r>
            <a:r>
              <a:rPr lang="en-US" sz="2200" dirty="0">
                <a:solidFill>
                  <a:srgbClr val="FF0000"/>
                </a:solidFill>
              </a:rPr>
              <a:t>() * 650) 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document.getElementById</a:t>
            </a:r>
            <a:r>
              <a:rPr lang="en-US" sz="2200" dirty="0">
                <a:solidFill>
                  <a:srgbClr val="FF0000"/>
                </a:solidFill>
              </a:rPr>
              <a:t>(‘frog').</a:t>
            </a:r>
            <a:r>
              <a:rPr lang="en-US" sz="2200" dirty="0" err="1">
                <a:solidFill>
                  <a:srgbClr val="FF0000"/>
                </a:solidFill>
              </a:rPr>
              <a:t>style.left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xpos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+ "</a:t>
            </a:r>
            <a:r>
              <a:rPr lang="en-US" sz="2200" dirty="0" err="1">
                <a:solidFill>
                  <a:srgbClr val="FF0000"/>
                </a:solidFill>
              </a:rPr>
              <a:t>px</a:t>
            </a:r>
            <a:r>
              <a:rPr lang="en-US" sz="22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setTimeout</a:t>
            </a:r>
            <a:r>
              <a:rPr lang="en-US" sz="2200" dirty="0">
                <a:solidFill>
                  <a:srgbClr val="FF0000"/>
                </a:solidFill>
              </a:rPr>
              <a:t>("</a:t>
            </a:r>
            <a:r>
              <a:rPr lang="en-US" sz="2200" dirty="0" err="1">
                <a:solidFill>
                  <a:srgbClr val="FF0000"/>
                </a:solidFill>
              </a:rPr>
              <a:t>Movefrog</a:t>
            </a:r>
            <a:r>
              <a:rPr lang="en-US" sz="2200" dirty="0">
                <a:solidFill>
                  <a:srgbClr val="FF0000"/>
                </a:solidFill>
              </a:rPr>
              <a:t>()",</a:t>
            </a:r>
            <a:r>
              <a:rPr lang="en-US" sz="2200" dirty="0">
                <a:solidFill>
                  <a:srgbClr val="FF0000"/>
                </a:solidFill>
              </a:rPr>
              <a:t>20000</a:t>
            </a:r>
            <a:r>
              <a:rPr lang="en-US" sz="2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div id = "hi" style = "position: relative;"&gt;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smtClean="0">
                <a:solidFill>
                  <a:srgbClr val="0070C0"/>
                </a:solidFill>
              </a:rPr>
              <a:t>“frog.png</a:t>
            </a:r>
            <a:r>
              <a:rPr lang="en-US" dirty="0">
                <a:solidFill>
                  <a:srgbClr val="0070C0"/>
                </a:solidFill>
              </a:rPr>
              <a:t>" id = </a:t>
            </a:r>
            <a:r>
              <a:rPr lang="en-US" dirty="0" smtClean="0">
                <a:solidFill>
                  <a:srgbClr val="0070C0"/>
                </a:solidFill>
              </a:rPr>
              <a:t>“frog" </a:t>
            </a:r>
            <a:r>
              <a:rPr lang="en-US" dirty="0">
                <a:solidFill>
                  <a:srgbClr val="0070C0"/>
                </a:solidFill>
              </a:rPr>
              <a:t>width= "150" height = "150"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style </a:t>
            </a:r>
            <a:r>
              <a:rPr lang="en-US" dirty="0">
                <a:solidFill>
                  <a:srgbClr val="0070C0"/>
                </a:solidFill>
              </a:rPr>
              <a:t>= "position: absolute; top: 0px; left: 0px;"&gt;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smtClean="0">
                <a:solidFill>
                  <a:srgbClr val="0070C0"/>
                </a:solidFill>
              </a:rPr>
              <a:t>“car.png</a:t>
            </a:r>
            <a:r>
              <a:rPr lang="en-US" dirty="0">
                <a:solidFill>
                  <a:srgbClr val="0070C0"/>
                </a:solidFill>
              </a:rPr>
              <a:t>" id = </a:t>
            </a:r>
            <a:r>
              <a:rPr lang="en-US" dirty="0" smtClean="0">
                <a:solidFill>
                  <a:srgbClr val="0070C0"/>
                </a:solidFill>
              </a:rPr>
              <a:t>“car" </a:t>
            </a:r>
            <a:r>
              <a:rPr lang="en-US" dirty="0">
                <a:solidFill>
                  <a:srgbClr val="0070C0"/>
                </a:solidFill>
              </a:rPr>
              <a:t>width = "150" height = "150"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style </a:t>
            </a:r>
            <a:r>
              <a:rPr lang="en-US" dirty="0">
                <a:solidFill>
                  <a:srgbClr val="0070C0"/>
                </a:solidFill>
              </a:rPr>
              <a:t>= "position: absolute; top: 0px; left: 0px; 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div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"Images/left.gif" width= "25px" height = "25px"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>
                <a:solidFill>
                  <a:srgbClr val="0070C0"/>
                </a:solidFill>
              </a:rPr>
              <a:t>MovecarLeft</a:t>
            </a:r>
            <a:r>
              <a:rPr lang="en-US" dirty="0">
                <a:solidFill>
                  <a:srgbClr val="0070C0"/>
                </a:solidFill>
              </a:rPr>
              <a:t>()"&gt;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"Images/right.gif" width= "25px" height = "25px"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>
                <a:solidFill>
                  <a:srgbClr val="0070C0"/>
                </a:solidFill>
              </a:rPr>
              <a:t>MovecarRight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input type = "button" value = "start"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startit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6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0"/>
            <a:ext cx="8458200" cy="7162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var rightleft =</a:t>
            </a:r>
            <a:r>
              <a:rPr lang="sv-SE" sz="1100" dirty="0">
                <a:solidFill>
                  <a:srgbClr val="FF0000"/>
                </a:solidFill>
              </a:rPr>
              <a:t>0</a:t>
            </a:r>
          </a:p>
          <a:p>
            <a:pPr marL="0" indent="0">
              <a:spcBef>
                <a:spcPts val="0"/>
              </a:spcBef>
              <a:buNone/>
            </a:pPr>
            <a:r>
              <a:rPr lang="nn-NO" sz="1100" dirty="0">
                <a:solidFill>
                  <a:srgbClr val="FF0000"/>
                </a:solidFill>
              </a:rPr>
              <a:t>var </a:t>
            </a:r>
            <a:r>
              <a:rPr lang="nn-NO" sz="1100" dirty="0">
                <a:solidFill>
                  <a:srgbClr val="FF0000"/>
                </a:solidFill>
              </a:rPr>
              <a:t>xpos =</a:t>
            </a:r>
            <a:r>
              <a:rPr lang="nn-NO" sz="1100" dirty="0">
                <a:solidFill>
                  <a:srgbClr val="FF0000"/>
                </a:solidFill>
              </a:rPr>
              <a:t>0</a:t>
            </a:r>
          </a:p>
          <a:p>
            <a:pPr marL="0" indent="0">
              <a:spcBef>
                <a:spcPts val="0"/>
              </a:spcBef>
              <a:buNone/>
            </a:pPr>
            <a:r>
              <a:rPr lang="nn-NO" sz="1100" b="1" dirty="0">
                <a:solidFill>
                  <a:srgbClr val="FF0000"/>
                </a:solidFill>
              </a:rPr>
              <a:t>Totalscore = 0</a:t>
            </a:r>
            <a:endParaRPr lang="nn-NO" sz="11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function startit()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{    Movefrog()</a:t>
            </a:r>
            <a:endParaRPr lang="sv-SE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function </a:t>
            </a:r>
            <a:r>
              <a:rPr lang="en-US" sz="1100" dirty="0" err="1">
                <a:solidFill>
                  <a:srgbClr val="FF0000"/>
                </a:solidFill>
              </a:rPr>
              <a:t>MovecarRight</a:t>
            </a:r>
            <a:r>
              <a:rPr lang="en-US" sz="11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{	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(“car").</a:t>
            </a:r>
            <a:r>
              <a:rPr lang="en-US" sz="1100" dirty="0" err="1">
                <a:solidFill>
                  <a:srgbClr val="FF0000"/>
                </a:solidFill>
              </a:rPr>
              <a:t>style.left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+ "</a:t>
            </a:r>
            <a:r>
              <a:rPr lang="en-US" sz="1100" dirty="0" err="1">
                <a:solidFill>
                  <a:srgbClr val="FF0000"/>
                </a:solidFill>
              </a:rPr>
              <a:t>px</a:t>
            </a:r>
            <a:r>
              <a:rPr lang="en-US" sz="1100" dirty="0">
                <a:solidFill>
                  <a:srgbClr val="FF0000"/>
                </a:solidFill>
              </a:rPr>
              <a:t>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if ((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&gt;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- 11)) &amp;&amp; 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&lt;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+ 11)) )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{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(‘frog').</a:t>
            </a:r>
            <a:r>
              <a:rPr lang="en-US" sz="1100" b="1" dirty="0" err="1">
                <a:solidFill>
                  <a:srgbClr val="FF0000"/>
                </a:solidFill>
              </a:rPr>
              <a:t>src</a:t>
            </a:r>
            <a:r>
              <a:rPr lang="en-US" sz="1100" b="1" dirty="0">
                <a:solidFill>
                  <a:srgbClr val="FF0000"/>
                </a:solidFill>
              </a:rPr>
              <a:t>="Images/splat.png"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= 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('tot').</a:t>
            </a:r>
            <a:r>
              <a:rPr lang="en-US" sz="1100" b="1" dirty="0" err="1">
                <a:solidFill>
                  <a:srgbClr val="FF0000"/>
                </a:solidFill>
              </a:rPr>
              <a:t>innerHTML</a:t>
            </a:r>
            <a:r>
              <a:rPr lang="en-US" sz="1100" b="1" dirty="0">
                <a:solidFill>
                  <a:srgbClr val="FF0000"/>
                </a:solidFill>
              </a:rPr>
              <a:t> = "Total Score: "+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</a:t>
            </a:r>
            <a:r>
              <a:rPr lang="en-US" sz="1100" b="1" dirty="0">
                <a:solidFill>
                  <a:srgbClr val="FF0000"/>
                </a:solidFill>
              </a:rPr>
              <a:t>}</a:t>
            </a:r>
            <a:endParaRPr lang="en-US" sz="11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function </a:t>
            </a:r>
            <a:r>
              <a:rPr lang="en-US" sz="1100" dirty="0" err="1">
                <a:solidFill>
                  <a:srgbClr val="FF0000"/>
                </a:solidFill>
              </a:rPr>
              <a:t>MovecarLeft</a:t>
            </a:r>
            <a:r>
              <a:rPr lang="en-US" sz="11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{	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-10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(“car").</a:t>
            </a:r>
            <a:r>
              <a:rPr lang="en-US" sz="1100" dirty="0" err="1">
                <a:solidFill>
                  <a:srgbClr val="FF0000"/>
                </a:solidFill>
              </a:rPr>
              <a:t>style.left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+ "</a:t>
            </a:r>
            <a:r>
              <a:rPr lang="en-US" sz="1100" dirty="0" err="1">
                <a:solidFill>
                  <a:srgbClr val="FF0000"/>
                </a:solidFill>
              </a:rPr>
              <a:t>px</a:t>
            </a:r>
            <a:r>
              <a:rPr lang="en-US" sz="1100" dirty="0">
                <a:solidFill>
                  <a:srgbClr val="FF0000"/>
                </a:solidFill>
              </a:rPr>
              <a:t>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if ((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&gt;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- 11)) &amp;&amp; 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&lt;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+ 11)) )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{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(‘frog').</a:t>
            </a:r>
            <a:r>
              <a:rPr lang="en-US" sz="1100" b="1" dirty="0" err="1">
                <a:solidFill>
                  <a:srgbClr val="FF0000"/>
                </a:solidFill>
              </a:rPr>
              <a:t>src</a:t>
            </a:r>
            <a:r>
              <a:rPr lang="en-US" sz="1100" b="1" dirty="0">
                <a:solidFill>
                  <a:srgbClr val="FF0000"/>
                </a:solidFill>
              </a:rPr>
              <a:t>="Images/splat.png"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= 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('tot').</a:t>
            </a:r>
            <a:r>
              <a:rPr lang="en-US" sz="1100" b="1" dirty="0" err="1">
                <a:solidFill>
                  <a:srgbClr val="FF0000"/>
                </a:solidFill>
              </a:rPr>
              <a:t>innerHTML</a:t>
            </a:r>
            <a:r>
              <a:rPr lang="en-US" sz="1100" b="1" dirty="0">
                <a:solidFill>
                  <a:srgbClr val="FF0000"/>
                </a:solidFill>
              </a:rPr>
              <a:t> = "Total Score: "+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</a:t>
            </a:r>
            <a:r>
              <a:rPr lang="en-US" sz="1100" b="1" dirty="0">
                <a:solidFill>
                  <a:srgbClr val="FF0000"/>
                </a:solidFill>
              </a:rPr>
              <a:t>}</a:t>
            </a:r>
            <a:endParaRPr lang="en-US" sz="11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}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function </a:t>
            </a:r>
            <a:r>
              <a:rPr lang="en-US" sz="1100" dirty="0" err="1">
                <a:solidFill>
                  <a:srgbClr val="FF0000"/>
                </a:solidFill>
              </a:rPr>
              <a:t>Movefrog</a:t>
            </a:r>
            <a:r>
              <a:rPr lang="en-US" sz="1100" dirty="0">
                <a:solidFill>
                  <a:srgbClr val="FF0000"/>
                </a:solidFill>
              </a:rPr>
              <a:t>()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{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(‘frog').</a:t>
            </a:r>
            <a:r>
              <a:rPr lang="en-US" sz="1100" dirty="0" err="1">
                <a:solidFill>
                  <a:srgbClr val="FF0000"/>
                </a:solidFill>
              </a:rPr>
              <a:t>src</a:t>
            </a:r>
            <a:r>
              <a:rPr lang="en-US" sz="1100" dirty="0">
                <a:solidFill>
                  <a:srgbClr val="FF0000"/>
                </a:solidFill>
              </a:rPr>
              <a:t>="</a:t>
            </a:r>
            <a:r>
              <a:rPr lang="en-US" sz="1100" dirty="0">
                <a:solidFill>
                  <a:srgbClr val="FF0000"/>
                </a:solidFill>
              </a:rPr>
              <a:t>Images/frog.png“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xpos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>
                <a:solidFill>
                  <a:srgbClr val="FF0000"/>
                </a:solidFill>
              </a:rPr>
              <a:t>= </a:t>
            </a:r>
            <a:r>
              <a:rPr lang="en-US" sz="1100" dirty="0" err="1">
                <a:solidFill>
                  <a:srgbClr val="FF0000"/>
                </a:solidFill>
              </a:rPr>
              <a:t>Math.floor</a:t>
            </a:r>
            <a:r>
              <a:rPr lang="en-US" sz="1100" dirty="0">
                <a:solidFill>
                  <a:srgbClr val="FF0000"/>
                </a:solidFill>
              </a:rPr>
              <a:t>(</a:t>
            </a:r>
            <a:r>
              <a:rPr lang="en-US" sz="1100" dirty="0" err="1">
                <a:solidFill>
                  <a:srgbClr val="FF0000"/>
                </a:solidFill>
              </a:rPr>
              <a:t>Math.random</a:t>
            </a:r>
            <a:r>
              <a:rPr lang="en-US" sz="1100" dirty="0">
                <a:solidFill>
                  <a:srgbClr val="FF0000"/>
                </a:solidFill>
              </a:rPr>
              <a:t>() * 650) 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(‘frog').</a:t>
            </a:r>
            <a:r>
              <a:rPr lang="en-US" sz="1100" dirty="0" err="1">
                <a:solidFill>
                  <a:srgbClr val="FF0000"/>
                </a:solidFill>
              </a:rPr>
              <a:t>style.left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xpos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>
                <a:solidFill>
                  <a:srgbClr val="FF0000"/>
                </a:solidFill>
              </a:rPr>
              <a:t>+ "</a:t>
            </a:r>
            <a:r>
              <a:rPr lang="en-US" sz="1100" dirty="0" err="1">
                <a:solidFill>
                  <a:srgbClr val="FF0000"/>
                </a:solidFill>
              </a:rPr>
              <a:t>px</a:t>
            </a:r>
            <a:r>
              <a:rPr lang="en-US" sz="1100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setTimeout</a:t>
            </a:r>
            <a:r>
              <a:rPr lang="en-US" sz="1100" dirty="0">
                <a:solidFill>
                  <a:srgbClr val="FF0000"/>
                </a:solidFill>
              </a:rPr>
              <a:t>("</a:t>
            </a:r>
            <a:r>
              <a:rPr lang="en-US" sz="1100" dirty="0" err="1">
                <a:solidFill>
                  <a:srgbClr val="FF0000"/>
                </a:solidFill>
              </a:rPr>
              <a:t>Movefrog</a:t>
            </a:r>
            <a:r>
              <a:rPr lang="en-US" sz="1100" dirty="0">
                <a:solidFill>
                  <a:srgbClr val="FF0000"/>
                </a:solidFill>
              </a:rPr>
              <a:t>()",</a:t>
            </a:r>
            <a:r>
              <a:rPr lang="en-US" sz="1100" dirty="0">
                <a:solidFill>
                  <a:srgbClr val="FF0000"/>
                </a:solidFill>
              </a:rPr>
              <a:t>20000)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}</a:t>
            </a:r>
            <a:r>
              <a:rPr lang="en-US" sz="1100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&lt;/head</a:t>
            </a:r>
            <a:r>
              <a:rPr lang="en-US" sz="1100" dirty="0">
                <a:solidFill>
                  <a:srgbClr val="0070C0"/>
                </a:solidFill>
              </a:rPr>
              <a:t>&gt;&lt;</a:t>
            </a:r>
            <a:r>
              <a:rPr lang="en-US" sz="1100" dirty="0">
                <a:solidFill>
                  <a:srgbClr val="0070C0"/>
                </a:solidFill>
              </a:rPr>
              <a:t>body</a:t>
            </a:r>
            <a:r>
              <a:rPr lang="en-US" sz="1100" b="1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0070C0"/>
                </a:solidFill>
              </a:rPr>
              <a:t>&lt;p id = “tot”&gt;Score goes here&lt;p&gt;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</a:t>
            </a:r>
            <a:r>
              <a:rPr lang="en-US" sz="1100" dirty="0">
                <a:solidFill>
                  <a:srgbClr val="0070C0"/>
                </a:solidFill>
              </a:rPr>
              <a:t>“frog.png</a:t>
            </a:r>
            <a:r>
              <a:rPr lang="en-US" sz="1100" dirty="0">
                <a:solidFill>
                  <a:srgbClr val="0070C0"/>
                </a:solidFill>
              </a:rPr>
              <a:t>" id = </a:t>
            </a:r>
            <a:r>
              <a:rPr lang="en-US" sz="1100" dirty="0">
                <a:solidFill>
                  <a:srgbClr val="0070C0"/>
                </a:solidFill>
              </a:rPr>
              <a:t>“frog" </a:t>
            </a:r>
            <a:r>
              <a:rPr lang="en-US" sz="1100" dirty="0">
                <a:solidFill>
                  <a:srgbClr val="0070C0"/>
                </a:solidFill>
              </a:rPr>
              <a:t>width= "150" height = "150" style = "position: absolute; top: 0px; left: 0px;"&gt;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    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</a:t>
            </a:r>
            <a:r>
              <a:rPr lang="en-US" sz="1100" dirty="0">
                <a:solidFill>
                  <a:srgbClr val="0070C0"/>
                </a:solidFill>
              </a:rPr>
              <a:t>“car.png</a:t>
            </a:r>
            <a:r>
              <a:rPr lang="en-US" sz="1100" dirty="0">
                <a:solidFill>
                  <a:srgbClr val="0070C0"/>
                </a:solidFill>
              </a:rPr>
              <a:t>" id = </a:t>
            </a:r>
            <a:r>
              <a:rPr lang="en-US" sz="1100" dirty="0">
                <a:solidFill>
                  <a:srgbClr val="0070C0"/>
                </a:solidFill>
              </a:rPr>
              <a:t>“car" </a:t>
            </a:r>
            <a:r>
              <a:rPr lang="en-US" sz="1100" dirty="0">
                <a:solidFill>
                  <a:srgbClr val="0070C0"/>
                </a:solidFill>
              </a:rPr>
              <a:t>width = "150" height = "150" style = "position: absolute; top: 0px; left: 0px; 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"Images/left.gif" width= "25px" height = "25px" </a:t>
            </a:r>
            <a:r>
              <a:rPr lang="en-US" sz="1100" dirty="0" err="1">
                <a:solidFill>
                  <a:srgbClr val="0070C0"/>
                </a:solidFill>
              </a:rPr>
              <a:t>onclick</a:t>
            </a:r>
            <a:r>
              <a:rPr lang="en-US" sz="1100" dirty="0">
                <a:solidFill>
                  <a:srgbClr val="0070C0"/>
                </a:solidFill>
              </a:rPr>
              <a:t> = "</a:t>
            </a:r>
            <a:r>
              <a:rPr lang="en-US" sz="1100" dirty="0" err="1">
                <a:solidFill>
                  <a:srgbClr val="0070C0"/>
                </a:solidFill>
              </a:rPr>
              <a:t>MovecarLeft</a:t>
            </a:r>
            <a:r>
              <a:rPr lang="en-US" sz="1100" dirty="0">
                <a:solidFill>
                  <a:srgbClr val="0070C0"/>
                </a:solidFill>
              </a:rPr>
              <a:t>()"&gt;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"Images/right.gif" width= "25px" height = "25px" </a:t>
            </a:r>
            <a:r>
              <a:rPr lang="en-US" sz="1100" dirty="0" err="1">
                <a:solidFill>
                  <a:srgbClr val="0070C0"/>
                </a:solidFill>
              </a:rPr>
              <a:t>onclick</a:t>
            </a:r>
            <a:r>
              <a:rPr lang="en-US" sz="1100" dirty="0">
                <a:solidFill>
                  <a:srgbClr val="0070C0"/>
                </a:solidFill>
              </a:rPr>
              <a:t> = "</a:t>
            </a:r>
            <a:r>
              <a:rPr lang="en-US" sz="1100" dirty="0" err="1">
                <a:solidFill>
                  <a:srgbClr val="0070C0"/>
                </a:solidFill>
              </a:rPr>
              <a:t>MovecarRight</a:t>
            </a:r>
            <a:r>
              <a:rPr lang="en-US" sz="110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>
                <a:solidFill>
                  <a:srgbClr val="0070C0"/>
                </a:solidFill>
              </a:rPr>
              <a:t>input type = "button" value = "start" </a:t>
            </a:r>
            <a:r>
              <a:rPr lang="en-US" sz="1100" dirty="0" err="1">
                <a:solidFill>
                  <a:srgbClr val="0070C0"/>
                </a:solidFill>
              </a:rPr>
              <a:t>onClick</a:t>
            </a:r>
            <a:r>
              <a:rPr lang="en-US" sz="1100" dirty="0">
                <a:solidFill>
                  <a:srgbClr val="0070C0"/>
                </a:solidFill>
              </a:rPr>
              <a:t> = "</a:t>
            </a:r>
            <a:r>
              <a:rPr lang="en-US" sz="1100" dirty="0" err="1">
                <a:solidFill>
                  <a:srgbClr val="0070C0"/>
                </a:solidFill>
              </a:rPr>
              <a:t>startit</a:t>
            </a:r>
            <a:r>
              <a:rPr lang="en-US" sz="1100" dirty="0">
                <a:solidFill>
                  <a:srgbClr val="0070C0"/>
                </a:solidFill>
              </a:rPr>
              <a:t>()"&gt;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76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76200"/>
            <a:ext cx="6589199" cy="671290"/>
          </a:xfrm>
        </p:spPr>
        <p:txBody>
          <a:bodyPr>
            <a:normAutofit/>
          </a:bodyPr>
          <a:lstStyle/>
          <a:p>
            <a:r>
              <a:rPr lang="en-US" dirty="0" smtClean="0"/>
              <a:t>Parameters: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838200"/>
            <a:ext cx="7620001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Parameters are another way of having something hold a value.</a:t>
            </a:r>
          </a:p>
          <a:p>
            <a:r>
              <a:rPr lang="en-US" dirty="0" smtClean="0"/>
              <a:t>E.g.,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 = 3</a:t>
            </a:r>
          </a:p>
          <a:p>
            <a:pPr lvl="1"/>
            <a:r>
              <a:rPr lang="en-US" dirty="0" smtClean="0"/>
              <a:t>Now the variable x holds 3.  We can use x as if it is the number 3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narr</a:t>
            </a:r>
            <a:r>
              <a:rPr lang="en-US" dirty="0" smtClean="0">
                <a:solidFill>
                  <a:srgbClr val="FF0000"/>
                </a:solidFill>
              </a:rPr>
              <a:t> = new Array()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narr</a:t>
            </a:r>
            <a:r>
              <a:rPr lang="en-US" dirty="0" smtClean="0">
                <a:solidFill>
                  <a:srgbClr val="FF0000"/>
                </a:solidFill>
              </a:rPr>
              <a:t>[0] = “cat”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narr</a:t>
            </a:r>
            <a:r>
              <a:rPr lang="en-US" dirty="0" smtClean="0">
                <a:solidFill>
                  <a:srgbClr val="FF0000"/>
                </a:solidFill>
              </a:rPr>
              <a:t>[1] = “dog”</a:t>
            </a:r>
          </a:p>
          <a:p>
            <a:pPr lvl="1"/>
            <a:r>
              <a:rPr lang="en-US" dirty="0" smtClean="0"/>
              <a:t>Now the array </a:t>
            </a:r>
            <a:r>
              <a:rPr lang="en-US" dirty="0" err="1" smtClean="0"/>
              <a:t>narr</a:t>
            </a:r>
            <a:r>
              <a:rPr lang="en-US" dirty="0" smtClean="0"/>
              <a:t> at location 1 holds the word “dog”, and we can use </a:t>
            </a:r>
            <a:r>
              <a:rPr lang="en-US" dirty="0" err="1" smtClean="0"/>
              <a:t>narr</a:t>
            </a:r>
            <a:r>
              <a:rPr lang="en-US" dirty="0" smtClean="0"/>
              <a:t>[1] as if it is the word “dog”</a:t>
            </a:r>
          </a:p>
          <a:p>
            <a:r>
              <a:rPr lang="en-US" b="1" dirty="0" smtClean="0"/>
              <a:t>Parameters:</a:t>
            </a:r>
            <a:endParaRPr lang="en-US" b="1" dirty="0"/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&lt;p </a:t>
            </a:r>
            <a:r>
              <a:rPr lang="en-US" b="1" dirty="0" err="1" smtClean="0">
                <a:solidFill>
                  <a:srgbClr val="FF0000"/>
                </a:solidFill>
              </a:rPr>
              <a:t>onclick</a:t>
            </a:r>
            <a:r>
              <a:rPr lang="en-US" b="1" dirty="0" smtClean="0">
                <a:solidFill>
                  <a:srgbClr val="FF0000"/>
                </a:solidFill>
              </a:rPr>
              <a:t> = “</a:t>
            </a:r>
            <a:r>
              <a:rPr lang="en-US" b="1" dirty="0" err="1" smtClean="0">
                <a:solidFill>
                  <a:srgbClr val="FF0000"/>
                </a:solidFill>
              </a:rPr>
              <a:t>func</a:t>
            </a:r>
            <a:r>
              <a:rPr lang="en-US" b="1" dirty="0" smtClean="0">
                <a:solidFill>
                  <a:srgbClr val="FF0000"/>
                </a:solidFill>
              </a:rPr>
              <a:t>(‘easy’)</a:t>
            </a:r>
            <a:r>
              <a:rPr lang="en-US" dirty="0" smtClean="0">
                <a:solidFill>
                  <a:srgbClr val="FF0000"/>
                </a:solidFill>
              </a:rPr>
              <a:t>”&gt; click here to call the function with the parameter ‘easy’ &lt;/p&gt;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&lt;script&gt;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function </a:t>
            </a:r>
            <a:r>
              <a:rPr lang="en-US" b="1" dirty="0" err="1" smtClean="0">
                <a:solidFill>
                  <a:srgbClr val="FF0000"/>
                </a:solidFill>
              </a:rPr>
              <a:t>func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easyorhard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		If (</a:t>
            </a:r>
            <a:r>
              <a:rPr lang="en-US" dirty="0" err="1" smtClean="0">
                <a:solidFill>
                  <a:srgbClr val="FF0000"/>
                </a:solidFill>
              </a:rPr>
              <a:t>easyorhard</a:t>
            </a:r>
            <a:r>
              <a:rPr lang="en-US" dirty="0" smtClean="0">
                <a:solidFill>
                  <a:srgbClr val="FF0000"/>
                </a:solidFill>
              </a:rPr>
              <a:t> == ‘easy’)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Now when you click on the paragraph, the word ‘easy’ is placed in the parameter </a:t>
            </a:r>
            <a:r>
              <a:rPr lang="en-US" dirty="0" err="1" smtClean="0"/>
              <a:t>easyorhard</a:t>
            </a:r>
            <a:r>
              <a:rPr lang="en-US" dirty="0" smtClean="0"/>
              <a:t>, so </a:t>
            </a:r>
            <a:r>
              <a:rPr lang="en-US" dirty="0" err="1" smtClean="0"/>
              <a:t>easyorhard</a:t>
            </a:r>
            <a:r>
              <a:rPr lang="en-US" dirty="0" smtClean="0"/>
              <a:t> can be used as if it is the word ‘easy’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0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68132"/>
            <a:ext cx="7010400" cy="693868"/>
          </a:xfrm>
        </p:spPr>
        <p:txBody>
          <a:bodyPr>
            <a:normAutofit/>
          </a:bodyPr>
          <a:lstStyle/>
          <a:p>
            <a:r>
              <a:rPr lang="en-US" dirty="0" smtClean="0"/>
              <a:t>Parameter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838200"/>
            <a:ext cx="7543799" cy="59436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function </a:t>
            </a:r>
            <a:r>
              <a:rPr lang="en-US" dirty="0" err="1" smtClean="0">
                <a:solidFill>
                  <a:srgbClr val="FF0000"/>
                </a:solidFill>
              </a:rPr>
              <a:t>showparam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	 </a:t>
            </a:r>
            <a:r>
              <a:rPr lang="en-US" dirty="0">
                <a:solidFill>
                  <a:srgbClr val="FF0000"/>
                </a:solidFill>
              </a:rPr>
              <a:t>{   </a:t>
            </a:r>
            <a:r>
              <a:rPr lang="en-US" dirty="0" smtClean="0">
                <a:solidFill>
                  <a:srgbClr val="FF0000"/>
                </a:solidFill>
              </a:rPr>
              <a:t>	if (x </a:t>
            </a:r>
            <a:r>
              <a:rPr lang="en-US" dirty="0">
                <a:solidFill>
                  <a:srgbClr val="FF0000"/>
                </a:solidFill>
              </a:rPr>
              <a:t>== 'snow')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("h11").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"it's snowing!"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else if </a:t>
            </a:r>
            <a:r>
              <a:rPr lang="en-US" dirty="0" smtClean="0">
                <a:solidFill>
                  <a:srgbClr val="FF0000"/>
                </a:solidFill>
              </a:rPr>
              <a:t>(x </a:t>
            </a:r>
            <a:r>
              <a:rPr lang="en-US" dirty="0">
                <a:solidFill>
                  <a:srgbClr val="FF0000"/>
                </a:solidFill>
              </a:rPr>
              <a:t>== 'rain')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("h11").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"it's raining!"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else if </a:t>
            </a:r>
            <a:r>
              <a:rPr lang="en-US" dirty="0" smtClean="0">
                <a:solidFill>
                  <a:srgbClr val="FF0000"/>
                </a:solidFill>
              </a:rPr>
              <a:t>(x </a:t>
            </a:r>
            <a:r>
              <a:rPr lang="en-US" dirty="0">
                <a:solidFill>
                  <a:srgbClr val="FF0000"/>
                </a:solidFill>
              </a:rPr>
              <a:t>== 'sun')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("h11").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"it's sunny!"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&lt;h1 id = "h11"&gt; Different Styles&lt;/h1&gt;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&lt;p id = "p1"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showparam</a:t>
            </a:r>
            <a:r>
              <a:rPr lang="en-US" dirty="0">
                <a:solidFill>
                  <a:srgbClr val="0070C0"/>
                </a:solidFill>
              </a:rPr>
              <a:t>('snow')"&gt;click here for snow&lt;/p&gt;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&lt;p id = "p2"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showparam</a:t>
            </a:r>
            <a:r>
              <a:rPr lang="en-US" dirty="0">
                <a:solidFill>
                  <a:srgbClr val="0070C0"/>
                </a:solidFill>
              </a:rPr>
              <a:t>('rain')"&gt;click here for rain&lt;/p&gt;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&lt;p id = "p3"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showparam</a:t>
            </a:r>
            <a:r>
              <a:rPr lang="en-US" dirty="0">
                <a:solidFill>
                  <a:srgbClr val="0070C0"/>
                </a:solidFill>
              </a:rPr>
              <a:t>('sun')"&gt;click here for sun&lt;/p&gt;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0"/>
            <a:ext cx="7848599" cy="68580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changepic</a:t>
            </a:r>
            <a:r>
              <a:rPr lang="en-US" dirty="0" smtClean="0">
                <a:solidFill>
                  <a:srgbClr val="FF0000"/>
                </a:solidFill>
              </a:rPr>
              <a:t>(x)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smtClean="0">
                <a:solidFill>
                  <a:srgbClr val="FF0000"/>
                </a:solidFill>
              </a:rPr>
              <a:t>	{  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bigpic</a:t>
            </a:r>
            <a:r>
              <a:rPr lang="en-US" dirty="0">
                <a:solidFill>
                  <a:srgbClr val="FF0000"/>
                </a:solidFill>
              </a:rPr>
              <a:t>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changebak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smtClean="0">
                <a:solidFill>
                  <a:srgbClr val="FF0000"/>
                </a:solidFill>
              </a:rPr>
              <a:t>	{  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bigpic</a:t>
            </a:r>
            <a:r>
              <a:rPr lang="en-US" dirty="0">
                <a:solidFill>
                  <a:srgbClr val="FF0000"/>
                </a:solidFill>
              </a:rPr>
              <a:t>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“frog.jpg"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&lt;body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&lt;table &gt;&lt;</a:t>
            </a:r>
            <a:r>
              <a:rPr lang="en-US" dirty="0" err="1"/>
              <a:t>tr</a:t>
            </a:r>
            <a:r>
              <a:rPr lang="en-US" dirty="0"/>
              <a:t>&gt;&lt;td </a:t>
            </a:r>
            <a:r>
              <a:rPr lang="en-US" dirty="0" err="1"/>
              <a:t>colspan</a:t>
            </a:r>
            <a:r>
              <a:rPr lang="en-US" dirty="0"/>
              <a:t> = "4" height = "300" width = "300</a:t>
            </a:r>
            <a:r>
              <a:rPr lang="en-US" dirty="0" smtClean="0"/>
              <a:t>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"frog.jpg" width = "250" height = "250" id = "</a:t>
            </a:r>
            <a:r>
              <a:rPr lang="en-US" dirty="0" err="1"/>
              <a:t>bigpic</a:t>
            </a:r>
            <a:r>
              <a:rPr lang="en-US" dirty="0"/>
              <a:t>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&lt;/td&gt;&lt;/</a:t>
            </a:r>
            <a:r>
              <a:rPr lang="en-US" dirty="0" err="1"/>
              <a:t>tr</a:t>
            </a:r>
            <a:r>
              <a:rPr lang="en-US" dirty="0"/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</a:t>
            </a:r>
            <a:r>
              <a:rPr lang="en-US" dirty="0" err="1"/>
              <a:t>tr</a:t>
            </a:r>
            <a:r>
              <a:rPr lang="en-US" dirty="0"/>
              <a:t>&gt;&lt;td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smtClean="0"/>
              <a:t>	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"pic1.jpg" width = "40" height = "40"  id = "img1"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('pic1.jpg')"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&lt;/td&gt;&lt;td&gt;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    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"pic2.jpg" width = "40" height = "40"  id = "img2"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('pic2.jpg')"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&lt;/td&gt;&lt;td&gt;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    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"pic3.jpg" width = "40" height = "40"  id = "img3"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('pic3.jpg')"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&lt;/td&gt;&lt;td&gt;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    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"pic4.jpg" width = "40" height = "40"  id = "img4"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('pic4.jpg')"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&lt;/</a:t>
            </a:r>
            <a:r>
              <a:rPr lang="en-US" dirty="0"/>
              <a:t>td&gt;&lt;/</a:t>
            </a:r>
            <a:r>
              <a:rPr lang="en-US" dirty="0" err="1"/>
              <a:t>tr</a:t>
            </a:r>
            <a:r>
              <a:rPr lang="en-US" dirty="0"/>
              <a:t>&gt;&lt;/table&gt;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38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76200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 can have more than one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219200"/>
            <a:ext cx="7543799" cy="293942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 smtClean="0">
                <a:solidFill>
                  <a:srgbClr val="FF0000"/>
                </a:solidFill>
              </a:rPr>
              <a:t>myFunction</a:t>
            </a:r>
            <a:r>
              <a:rPr lang="en-US" dirty="0" smtClean="0">
                <a:solidFill>
                  <a:srgbClr val="FF0000"/>
                </a:solidFill>
              </a:rPr>
              <a:t>(x, y)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('p1').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"Welcome " + </a:t>
            </a:r>
            <a:r>
              <a:rPr lang="en-US" dirty="0" smtClean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+ ", the " + </a:t>
            </a:r>
            <a:r>
              <a:rPr lang="en-US" dirty="0" smtClean="0">
                <a:solidFill>
                  <a:srgbClr val="FF0000"/>
                </a:solidFill>
              </a:rPr>
              <a:t>y;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"p1"&gt;Results go here.&lt;/p&gt;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&lt;button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="</a:t>
            </a:r>
            <a:r>
              <a:rPr lang="en-US" dirty="0" err="1">
                <a:solidFill>
                  <a:srgbClr val="FF0000"/>
                </a:solidFill>
              </a:rPr>
              <a:t>myFunction</a:t>
            </a:r>
            <a:r>
              <a:rPr lang="en-US" dirty="0">
                <a:solidFill>
                  <a:srgbClr val="FF0000"/>
                </a:solidFill>
              </a:rPr>
              <a:t>('Harry </a:t>
            </a:r>
            <a:r>
              <a:rPr lang="en-US" dirty="0" err="1">
                <a:solidFill>
                  <a:srgbClr val="FF0000"/>
                </a:solidFill>
              </a:rPr>
              <a:t>Potter','Wizard</a:t>
            </a:r>
            <a:r>
              <a:rPr lang="en-US" dirty="0">
                <a:solidFill>
                  <a:srgbClr val="FF0000"/>
                </a:solidFill>
              </a:rPr>
              <a:t>')"&gt;Try it&lt;/button&gt;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&lt;button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="</a:t>
            </a:r>
            <a:r>
              <a:rPr lang="en-US" dirty="0" err="1">
                <a:solidFill>
                  <a:srgbClr val="FF0000"/>
                </a:solidFill>
              </a:rPr>
              <a:t>myFunction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Bob','Builder</a:t>
            </a:r>
            <a:r>
              <a:rPr lang="en-US" dirty="0">
                <a:solidFill>
                  <a:srgbClr val="FF0000"/>
                </a:solidFill>
              </a:rPr>
              <a:t>')"&gt;Try it&lt;/button&gt;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&lt;/html&gt;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2" y="4572000"/>
            <a:ext cx="7533639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Parameters match in order:</a:t>
            </a:r>
          </a:p>
          <a:p>
            <a:pPr lvl="1"/>
            <a:r>
              <a:rPr lang="en-US" dirty="0"/>
              <a:t>function 	</a:t>
            </a:r>
            <a:r>
              <a:rPr lang="en-US" dirty="0" err="1"/>
              <a:t>myFunction</a:t>
            </a:r>
            <a:r>
              <a:rPr lang="en-US" dirty="0"/>
              <a:t>(	 </a:t>
            </a:r>
            <a:r>
              <a:rPr lang="en-US" dirty="0" smtClean="0"/>
              <a:t>x,</a:t>
            </a:r>
            <a:r>
              <a:rPr lang="en-US" dirty="0"/>
              <a:t>			</a:t>
            </a:r>
            <a:r>
              <a:rPr lang="en-US" dirty="0" smtClean="0"/>
              <a:t>	y)</a:t>
            </a:r>
            <a:endParaRPr lang="en-US" dirty="0"/>
          </a:p>
          <a:p>
            <a:pPr lvl="1"/>
            <a:r>
              <a:rPr lang="en-US" dirty="0" err="1"/>
              <a:t>onClick</a:t>
            </a:r>
            <a:r>
              <a:rPr lang="en-US" dirty="0"/>
              <a:t> =	</a:t>
            </a:r>
            <a:r>
              <a:rPr lang="en-US" dirty="0" err="1"/>
              <a:t>myFunction</a:t>
            </a:r>
            <a:r>
              <a:rPr lang="en-US" dirty="0"/>
              <a:t>(	‘Harry Potter’,		‘Wizard’)</a:t>
            </a:r>
          </a:p>
          <a:p>
            <a:pPr lvl="1"/>
            <a:r>
              <a:rPr lang="en-US" dirty="0" err="1"/>
              <a:t>onClick</a:t>
            </a:r>
            <a:r>
              <a:rPr lang="en-US" dirty="0"/>
              <a:t> =	</a:t>
            </a:r>
            <a:r>
              <a:rPr lang="en-US" dirty="0" err="1"/>
              <a:t>myFunction</a:t>
            </a:r>
            <a:r>
              <a:rPr lang="en-US" dirty="0"/>
              <a:t>(	‘Bob’			‘Builder’)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82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304800"/>
            <a:ext cx="6858000" cy="99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setTimeout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1" y="990600"/>
            <a:ext cx="7239001" cy="49206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if you want to automatically cycle through the pics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So you don’t have to keep clicking the button to see the next pic</a:t>
            </a:r>
          </a:p>
          <a:p>
            <a:r>
              <a:rPr lang="en-US" dirty="0" smtClean="0"/>
              <a:t>Use the built-in JavaScript </a:t>
            </a:r>
            <a:r>
              <a:rPr lang="en-US" dirty="0" err="1" smtClean="0"/>
              <a:t>setTimeout</a:t>
            </a:r>
            <a:r>
              <a:rPr lang="en-US" dirty="0" smtClean="0"/>
              <a:t>() function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displaypic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{            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if (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&gt;= </a:t>
            </a:r>
            <a:r>
              <a:rPr lang="en-US" dirty="0" err="1">
                <a:solidFill>
                  <a:srgbClr val="FF0000"/>
                </a:solidFill>
              </a:rPr>
              <a:t>picArray.length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{  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("pic1").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(function(){</a:t>
            </a:r>
            <a:r>
              <a:rPr lang="en-US" b="1" dirty="0" err="1" smtClean="0">
                <a:solidFill>
                  <a:srgbClr val="FF0000"/>
                </a:solidFill>
              </a:rPr>
              <a:t>displaypic</a:t>
            </a:r>
            <a:r>
              <a:rPr lang="en-US" b="1" dirty="0" smtClean="0">
                <a:solidFill>
                  <a:srgbClr val="FF0000"/>
                </a:solidFill>
              </a:rPr>
              <a:t>()},2000)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5495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68132"/>
            <a:ext cx="7010400" cy="693868"/>
          </a:xfrm>
        </p:spPr>
        <p:txBody>
          <a:bodyPr>
            <a:normAutofit/>
          </a:bodyPr>
          <a:lstStyle/>
          <a:p>
            <a:r>
              <a:rPr lang="en-US" dirty="0" smtClean="0"/>
              <a:t>Parameter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1371599"/>
            <a:ext cx="9297954" cy="537754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(x, 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{   document.getElementById(x).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document.getElementById(x).</a:t>
            </a:r>
            <a:r>
              <a:rPr lang="en-US" dirty="0" err="1">
                <a:solidFill>
                  <a:srgbClr val="FF0000"/>
                </a:solidFill>
              </a:rPr>
              <a:t>style.fontSize</a:t>
            </a:r>
            <a:r>
              <a:rPr lang="en-US" dirty="0">
                <a:solidFill>
                  <a:srgbClr val="FF0000"/>
                </a:solidFill>
              </a:rPr>
              <a:t> = "150%";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goBack</a:t>
            </a:r>
            <a:r>
              <a:rPr lang="en-US" dirty="0">
                <a:solidFill>
                  <a:srgbClr val="FF0000"/>
                </a:solidFill>
              </a:rPr>
              <a:t>(x, 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{   document.getElementById(x).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document.getElementById(x).</a:t>
            </a:r>
            <a:r>
              <a:rPr lang="en-US" dirty="0" err="1">
                <a:solidFill>
                  <a:srgbClr val="FF0000"/>
                </a:solidFill>
              </a:rPr>
              <a:t>style.fontSize</a:t>
            </a:r>
            <a:r>
              <a:rPr lang="en-US" dirty="0">
                <a:solidFill>
                  <a:srgbClr val="FF0000"/>
                </a:solidFill>
              </a:rPr>
              <a:t> = "100%";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&lt;h1 id = "h11"&gt; Different Styles&lt;/h1&gt;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"snow" </a:t>
            </a:r>
            <a:r>
              <a:rPr lang="en-US" dirty="0" err="1">
                <a:solidFill>
                  <a:srgbClr val="FF0000"/>
                </a:solidFill>
              </a:rPr>
              <a:t>onMouseOver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('snow', 'it is snowing!')"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onMouseOut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goBack</a:t>
            </a:r>
            <a:r>
              <a:rPr lang="en-US" dirty="0">
                <a:solidFill>
                  <a:srgbClr val="FF0000"/>
                </a:solidFill>
              </a:rPr>
              <a:t>('snow', 'weather 1')"&gt;weather 1&lt;/p&gt;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"rain" </a:t>
            </a:r>
            <a:r>
              <a:rPr lang="en-US" dirty="0" err="1">
                <a:solidFill>
                  <a:srgbClr val="FF0000"/>
                </a:solidFill>
              </a:rPr>
              <a:t>onMouseOver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('rain', 'it is raining!')"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onMouseOut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goBack</a:t>
            </a:r>
            <a:r>
              <a:rPr lang="en-US" dirty="0">
                <a:solidFill>
                  <a:srgbClr val="FF0000"/>
                </a:solidFill>
              </a:rPr>
              <a:t>('rain', 'weather 2')"&gt;weather 2&lt;/p&gt;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"sun" </a:t>
            </a:r>
            <a:r>
              <a:rPr lang="en-US" dirty="0" err="1">
                <a:solidFill>
                  <a:srgbClr val="FF0000"/>
                </a:solidFill>
              </a:rPr>
              <a:t>onMouseOver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('sun', 'it is sunny')"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onMouseOut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goBack</a:t>
            </a:r>
            <a:r>
              <a:rPr lang="en-US" dirty="0">
                <a:solidFill>
                  <a:srgbClr val="FF0000"/>
                </a:solidFill>
              </a:rPr>
              <a:t>('sun', 'weather 3')"&gt;weather 3&lt;/p&gt;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9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5157" y="84406"/>
            <a:ext cx="7448843" cy="677359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&lt;meta charset= "utf-8" </a:t>
            </a:r>
            <a:r>
              <a:rPr lang="en-US" dirty="0" smtClean="0"/>
              <a:t>/&gt;</a:t>
            </a:r>
            <a:r>
              <a:rPr lang="en-US" dirty="0"/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&lt;</a:t>
            </a:r>
            <a:r>
              <a:rPr lang="en-US" dirty="0">
                <a:solidFill>
                  <a:srgbClr val="FF0000"/>
                </a:solidFill>
              </a:rPr>
              <a:t>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race_on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true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ycoord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5;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 	if (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()*50)+1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document.getElementById('img1').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if (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&gt; 800)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{	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	func2()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{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>
                <a:solidFill>
                  <a:srgbClr val="FF0000"/>
                </a:solidFill>
              </a:rPr>
              <a:t>func2()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document.getElementById('h11').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"Snail won!"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</a:t>
            </a:r>
            <a:r>
              <a:rPr lang="en-US" dirty="0" smtClean="0">
                <a:solidFill>
                  <a:srgbClr val="0070C0"/>
                </a:solidFill>
              </a:rPr>
              <a:t>            &lt;</a:t>
            </a:r>
            <a:r>
              <a:rPr lang="en-US" dirty="0">
                <a:solidFill>
                  <a:srgbClr val="0070C0"/>
                </a:solidFill>
              </a:rPr>
              <a:t>p 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"Images/snail1.png" width = "150" height = "150"  id = "img1"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        </a:t>
            </a:r>
            <a:r>
              <a:rPr lang="en-US" dirty="0" smtClean="0">
                <a:solidFill>
                  <a:srgbClr val="0070C0"/>
                </a:solidFill>
              </a:rPr>
              <a:t>                    </a:t>
            </a:r>
            <a:r>
              <a:rPr lang="en-US" dirty="0">
                <a:solidFill>
                  <a:srgbClr val="0070C0"/>
                </a:solidFill>
              </a:rPr>
              <a:t>style = "position: absolute; top: 20px;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&lt;h1 id = "h11"&gt; 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&lt;p style = "position: absolute; top: 270px; left: 5px"&gt;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&lt;input type = "button"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myfunc</a:t>
            </a:r>
            <a:r>
              <a:rPr lang="en-US" dirty="0">
                <a:solidFill>
                  <a:srgbClr val="0070C0"/>
                </a:solidFill>
              </a:rPr>
              <a:t>()" value = "start" 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399"/>
            <a:ext cx="243683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What is this code doing?</a:t>
            </a:r>
          </a:p>
          <a:p>
            <a:endParaRPr lang="en-US" sz="3600" dirty="0">
              <a:hlinkClick r:id="rId2" action="ppaction://hlinkfile"/>
            </a:endParaRPr>
          </a:p>
          <a:p>
            <a:endParaRPr lang="en-US" sz="3600" dirty="0" smtClean="0">
              <a:hlinkClick r:id="rId2" action="ppaction://hlinkfile"/>
            </a:endParaRPr>
          </a:p>
          <a:p>
            <a:endParaRPr lang="en-US" sz="3600" dirty="0">
              <a:hlinkClick r:id="rId2" action="ppaction://hlinkfile"/>
            </a:endParaRPr>
          </a:p>
          <a:p>
            <a:endParaRPr lang="en-US" sz="3600" dirty="0" smtClean="0">
              <a:hlinkClick r:id="rId2" action="ppaction://hlinkfile"/>
            </a:endParaRPr>
          </a:p>
          <a:p>
            <a:endParaRPr lang="en-US" sz="3600" dirty="0">
              <a:hlinkClick r:id="rId2" action="ppaction://hlinkfile"/>
            </a:endParaRPr>
          </a:p>
          <a:p>
            <a:endParaRPr lang="en-US" sz="3600" dirty="0" smtClean="0">
              <a:hlinkClick r:id="rId2" action="ppaction://hlinkfile"/>
            </a:endParaRPr>
          </a:p>
          <a:p>
            <a:endParaRPr lang="en-US" sz="3600" dirty="0">
              <a:hlinkClick r:id="rId2" action="ppaction://hlinkfile"/>
            </a:endParaRPr>
          </a:p>
          <a:p>
            <a:endParaRPr lang="en-US" sz="3600" dirty="0" smtClean="0">
              <a:hlinkClick r:id="rId2" action="ppaction://hlinkfile"/>
            </a:endParaRPr>
          </a:p>
          <a:p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1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741" y="1271224"/>
            <a:ext cx="1814733" cy="39197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 another snail for a race?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5237" y="126609"/>
            <a:ext cx="9169375" cy="6731391"/>
          </a:xfrm>
        </p:spPr>
        <p:txBody>
          <a:bodyPr>
            <a:normAutofit lnSpcReduction="10000"/>
          </a:bodyPr>
          <a:lstStyle/>
          <a:p>
            <a:pPr>
              <a:spcBef>
                <a:spcPts val="400"/>
              </a:spcBef>
            </a:pPr>
            <a:r>
              <a:rPr lang="en-US" dirty="0" smtClean="0"/>
              <a:t>1. add another snail image in your html code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2. DON’T WRITE ANOTHER FUNCTION TO DO THE SAME THING!!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Add a parameter</a:t>
            </a:r>
          </a:p>
          <a:p>
            <a:pPr lvl="2">
              <a:spcBef>
                <a:spcPts val="400"/>
              </a:spcBef>
            </a:pPr>
            <a:r>
              <a:rPr lang="en-US" dirty="0" smtClean="0"/>
              <a:t>Could be the id of the image to move</a:t>
            </a:r>
          </a:p>
          <a:p>
            <a:pPr lvl="2">
              <a:spcBef>
                <a:spcPts val="400"/>
              </a:spcBef>
            </a:pPr>
            <a:r>
              <a:rPr lang="en-US" dirty="0" smtClean="0"/>
              <a:t>Or could put all ids into an array</a:t>
            </a:r>
          </a:p>
          <a:p>
            <a:pPr lvl="3">
              <a:spcBef>
                <a:spcPts val="400"/>
              </a:spcBef>
            </a:pPr>
            <a:r>
              <a:rPr lang="en-US" dirty="0" smtClean="0"/>
              <a:t>Then the parameter would be the number of the id in the array, e.g.,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race_on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true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[0</a:t>
            </a:r>
            <a:r>
              <a:rPr lang="en-US" dirty="0">
                <a:solidFill>
                  <a:srgbClr val="FF0000"/>
                </a:solidFill>
              </a:rPr>
              <a:t>] = "img1"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[1</a:t>
            </a:r>
            <a:r>
              <a:rPr lang="en-US" dirty="0">
                <a:solidFill>
                  <a:srgbClr val="FF0000"/>
                </a:solidFill>
              </a:rPr>
              <a:t>] = "img2"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5;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	if (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== true) 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()*50)+1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document.getElementById(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[x</a:t>
            </a:r>
            <a:r>
              <a:rPr lang="en-US" dirty="0">
                <a:solidFill>
                  <a:srgbClr val="FF0000"/>
                </a:solidFill>
              </a:rPr>
              <a:t>]).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endParaRPr lang="en-US" dirty="0">
              <a:solidFill>
                <a:srgbClr val="FF0000"/>
              </a:solidFill>
            </a:endParaRP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&gt; 800)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 false 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smtClean="0">
                <a:solidFill>
                  <a:srgbClr val="FF0000"/>
                </a:solidFill>
              </a:rPr>
              <a:t>func2(x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else</a:t>
            </a:r>
            <a:endParaRPr lang="en-US" dirty="0">
              <a:solidFill>
                <a:srgbClr val="FF0000"/>
              </a:solidFill>
            </a:endParaRP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(x)},100) 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>
                <a:solidFill>
                  <a:srgbClr val="FF0000"/>
                </a:solidFill>
              </a:rPr>
              <a:t>func2(y)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en-US" dirty="0">
                <a:solidFill>
                  <a:srgbClr val="FF0000"/>
                </a:solidFill>
              </a:rPr>
              <a:t>	document.getElementById('h11').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Snail"+y</a:t>
            </a:r>
            <a:r>
              <a:rPr lang="en-US" dirty="0">
                <a:solidFill>
                  <a:srgbClr val="FF0000"/>
                </a:solidFill>
              </a:rPr>
              <a:t>+" won!"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34708847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377" y="1413804"/>
            <a:ext cx="1894669" cy="5190978"/>
          </a:xfrm>
        </p:spPr>
        <p:txBody>
          <a:bodyPr/>
          <a:lstStyle/>
          <a:p>
            <a:r>
              <a:rPr lang="en-US" dirty="0" smtClean="0"/>
              <a:t>Next, make both snails go at once: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85" y="77372"/>
            <a:ext cx="9488658" cy="6780627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400"/>
              </a:spcBef>
            </a:pPr>
            <a:r>
              <a:rPr lang="en-US" dirty="0" smtClean="0"/>
              <a:t>Since one click cannot call more than one function (or a single function more than once):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ADD ANOTHER FUNCTION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A starting function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This function will ‘call’ the other function twice: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And the click in the html should now call the starting function:</a:t>
            </a:r>
          </a:p>
          <a:p>
            <a:pPr marL="457200" lvl="1" indent="0">
              <a:spcBef>
                <a:spcPts val="40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function </a:t>
            </a:r>
            <a:r>
              <a:rPr lang="en-US" b="1" dirty="0" err="1">
                <a:solidFill>
                  <a:srgbClr val="FF0000"/>
                </a:solidFill>
              </a:rPr>
              <a:t>startit</a:t>
            </a:r>
            <a:r>
              <a:rPr lang="en-US" b="1" dirty="0">
                <a:solidFill>
                  <a:srgbClr val="FF0000"/>
                </a:solidFill>
              </a:rPr>
              <a:t>() 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{  	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(0)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(1)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	if (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== true) 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()*50)+1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document.getElementById(</a:t>
            </a: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[x]).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if (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&gt; 800)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{	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 false 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	func2(x)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}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else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{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(x)},100) 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}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function func2(y)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{	document.getElementById('h11').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= "</a:t>
            </a:r>
            <a:r>
              <a:rPr lang="en-US" dirty="0" err="1" smtClean="0">
                <a:solidFill>
                  <a:srgbClr val="FF0000"/>
                </a:solidFill>
              </a:rPr>
              <a:t>Snail"+y</a:t>
            </a:r>
            <a:r>
              <a:rPr lang="en-US" dirty="0" smtClean="0">
                <a:solidFill>
                  <a:srgbClr val="FF0000"/>
                </a:solidFill>
              </a:rPr>
              <a:t>+" won!"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}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&lt;input type = "button" </a:t>
            </a:r>
            <a:r>
              <a:rPr lang="en-US" b="1" dirty="0" err="1">
                <a:solidFill>
                  <a:srgbClr val="0070C0"/>
                </a:solidFill>
              </a:rPr>
              <a:t>onclick</a:t>
            </a:r>
            <a:r>
              <a:rPr lang="en-US" b="1" dirty="0">
                <a:solidFill>
                  <a:srgbClr val="0070C0"/>
                </a:solidFill>
              </a:rPr>
              <a:t> = "</a:t>
            </a:r>
            <a:r>
              <a:rPr lang="en-US" b="1" dirty="0" err="1">
                <a:solidFill>
                  <a:srgbClr val="0070C0"/>
                </a:solidFill>
              </a:rPr>
              <a:t>startit</a:t>
            </a:r>
            <a:r>
              <a:rPr lang="en-US" b="1" dirty="0">
                <a:solidFill>
                  <a:srgbClr val="0070C0"/>
                </a:solidFill>
              </a:rPr>
              <a:t>()" value = "start" &gt;</a:t>
            </a:r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641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119" y="0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 smtClean="0"/>
              <a:t>Problem: both snails using the same y coordinate (why is this a problem?)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1003" y="1139483"/>
            <a:ext cx="9633609" cy="5613009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300"/>
              </a:spcBef>
            </a:pPr>
            <a:r>
              <a:rPr lang="en-US" dirty="0" smtClean="0"/>
              <a:t>Solution: an array for y coordinates as well as an array for ids: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Then replace </a:t>
            </a:r>
            <a:r>
              <a:rPr lang="en-US" dirty="0" err="1" smtClean="0"/>
              <a:t>ycoord</a:t>
            </a:r>
            <a:r>
              <a:rPr lang="en-US" dirty="0" smtClean="0"/>
              <a:t> with </a:t>
            </a:r>
            <a:r>
              <a:rPr lang="en-US" dirty="0" err="1" smtClean="0"/>
              <a:t>ycoord</a:t>
            </a:r>
            <a:r>
              <a:rPr lang="en-US" dirty="0" smtClean="0"/>
              <a:t>[x]: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[0</a:t>
            </a:r>
            <a:r>
              <a:rPr lang="en-US" dirty="0">
                <a:solidFill>
                  <a:srgbClr val="FF0000"/>
                </a:solidFill>
              </a:rPr>
              <a:t>] = "img1"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[1</a:t>
            </a:r>
            <a:r>
              <a:rPr lang="en-US" dirty="0">
                <a:solidFill>
                  <a:srgbClr val="FF0000"/>
                </a:solidFill>
              </a:rPr>
              <a:t>] = "img2"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ycoord</a:t>
            </a:r>
            <a:r>
              <a:rPr lang="en-US" b="1" dirty="0" smtClean="0">
                <a:solidFill>
                  <a:srgbClr val="FF0000"/>
                </a:solidFill>
              </a:rPr>
              <a:t>[0</a:t>
            </a:r>
            <a:r>
              <a:rPr lang="en-US" b="1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ycoord</a:t>
            </a:r>
            <a:r>
              <a:rPr lang="en-US" b="1" dirty="0" smtClean="0">
                <a:solidFill>
                  <a:srgbClr val="FF0000"/>
                </a:solidFill>
              </a:rPr>
              <a:t>[1</a:t>
            </a:r>
            <a:r>
              <a:rPr lang="en-US" b="1" dirty="0">
                <a:solidFill>
                  <a:srgbClr val="FF0000"/>
                </a:solidFill>
              </a:rPr>
              <a:t>] = 5;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	if (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()*50)+1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document.getElementById(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[x</a:t>
            </a:r>
            <a:r>
              <a:rPr lang="en-US" dirty="0">
                <a:solidFill>
                  <a:srgbClr val="FF0000"/>
                </a:solidFill>
              </a:rPr>
              <a:t>]).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</a:t>
            </a:r>
            <a:r>
              <a:rPr lang="en-US" dirty="0">
                <a:solidFill>
                  <a:srgbClr val="FF0000"/>
                </a:solidFill>
              </a:rPr>
              <a:t>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</a:t>
            </a:r>
            <a:r>
              <a:rPr lang="en-US" dirty="0">
                <a:solidFill>
                  <a:srgbClr val="FF0000"/>
                </a:solidFill>
              </a:rPr>
              <a:t>&gt; 800)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smtClean="0">
                <a:solidFill>
                  <a:srgbClr val="FF0000"/>
                </a:solidFill>
              </a:rPr>
              <a:t>func2(x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else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844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772" y="1299359"/>
            <a:ext cx="2344835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All Together: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3532" y="77371"/>
            <a:ext cx="7861080" cy="671732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&lt;!DOCTYPE html&gt;&lt;html&gt;&lt;head</a:t>
            </a:r>
            <a:r>
              <a:rPr lang="en-US" dirty="0" smtClean="0"/>
              <a:t>&gt;&lt;</a:t>
            </a:r>
            <a:r>
              <a:rPr lang="en-US" dirty="0"/>
              <a:t>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race_on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= true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idArray</a:t>
            </a:r>
            <a:r>
              <a:rPr lang="en-US" b="1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idArray</a:t>
            </a:r>
            <a:r>
              <a:rPr lang="en-US" b="1" dirty="0" smtClean="0">
                <a:solidFill>
                  <a:srgbClr val="FF0000"/>
                </a:solidFill>
              </a:rPr>
              <a:t>[0</a:t>
            </a:r>
            <a:r>
              <a:rPr lang="en-US" b="1" dirty="0">
                <a:solidFill>
                  <a:srgbClr val="FF0000"/>
                </a:solidFill>
              </a:rPr>
              <a:t>] = "img1"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idArray</a:t>
            </a:r>
            <a:r>
              <a:rPr lang="en-US" b="1" dirty="0" smtClean="0">
                <a:solidFill>
                  <a:srgbClr val="FF0000"/>
                </a:solidFill>
              </a:rPr>
              <a:t>[1</a:t>
            </a:r>
            <a:r>
              <a:rPr lang="en-US" b="1" dirty="0">
                <a:solidFill>
                  <a:srgbClr val="FF0000"/>
                </a:solidFill>
              </a:rPr>
              <a:t>] = "img2"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ycoord</a:t>
            </a:r>
            <a:r>
              <a:rPr lang="en-US" b="1" dirty="0" smtClean="0">
                <a:solidFill>
                  <a:srgbClr val="FF0000"/>
                </a:solidFill>
              </a:rPr>
              <a:t>[0</a:t>
            </a:r>
            <a:r>
              <a:rPr lang="en-US" b="1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ycoord</a:t>
            </a:r>
            <a:r>
              <a:rPr lang="en-US" b="1" dirty="0" smtClean="0">
                <a:solidFill>
                  <a:srgbClr val="FF0000"/>
                </a:solidFill>
              </a:rPr>
              <a:t>[1</a:t>
            </a:r>
            <a:r>
              <a:rPr lang="en-US" b="1" dirty="0">
                <a:solidFill>
                  <a:srgbClr val="FF0000"/>
                </a:solidFill>
              </a:rPr>
              <a:t>] = 5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function </a:t>
            </a:r>
            <a:r>
              <a:rPr lang="en-US" b="1" dirty="0" err="1">
                <a:solidFill>
                  <a:srgbClr val="FF0000"/>
                </a:solidFill>
              </a:rPr>
              <a:t>startit</a:t>
            </a:r>
            <a:r>
              <a:rPr lang="en-US" b="1" dirty="0">
                <a:solidFill>
                  <a:srgbClr val="FF0000"/>
                </a:solidFill>
              </a:rPr>
              <a:t>()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{  	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function 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(x)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{ 	if (</a:t>
            </a:r>
            <a:r>
              <a:rPr lang="en-US" b="1" dirty="0" err="1">
                <a:solidFill>
                  <a:srgbClr val="FF0000"/>
                </a:solidFill>
              </a:rPr>
              <a:t>race_on</a:t>
            </a:r>
            <a:r>
              <a:rPr lang="en-US" b="1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[x]+ </a:t>
            </a:r>
            <a:r>
              <a:rPr lang="en-US" b="1" dirty="0" err="1">
                <a:solidFill>
                  <a:srgbClr val="FF0000"/>
                </a:solidFill>
              </a:rPr>
              <a:t>Math.floor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Math.random</a:t>
            </a:r>
            <a:r>
              <a:rPr lang="en-US" b="1" dirty="0">
                <a:solidFill>
                  <a:srgbClr val="FF0000"/>
                </a:solidFill>
              </a:rPr>
              <a:t>()*50)+1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document.getElementById(</a:t>
            </a:r>
            <a:r>
              <a:rPr lang="en-US" b="1" dirty="0" err="1" smtClean="0">
                <a:solidFill>
                  <a:srgbClr val="FF0000"/>
                </a:solidFill>
              </a:rPr>
              <a:t>idArray</a:t>
            </a:r>
            <a:r>
              <a:rPr lang="en-US" b="1" dirty="0" smtClean="0">
                <a:solidFill>
                  <a:srgbClr val="FF0000"/>
                </a:solidFill>
              </a:rPr>
              <a:t>[x</a:t>
            </a:r>
            <a:r>
              <a:rPr lang="en-US" b="1" dirty="0">
                <a:solidFill>
                  <a:srgbClr val="FF0000"/>
                </a:solidFill>
              </a:rPr>
              <a:t>]).</a:t>
            </a:r>
            <a:r>
              <a:rPr lang="en-US" b="1" dirty="0" err="1">
                <a:solidFill>
                  <a:srgbClr val="FF0000"/>
                </a:solidFill>
              </a:rPr>
              <a:t>style.left</a:t>
            </a:r>
            <a:r>
              <a:rPr lang="en-US" b="1" dirty="0">
                <a:solidFill>
                  <a:srgbClr val="FF0000"/>
                </a:solidFill>
              </a:rPr>
              <a:t> 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[x]+"</a:t>
            </a:r>
            <a:r>
              <a:rPr lang="en-US" b="1" dirty="0" err="1">
                <a:solidFill>
                  <a:srgbClr val="FF0000"/>
                </a:solidFill>
              </a:rPr>
              <a:t>px</a:t>
            </a:r>
            <a:r>
              <a:rPr lang="en-US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&gt; 800)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race_on</a:t>
            </a:r>
            <a:r>
              <a:rPr lang="en-US" b="1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	</a:t>
            </a:r>
            <a:r>
              <a:rPr lang="en-US" b="1" dirty="0" smtClean="0">
                <a:solidFill>
                  <a:srgbClr val="FF0000"/>
                </a:solidFill>
              </a:rPr>
              <a:t>func2(x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else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setTimeout</a:t>
            </a:r>
            <a:r>
              <a:rPr lang="en-US" b="1" dirty="0">
                <a:solidFill>
                  <a:srgbClr val="FF0000"/>
                </a:solidFill>
              </a:rPr>
              <a:t>(function(){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function </a:t>
            </a:r>
            <a:r>
              <a:rPr lang="en-US" b="1" dirty="0">
                <a:solidFill>
                  <a:srgbClr val="FF0000"/>
                </a:solidFill>
              </a:rPr>
              <a:t>func2(y)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{	document.getElementById('h11').</a:t>
            </a:r>
            <a:r>
              <a:rPr lang="en-US" b="1" dirty="0" err="1" smtClean="0">
                <a:solidFill>
                  <a:srgbClr val="FF0000"/>
                </a:solidFill>
              </a:rPr>
              <a:t>innerHTML</a:t>
            </a:r>
            <a:r>
              <a:rPr lang="en-US" b="1" dirty="0" smtClean="0">
                <a:solidFill>
                  <a:srgbClr val="FF0000"/>
                </a:solidFill>
              </a:rPr>
              <a:t> = "</a:t>
            </a:r>
            <a:r>
              <a:rPr lang="en-US" b="1" dirty="0" err="1" smtClean="0">
                <a:solidFill>
                  <a:srgbClr val="FF0000"/>
                </a:solidFill>
              </a:rPr>
              <a:t>Snail"+y</a:t>
            </a:r>
            <a:r>
              <a:rPr lang="en-US" b="1" dirty="0" smtClean="0">
                <a:solidFill>
                  <a:srgbClr val="FF0000"/>
                </a:solidFill>
              </a:rPr>
              <a:t>+" won!"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&lt;body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&lt;p 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"Images/snail1.png" width = "150" height = "150"  id = "img1"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         style = "position: absolute; top: 20px;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&lt;p 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"Images/snail2.jpg" width = "150" height = "150"  id = "img2"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         style = "position: absolute; top: 170px;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&lt;h1 id = "h11"&gt; 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&lt;p style = "position: absolute; top: 310px; left: 5px"&gt;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&lt;input type = "button" </a:t>
            </a:r>
            <a:r>
              <a:rPr lang="en-US" b="1" dirty="0" err="1">
                <a:solidFill>
                  <a:srgbClr val="0070C0"/>
                </a:solidFill>
              </a:rPr>
              <a:t>onclick</a:t>
            </a:r>
            <a:r>
              <a:rPr lang="en-US" b="1" dirty="0">
                <a:solidFill>
                  <a:srgbClr val="0070C0"/>
                </a:solidFill>
              </a:rPr>
              <a:t> = "</a:t>
            </a:r>
            <a:r>
              <a:rPr lang="en-US" b="1" dirty="0" err="1">
                <a:solidFill>
                  <a:srgbClr val="0070C0"/>
                </a:solidFill>
              </a:rPr>
              <a:t>startit</a:t>
            </a:r>
            <a:r>
              <a:rPr lang="en-US" b="1" dirty="0">
                <a:solidFill>
                  <a:srgbClr val="0070C0"/>
                </a:solidFill>
              </a:rPr>
              <a:t>()" </a:t>
            </a:r>
            <a:r>
              <a:rPr lang="en-US" dirty="0">
                <a:solidFill>
                  <a:srgbClr val="0070C0"/>
                </a:solidFill>
              </a:rPr>
              <a:t>value = "start" 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76132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99" y="138775"/>
            <a:ext cx="3568724" cy="3399250"/>
          </a:xfrm>
        </p:spPr>
        <p:txBody>
          <a:bodyPr>
            <a:normAutofit/>
          </a:bodyPr>
          <a:lstStyle/>
          <a:p>
            <a:r>
              <a:rPr lang="en-US" dirty="0" smtClean="0"/>
              <a:t>Now, how do we add another snail?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000" i="1" dirty="0" smtClean="0"/>
              <a:t>(3 lines in </a:t>
            </a:r>
            <a:r>
              <a:rPr lang="en-US" sz="2000" i="1" dirty="0" err="1" smtClean="0"/>
              <a:t>js</a:t>
            </a:r>
            <a:r>
              <a:rPr lang="en-US" sz="2000" i="1" dirty="0" smtClean="0"/>
              <a:t> and 1 line in the html code)</a:t>
            </a:r>
            <a:endParaRPr lang="en-US" sz="2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3514" y="77371"/>
            <a:ext cx="5873260" cy="671732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&lt;!DOCTYPE html&gt;&lt;html&gt;&lt;head</a:t>
            </a:r>
            <a:r>
              <a:rPr lang="en-US" dirty="0" smtClean="0"/>
              <a:t>&gt;&lt;</a:t>
            </a:r>
            <a:r>
              <a:rPr lang="en-US" dirty="0"/>
              <a:t>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race_on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= true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idArray</a:t>
            </a:r>
            <a:r>
              <a:rPr lang="en-US" b="1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idArray</a:t>
            </a:r>
            <a:r>
              <a:rPr lang="en-US" b="1" dirty="0" smtClean="0">
                <a:solidFill>
                  <a:srgbClr val="FF0000"/>
                </a:solidFill>
              </a:rPr>
              <a:t>[0</a:t>
            </a:r>
            <a:r>
              <a:rPr lang="en-US" b="1" dirty="0">
                <a:solidFill>
                  <a:srgbClr val="FF0000"/>
                </a:solidFill>
              </a:rPr>
              <a:t>] = "img1"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idArray</a:t>
            </a:r>
            <a:r>
              <a:rPr lang="en-US" b="1" dirty="0" smtClean="0">
                <a:solidFill>
                  <a:srgbClr val="FF0000"/>
                </a:solidFill>
              </a:rPr>
              <a:t>[1</a:t>
            </a:r>
            <a:r>
              <a:rPr lang="en-US" b="1" dirty="0">
                <a:solidFill>
                  <a:srgbClr val="FF0000"/>
                </a:solidFill>
              </a:rPr>
              <a:t>] = "img2"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ycoord</a:t>
            </a:r>
            <a:r>
              <a:rPr lang="en-US" b="1" dirty="0" smtClean="0">
                <a:solidFill>
                  <a:srgbClr val="FF0000"/>
                </a:solidFill>
              </a:rPr>
              <a:t>[0</a:t>
            </a:r>
            <a:r>
              <a:rPr lang="en-US" b="1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ycoord</a:t>
            </a:r>
            <a:r>
              <a:rPr lang="en-US" b="1" dirty="0" smtClean="0">
                <a:solidFill>
                  <a:srgbClr val="FF0000"/>
                </a:solidFill>
              </a:rPr>
              <a:t>[1</a:t>
            </a:r>
            <a:r>
              <a:rPr lang="en-US" b="1" dirty="0">
                <a:solidFill>
                  <a:srgbClr val="FF0000"/>
                </a:solidFill>
              </a:rPr>
              <a:t>] = 5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function </a:t>
            </a:r>
            <a:r>
              <a:rPr lang="en-US" b="1" dirty="0" err="1">
                <a:solidFill>
                  <a:srgbClr val="FF0000"/>
                </a:solidFill>
              </a:rPr>
              <a:t>startit</a:t>
            </a:r>
            <a:r>
              <a:rPr lang="en-US" b="1" dirty="0">
                <a:solidFill>
                  <a:srgbClr val="FF0000"/>
                </a:solidFill>
              </a:rPr>
              <a:t>()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{  	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function 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(x)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{ 	if (</a:t>
            </a:r>
            <a:r>
              <a:rPr lang="en-US" b="1" dirty="0" err="1">
                <a:solidFill>
                  <a:srgbClr val="FF0000"/>
                </a:solidFill>
              </a:rPr>
              <a:t>race_on</a:t>
            </a:r>
            <a:r>
              <a:rPr lang="en-US" b="1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[x]+ </a:t>
            </a:r>
            <a:r>
              <a:rPr lang="en-US" b="1" dirty="0" err="1">
                <a:solidFill>
                  <a:srgbClr val="FF0000"/>
                </a:solidFill>
              </a:rPr>
              <a:t>Math.floor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Math.random</a:t>
            </a:r>
            <a:r>
              <a:rPr lang="en-US" b="1" dirty="0">
                <a:solidFill>
                  <a:srgbClr val="FF0000"/>
                </a:solidFill>
              </a:rPr>
              <a:t>()*50)+1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document.getElementById(</a:t>
            </a:r>
            <a:r>
              <a:rPr lang="en-US" b="1" dirty="0" err="1" smtClean="0">
                <a:solidFill>
                  <a:srgbClr val="FF0000"/>
                </a:solidFill>
              </a:rPr>
              <a:t>idArray</a:t>
            </a:r>
            <a:r>
              <a:rPr lang="en-US" b="1" dirty="0" smtClean="0">
                <a:solidFill>
                  <a:srgbClr val="FF0000"/>
                </a:solidFill>
              </a:rPr>
              <a:t>[x</a:t>
            </a:r>
            <a:r>
              <a:rPr lang="en-US" b="1" dirty="0">
                <a:solidFill>
                  <a:srgbClr val="FF0000"/>
                </a:solidFill>
              </a:rPr>
              <a:t>]).</a:t>
            </a:r>
            <a:r>
              <a:rPr lang="en-US" b="1" dirty="0" err="1">
                <a:solidFill>
                  <a:srgbClr val="FF0000"/>
                </a:solidFill>
              </a:rPr>
              <a:t>style.left</a:t>
            </a:r>
            <a:r>
              <a:rPr lang="en-US" b="1" dirty="0">
                <a:solidFill>
                  <a:srgbClr val="FF0000"/>
                </a:solidFill>
              </a:rPr>
              <a:t> 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[x]+"</a:t>
            </a:r>
            <a:r>
              <a:rPr lang="en-US" b="1" dirty="0" err="1">
                <a:solidFill>
                  <a:srgbClr val="FF0000"/>
                </a:solidFill>
              </a:rPr>
              <a:t>px</a:t>
            </a:r>
            <a:r>
              <a:rPr lang="en-US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&gt; 800)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race_on</a:t>
            </a:r>
            <a:r>
              <a:rPr lang="en-US" b="1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	</a:t>
            </a:r>
            <a:r>
              <a:rPr lang="en-US" b="1" dirty="0" smtClean="0">
                <a:solidFill>
                  <a:srgbClr val="FF0000"/>
                </a:solidFill>
              </a:rPr>
              <a:t>func2(x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else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setTimeout</a:t>
            </a:r>
            <a:r>
              <a:rPr lang="en-US" b="1" dirty="0">
                <a:solidFill>
                  <a:srgbClr val="FF0000"/>
                </a:solidFill>
              </a:rPr>
              <a:t>(function(){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function </a:t>
            </a:r>
            <a:r>
              <a:rPr lang="en-US" b="1" dirty="0">
                <a:solidFill>
                  <a:srgbClr val="FF0000"/>
                </a:solidFill>
              </a:rPr>
              <a:t>func2(y)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{	document.getElementById('h11').</a:t>
            </a:r>
            <a:r>
              <a:rPr lang="en-US" b="1" dirty="0" err="1" smtClean="0">
                <a:solidFill>
                  <a:srgbClr val="FF0000"/>
                </a:solidFill>
              </a:rPr>
              <a:t>innerHTML</a:t>
            </a:r>
            <a:r>
              <a:rPr lang="en-US" b="1" dirty="0" smtClean="0">
                <a:solidFill>
                  <a:srgbClr val="FF0000"/>
                </a:solidFill>
              </a:rPr>
              <a:t> = "</a:t>
            </a:r>
            <a:r>
              <a:rPr lang="en-US" b="1" dirty="0" err="1" smtClean="0">
                <a:solidFill>
                  <a:srgbClr val="FF0000"/>
                </a:solidFill>
              </a:rPr>
              <a:t>Snail"+y</a:t>
            </a:r>
            <a:r>
              <a:rPr lang="en-US" b="1" dirty="0" smtClean="0">
                <a:solidFill>
                  <a:srgbClr val="FF0000"/>
                </a:solidFill>
              </a:rPr>
              <a:t>+" won!"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&lt;body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&lt;p 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"Images/snail1.png" width = "150" height = "150"  id = "img1"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         style = "position: absolute; top: 20px;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&lt;p 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"Images/snail2.jpg" width = "150" height = "150"  id = "img2"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         style = "position: absolute; top: 170px;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&lt;h1 id = "h11"&gt; 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&lt;p style = "position: absolute; top: 310px; left: 5px"&gt;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	&lt;input type = "button" </a:t>
            </a:r>
            <a:r>
              <a:rPr lang="en-US" b="1" dirty="0" err="1">
                <a:solidFill>
                  <a:srgbClr val="0070C0"/>
                </a:solidFill>
              </a:rPr>
              <a:t>onclick</a:t>
            </a:r>
            <a:r>
              <a:rPr lang="en-US" b="1" dirty="0">
                <a:solidFill>
                  <a:srgbClr val="0070C0"/>
                </a:solidFill>
              </a:rPr>
              <a:t> = "</a:t>
            </a:r>
            <a:r>
              <a:rPr lang="en-US" b="1" dirty="0" err="1">
                <a:solidFill>
                  <a:srgbClr val="0070C0"/>
                </a:solidFill>
              </a:rPr>
              <a:t>startit</a:t>
            </a:r>
            <a:r>
              <a:rPr lang="en-US" b="1" dirty="0">
                <a:solidFill>
                  <a:srgbClr val="0070C0"/>
                </a:solidFill>
              </a:rPr>
              <a:t>()" </a:t>
            </a:r>
            <a:r>
              <a:rPr lang="en-US" dirty="0">
                <a:solidFill>
                  <a:srgbClr val="0070C0"/>
                </a:solidFill>
              </a:rPr>
              <a:t>value = "start" 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03138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48" y="1186817"/>
            <a:ext cx="3027117" cy="3983059"/>
          </a:xfrm>
        </p:spPr>
        <p:txBody>
          <a:bodyPr/>
          <a:lstStyle/>
          <a:p>
            <a:r>
              <a:rPr lang="en-US" dirty="0" smtClean="0">
                <a:hlinkClick r:id="rId2" action="ppaction://hlinkfile"/>
              </a:rPr>
              <a:t>Link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Next:</a:t>
            </a:r>
            <a:br>
              <a:rPr lang="en-US" dirty="0" smtClean="0"/>
            </a:br>
            <a:r>
              <a:rPr lang="en-US" dirty="0" smtClean="0"/>
              <a:t>Make them go backwards?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0990" y="1"/>
            <a:ext cx="7973621" cy="685800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00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race_on</a:t>
            </a:r>
            <a:r>
              <a:rPr lang="en-US" sz="950" dirty="0" smtClean="0">
                <a:solidFill>
                  <a:srgbClr val="FF0000"/>
                </a:solidFill>
              </a:rPr>
              <a:t> </a:t>
            </a:r>
            <a:r>
              <a:rPr lang="en-US" sz="950" dirty="0">
                <a:solidFill>
                  <a:srgbClr val="FF0000"/>
                </a:solidFill>
              </a:rPr>
              <a:t>= true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var</a:t>
            </a:r>
            <a:r>
              <a:rPr lang="en-US" sz="950" dirty="0" smtClean="0">
                <a:solidFill>
                  <a:srgbClr val="FF0000"/>
                </a:solidFill>
              </a:rPr>
              <a:t> </a:t>
            </a:r>
            <a:r>
              <a:rPr lang="en-US" sz="950" dirty="0" err="1">
                <a:solidFill>
                  <a:srgbClr val="FF0000"/>
                </a:solidFill>
              </a:rPr>
              <a:t>idArray</a:t>
            </a:r>
            <a:r>
              <a:rPr lang="en-US" sz="95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idArray</a:t>
            </a:r>
            <a:r>
              <a:rPr lang="en-US" sz="950" dirty="0" smtClean="0">
                <a:solidFill>
                  <a:srgbClr val="FF0000"/>
                </a:solidFill>
              </a:rPr>
              <a:t>[0</a:t>
            </a:r>
            <a:r>
              <a:rPr lang="en-US" sz="950" dirty="0">
                <a:solidFill>
                  <a:srgbClr val="FF0000"/>
                </a:solidFill>
              </a:rPr>
              <a:t>] = "img1"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idArray</a:t>
            </a:r>
            <a:r>
              <a:rPr lang="en-US" sz="950" dirty="0" smtClean="0">
                <a:solidFill>
                  <a:srgbClr val="FF0000"/>
                </a:solidFill>
              </a:rPr>
              <a:t>[1</a:t>
            </a:r>
            <a:r>
              <a:rPr lang="en-US" sz="950" dirty="0">
                <a:solidFill>
                  <a:srgbClr val="FF0000"/>
                </a:solidFill>
              </a:rPr>
              <a:t>] = "img2"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b="1" dirty="0">
                <a:solidFill>
                  <a:srgbClr val="FF0000"/>
                </a:solidFill>
              </a:rPr>
              <a:t>	</a:t>
            </a:r>
            <a:r>
              <a:rPr lang="en-US" sz="950" b="1" dirty="0" err="1" smtClean="0">
                <a:solidFill>
                  <a:srgbClr val="FF0000"/>
                </a:solidFill>
              </a:rPr>
              <a:t>idArray</a:t>
            </a:r>
            <a:r>
              <a:rPr lang="en-US" sz="950" b="1" dirty="0" smtClean="0">
                <a:solidFill>
                  <a:srgbClr val="FF0000"/>
                </a:solidFill>
              </a:rPr>
              <a:t>[2</a:t>
            </a:r>
            <a:r>
              <a:rPr lang="en-US" sz="950" b="1" dirty="0">
                <a:solidFill>
                  <a:srgbClr val="FF0000"/>
                </a:solidFill>
              </a:rPr>
              <a:t>] = "img3"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var</a:t>
            </a:r>
            <a:r>
              <a:rPr lang="en-US" sz="950" dirty="0" smtClean="0">
                <a:solidFill>
                  <a:srgbClr val="FF0000"/>
                </a:solidFill>
              </a:rPr>
              <a:t> </a:t>
            </a:r>
            <a:r>
              <a:rPr lang="en-US" sz="950" dirty="0" err="1">
                <a:solidFill>
                  <a:srgbClr val="FF0000"/>
                </a:solidFill>
              </a:rPr>
              <a:t>ycoord</a:t>
            </a:r>
            <a:r>
              <a:rPr lang="en-US" sz="950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ycoord</a:t>
            </a:r>
            <a:r>
              <a:rPr lang="en-US" sz="950" dirty="0" smtClean="0">
                <a:solidFill>
                  <a:srgbClr val="FF0000"/>
                </a:solidFill>
              </a:rPr>
              <a:t>[0</a:t>
            </a:r>
            <a:r>
              <a:rPr lang="en-US" sz="950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 smtClean="0">
                <a:solidFill>
                  <a:srgbClr val="FF0000"/>
                </a:solidFill>
              </a:rPr>
              <a:t>ycoord</a:t>
            </a:r>
            <a:r>
              <a:rPr lang="en-US" sz="950" dirty="0" smtClean="0">
                <a:solidFill>
                  <a:srgbClr val="FF0000"/>
                </a:solidFill>
              </a:rPr>
              <a:t>[1</a:t>
            </a:r>
            <a:r>
              <a:rPr lang="en-US" sz="950" dirty="0">
                <a:solidFill>
                  <a:srgbClr val="FF0000"/>
                </a:solidFill>
              </a:rPr>
              <a:t>] = 5;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b="1" dirty="0">
                <a:solidFill>
                  <a:srgbClr val="FF0000"/>
                </a:solidFill>
              </a:rPr>
              <a:t>	</a:t>
            </a:r>
            <a:r>
              <a:rPr lang="en-US" sz="950" b="1" dirty="0" err="1" smtClean="0">
                <a:solidFill>
                  <a:srgbClr val="FF0000"/>
                </a:solidFill>
              </a:rPr>
              <a:t>ycoord</a:t>
            </a:r>
            <a:r>
              <a:rPr lang="en-US" sz="950" b="1" dirty="0" smtClean="0">
                <a:solidFill>
                  <a:srgbClr val="FF0000"/>
                </a:solidFill>
              </a:rPr>
              <a:t>[2</a:t>
            </a:r>
            <a:r>
              <a:rPr lang="en-US" sz="950" b="1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smtClean="0">
                <a:solidFill>
                  <a:srgbClr val="FF0000"/>
                </a:solidFill>
              </a:rPr>
              <a:t>function </a:t>
            </a:r>
            <a:r>
              <a:rPr lang="en-US" sz="950" dirty="0" err="1">
                <a:solidFill>
                  <a:srgbClr val="FF0000"/>
                </a:solidFill>
              </a:rPr>
              <a:t>startit</a:t>
            </a:r>
            <a:r>
              <a:rPr lang="en-US" sz="950" dirty="0">
                <a:solidFill>
                  <a:srgbClr val="FF0000"/>
                </a:solidFill>
              </a:rPr>
              <a:t>()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smtClean="0">
                <a:solidFill>
                  <a:srgbClr val="FF0000"/>
                </a:solidFill>
              </a:rPr>
              <a:t>{  	</a:t>
            </a:r>
            <a:r>
              <a:rPr lang="en-US" sz="950" dirty="0" err="1" smtClean="0">
                <a:solidFill>
                  <a:srgbClr val="FF0000"/>
                </a:solidFill>
              </a:rPr>
              <a:t>myfunc</a:t>
            </a:r>
            <a:r>
              <a:rPr lang="en-US" sz="950" dirty="0" smtClean="0">
                <a:solidFill>
                  <a:srgbClr val="FF0000"/>
                </a:solidFill>
              </a:rPr>
              <a:t>(0</a:t>
            </a:r>
            <a:r>
              <a:rPr lang="en-US" sz="95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</a:t>
            </a:r>
            <a:r>
              <a:rPr lang="en-US" sz="950" dirty="0" err="1" smtClean="0">
                <a:solidFill>
                  <a:srgbClr val="FF0000"/>
                </a:solidFill>
              </a:rPr>
              <a:t>myfunc</a:t>
            </a:r>
            <a:r>
              <a:rPr lang="en-US" sz="950" dirty="0" smtClean="0">
                <a:solidFill>
                  <a:srgbClr val="FF0000"/>
                </a:solidFill>
              </a:rPr>
              <a:t>(1</a:t>
            </a:r>
            <a:r>
              <a:rPr lang="en-US" sz="95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b="1" dirty="0">
                <a:solidFill>
                  <a:srgbClr val="FF0000"/>
                </a:solidFill>
              </a:rPr>
              <a:t>		</a:t>
            </a:r>
            <a:r>
              <a:rPr lang="en-US" sz="950" b="1" dirty="0" err="1" smtClean="0">
                <a:solidFill>
                  <a:srgbClr val="FF0000"/>
                </a:solidFill>
              </a:rPr>
              <a:t>myfunc</a:t>
            </a:r>
            <a:r>
              <a:rPr lang="en-US" sz="950" b="1" dirty="0" smtClean="0">
                <a:solidFill>
                  <a:srgbClr val="FF0000"/>
                </a:solidFill>
              </a:rPr>
              <a:t>(2</a:t>
            </a:r>
            <a:r>
              <a:rPr lang="en-US" sz="95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smtClean="0">
                <a:solidFill>
                  <a:srgbClr val="FF0000"/>
                </a:solidFill>
              </a:rPr>
              <a:t>}</a:t>
            </a:r>
            <a:endParaRPr lang="en-US" sz="95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          </a:t>
            </a:r>
            <a:r>
              <a:rPr lang="en-US" sz="950" dirty="0" smtClean="0">
                <a:solidFill>
                  <a:srgbClr val="FF0000"/>
                </a:solidFill>
              </a:rPr>
              <a:t>    </a:t>
            </a:r>
            <a:r>
              <a:rPr lang="en-US" sz="950" dirty="0">
                <a:solidFill>
                  <a:srgbClr val="FF0000"/>
                </a:solidFill>
              </a:rPr>
              <a:t>function </a:t>
            </a:r>
            <a:r>
              <a:rPr lang="en-US" sz="950" dirty="0" err="1">
                <a:solidFill>
                  <a:srgbClr val="FF0000"/>
                </a:solidFill>
              </a:rPr>
              <a:t>myfunc</a:t>
            </a:r>
            <a:r>
              <a:rPr lang="en-US" sz="950" dirty="0">
                <a:solidFill>
                  <a:srgbClr val="FF0000"/>
                </a:solidFill>
              </a:rPr>
              <a:t>(x)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          </a:t>
            </a:r>
            <a:r>
              <a:rPr lang="en-US" sz="950" dirty="0" smtClean="0">
                <a:solidFill>
                  <a:srgbClr val="FF0000"/>
                </a:solidFill>
              </a:rPr>
              <a:t>    </a:t>
            </a:r>
            <a:r>
              <a:rPr lang="en-US" sz="950" dirty="0">
                <a:solidFill>
                  <a:srgbClr val="FF0000"/>
                </a:solidFill>
              </a:rPr>
              <a:t>{ 	if (</a:t>
            </a:r>
            <a:r>
              <a:rPr lang="en-US" sz="950" dirty="0" err="1">
                <a:solidFill>
                  <a:srgbClr val="FF0000"/>
                </a:solidFill>
              </a:rPr>
              <a:t>race_on</a:t>
            </a:r>
            <a:r>
              <a:rPr lang="en-US" sz="950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</a:t>
            </a:r>
            <a:r>
              <a:rPr lang="en-US" sz="950" dirty="0" smtClean="0">
                <a:solidFill>
                  <a:srgbClr val="FF0000"/>
                </a:solidFill>
              </a:rPr>
              <a:t> {</a:t>
            </a: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>
                <a:solidFill>
                  <a:srgbClr val="FF0000"/>
                </a:solidFill>
              </a:rPr>
              <a:t>ycoord</a:t>
            </a:r>
            <a:r>
              <a:rPr lang="en-US" sz="950" dirty="0">
                <a:solidFill>
                  <a:srgbClr val="FF0000"/>
                </a:solidFill>
              </a:rPr>
              <a:t>[x] = </a:t>
            </a:r>
            <a:r>
              <a:rPr lang="en-US" sz="950" dirty="0" err="1">
                <a:solidFill>
                  <a:srgbClr val="FF0000"/>
                </a:solidFill>
              </a:rPr>
              <a:t>ycoord</a:t>
            </a:r>
            <a:r>
              <a:rPr lang="en-US" sz="950" dirty="0">
                <a:solidFill>
                  <a:srgbClr val="FF0000"/>
                </a:solidFill>
              </a:rPr>
              <a:t>[x]+ </a:t>
            </a:r>
            <a:r>
              <a:rPr lang="en-US" sz="950" dirty="0" err="1">
                <a:solidFill>
                  <a:srgbClr val="FF0000"/>
                </a:solidFill>
              </a:rPr>
              <a:t>Math.floor</a:t>
            </a:r>
            <a:r>
              <a:rPr lang="en-US" sz="950" dirty="0">
                <a:solidFill>
                  <a:srgbClr val="FF0000"/>
                </a:solidFill>
              </a:rPr>
              <a:t>(</a:t>
            </a:r>
            <a:r>
              <a:rPr lang="en-US" sz="950" dirty="0" err="1">
                <a:solidFill>
                  <a:srgbClr val="FF0000"/>
                </a:solidFill>
              </a:rPr>
              <a:t>Math.random</a:t>
            </a:r>
            <a:r>
              <a:rPr lang="en-US" sz="950" dirty="0">
                <a:solidFill>
                  <a:srgbClr val="FF0000"/>
                </a:solidFill>
              </a:rPr>
              <a:t>()*50)+1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document.getElementById(</a:t>
            </a:r>
            <a:r>
              <a:rPr lang="en-US" sz="950" dirty="0" err="1" smtClean="0">
                <a:solidFill>
                  <a:srgbClr val="FF0000"/>
                </a:solidFill>
              </a:rPr>
              <a:t>idArray</a:t>
            </a:r>
            <a:r>
              <a:rPr lang="en-US" sz="950" dirty="0" smtClean="0">
                <a:solidFill>
                  <a:srgbClr val="FF0000"/>
                </a:solidFill>
              </a:rPr>
              <a:t>[x</a:t>
            </a:r>
            <a:r>
              <a:rPr lang="en-US" sz="950" dirty="0">
                <a:solidFill>
                  <a:srgbClr val="FF0000"/>
                </a:solidFill>
              </a:rPr>
              <a:t>]).</a:t>
            </a:r>
            <a:r>
              <a:rPr lang="en-US" sz="950" dirty="0" err="1">
                <a:solidFill>
                  <a:srgbClr val="FF0000"/>
                </a:solidFill>
              </a:rPr>
              <a:t>style.left</a:t>
            </a:r>
            <a:r>
              <a:rPr lang="en-US" sz="950" dirty="0">
                <a:solidFill>
                  <a:srgbClr val="FF0000"/>
                </a:solidFill>
              </a:rPr>
              <a:t> = </a:t>
            </a:r>
            <a:r>
              <a:rPr lang="en-US" sz="950" dirty="0" err="1">
                <a:solidFill>
                  <a:srgbClr val="FF0000"/>
                </a:solidFill>
              </a:rPr>
              <a:t>ycoord</a:t>
            </a:r>
            <a:r>
              <a:rPr lang="en-US" sz="950" dirty="0">
                <a:solidFill>
                  <a:srgbClr val="FF0000"/>
                </a:solidFill>
              </a:rPr>
              <a:t>[x]+"</a:t>
            </a:r>
            <a:r>
              <a:rPr lang="en-US" sz="950" dirty="0" err="1">
                <a:solidFill>
                  <a:srgbClr val="FF0000"/>
                </a:solidFill>
              </a:rPr>
              <a:t>px</a:t>
            </a:r>
            <a:r>
              <a:rPr lang="en-US" sz="95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if </a:t>
            </a:r>
            <a:r>
              <a:rPr lang="en-US" sz="950" dirty="0">
                <a:solidFill>
                  <a:srgbClr val="FF0000"/>
                </a:solidFill>
              </a:rPr>
              <a:t>(</a:t>
            </a:r>
            <a:r>
              <a:rPr lang="en-US" sz="950" dirty="0" err="1">
                <a:solidFill>
                  <a:srgbClr val="FF0000"/>
                </a:solidFill>
              </a:rPr>
              <a:t>ycoord</a:t>
            </a:r>
            <a:r>
              <a:rPr lang="en-US" sz="950" dirty="0">
                <a:solidFill>
                  <a:srgbClr val="FF0000"/>
                </a:solidFill>
              </a:rPr>
              <a:t>[x] &gt; 800)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 {</a:t>
            </a: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>
                <a:solidFill>
                  <a:srgbClr val="FF0000"/>
                </a:solidFill>
              </a:rPr>
              <a:t>race_on</a:t>
            </a:r>
            <a:r>
              <a:rPr lang="en-US" sz="950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	</a:t>
            </a:r>
            <a:r>
              <a:rPr lang="en-US" sz="950" dirty="0" smtClean="0">
                <a:solidFill>
                  <a:srgbClr val="FF0000"/>
                </a:solidFill>
              </a:rPr>
              <a:t>func2(x</a:t>
            </a:r>
            <a:r>
              <a:rPr lang="en-US" sz="95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}</a:t>
            </a:r>
            <a:endParaRPr lang="en-US" sz="95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else</a:t>
            </a:r>
            <a:endParaRPr lang="en-US" sz="95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 {</a:t>
            </a: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err="1">
                <a:solidFill>
                  <a:srgbClr val="FF0000"/>
                </a:solidFill>
              </a:rPr>
              <a:t>setTimeout</a:t>
            </a:r>
            <a:r>
              <a:rPr lang="en-US" sz="950" dirty="0">
                <a:solidFill>
                  <a:srgbClr val="FF0000"/>
                </a:solidFill>
              </a:rPr>
              <a:t>(function(){</a:t>
            </a:r>
            <a:r>
              <a:rPr lang="en-US" sz="950" dirty="0" err="1">
                <a:solidFill>
                  <a:srgbClr val="FF0000"/>
                </a:solidFill>
              </a:rPr>
              <a:t>myfunc</a:t>
            </a:r>
            <a:r>
              <a:rPr lang="en-US" sz="950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		</a:t>
            </a:r>
            <a:r>
              <a:rPr lang="en-US" sz="950" dirty="0" smtClean="0">
                <a:solidFill>
                  <a:srgbClr val="FF0000"/>
                </a:solidFill>
              </a:rPr>
              <a:t>}</a:t>
            </a:r>
            <a:endParaRPr lang="en-US" sz="95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smtClean="0">
                <a:solidFill>
                  <a:srgbClr val="FF0000"/>
                </a:solidFill>
              </a:rPr>
              <a:t>}	}</a:t>
            </a:r>
            <a:endParaRPr lang="en-US" sz="95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 smtClean="0">
                <a:solidFill>
                  <a:srgbClr val="FF0000"/>
                </a:solidFill>
              </a:rPr>
              <a:t>	function </a:t>
            </a:r>
            <a:r>
              <a:rPr lang="en-US" sz="950" dirty="0">
                <a:solidFill>
                  <a:srgbClr val="FF0000"/>
                </a:solidFill>
              </a:rPr>
              <a:t>func2(y)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smtClean="0">
                <a:solidFill>
                  <a:srgbClr val="FF0000"/>
                </a:solidFill>
              </a:rPr>
              <a:t>{</a:t>
            </a:r>
            <a:r>
              <a:rPr lang="en-US" sz="950" dirty="0">
                <a:solidFill>
                  <a:srgbClr val="FF0000"/>
                </a:solidFill>
              </a:rPr>
              <a:t>	document.getElementById('h11').</a:t>
            </a:r>
            <a:r>
              <a:rPr lang="en-US" sz="950" dirty="0" err="1">
                <a:solidFill>
                  <a:srgbClr val="FF0000"/>
                </a:solidFill>
              </a:rPr>
              <a:t>innerHTML</a:t>
            </a:r>
            <a:r>
              <a:rPr lang="en-US" sz="950" dirty="0">
                <a:solidFill>
                  <a:srgbClr val="FF0000"/>
                </a:solidFill>
              </a:rPr>
              <a:t> = "</a:t>
            </a:r>
            <a:r>
              <a:rPr lang="en-US" sz="950" dirty="0" err="1">
                <a:solidFill>
                  <a:srgbClr val="FF0000"/>
                </a:solidFill>
              </a:rPr>
              <a:t>Snail"+y</a:t>
            </a:r>
            <a:r>
              <a:rPr lang="en-US" sz="950" dirty="0">
                <a:solidFill>
                  <a:srgbClr val="FF0000"/>
                </a:solidFill>
              </a:rPr>
              <a:t>+" won!"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	</a:t>
            </a:r>
            <a:r>
              <a:rPr lang="en-US" sz="950" dirty="0" smtClean="0">
                <a:solidFill>
                  <a:srgbClr val="FF0000"/>
                </a:solidFill>
              </a:rPr>
              <a:t>}</a:t>
            </a:r>
            <a:endParaRPr lang="en-US" sz="95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FF0000"/>
                </a:solidFill>
              </a:rPr>
              <a:t>       &lt;/script&gt;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0070C0"/>
                </a:solidFill>
              </a:rPr>
              <a:t>    &lt;/head&gt;&lt;body&gt;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>
                <a:solidFill>
                  <a:srgbClr val="0070C0"/>
                </a:solidFill>
              </a:rPr>
              <a:t>        &lt;p &gt;&lt;</a:t>
            </a:r>
            <a:r>
              <a:rPr lang="en-US" sz="950" dirty="0" err="1">
                <a:solidFill>
                  <a:srgbClr val="0070C0"/>
                </a:solidFill>
              </a:rPr>
              <a:t>img</a:t>
            </a:r>
            <a:r>
              <a:rPr lang="en-US" sz="950" dirty="0">
                <a:solidFill>
                  <a:srgbClr val="0070C0"/>
                </a:solidFill>
              </a:rPr>
              <a:t> </a:t>
            </a:r>
            <a:r>
              <a:rPr lang="en-US" sz="950" dirty="0" err="1">
                <a:solidFill>
                  <a:srgbClr val="0070C0"/>
                </a:solidFill>
              </a:rPr>
              <a:t>src</a:t>
            </a:r>
            <a:r>
              <a:rPr lang="en-US" sz="950" dirty="0">
                <a:solidFill>
                  <a:srgbClr val="0070C0"/>
                </a:solidFill>
              </a:rPr>
              <a:t> = "Images/snail1.png" width = "150" height = "150"  id = "img1" </a:t>
            </a:r>
            <a:r>
              <a:rPr lang="en-US" sz="950" dirty="0" smtClean="0">
                <a:solidFill>
                  <a:srgbClr val="0070C0"/>
                </a:solidFill>
              </a:rPr>
              <a:t> style </a:t>
            </a:r>
            <a:r>
              <a:rPr lang="en-US" sz="950" dirty="0">
                <a:solidFill>
                  <a:srgbClr val="0070C0"/>
                </a:solidFill>
              </a:rPr>
              <a:t>= "position: absolute; top: 20px; left: 5px"&gt;&lt;/p&gt;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 smtClean="0">
                <a:solidFill>
                  <a:srgbClr val="0070C0"/>
                </a:solidFill>
              </a:rPr>
              <a:t>        &lt;</a:t>
            </a:r>
            <a:r>
              <a:rPr lang="en-US" sz="950" dirty="0">
                <a:solidFill>
                  <a:srgbClr val="0070C0"/>
                </a:solidFill>
              </a:rPr>
              <a:t>p &gt;&lt;</a:t>
            </a:r>
            <a:r>
              <a:rPr lang="en-US" sz="950" dirty="0" err="1">
                <a:solidFill>
                  <a:srgbClr val="0070C0"/>
                </a:solidFill>
              </a:rPr>
              <a:t>img</a:t>
            </a:r>
            <a:r>
              <a:rPr lang="en-US" sz="950" dirty="0">
                <a:solidFill>
                  <a:srgbClr val="0070C0"/>
                </a:solidFill>
              </a:rPr>
              <a:t> </a:t>
            </a:r>
            <a:r>
              <a:rPr lang="en-US" sz="950" dirty="0" err="1">
                <a:solidFill>
                  <a:srgbClr val="0070C0"/>
                </a:solidFill>
              </a:rPr>
              <a:t>src</a:t>
            </a:r>
            <a:r>
              <a:rPr lang="en-US" sz="950" dirty="0">
                <a:solidFill>
                  <a:srgbClr val="0070C0"/>
                </a:solidFill>
              </a:rPr>
              <a:t> = "Images/snail2.jpg" width = "150" height = "150"  id = "img2" </a:t>
            </a:r>
            <a:r>
              <a:rPr lang="en-US" sz="950" dirty="0" smtClean="0">
                <a:solidFill>
                  <a:srgbClr val="0070C0"/>
                </a:solidFill>
              </a:rPr>
              <a:t>style </a:t>
            </a:r>
            <a:r>
              <a:rPr lang="en-US" sz="950" dirty="0">
                <a:solidFill>
                  <a:srgbClr val="0070C0"/>
                </a:solidFill>
              </a:rPr>
              <a:t>= "position: absolute; top: 170px; left: 5px"&gt;&lt;/p&gt;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b="1" dirty="0" smtClean="0">
                <a:solidFill>
                  <a:srgbClr val="0070C0"/>
                </a:solidFill>
              </a:rPr>
              <a:t>        &lt;</a:t>
            </a:r>
            <a:r>
              <a:rPr lang="en-US" sz="950" b="1" dirty="0">
                <a:solidFill>
                  <a:srgbClr val="0070C0"/>
                </a:solidFill>
              </a:rPr>
              <a:t>p &gt;&lt;</a:t>
            </a:r>
            <a:r>
              <a:rPr lang="en-US" sz="950" b="1" dirty="0" err="1">
                <a:solidFill>
                  <a:srgbClr val="0070C0"/>
                </a:solidFill>
              </a:rPr>
              <a:t>img</a:t>
            </a:r>
            <a:r>
              <a:rPr lang="en-US" sz="950" b="1" dirty="0">
                <a:solidFill>
                  <a:srgbClr val="0070C0"/>
                </a:solidFill>
              </a:rPr>
              <a:t> </a:t>
            </a:r>
            <a:r>
              <a:rPr lang="en-US" sz="950" b="1" dirty="0" err="1">
                <a:solidFill>
                  <a:srgbClr val="0070C0"/>
                </a:solidFill>
              </a:rPr>
              <a:t>src</a:t>
            </a:r>
            <a:r>
              <a:rPr lang="en-US" sz="950" b="1" dirty="0">
                <a:solidFill>
                  <a:srgbClr val="0070C0"/>
                </a:solidFill>
              </a:rPr>
              <a:t> = "Images/snail3.png" width = "150" height = "150"  id = "img3" </a:t>
            </a:r>
            <a:r>
              <a:rPr lang="en-US" sz="950" b="1" dirty="0" smtClean="0">
                <a:solidFill>
                  <a:srgbClr val="0070C0"/>
                </a:solidFill>
              </a:rPr>
              <a:t>style </a:t>
            </a:r>
            <a:r>
              <a:rPr lang="en-US" sz="950" b="1" dirty="0">
                <a:solidFill>
                  <a:srgbClr val="0070C0"/>
                </a:solidFill>
              </a:rPr>
              <a:t>= "position: absolute; top: 320px; left: 5px"&gt;&lt;/p&gt;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 smtClean="0">
                <a:solidFill>
                  <a:srgbClr val="0070C0"/>
                </a:solidFill>
              </a:rPr>
              <a:t>        &lt;</a:t>
            </a:r>
            <a:r>
              <a:rPr lang="en-US" sz="950" dirty="0">
                <a:solidFill>
                  <a:srgbClr val="0070C0"/>
                </a:solidFill>
              </a:rPr>
              <a:t>h1 id = "h11"&gt;  &lt;/h1&gt;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 smtClean="0">
                <a:solidFill>
                  <a:srgbClr val="0070C0"/>
                </a:solidFill>
              </a:rPr>
              <a:t>        &lt;</a:t>
            </a:r>
            <a:r>
              <a:rPr lang="en-US" sz="950" dirty="0">
                <a:solidFill>
                  <a:srgbClr val="0070C0"/>
                </a:solidFill>
              </a:rPr>
              <a:t>p style = "position: absolute; top: 630px; left: 5px"&gt;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950" dirty="0" smtClean="0">
                <a:solidFill>
                  <a:srgbClr val="0070C0"/>
                </a:solidFill>
              </a:rPr>
              <a:t>        &lt;</a:t>
            </a:r>
            <a:r>
              <a:rPr lang="en-US" sz="950" dirty="0">
                <a:solidFill>
                  <a:srgbClr val="0070C0"/>
                </a:solidFill>
              </a:rPr>
              <a:t>input type = "button" </a:t>
            </a:r>
            <a:r>
              <a:rPr lang="en-US" sz="950" dirty="0" err="1">
                <a:solidFill>
                  <a:srgbClr val="0070C0"/>
                </a:solidFill>
              </a:rPr>
              <a:t>onclick</a:t>
            </a:r>
            <a:r>
              <a:rPr lang="en-US" sz="950" dirty="0">
                <a:solidFill>
                  <a:srgbClr val="0070C0"/>
                </a:solidFill>
              </a:rPr>
              <a:t> = "</a:t>
            </a:r>
            <a:r>
              <a:rPr lang="en-US" sz="950" dirty="0" err="1">
                <a:solidFill>
                  <a:srgbClr val="0070C0"/>
                </a:solidFill>
              </a:rPr>
              <a:t>startit</a:t>
            </a:r>
            <a:r>
              <a:rPr lang="en-US" sz="950" dirty="0">
                <a:solidFill>
                  <a:srgbClr val="0070C0"/>
                </a:solidFill>
              </a:rPr>
              <a:t>()" value = "start" &gt;&lt;/p&gt;</a:t>
            </a:r>
          </a:p>
        </p:txBody>
      </p:sp>
    </p:spTree>
    <p:extLst>
      <p:ext uri="{BB962C8B-B14F-4D97-AF65-F5344CB8AC3E}">
        <p14:creationId xmlns:p14="http://schemas.microsoft.com/office/powerpoint/2010/main" val="15280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8" y="0"/>
            <a:ext cx="2700997" cy="2468879"/>
          </a:xfrm>
        </p:spPr>
        <p:txBody>
          <a:bodyPr/>
          <a:lstStyle/>
          <a:p>
            <a:r>
              <a:rPr lang="en-US" dirty="0" smtClean="0"/>
              <a:t>Tougher: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3028" y="91440"/>
            <a:ext cx="8381584" cy="676656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When a snail  has a </a:t>
            </a:r>
            <a:r>
              <a:rPr lang="en-US" dirty="0" err="1" smtClean="0"/>
              <a:t>ycoord</a:t>
            </a:r>
            <a:r>
              <a:rPr lang="en-US" dirty="0" smtClean="0"/>
              <a:t> greater than 180, we want to reverse the direction.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The easiest way to reverse the direction is to change the </a:t>
            </a:r>
            <a:r>
              <a:rPr lang="en-US" dirty="0" err="1" smtClean="0"/>
              <a:t>ycoordinate</a:t>
            </a:r>
            <a:r>
              <a:rPr lang="en-US" dirty="0" smtClean="0"/>
              <a:t> by a negative number instead of a positive number.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To do that, we need a direction value (either 1 or negative 1) that we multiply the </a:t>
            </a:r>
            <a:r>
              <a:rPr lang="en-US" dirty="0" err="1" smtClean="0"/>
              <a:t>ycoordinate</a:t>
            </a:r>
            <a:r>
              <a:rPr lang="en-US" dirty="0" smtClean="0"/>
              <a:t> by.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We need a different direction value for each snail: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direction = new Array();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direction[0</a:t>
            </a:r>
            <a:r>
              <a:rPr lang="en-US" b="1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direction[1</a:t>
            </a:r>
            <a:r>
              <a:rPr lang="en-US" b="1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direction[2</a:t>
            </a:r>
            <a:r>
              <a:rPr lang="en-US" b="1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{ 	if (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= 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[x]+ ((</a:t>
            </a:r>
            <a:r>
              <a:rPr lang="en-US" b="1" dirty="0" err="1">
                <a:solidFill>
                  <a:srgbClr val="FF0000"/>
                </a:solidFill>
              </a:rPr>
              <a:t>Math.floor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Math.random</a:t>
            </a:r>
            <a:r>
              <a:rPr lang="en-US" b="1" dirty="0">
                <a:solidFill>
                  <a:srgbClr val="FF0000"/>
                </a:solidFill>
              </a:rPr>
              <a:t>()*50)+1) * direction[x])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document.getElementById(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[x</a:t>
            </a:r>
            <a:r>
              <a:rPr lang="en-US" dirty="0">
                <a:solidFill>
                  <a:srgbClr val="FF0000"/>
                </a:solidFill>
              </a:rPr>
              <a:t>]).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[x]+"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&gt; 800)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 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direction[x</a:t>
            </a:r>
            <a:r>
              <a:rPr lang="en-US" b="1" dirty="0">
                <a:solidFill>
                  <a:srgbClr val="FF0000"/>
                </a:solidFill>
              </a:rPr>
              <a:t>] = direction[x] *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</a:t>
            </a:r>
            <a:r>
              <a:rPr lang="en-US" b="1" dirty="0">
                <a:solidFill>
                  <a:srgbClr val="FF0000"/>
                </a:solidFill>
              </a:rPr>
              <a:t>(){</a:t>
            </a:r>
            <a:r>
              <a:rPr lang="en-US" b="1" dirty="0" err="1">
                <a:solidFill>
                  <a:srgbClr val="FF0000"/>
                </a:solidFill>
              </a:rPr>
              <a:t>myfunc</a:t>
            </a:r>
            <a:r>
              <a:rPr lang="en-US" b="1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else </a:t>
            </a:r>
            <a:r>
              <a:rPr lang="en-US" b="1" dirty="0">
                <a:solidFill>
                  <a:srgbClr val="FF0000"/>
                </a:solidFill>
              </a:rPr>
              <a:t>if (</a:t>
            </a:r>
            <a:r>
              <a:rPr lang="en-US" b="1" dirty="0" err="1">
                <a:solidFill>
                  <a:srgbClr val="FF0000"/>
                </a:solidFill>
              </a:rPr>
              <a:t>ycoord</a:t>
            </a:r>
            <a:r>
              <a:rPr lang="en-US" b="1" dirty="0">
                <a:solidFill>
                  <a:srgbClr val="FF0000"/>
                </a:solidFill>
              </a:rPr>
              <a:t>[x] &lt; 5)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race_on</a:t>
            </a:r>
            <a:r>
              <a:rPr lang="en-US" b="1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smtClean="0">
                <a:solidFill>
                  <a:srgbClr val="FF0000"/>
                </a:solidFill>
              </a:rPr>
              <a:t>func2(x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else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19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81" y="0"/>
            <a:ext cx="4187703" cy="1366468"/>
          </a:xfrm>
        </p:spPr>
        <p:txBody>
          <a:bodyPr/>
          <a:lstStyle/>
          <a:p>
            <a:r>
              <a:rPr lang="en-US" dirty="0" smtClean="0"/>
              <a:t>Add flipped pics: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2596" y="98474"/>
            <a:ext cx="7432015" cy="667512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When snails go back towards the beginning, we want them facing the right direction: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backImage</a:t>
            </a:r>
            <a:r>
              <a:rPr lang="en-US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backImage</a:t>
            </a:r>
            <a:r>
              <a:rPr lang="en-US" dirty="0" smtClean="0">
                <a:solidFill>
                  <a:srgbClr val="FF0000"/>
                </a:solidFill>
              </a:rPr>
              <a:t>[0</a:t>
            </a:r>
            <a:r>
              <a:rPr lang="en-US" dirty="0">
                <a:solidFill>
                  <a:srgbClr val="FF0000"/>
                </a:solidFill>
              </a:rPr>
              <a:t>] = "Images/snail1b.png"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backImage</a:t>
            </a:r>
            <a:r>
              <a:rPr lang="en-US" dirty="0" smtClean="0">
                <a:solidFill>
                  <a:srgbClr val="FF0000"/>
                </a:solidFill>
              </a:rPr>
              <a:t>[1</a:t>
            </a:r>
            <a:r>
              <a:rPr lang="en-US" dirty="0">
                <a:solidFill>
                  <a:srgbClr val="FF0000"/>
                </a:solidFill>
              </a:rPr>
              <a:t>] = "Images/snail2b.jpg"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backImage</a:t>
            </a:r>
            <a:r>
              <a:rPr lang="en-US" dirty="0" smtClean="0">
                <a:solidFill>
                  <a:srgbClr val="FF0000"/>
                </a:solidFill>
              </a:rPr>
              <a:t>[2</a:t>
            </a:r>
            <a:r>
              <a:rPr lang="en-US" dirty="0">
                <a:solidFill>
                  <a:srgbClr val="FF0000"/>
                </a:solidFill>
              </a:rPr>
              <a:t>] = "Images/snail3b.png"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direction = new Array();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direction[0</a:t>
            </a:r>
            <a:r>
              <a:rPr lang="en-US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direction[1</a:t>
            </a:r>
            <a:r>
              <a:rPr lang="en-US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direction[2</a:t>
            </a:r>
            <a:r>
              <a:rPr lang="en-US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	if (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[x]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[x]+ ((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()*50)+1) * direction[x])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document.getElementById(</a:t>
            </a:r>
            <a:r>
              <a:rPr lang="en-US" dirty="0" err="1" smtClean="0">
                <a:solidFill>
                  <a:srgbClr val="FF0000"/>
                </a:solidFill>
              </a:rPr>
              <a:t>idArray</a:t>
            </a:r>
            <a:r>
              <a:rPr lang="en-US" dirty="0" smtClean="0">
                <a:solidFill>
                  <a:srgbClr val="FF0000"/>
                </a:solidFill>
              </a:rPr>
              <a:t>[x</a:t>
            </a:r>
            <a:r>
              <a:rPr lang="en-US" dirty="0">
                <a:solidFill>
                  <a:srgbClr val="FF0000"/>
                </a:solidFill>
              </a:rPr>
              <a:t>]).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[x]+"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[x] &gt; 800)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en-US" dirty="0">
                <a:solidFill>
                  <a:srgbClr val="FF0000"/>
                </a:solidFill>
              </a:rPr>
              <a:t>	document.getElementById(</a:t>
            </a: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[x]).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backImage</a:t>
            </a:r>
            <a:r>
              <a:rPr lang="en-US" dirty="0">
                <a:solidFill>
                  <a:srgbClr val="FF0000"/>
                </a:solidFill>
              </a:rPr>
              <a:t>[x];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smtClean="0">
                <a:solidFill>
                  <a:srgbClr val="FF0000"/>
                </a:solidFill>
              </a:rPr>
              <a:t>direction[x</a:t>
            </a:r>
            <a:r>
              <a:rPr lang="en-US" dirty="0">
                <a:solidFill>
                  <a:srgbClr val="FF0000"/>
                </a:solidFill>
              </a:rPr>
              <a:t>] = direction[x] *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</a:t>
            </a:r>
            <a:r>
              <a:rPr lang="en-US" dirty="0">
                <a:solidFill>
                  <a:srgbClr val="FF0000"/>
                </a:solidFill>
              </a:rPr>
              <a:t>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[x] &lt; 5)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smtClean="0">
                <a:solidFill>
                  <a:srgbClr val="FF0000"/>
                </a:solidFill>
              </a:rPr>
              <a:t>func2(x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else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</p:txBody>
      </p:sp>
    </p:spTree>
    <p:extLst>
      <p:ext uri="{BB962C8B-B14F-4D97-AF65-F5344CB8AC3E}">
        <p14:creationId xmlns:p14="http://schemas.microsoft.com/office/powerpoint/2010/main" val="288287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2" y="838200"/>
            <a:ext cx="7619999" cy="838200"/>
          </a:xfrm>
        </p:spPr>
        <p:txBody>
          <a:bodyPr>
            <a:noAutofit/>
          </a:bodyPr>
          <a:lstStyle/>
          <a:p>
            <a:r>
              <a:rPr lang="en-US" sz="2700" dirty="0" err="1">
                <a:solidFill>
                  <a:srgbClr val="FF0000"/>
                </a:solidFill>
              </a:rPr>
              <a:t>setTimeout</a:t>
            </a:r>
            <a:r>
              <a:rPr lang="en-US" sz="2700" dirty="0">
                <a:solidFill>
                  <a:srgbClr val="FF0000"/>
                </a:solidFill>
              </a:rPr>
              <a:t>(function(){</a:t>
            </a:r>
            <a:r>
              <a:rPr lang="en-US" sz="2700" dirty="0" err="1">
                <a:solidFill>
                  <a:srgbClr val="FF0000"/>
                </a:solidFill>
              </a:rPr>
              <a:t>displaypic</a:t>
            </a:r>
            <a:r>
              <a:rPr lang="en-US" sz="2700" dirty="0">
                <a:solidFill>
                  <a:srgbClr val="FF0000"/>
                </a:solidFill>
              </a:rPr>
              <a:t>()}, 2000)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981200"/>
            <a:ext cx="6972984" cy="3930022"/>
          </a:xfrm>
        </p:spPr>
        <p:txBody>
          <a:bodyPr>
            <a:normAutofit/>
          </a:bodyPr>
          <a:lstStyle/>
          <a:p>
            <a:r>
              <a:rPr lang="en-US" dirty="0" err="1" smtClean="0"/>
              <a:t>setTimeout</a:t>
            </a:r>
            <a:endParaRPr lang="en-US" dirty="0"/>
          </a:p>
          <a:p>
            <a:pPr lvl="1"/>
            <a:r>
              <a:rPr lang="en-US" dirty="0" smtClean="0"/>
              <a:t>Calls the function </a:t>
            </a:r>
            <a:r>
              <a:rPr lang="en-US" dirty="0" err="1" smtClean="0"/>
              <a:t>setTimeout</a:t>
            </a:r>
            <a:r>
              <a:rPr lang="en-US" dirty="0" smtClean="0"/>
              <a:t>, which causes </a:t>
            </a:r>
            <a:r>
              <a:rPr lang="en-US" dirty="0" err="1" smtClean="0"/>
              <a:t>javascript</a:t>
            </a:r>
            <a:r>
              <a:rPr lang="en-US" dirty="0" smtClean="0"/>
              <a:t> to STOP running – just freeze!</a:t>
            </a:r>
          </a:p>
          <a:p>
            <a:pPr lvl="1"/>
            <a:r>
              <a:rPr lang="en-US" dirty="0" smtClean="0"/>
              <a:t>It stops for the number specified (in milliseconds)</a:t>
            </a:r>
          </a:p>
          <a:p>
            <a:pPr lvl="1"/>
            <a:r>
              <a:rPr lang="en-US" dirty="0" smtClean="0"/>
              <a:t>After that many milliseconds, it calls the function specified</a:t>
            </a:r>
          </a:p>
          <a:p>
            <a:r>
              <a:rPr lang="en-US" dirty="0" smtClean="0"/>
              <a:t>So in the above example, </a:t>
            </a:r>
            <a:r>
              <a:rPr lang="en-US" dirty="0" err="1" smtClean="0"/>
              <a:t>setTimeout</a:t>
            </a:r>
            <a:r>
              <a:rPr lang="en-US" dirty="0" smtClean="0"/>
              <a:t> freezes </a:t>
            </a:r>
            <a:r>
              <a:rPr lang="en-US" dirty="0" err="1" smtClean="0"/>
              <a:t>javascript</a:t>
            </a:r>
            <a:r>
              <a:rPr lang="en-US" dirty="0" smtClean="0"/>
              <a:t> for 2000 milliseconds (or 2 seconds), and then after 2 seconds, it calls the function </a:t>
            </a:r>
            <a:r>
              <a:rPr lang="en-US" dirty="0" err="1" smtClean="0"/>
              <a:t>displaypic</a:t>
            </a:r>
            <a:r>
              <a:rPr lang="en-US" dirty="0" smtClean="0"/>
              <a:t>(), just as if you’d clicked on a button calling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6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501" y="1320460"/>
            <a:ext cx="2302632" cy="25309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All Together: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84406"/>
            <a:ext cx="8915400" cy="667512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race_on</a:t>
            </a:r>
            <a:r>
              <a:rPr lang="en-US" sz="800" dirty="0" smtClean="0">
                <a:solidFill>
                  <a:srgbClr val="FF0000"/>
                </a:solidFill>
              </a:rPr>
              <a:t> </a:t>
            </a:r>
            <a:r>
              <a:rPr lang="en-US" sz="800" dirty="0">
                <a:solidFill>
                  <a:srgbClr val="FF0000"/>
                </a:solidFill>
              </a:rPr>
              <a:t>= true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var</a:t>
            </a:r>
            <a:r>
              <a:rPr lang="en-US" sz="800" dirty="0" smtClean="0">
                <a:solidFill>
                  <a:srgbClr val="FF0000"/>
                </a:solidFill>
              </a:rPr>
              <a:t> </a:t>
            </a:r>
            <a:r>
              <a:rPr lang="en-US" sz="800" dirty="0" err="1">
                <a:solidFill>
                  <a:srgbClr val="FF0000"/>
                </a:solidFill>
              </a:rPr>
              <a:t>idArray</a:t>
            </a:r>
            <a:r>
              <a:rPr lang="en-US" sz="8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idArray</a:t>
            </a:r>
            <a:r>
              <a:rPr lang="en-US" sz="800" dirty="0" smtClean="0">
                <a:solidFill>
                  <a:srgbClr val="FF0000"/>
                </a:solidFill>
              </a:rPr>
              <a:t>[0</a:t>
            </a:r>
            <a:r>
              <a:rPr lang="en-US" sz="800" dirty="0">
                <a:solidFill>
                  <a:srgbClr val="FF0000"/>
                </a:solidFill>
              </a:rPr>
              <a:t>] = "img1"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idArray</a:t>
            </a:r>
            <a:r>
              <a:rPr lang="en-US" sz="800" dirty="0" smtClean="0">
                <a:solidFill>
                  <a:srgbClr val="FF0000"/>
                </a:solidFill>
              </a:rPr>
              <a:t>[1</a:t>
            </a:r>
            <a:r>
              <a:rPr lang="en-US" sz="800" dirty="0">
                <a:solidFill>
                  <a:srgbClr val="FF0000"/>
                </a:solidFill>
              </a:rPr>
              <a:t>] = "img2"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idArray</a:t>
            </a:r>
            <a:r>
              <a:rPr lang="en-US" sz="800" dirty="0" smtClean="0">
                <a:solidFill>
                  <a:srgbClr val="FF0000"/>
                </a:solidFill>
              </a:rPr>
              <a:t>[2</a:t>
            </a:r>
            <a:r>
              <a:rPr lang="en-US" sz="800" dirty="0">
                <a:solidFill>
                  <a:srgbClr val="FF0000"/>
                </a:solidFill>
              </a:rPr>
              <a:t>] = "img3"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var</a:t>
            </a:r>
            <a:r>
              <a:rPr lang="en-US" sz="800" dirty="0" smtClean="0">
                <a:solidFill>
                  <a:srgbClr val="FF0000"/>
                </a:solidFill>
              </a:rPr>
              <a:t> </a:t>
            </a:r>
            <a:r>
              <a:rPr lang="en-US" sz="800" dirty="0" err="1">
                <a:solidFill>
                  <a:srgbClr val="FF0000"/>
                </a:solidFill>
              </a:rPr>
              <a:t>ycoord</a:t>
            </a:r>
            <a:r>
              <a:rPr lang="en-US" sz="800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ycoord</a:t>
            </a:r>
            <a:r>
              <a:rPr lang="en-US" sz="800" dirty="0" smtClean="0">
                <a:solidFill>
                  <a:srgbClr val="FF0000"/>
                </a:solidFill>
              </a:rPr>
              <a:t>[0</a:t>
            </a:r>
            <a:r>
              <a:rPr lang="en-US" sz="800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ycoord</a:t>
            </a:r>
            <a:r>
              <a:rPr lang="en-US" sz="800" dirty="0" smtClean="0">
                <a:solidFill>
                  <a:srgbClr val="FF0000"/>
                </a:solidFill>
              </a:rPr>
              <a:t>[1</a:t>
            </a:r>
            <a:r>
              <a:rPr lang="en-US" sz="800" dirty="0">
                <a:solidFill>
                  <a:srgbClr val="FF0000"/>
                </a:solidFill>
              </a:rPr>
              <a:t>] = 5;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ycoord</a:t>
            </a:r>
            <a:r>
              <a:rPr lang="en-US" sz="800" dirty="0" smtClean="0">
                <a:solidFill>
                  <a:srgbClr val="FF0000"/>
                </a:solidFill>
              </a:rPr>
              <a:t>[2</a:t>
            </a:r>
            <a:r>
              <a:rPr lang="en-US" sz="800" dirty="0">
                <a:solidFill>
                  <a:srgbClr val="FF0000"/>
                </a:solidFill>
              </a:rPr>
              <a:t>]= 5;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var</a:t>
            </a:r>
            <a:r>
              <a:rPr lang="en-US" sz="800" dirty="0" smtClean="0">
                <a:solidFill>
                  <a:srgbClr val="FF0000"/>
                </a:solidFill>
              </a:rPr>
              <a:t> </a:t>
            </a:r>
            <a:r>
              <a:rPr lang="en-US" sz="800" dirty="0" err="1">
                <a:solidFill>
                  <a:srgbClr val="FF0000"/>
                </a:solidFill>
              </a:rPr>
              <a:t>backImage</a:t>
            </a:r>
            <a:r>
              <a:rPr lang="en-US" sz="800" dirty="0">
                <a:solidFill>
                  <a:srgbClr val="FF0000"/>
                </a:solidFill>
              </a:rPr>
              <a:t> = new Array();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backImage</a:t>
            </a:r>
            <a:r>
              <a:rPr lang="en-US" sz="800" dirty="0" smtClean="0">
                <a:solidFill>
                  <a:srgbClr val="FF0000"/>
                </a:solidFill>
              </a:rPr>
              <a:t>[0</a:t>
            </a:r>
            <a:r>
              <a:rPr lang="en-US" sz="800" dirty="0">
                <a:solidFill>
                  <a:srgbClr val="FF0000"/>
                </a:solidFill>
              </a:rPr>
              <a:t>] = "Images/snail1b.png"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backImage</a:t>
            </a:r>
            <a:r>
              <a:rPr lang="en-US" sz="800" dirty="0" smtClean="0">
                <a:solidFill>
                  <a:srgbClr val="FF0000"/>
                </a:solidFill>
              </a:rPr>
              <a:t>[1</a:t>
            </a:r>
            <a:r>
              <a:rPr lang="en-US" sz="800" dirty="0">
                <a:solidFill>
                  <a:srgbClr val="FF0000"/>
                </a:solidFill>
              </a:rPr>
              <a:t>] = "Images/snail2b.jpg"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backImage</a:t>
            </a:r>
            <a:r>
              <a:rPr lang="en-US" sz="800" dirty="0" smtClean="0">
                <a:solidFill>
                  <a:srgbClr val="FF0000"/>
                </a:solidFill>
              </a:rPr>
              <a:t>[2</a:t>
            </a:r>
            <a:r>
              <a:rPr lang="en-US" sz="800" dirty="0">
                <a:solidFill>
                  <a:srgbClr val="FF0000"/>
                </a:solidFill>
              </a:rPr>
              <a:t>] = "Images/snail3b.png"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err="1" smtClean="0">
                <a:solidFill>
                  <a:srgbClr val="FF0000"/>
                </a:solidFill>
              </a:rPr>
              <a:t>var</a:t>
            </a:r>
            <a:r>
              <a:rPr lang="en-US" sz="800" dirty="0" smtClean="0">
                <a:solidFill>
                  <a:srgbClr val="FF0000"/>
                </a:solidFill>
              </a:rPr>
              <a:t> </a:t>
            </a:r>
            <a:r>
              <a:rPr lang="en-US" sz="800" dirty="0">
                <a:solidFill>
                  <a:srgbClr val="FF0000"/>
                </a:solidFill>
              </a:rPr>
              <a:t>direction = new Array();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smtClean="0">
                <a:solidFill>
                  <a:srgbClr val="FF0000"/>
                </a:solidFill>
              </a:rPr>
              <a:t>direction[0</a:t>
            </a:r>
            <a:r>
              <a:rPr lang="en-US" sz="800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smtClean="0">
                <a:solidFill>
                  <a:srgbClr val="FF0000"/>
                </a:solidFill>
              </a:rPr>
              <a:t>direction[1</a:t>
            </a:r>
            <a:r>
              <a:rPr lang="en-US" sz="800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smtClean="0">
                <a:solidFill>
                  <a:srgbClr val="FF0000"/>
                </a:solidFill>
              </a:rPr>
              <a:t>direction[2</a:t>
            </a:r>
            <a:r>
              <a:rPr lang="en-US" sz="800" dirty="0">
                <a:solidFill>
                  <a:srgbClr val="FF0000"/>
                </a:solidFill>
              </a:rPr>
              <a:t>] = 1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 smtClean="0">
                <a:solidFill>
                  <a:srgbClr val="FF0000"/>
                </a:solidFill>
              </a:rPr>
              <a:t>	</a:t>
            </a:r>
            <a:r>
              <a:rPr lang="en-US" sz="800" b="1" dirty="0" smtClean="0">
                <a:solidFill>
                  <a:srgbClr val="FF0000"/>
                </a:solidFill>
              </a:rPr>
              <a:t>function </a:t>
            </a:r>
            <a:r>
              <a:rPr lang="en-US" sz="800" b="1" dirty="0" err="1">
                <a:solidFill>
                  <a:srgbClr val="FF0000"/>
                </a:solidFill>
              </a:rPr>
              <a:t>startit</a:t>
            </a:r>
            <a:r>
              <a:rPr lang="en-US" sz="800" b="1" dirty="0">
                <a:solidFill>
                  <a:srgbClr val="FF0000"/>
                </a:solidFill>
              </a:rPr>
              <a:t>()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smtClean="0">
                <a:solidFill>
                  <a:srgbClr val="FF0000"/>
                </a:solidFill>
              </a:rPr>
              <a:t> {  	</a:t>
            </a:r>
            <a:r>
              <a:rPr lang="en-US" sz="800" dirty="0" err="1" smtClean="0">
                <a:solidFill>
                  <a:srgbClr val="FF0000"/>
                </a:solidFill>
              </a:rPr>
              <a:t>myfunc</a:t>
            </a:r>
            <a:r>
              <a:rPr lang="en-US" sz="800" dirty="0" smtClean="0">
                <a:solidFill>
                  <a:srgbClr val="FF0000"/>
                </a:solidFill>
              </a:rPr>
              <a:t>(0</a:t>
            </a:r>
            <a:r>
              <a:rPr lang="en-US" sz="8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</a:t>
            </a:r>
            <a:r>
              <a:rPr lang="en-US" sz="800" dirty="0" err="1" smtClean="0">
                <a:solidFill>
                  <a:srgbClr val="FF0000"/>
                </a:solidFill>
              </a:rPr>
              <a:t>myfunc</a:t>
            </a:r>
            <a:r>
              <a:rPr lang="en-US" sz="800" dirty="0" smtClean="0">
                <a:solidFill>
                  <a:srgbClr val="FF0000"/>
                </a:solidFill>
              </a:rPr>
              <a:t>(1</a:t>
            </a:r>
            <a:r>
              <a:rPr lang="en-US" sz="8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</a:t>
            </a:r>
            <a:r>
              <a:rPr lang="en-US" sz="800" dirty="0" err="1" smtClean="0">
                <a:solidFill>
                  <a:srgbClr val="FF0000"/>
                </a:solidFill>
              </a:rPr>
              <a:t>myfunc</a:t>
            </a:r>
            <a:r>
              <a:rPr lang="en-US" sz="800" dirty="0" smtClean="0">
                <a:solidFill>
                  <a:srgbClr val="FF0000"/>
                </a:solidFill>
              </a:rPr>
              <a:t>(2</a:t>
            </a:r>
            <a:r>
              <a:rPr lang="en-US" sz="8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smtClean="0">
                <a:solidFill>
                  <a:srgbClr val="FF0000"/>
                </a:solidFill>
              </a:rPr>
              <a:t>}</a:t>
            </a:r>
            <a:endParaRPr lang="en-US" sz="8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          </a:t>
            </a:r>
            <a:r>
              <a:rPr lang="en-US" sz="800" dirty="0" smtClean="0">
                <a:solidFill>
                  <a:srgbClr val="FF0000"/>
                </a:solidFill>
              </a:rPr>
              <a:t>	</a:t>
            </a:r>
            <a:r>
              <a:rPr lang="en-US" sz="800" b="1" dirty="0" smtClean="0">
                <a:solidFill>
                  <a:srgbClr val="FF0000"/>
                </a:solidFill>
              </a:rPr>
              <a:t> </a:t>
            </a:r>
            <a:r>
              <a:rPr lang="en-US" sz="800" b="1" dirty="0">
                <a:solidFill>
                  <a:srgbClr val="FF0000"/>
                </a:solidFill>
              </a:rPr>
              <a:t>function </a:t>
            </a:r>
            <a:r>
              <a:rPr lang="en-US" sz="800" b="1" dirty="0" err="1">
                <a:solidFill>
                  <a:srgbClr val="FF0000"/>
                </a:solidFill>
              </a:rPr>
              <a:t>myfunc</a:t>
            </a:r>
            <a:r>
              <a:rPr lang="en-US" sz="800" b="1" dirty="0">
                <a:solidFill>
                  <a:srgbClr val="FF0000"/>
                </a:solidFill>
              </a:rPr>
              <a:t>(x)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           </a:t>
            </a:r>
            <a:r>
              <a:rPr lang="en-US" sz="800" dirty="0" smtClean="0">
                <a:solidFill>
                  <a:srgbClr val="FF0000"/>
                </a:solidFill>
              </a:rPr>
              <a:t>	{ </a:t>
            </a:r>
            <a:r>
              <a:rPr lang="en-US" sz="800" dirty="0">
                <a:solidFill>
                  <a:srgbClr val="FF0000"/>
                </a:solidFill>
              </a:rPr>
              <a:t>	if (</a:t>
            </a:r>
            <a:r>
              <a:rPr lang="en-US" sz="800" dirty="0" err="1">
                <a:solidFill>
                  <a:srgbClr val="FF0000"/>
                </a:solidFill>
              </a:rPr>
              <a:t>race_on</a:t>
            </a:r>
            <a:r>
              <a:rPr lang="en-US" sz="800" dirty="0">
                <a:solidFill>
                  <a:srgbClr val="FF0000"/>
                </a:solidFill>
              </a:rPr>
              <a:t> == true)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</a:t>
            </a:r>
            <a:r>
              <a:rPr lang="en-US" sz="800" dirty="0" smtClean="0">
                <a:solidFill>
                  <a:srgbClr val="FF0000"/>
                </a:solidFill>
              </a:rPr>
              <a:t>{</a:t>
            </a: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err="1">
                <a:solidFill>
                  <a:srgbClr val="FF0000"/>
                </a:solidFill>
              </a:rPr>
              <a:t>ycoord</a:t>
            </a:r>
            <a:r>
              <a:rPr lang="en-US" sz="800" dirty="0">
                <a:solidFill>
                  <a:srgbClr val="FF0000"/>
                </a:solidFill>
              </a:rPr>
              <a:t>[x] = </a:t>
            </a:r>
            <a:r>
              <a:rPr lang="en-US" sz="800" dirty="0" err="1">
                <a:solidFill>
                  <a:srgbClr val="FF0000"/>
                </a:solidFill>
              </a:rPr>
              <a:t>ycoord</a:t>
            </a:r>
            <a:r>
              <a:rPr lang="en-US" sz="800" dirty="0">
                <a:solidFill>
                  <a:srgbClr val="FF0000"/>
                </a:solidFill>
              </a:rPr>
              <a:t>[x]+ ((</a:t>
            </a:r>
            <a:r>
              <a:rPr lang="en-US" sz="800" dirty="0" err="1">
                <a:solidFill>
                  <a:srgbClr val="FF0000"/>
                </a:solidFill>
              </a:rPr>
              <a:t>Math.floor</a:t>
            </a:r>
            <a:r>
              <a:rPr lang="en-US" sz="800" dirty="0">
                <a:solidFill>
                  <a:srgbClr val="FF0000"/>
                </a:solidFill>
              </a:rPr>
              <a:t>(</a:t>
            </a:r>
            <a:r>
              <a:rPr lang="en-US" sz="800" dirty="0" err="1">
                <a:solidFill>
                  <a:srgbClr val="FF0000"/>
                </a:solidFill>
              </a:rPr>
              <a:t>Math.random</a:t>
            </a:r>
            <a:r>
              <a:rPr lang="en-US" sz="800" dirty="0">
                <a:solidFill>
                  <a:srgbClr val="FF0000"/>
                </a:solidFill>
              </a:rPr>
              <a:t>()*50)+1) * direction[x])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document.getElementById(</a:t>
            </a:r>
            <a:r>
              <a:rPr lang="en-US" sz="800" dirty="0" err="1" smtClean="0">
                <a:solidFill>
                  <a:srgbClr val="FF0000"/>
                </a:solidFill>
              </a:rPr>
              <a:t>idArray</a:t>
            </a:r>
            <a:r>
              <a:rPr lang="en-US" sz="800" dirty="0" smtClean="0">
                <a:solidFill>
                  <a:srgbClr val="FF0000"/>
                </a:solidFill>
              </a:rPr>
              <a:t>[x</a:t>
            </a:r>
            <a:r>
              <a:rPr lang="en-US" sz="800" dirty="0">
                <a:solidFill>
                  <a:srgbClr val="FF0000"/>
                </a:solidFill>
              </a:rPr>
              <a:t>]).</a:t>
            </a:r>
            <a:r>
              <a:rPr lang="en-US" sz="800" dirty="0" err="1">
                <a:solidFill>
                  <a:srgbClr val="FF0000"/>
                </a:solidFill>
              </a:rPr>
              <a:t>style.left</a:t>
            </a:r>
            <a:r>
              <a:rPr lang="en-US" sz="800" dirty="0">
                <a:solidFill>
                  <a:srgbClr val="FF0000"/>
                </a:solidFill>
              </a:rPr>
              <a:t> = </a:t>
            </a:r>
            <a:r>
              <a:rPr lang="en-US" sz="800" dirty="0" err="1">
                <a:solidFill>
                  <a:srgbClr val="FF0000"/>
                </a:solidFill>
              </a:rPr>
              <a:t>ycoord</a:t>
            </a:r>
            <a:r>
              <a:rPr lang="en-US" sz="800" dirty="0">
                <a:solidFill>
                  <a:srgbClr val="FF0000"/>
                </a:solidFill>
              </a:rPr>
              <a:t>[x]+"</a:t>
            </a:r>
            <a:r>
              <a:rPr lang="en-US" sz="800" dirty="0" err="1">
                <a:solidFill>
                  <a:srgbClr val="FF0000"/>
                </a:solidFill>
              </a:rPr>
              <a:t>px</a:t>
            </a:r>
            <a:r>
              <a:rPr lang="en-US" sz="8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		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if </a:t>
            </a:r>
            <a:r>
              <a:rPr lang="en-US" sz="800" dirty="0">
                <a:solidFill>
                  <a:srgbClr val="FF0000"/>
                </a:solidFill>
              </a:rPr>
              <a:t>(</a:t>
            </a:r>
            <a:r>
              <a:rPr lang="en-US" sz="800" dirty="0" err="1">
                <a:solidFill>
                  <a:srgbClr val="FF0000"/>
                </a:solidFill>
              </a:rPr>
              <a:t>ycoord</a:t>
            </a:r>
            <a:r>
              <a:rPr lang="en-US" sz="800" dirty="0">
                <a:solidFill>
                  <a:srgbClr val="FF0000"/>
                </a:solidFill>
              </a:rPr>
              <a:t>[x] &gt; 800)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 {</a:t>
            </a:r>
            <a:r>
              <a:rPr lang="en-US" sz="800" dirty="0">
                <a:solidFill>
                  <a:srgbClr val="FF0000"/>
                </a:solidFill>
              </a:rPr>
              <a:t>	document.getElementById(</a:t>
            </a:r>
            <a:r>
              <a:rPr lang="en-US" sz="800" dirty="0" err="1">
                <a:solidFill>
                  <a:srgbClr val="FF0000"/>
                </a:solidFill>
              </a:rPr>
              <a:t>idArray</a:t>
            </a:r>
            <a:r>
              <a:rPr lang="en-US" sz="800" dirty="0">
                <a:solidFill>
                  <a:srgbClr val="FF0000"/>
                </a:solidFill>
              </a:rPr>
              <a:t>[x]).</a:t>
            </a:r>
            <a:r>
              <a:rPr lang="en-US" sz="800" dirty="0" err="1">
                <a:solidFill>
                  <a:srgbClr val="FF0000"/>
                </a:solidFill>
              </a:rPr>
              <a:t>src</a:t>
            </a:r>
            <a:r>
              <a:rPr lang="en-US" sz="800" dirty="0">
                <a:solidFill>
                  <a:srgbClr val="FF0000"/>
                </a:solidFill>
              </a:rPr>
              <a:t> = </a:t>
            </a:r>
            <a:r>
              <a:rPr lang="en-US" sz="800" dirty="0" err="1">
                <a:solidFill>
                  <a:srgbClr val="FF0000"/>
                </a:solidFill>
              </a:rPr>
              <a:t>backImage</a:t>
            </a:r>
            <a:r>
              <a:rPr lang="en-US" sz="800" dirty="0">
                <a:solidFill>
                  <a:srgbClr val="FF0000"/>
                </a:solidFill>
              </a:rPr>
              <a:t>[x];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	</a:t>
            </a:r>
            <a:r>
              <a:rPr lang="en-US" sz="800" dirty="0" smtClean="0">
                <a:solidFill>
                  <a:srgbClr val="FF0000"/>
                </a:solidFill>
              </a:rPr>
              <a:t>direction[x</a:t>
            </a:r>
            <a:r>
              <a:rPr lang="en-US" sz="800" dirty="0">
                <a:solidFill>
                  <a:srgbClr val="FF0000"/>
                </a:solidFill>
              </a:rPr>
              <a:t>] = direction[x] * -1;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	</a:t>
            </a:r>
            <a:r>
              <a:rPr lang="en-US" sz="800" dirty="0" err="1" smtClean="0">
                <a:solidFill>
                  <a:srgbClr val="FF0000"/>
                </a:solidFill>
              </a:rPr>
              <a:t>setTimeout</a:t>
            </a:r>
            <a:r>
              <a:rPr lang="en-US" sz="800" dirty="0" smtClean="0">
                <a:solidFill>
                  <a:srgbClr val="FF0000"/>
                </a:solidFill>
              </a:rPr>
              <a:t>(function</a:t>
            </a:r>
            <a:r>
              <a:rPr lang="en-US" sz="800" dirty="0">
                <a:solidFill>
                  <a:srgbClr val="FF0000"/>
                </a:solidFill>
              </a:rPr>
              <a:t>(){</a:t>
            </a:r>
            <a:r>
              <a:rPr lang="en-US" sz="800" dirty="0" err="1">
                <a:solidFill>
                  <a:srgbClr val="FF0000"/>
                </a:solidFill>
              </a:rPr>
              <a:t>myfunc</a:t>
            </a:r>
            <a:r>
              <a:rPr lang="en-US" sz="800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}</a:t>
            </a:r>
            <a:endParaRPr lang="en-US" sz="8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else </a:t>
            </a:r>
            <a:r>
              <a:rPr lang="en-US" sz="800" dirty="0">
                <a:solidFill>
                  <a:srgbClr val="FF0000"/>
                </a:solidFill>
              </a:rPr>
              <a:t>if (</a:t>
            </a:r>
            <a:r>
              <a:rPr lang="en-US" sz="800" dirty="0" err="1">
                <a:solidFill>
                  <a:srgbClr val="FF0000"/>
                </a:solidFill>
              </a:rPr>
              <a:t>ycoord</a:t>
            </a:r>
            <a:r>
              <a:rPr lang="en-US" sz="800" dirty="0">
                <a:solidFill>
                  <a:srgbClr val="FF0000"/>
                </a:solidFill>
              </a:rPr>
              <a:t>[x] &lt; 5)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{</a:t>
            </a: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err="1">
                <a:solidFill>
                  <a:srgbClr val="FF0000"/>
                </a:solidFill>
              </a:rPr>
              <a:t>race_on</a:t>
            </a:r>
            <a:r>
              <a:rPr lang="en-US" sz="800" dirty="0">
                <a:solidFill>
                  <a:srgbClr val="FF0000"/>
                </a:solidFill>
              </a:rPr>
              <a:t> = false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	</a:t>
            </a:r>
            <a:r>
              <a:rPr lang="en-US" sz="800" dirty="0" smtClean="0">
                <a:solidFill>
                  <a:srgbClr val="FF0000"/>
                </a:solidFill>
              </a:rPr>
              <a:t>func2(x</a:t>
            </a:r>
            <a:r>
              <a:rPr lang="en-US" sz="8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}</a:t>
            </a:r>
            <a:endParaRPr lang="en-US" sz="8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else</a:t>
            </a:r>
            <a:endParaRPr lang="en-US" sz="8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{</a:t>
            </a: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err="1">
                <a:solidFill>
                  <a:srgbClr val="FF0000"/>
                </a:solidFill>
              </a:rPr>
              <a:t>setTimeout</a:t>
            </a:r>
            <a:r>
              <a:rPr lang="en-US" sz="800" dirty="0">
                <a:solidFill>
                  <a:srgbClr val="FF0000"/>
                </a:solidFill>
              </a:rPr>
              <a:t>(function(){</a:t>
            </a:r>
            <a:r>
              <a:rPr lang="en-US" sz="800" dirty="0" err="1">
                <a:solidFill>
                  <a:srgbClr val="FF0000"/>
                </a:solidFill>
              </a:rPr>
              <a:t>myfunc</a:t>
            </a:r>
            <a:r>
              <a:rPr lang="en-US" sz="800" dirty="0">
                <a:solidFill>
                  <a:srgbClr val="FF0000"/>
                </a:solidFill>
              </a:rPr>
              <a:t>(x)},100)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	</a:t>
            </a:r>
            <a:r>
              <a:rPr lang="en-US" sz="800" dirty="0" smtClean="0">
                <a:solidFill>
                  <a:srgbClr val="FF0000"/>
                </a:solidFill>
              </a:rPr>
              <a:t>}</a:t>
            </a:r>
            <a:endParaRPr lang="en-US" sz="8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	</a:t>
            </a:r>
            <a:r>
              <a:rPr lang="en-US" sz="800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600" dirty="0" smtClean="0">
                <a:solidFill>
                  <a:srgbClr val="FF0000"/>
                </a:solidFill>
              </a:rPr>
              <a:t>}</a:t>
            </a:r>
            <a:endParaRPr lang="en-US" sz="6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b="1" dirty="0" smtClean="0">
                <a:solidFill>
                  <a:srgbClr val="FF0000"/>
                </a:solidFill>
              </a:rPr>
              <a:t>function </a:t>
            </a:r>
            <a:r>
              <a:rPr lang="en-US" sz="800" b="1" dirty="0">
                <a:solidFill>
                  <a:srgbClr val="FF0000"/>
                </a:solidFill>
              </a:rPr>
              <a:t>func2(y)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smtClean="0">
                <a:solidFill>
                  <a:srgbClr val="FF0000"/>
                </a:solidFill>
              </a:rPr>
              <a:t>{</a:t>
            </a:r>
            <a:r>
              <a:rPr lang="en-US" sz="800" dirty="0">
                <a:solidFill>
                  <a:srgbClr val="FF0000"/>
                </a:solidFill>
              </a:rPr>
              <a:t>	document.getElementById('h11').</a:t>
            </a:r>
            <a:r>
              <a:rPr lang="en-US" sz="800" dirty="0" err="1">
                <a:solidFill>
                  <a:srgbClr val="FF0000"/>
                </a:solidFill>
              </a:rPr>
              <a:t>innerHTML</a:t>
            </a:r>
            <a:r>
              <a:rPr lang="en-US" sz="800" dirty="0">
                <a:solidFill>
                  <a:srgbClr val="FF0000"/>
                </a:solidFill>
              </a:rPr>
              <a:t> = "</a:t>
            </a:r>
            <a:r>
              <a:rPr lang="en-US" sz="800" dirty="0" err="1">
                <a:solidFill>
                  <a:srgbClr val="FF0000"/>
                </a:solidFill>
              </a:rPr>
              <a:t>Snail"+y</a:t>
            </a:r>
            <a:r>
              <a:rPr lang="en-US" sz="800" dirty="0">
                <a:solidFill>
                  <a:srgbClr val="FF0000"/>
                </a:solidFill>
              </a:rPr>
              <a:t>+" won!"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	</a:t>
            </a:r>
            <a:r>
              <a:rPr lang="en-US" sz="800" dirty="0" smtClean="0">
                <a:solidFill>
                  <a:srgbClr val="FF0000"/>
                </a:solidFill>
              </a:rPr>
              <a:t>}</a:t>
            </a:r>
            <a:endParaRPr lang="en-US" sz="800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FF0000"/>
                </a:solidFill>
              </a:rPr>
              <a:t>       &lt;/script&gt;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    &lt;/head&gt;&lt;body&gt;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        &lt;p &gt;&lt;</a:t>
            </a:r>
            <a:r>
              <a:rPr lang="en-US" sz="800" dirty="0" err="1">
                <a:solidFill>
                  <a:srgbClr val="0070C0"/>
                </a:solidFill>
              </a:rPr>
              <a:t>img</a:t>
            </a:r>
            <a:r>
              <a:rPr lang="en-US" sz="800" dirty="0">
                <a:solidFill>
                  <a:srgbClr val="0070C0"/>
                </a:solidFill>
              </a:rPr>
              <a:t> </a:t>
            </a:r>
            <a:r>
              <a:rPr lang="en-US" sz="800" dirty="0" err="1">
                <a:solidFill>
                  <a:srgbClr val="0070C0"/>
                </a:solidFill>
              </a:rPr>
              <a:t>src</a:t>
            </a:r>
            <a:r>
              <a:rPr lang="en-US" sz="800" dirty="0">
                <a:solidFill>
                  <a:srgbClr val="0070C0"/>
                </a:solidFill>
              </a:rPr>
              <a:t> = "Images/snail1.png" width = "150" height = "150"  id = "img1" </a:t>
            </a:r>
            <a:r>
              <a:rPr lang="en-US" sz="800" dirty="0" smtClean="0">
                <a:solidFill>
                  <a:srgbClr val="0070C0"/>
                </a:solidFill>
              </a:rPr>
              <a:t> style </a:t>
            </a:r>
            <a:r>
              <a:rPr lang="en-US" sz="800" dirty="0">
                <a:solidFill>
                  <a:srgbClr val="0070C0"/>
                </a:solidFill>
              </a:rPr>
              <a:t>= "position: absolute; top: 40px; left: 5px"&gt;&lt;/p&gt;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		&lt;p &gt;&lt;</a:t>
            </a:r>
            <a:r>
              <a:rPr lang="en-US" sz="800" dirty="0" err="1">
                <a:solidFill>
                  <a:srgbClr val="0070C0"/>
                </a:solidFill>
              </a:rPr>
              <a:t>img</a:t>
            </a:r>
            <a:r>
              <a:rPr lang="en-US" sz="800" dirty="0">
                <a:solidFill>
                  <a:srgbClr val="0070C0"/>
                </a:solidFill>
              </a:rPr>
              <a:t> </a:t>
            </a:r>
            <a:r>
              <a:rPr lang="en-US" sz="800" dirty="0" err="1">
                <a:solidFill>
                  <a:srgbClr val="0070C0"/>
                </a:solidFill>
              </a:rPr>
              <a:t>src</a:t>
            </a:r>
            <a:r>
              <a:rPr lang="en-US" sz="800" dirty="0">
                <a:solidFill>
                  <a:srgbClr val="0070C0"/>
                </a:solidFill>
              </a:rPr>
              <a:t> = "Images/snail2.jpg" width = "150" height = "150"  id = "img2" </a:t>
            </a:r>
            <a:r>
              <a:rPr lang="en-US" sz="800" dirty="0" smtClean="0">
                <a:solidFill>
                  <a:srgbClr val="0070C0"/>
                </a:solidFill>
              </a:rPr>
              <a:t> style </a:t>
            </a:r>
            <a:r>
              <a:rPr lang="en-US" sz="800" dirty="0">
                <a:solidFill>
                  <a:srgbClr val="0070C0"/>
                </a:solidFill>
              </a:rPr>
              <a:t>= "position: absolute; top: 190px; left: 5px"&gt;&lt;/p&gt;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		&lt;p &gt;&lt;</a:t>
            </a:r>
            <a:r>
              <a:rPr lang="en-US" sz="800" dirty="0" err="1">
                <a:solidFill>
                  <a:srgbClr val="0070C0"/>
                </a:solidFill>
              </a:rPr>
              <a:t>img</a:t>
            </a:r>
            <a:r>
              <a:rPr lang="en-US" sz="800" dirty="0">
                <a:solidFill>
                  <a:srgbClr val="0070C0"/>
                </a:solidFill>
              </a:rPr>
              <a:t> </a:t>
            </a:r>
            <a:r>
              <a:rPr lang="en-US" sz="800" dirty="0" err="1">
                <a:solidFill>
                  <a:srgbClr val="0070C0"/>
                </a:solidFill>
              </a:rPr>
              <a:t>src</a:t>
            </a:r>
            <a:r>
              <a:rPr lang="en-US" sz="800" dirty="0">
                <a:solidFill>
                  <a:srgbClr val="0070C0"/>
                </a:solidFill>
              </a:rPr>
              <a:t> = "Images/snail3.png" width = "150" height = "150"  id = "img3" </a:t>
            </a:r>
            <a:r>
              <a:rPr lang="en-US" sz="800" dirty="0" smtClean="0">
                <a:solidFill>
                  <a:srgbClr val="0070C0"/>
                </a:solidFill>
              </a:rPr>
              <a:t>style </a:t>
            </a:r>
            <a:r>
              <a:rPr lang="en-US" sz="800" dirty="0">
                <a:solidFill>
                  <a:srgbClr val="0070C0"/>
                </a:solidFill>
              </a:rPr>
              <a:t>= "position: absolute; top: 340px; left: 5px"&gt;&lt;/p&gt;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		&lt;h1 id = "h11"&gt;  &lt;/h1&gt;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		&lt;p style = "position: absolute; top: 650px; left: 5px"&gt;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rgbClr val="0070C0"/>
                </a:solidFill>
              </a:rPr>
              <a:t>		&lt;input type = "button" </a:t>
            </a:r>
            <a:r>
              <a:rPr lang="en-US" sz="800" dirty="0" err="1">
                <a:solidFill>
                  <a:srgbClr val="0070C0"/>
                </a:solidFill>
              </a:rPr>
              <a:t>onclick</a:t>
            </a:r>
            <a:r>
              <a:rPr lang="en-US" sz="800" dirty="0">
                <a:solidFill>
                  <a:srgbClr val="0070C0"/>
                </a:solidFill>
              </a:rPr>
              <a:t> = "</a:t>
            </a:r>
            <a:r>
              <a:rPr lang="en-US" sz="800" dirty="0" err="1">
                <a:solidFill>
                  <a:srgbClr val="0070C0"/>
                </a:solidFill>
              </a:rPr>
              <a:t>startit</a:t>
            </a:r>
            <a:r>
              <a:rPr lang="en-US" sz="800" dirty="0">
                <a:solidFill>
                  <a:srgbClr val="0070C0"/>
                </a:solidFill>
              </a:rPr>
              <a:t>()" value = "start" &gt;&lt;/p&gt;</a:t>
            </a:r>
          </a:p>
        </p:txBody>
      </p:sp>
    </p:spTree>
    <p:extLst>
      <p:ext uri="{BB962C8B-B14F-4D97-AF65-F5344CB8AC3E}">
        <p14:creationId xmlns:p14="http://schemas.microsoft.com/office/powerpoint/2010/main" val="56887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143001"/>
            <a:ext cx="7543800" cy="4983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dirty="0" smtClean="0">
                <a:solidFill>
                  <a:srgbClr val="FF0000"/>
                </a:solidFill>
              </a:rPr>
              <a:t>script&gt;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setToRed</a:t>
            </a:r>
            <a:r>
              <a:rPr lang="en-US" dirty="0">
                <a:solidFill>
                  <a:srgbClr val="FF0000"/>
                </a:solidFill>
              </a:rPr>
              <a:t> ( )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 smtClean="0">
                <a:solidFill>
                  <a:srgbClr val="FF0000"/>
                </a:solidFill>
              </a:rPr>
              <a:t>colorButton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"#FF0000";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 </a:t>
            </a:r>
            <a:r>
              <a:rPr lang="en-US" dirty="0" smtClean="0">
                <a:solidFill>
                  <a:srgbClr val="FF0000"/>
                </a:solidFill>
              </a:rPr>
              <a:t>function(){</a:t>
            </a:r>
            <a:r>
              <a:rPr lang="en-US" dirty="0" err="1" smtClean="0">
                <a:solidFill>
                  <a:srgbClr val="FF0000"/>
                </a:solidFill>
              </a:rPr>
              <a:t>setToBlack</a:t>
            </a:r>
            <a:r>
              <a:rPr lang="en-US" dirty="0" smtClean="0">
                <a:solidFill>
                  <a:srgbClr val="FF0000"/>
                </a:solidFill>
              </a:rPr>
              <a:t>()}, </a:t>
            </a:r>
            <a:r>
              <a:rPr lang="en-US" dirty="0">
                <a:solidFill>
                  <a:srgbClr val="FF0000"/>
                </a:solidFill>
              </a:rPr>
              <a:t>2000 );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setToBlack</a:t>
            </a:r>
            <a:r>
              <a:rPr lang="en-US" dirty="0">
                <a:solidFill>
                  <a:srgbClr val="FF0000"/>
                </a:solidFill>
              </a:rPr>
              <a:t> ( )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 smtClean="0">
                <a:solidFill>
                  <a:srgbClr val="FF0000"/>
                </a:solidFill>
              </a:rPr>
              <a:t>colorButton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"#000000";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&lt;body&gt;</a:t>
            </a:r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&lt;input type="button" name="</a:t>
            </a:r>
            <a:r>
              <a:rPr lang="en-US" dirty="0" err="1">
                <a:solidFill>
                  <a:srgbClr val="0070C0"/>
                </a:solidFill>
              </a:rPr>
              <a:t>clickMe</a:t>
            </a:r>
            <a:r>
              <a:rPr lang="en-US" dirty="0">
                <a:solidFill>
                  <a:srgbClr val="0070C0"/>
                </a:solidFill>
              </a:rPr>
              <a:t>" id="</a:t>
            </a:r>
            <a:r>
              <a:rPr lang="en-US" dirty="0" err="1" smtClean="0">
                <a:solidFill>
                  <a:srgbClr val="0070C0"/>
                </a:solidFill>
              </a:rPr>
              <a:t>colorButton</a:t>
            </a:r>
            <a:r>
              <a:rPr lang="en-US" dirty="0">
                <a:solidFill>
                  <a:srgbClr val="0070C0"/>
                </a:solidFill>
              </a:rPr>
              <a:t>" </a:t>
            </a:r>
            <a:endParaRPr lang="en-US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value</a:t>
            </a:r>
            <a:r>
              <a:rPr lang="en-US" dirty="0">
                <a:solidFill>
                  <a:srgbClr val="0070C0"/>
                </a:solidFill>
              </a:rPr>
              <a:t>="Click me and wait!"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="</a:t>
            </a:r>
            <a:r>
              <a:rPr lang="en-US" dirty="0" err="1">
                <a:solidFill>
                  <a:srgbClr val="0070C0"/>
                </a:solidFill>
              </a:rPr>
              <a:t>setToRed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</a:p>
          <a:p>
            <a:endParaRPr lang="en-US" dirty="0"/>
          </a:p>
          <a:p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4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0"/>
            <a:ext cx="7696200" cy="6324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 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count = ‘on’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function 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{	if (count == ‘on’)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{	count = ‘off’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"Images/lightbulb.jpg"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	else if </a:t>
            </a:r>
            <a:r>
              <a:rPr lang="en-US" dirty="0">
                <a:solidFill>
                  <a:srgbClr val="FF0000"/>
                </a:solidFill>
              </a:rPr>
              <a:t>(count == </a:t>
            </a:r>
            <a:r>
              <a:rPr lang="en-US" dirty="0" smtClean="0">
                <a:solidFill>
                  <a:srgbClr val="FF0000"/>
                </a:solidFill>
              </a:rPr>
              <a:t>‘off’)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	{	count = </a:t>
            </a:r>
            <a:r>
              <a:rPr lang="en-US" dirty="0" smtClean="0">
                <a:solidFill>
                  <a:srgbClr val="FF0000"/>
                </a:solidFill>
              </a:rPr>
              <a:t>‘on’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document. </a:t>
            </a:r>
            <a:r>
              <a:rPr lang="en-US" dirty="0" err="1">
                <a:solidFill>
                  <a:srgbClr val="FF0000"/>
                </a:solidFill>
              </a:rPr>
              <a:t>getElementById</a:t>
            </a:r>
            <a:r>
              <a:rPr lang="en-US" dirty="0">
                <a:solidFill>
                  <a:srgbClr val="FF0000"/>
                </a:solidFill>
              </a:rPr>
              <a:t>(“img1”).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“Images/black.jpg 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	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()},1000)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0070C0"/>
                </a:solidFill>
              </a:rPr>
              <a:t>&lt;/head&gt;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&lt;body 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&lt;p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= “</a:t>
            </a:r>
            <a:r>
              <a:rPr lang="en-US" dirty="0" err="1" smtClean="0">
                <a:solidFill>
                  <a:srgbClr val="0070C0"/>
                </a:solidFill>
              </a:rPr>
              <a:t>myfunc</a:t>
            </a:r>
            <a:r>
              <a:rPr lang="en-US" dirty="0" smtClean="0">
                <a:solidFill>
                  <a:srgbClr val="0070C0"/>
                </a:solidFill>
              </a:rPr>
              <a:t>()”&gt; 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width = "189" height = "267"  id = "img1"&gt;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Click </a:t>
            </a:r>
            <a:r>
              <a:rPr lang="en-US" dirty="0">
                <a:solidFill>
                  <a:srgbClr val="0070C0"/>
                </a:solidFill>
              </a:rPr>
              <a:t>Here to </a:t>
            </a:r>
            <a:r>
              <a:rPr lang="en-US" dirty="0" smtClean="0">
                <a:solidFill>
                  <a:srgbClr val="0070C0"/>
                </a:solidFill>
              </a:rPr>
              <a:t>Start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&lt;/p&gt;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&lt;/body&gt;</a:t>
            </a:r>
          </a:p>
          <a:p>
            <a:pPr>
              <a:buNone/>
            </a:pPr>
            <a:endParaRPr lang="en-US" dirty="0" smtClean="0">
              <a:hlinkClick r:id="" action="ppaction://hlinkfile"/>
            </a:endParaRPr>
          </a:p>
          <a:p>
            <a:pPr>
              <a:buNone/>
            </a:pPr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66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381000"/>
            <a:ext cx="70104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Starting automatically…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371600"/>
            <a:ext cx="7010399" cy="4539622"/>
          </a:xfrm>
        </p:spPr>
        <p:txBody>
          <a:bodyPr>
            <a:normAutofit/>
          </a:bodyPr>
          <a:lstStyle/>
          <a:p>
            <a:r>
              <a:rPr lang="en-US" dirty="0" smtClean="0"/>
              <a:t>So far we’ve started function in a couple of ways:</a:t>
            </a:r>
          </a:p>
          <a:p>
            <a:pPr lvl="1"/>
            <a:r>
              <a:rPr lang="en-US" dirty="0" smtClean="0"/>
              <a:t>Primarily: </a:t>
            </a:r>
            <a:r>
              <a:rPr lang="en-US" dirty="0" err="1" smtClean="0">
                <a:solidFill>
                  <a:srgbClr val="FF0000"/>
                </a:solidFill>
              </a:rPr>
              <a:t>onClick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Also: </a:t>
            </a:r>
            <a:r>
              <a:rPr lang="en-US" dirty="0" err="1" smtClean="0">
                <a:solidFill>
                  <a:srgbClr val="FF0000"/>
                </a:solidFill>
              </a:rPr>
              <a:t>onMouseOver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err="1" smtClean="0">
                <a:solidFill>
                  <a:srgbClr val="FF0000"/>
                </a:solidFill>
              </a:rPr>
              <a:t>onMouseOut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If we want a function to start automatically, without our having to click or run our mouse over anything…</a:t>
            </a:r>
          </a:p>
          <a:p>
            <a:pPr lvl="1"/>
            <a:r>
              <a:rPr lang="en-US" dirty="0" smtClean="0"/>
              <a:t>We can use </a:t>
            </a:r>
            <a:r>
              <a:rPr lang="en-US" dirty="0" err="1" smtClean="0"/>
              <a:t>onLoad</a:t>
            </a:r>
            <a:endParaRPr lang="en-US" dirty="0" smtClean="0"/>
          </a:p>
          <a:p>
            <a:pPr lvl="1"/>
            <a:r>
              <a:rPr lang="en-US" dirty="0" smtClean="0"/>
              <a:t>We’ll use it within the body tag, e.g.,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&lt;body </a:t>
            </a:r>
            <a:r>
              <a:rPr lang="en-US" dirty="0" err="1" smtClean="0">
                <a:solidFill>
                  <a:srgbClr val="FF0000"/>
                </a:solidFill>
              </a:rPr>
              <a:t>onload</a:t>
            </a:r>
            <a:r>
              <a:rPr lang="en-US" dirty="0" smtClean="0">
                <a:solidFill>
                  <a:srgbClr val="FF0000"/>
                </a:solidFill>
              </a:rPr>
              <a:t> = “</a:t>
            </a:r>
            <a:r>
              <a:rPr lang="en-US" dirty="0" err="1" smtClean="0">
                <a:solidFill>
                  <a:srgbClr val="FF0000"/>
                </a:solidFill>
              </a:rPr>
              <a:t>func</a:t>
            </a:r>
            <a:r>
              <a:rPr lang="en-US" dirty="0" smtClean="0">
                <a:solidFill>
                  <a:srgbClr val="FF0000"/>
                </a:solidFill>
              </a:rPr>
              <a:t>()”&gt;</a:t>
            </a:r>
          </a:p>
          <a:p>
            <a:pPr lvl="2"/>
            <a:r>
              <a:rPr lang="en-US" dirty="0" smtClean="0"/>
              <a:t>This means that when the body of your html page loads into the browser, </a:t>
            </a:r>
            <a:r>
              <a:rPr lang="en-US" dirty="0" err="1" smtClean="0"/>
              <a:t>func</a:t>
            </a:r>
            <a:r>
              <a:rPr lang="en-US" dirty="0" smtClean="0"/>
              <a:t>() will be executed.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10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0"/>
            <a:ext cx="7696200" cy="6324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 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function 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{	if (count == 1)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	{	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“Images/black.jpg 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	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    	else if (count == 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count = 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"Images/lightbulb.jpg"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()},1000)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0070C0"/>
                </a:solidFill>
              </a:rPr>
              <a:t>&lt;/head&gt;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&lt;body  </a:t>
            </a:r>
            <a:r>
              <a:rPr lang="en-US" smtClean="0">
                <a:solidFill>
                  <a:srgbClr val="0070C0"/>
                </a:solidFill>
              </a:rPr>
              <a:t>onLoad </a:t>
            </a:r>
            <a:r>
              <a:rPr lang="en-US" dirty="0" smtClean="0">
                <a:solidFill>
                  <a:srgbClr val="0070C0"/>
                </a:solidFill>
              </a:rPr>
              <a:t>= “</a:t>
            </a:r>
            <a:r>
              <a:rPr lang="en-US" dirty="0" err="1" smtClean="0">
                <a:solidFill>
                  <a:srgbClr val="0070C0"/>
                </a:solidFill>
              </a:rPr>
              <a:t>myfunc</a:t>
            </a:r>
            <a:r>
              <a:rPr lang="en-US" dirty="0" smtClean="0">
                <a:solidFill>
                  <a:srgbClr val="0070C0"/>
                </a:solidFill>
              </a:rPr>
              <a:t>()”&gt;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width = "189" height = "267"  id = "img1"&gt;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&lt;/p&gt;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&lt;/body&gt;</a:t>
            </a:r>
          </a:p>
          <a:p>
            <a:pPr>
              <a:buNone/>
            </a:pPr>
            <a:endParaRPr lang="en-US" dirty="0" smtClean="0">
              <a:hlinkClick r:id="" action="ppaction://hlinkfile"/>
            </a:endParaRPr>
          </a:p>
          <a:p>
            <a:pPr>
              <a:buNone/>
            </a:pPr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2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0"/>
            <a:ext cx="7772399" cy="6934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var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[0</a:t>
            </a:r>
            <a:r>
              <a:rPr lang="en-US" sz="1400" dirty="0">
                <a:solidFill>
                  <a:srgbClr val="FF0000"/>
                </a:solidFill>
              </a:rPr>
              <a:t>]="Images/ kittyfur-back.jpg 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[1]=“Images/kittyhimself.jpg</a:t>
            </a:r>
            <a:r>
              <a:rPr lang="en-US" sz="1400" dirty="0">
                <a:solidFill>
                  <a:srgbClr val="FF0000"/>
                </a:solidFill>
              </a:rPr>
              <a:t>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[2</a:t>
            </a:r>
            <a:r>
              <a:rPr lang="en-US" sz="1400" dirty="0">
                <a:solidFill>
                  <a:srgbClr val="FF0000"/>
                </a:solidFill>
              </a:rPr>
              <a:t>]="Images/kittybreakfast.jpg"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[3</a:t>
            </a:r>
            <a:r>
              <a:rPr lang="en-US" sz="1400" dirty="0">
                <a:solidFill>
                  <a:srgbClr val="FF0000"/>
                </a:solidFill>
              </a:rPr>
              <a:t>]="Images/kittyno-regrets.jpg"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[4</a:t>
            </a:r>
            <a:r>
              <a:rPr lang="en-US" sz="1400" dirty="0">
                <a:solidFill>
                  <a:srgbClr val="FF0000"/>
                </a:solidFill>
              </a:rPr>
              <a:t>]="Images/kttylemon.jpg" 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var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= -1 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function </a:t>
            </a:r>
            <a:r>
              <a:rPr lang="en-US" sz="1400" dirty="0" err="1">
                <a:solidFill>
                  <a:srgbClr val="FF0000"/>
                </a:solidFill>
              </a:rPr>
              <a:t>displaypic</a:t>
            </a:r>
            <a:r>
              <a:rPr lang="en-US" sz="14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   	</a:t>
            </a:r>
            <a:r>
              <a:rPr lang="en-US" sz="1400" dirty="0">
                <a:solidFill>
                  <a:srgbClr val="FF0000"/>
                </a:solidFill>
              </a:rPr>
              <a:t>{   	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>
                <a:solidFill>
                  <a:srgbClr val="FF0000"/>
                </a:solidFill>
              </a:rPr>
              <a:t>=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if (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&gt;= </a:t>
            </a:r>
            <a:r>
              <a:rPr lang="en-US" sz="1400" dirty="0" err="1">
                <a:solidFill>
                  <a:srgbClr val="FF0000"/>
                </a:solidFill>
              </a:rPr>
              <a:t>picArray.length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{  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</a:t>
            </a:r>
            <a:r>
              <a:rPr lang="en-US" sz="1400" dirty="0" err="1">
                <a:solidFill>
                  <a:srgbClr val="FF0000"/>
                </a:solidFill>
              </a:rPr>
              <a:t>document.getElementById</a:t>
            </a:r>
            <a:r>
              <a:rPr lang="en-US" sz="1400" dirty="0">
                <a:solidFill>
                  <a:srgbClr val="FF0000"/>
                </a:solidFill>
              </a:rPr>
              <a:t>("pic1").</a:t>
            </a:r>
            <a:r>
              <a:rPr lang="en-US" sz="1400" dirty="0" err="1">
                <a:solidFill>
                  <a:srgbClr val="FF0000"/>
                </a:solidFill>
              </a:rPr>
              <a:t>src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</a:t>
            </a:r>
            <a:r>
              <a:rPr lang="en-US" sz="1400" dirty="0" err="1">
                <a:solidFill>
                  <a:srgbClr val="FF0000"/>
                </a:solidFill>
              </a:rPr>
              <a:t>document.getElementById</a:t>
            </a:r>
            <a:r>
              <a:rPr lang="en-US" sz="1400" dirty="0">
                <a:solidFill>
                  <a:srgbClr val="FF0000"/>
                </a:solidFill>
              </a:rPr>
              <a:t>("p1").</a:t>
            </a:r>
            <a:r>
              <a:rPr lang="en-US" sz="1400" dirty="0" err="1">
                <a:solidFill>
                  <a:srgbClr val="FF0000"/>
                </a:solidFill>
              </a:rPr>
              <a:t>innerHTML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</a:t>
            </a:r>
            <a:r>
              <a:rPr lang="en-US" sz="1400" b="1" dirty="0" err="1">
                <a:solidFill>
                  <a:srgbClr val="FF0000"/>
                </a:solidFill>
              </a:rPr>
              <a:t>setTimeout</a:t>
            </a:r>
            <a:r>
              <a:rPr lang="en-US" sz="1400" b="1" dirty="0">
                <a:solidFill>
                  <a:srgbClr val="FF0000"/>
                </a:solidFill>
              </a:rPr>
              <a:t>(function(){</a:t>
            </a:r>
            <a:r>
              <a:rPr lang="en-US" sz="1400" b="1" dirty="0" err="1">
                <a:solidFill>
                  <a:srgbClr val="FF0000"/>
                </a:solidFill>
              </a:rPr>
              <a:t>displaypic</a:t>
            </a:r>
            <a:r>
              <a:rPr lang="en-US" sz="1400" b="1" dirty="0">
                <a:solidFill>
                  <a:srgbClr val="FF0000"/>
                </a:solidFill>
              </a:rPr>
              <a:t>()},2000)</a:t>
            </a: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  </a:t>
            </a:r>
            <a:r>
              <a:rPr lang="en-US" sz="1400" dirty="0">
                <a:solidFill>
                  <a:srgbClr val="FF0000"/>
                </a:solidFill>
              </a:rPr>
              <a:t>	 </a:t>
            </a: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&lt;p&gt;&lt;</a:t>
            </a:r>
            <a:r>
              <a:rPr lang="en-US" sz="1400" dirty="0" err="1">
                <a:solidFill>
                  <a:srgbClr val="0070C0"/>
                </a:solidFill>
              </a:rPr>
              <a:t>img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err="1">
                <a:solidFill>
                  <a:srgbClr val="0070C0"/>
                </a:solidFill>
              </a:rPr>
              <a:t>src</a:t>
            </a:r>
            <a:r>
              <a:rPr lang="en-US" sz="1400" dirty="0">
                <a:solidFill>
                  <a:srgbClr val="0070C0"/>
                </a:solidFill>
              </a:rPr>
              <a:t> = "Images/Leopard.jpg" height = "300" width = "390" alt = "vacation pics" id = "pic1" &gt; 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&lt;input type = "button" value = </a:t>
            </a:r>
            <a:r>
              <a:rPr lang="en-US" sz="1400" dirty="0">
                <a:solidFill>
                  <a:srgbClr val="0070C0"/>
                </a:solidFill>
              </a:rPr>
              <a:t>“Start Slide Show" </a:t>
            </a:r>
            <a:r>
              <a:rPr lang="en-US" sz="1400" dirty="0" err="1">
                <a:solidFill>
                  <a:srgbClr val="0070C0"/>
                </a:solidFill>
              </a:rPr>
              <a:t>onClick</a:t>
            </a:r>
            <a:r>
              <a:rPr lang="en-US" sz="1400" dirty="0">
                <a:solidFill>
                  <a:srgbClr val="0070C0"/>
                </a:solidFill>
              </a:rPr>
              <a:t> = "</a:t>
            </a:r>
            <a:r>
              <a:rPr lang="en-US" sz="1400" dirty="0" err="1">
                <a:solidFill>
                  <a:srgbClr val="0070C0"/>
                </a:solidFill>
              </a:rPr>
              <a:t>displaypic</a:t>
            </a:r>
            <a:r>
              <a:rPr lang="en-US" sz="140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&lt;p id = "p1"&gt;Image number 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29803" y="2286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5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0" y="1219200"/>
            <a:ext cx="24384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1" y="0"/>
            <a:ext cx="7619999" cy="6705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[0]="Images/Images/bg1.jpg"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[1]="Images/Images/bg2.jpg"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[2]="Images/Images/bg3.jpg"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[3]="Images/Images/bg4.jpg"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[4]="</a:t>
            </a:r>
            <a:r>
              <a:rPr lang="en-US" sz="1200" dirty="0">
                <a:solidFill>
                  <a:srgbClr val="FF0000"/>
                </a:solidFill>
              </a:rPr>
              <a:t>Images/Images/bg5.jpg“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[0]="#FFFF66"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[1]="#FF0033"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[2]="#FFFFFF"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[3]="#112200"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[4]="#</a:t>
            </a:r>
            <a:r>
              <a:rPr lang="en-US" sz="1200" dirty="0">
                <a:solidFill>
                  <a:srgbClr val="FF0000"/>
                </a:solidFill>
              </a:rPr>
              <a:t>88AA44“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= -1 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function </a:t>
            </a:r>
            <a:r>
              <a:rPr lang="en-US" sz="1200" dirty="0" err="1">
                <a:solidFill>
                  <a:srgbClr val="FF0000"/>
                </a:solidFill>
              </a:rPr>
              <a:t>displaypic</a:t>
            </a:r>
            <a:r>
              <a:rPr lang="en-US" sz="12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>
                <a:solidFill>
                  <a:srgbClr val="FF0000"/>
                </a:solidFill>
              </a:rPr>
              <a:t>	 </a:t>
            </a:r>
            <a:r>
              <a:rPr lang="en-US" sz="1200" dirty="0">
                <a:solidFill>
                  <a:srgbClr val="FF0000"/>
                </a:solidFill>
              </a:rPr>
              <a:t>{   </a:t>
            </a: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= 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+ </a:t>
            </a:r>
            <a:r>
              <a:rPr lang="en-US" sz="1200" dirty="0">
                <a:solidFill>
                  <a:srgbClr val="FF0000"/>
                </a:solidFill>
              </a:rPr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  if (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&gt;= </a:t>
            </a:r>
            <a:r>
              <a:rPr lang="en-US" sz="1200" dirty="0" err="1">
                <a:solidFill>
                  <a:srgbClr val="FF0000"/>
                </a:solidFill>
              </a:rPr>
              <a:t>picArray.length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  {   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("h11").</a:t>
            </a:r>
            <a:r>
              <a:rPr lang="en-US" sz="1200" dirty="0" err="1">
                <a:solidFill>
                  <a:srgbClr val="FF0000"/>
                </a:solidFill>
              </a:rPr>
              <a:t>style.background</a:t>
            </a:r>
            <a:r>
              <a:rPr lang="en-US" sz="1200" dirty="0">
                <a:solidFill>
                  <a:srgbClr val="FF0000"/>
                </a:solidFill>
              </a:rPr>
              <a:t> = "</a:t>
            </a:r>
            <a:r>
              <a:rPr lang="en-US" sz="1200" dirty="0" err="1">
                <a:solidFill>
                  <a:srgbClr val="FF0000"/>
                </a:solidFill>
              </a:rPr>
              <a:t>url</a:t>
            </a:r>
            <a:r>
              <a:rPr lang="en-US" sz="1200" dirty="0">
                <a:solidFill>
                  <a:srgbClr val="FF0000"/>
                </a:solidFill>
              </a:rPr>
              <a:t>("+</a:t>
            </a:r>
            <a:r>
              <a:rPr lang="en-US" sz="1200" dirty="0" err="1">
                <a:solidFill>
                  <a:srgbClr val="FF0000"/>
                </a:solidFill>
              </a:rPr>
              <a:t>picArray</a:t>
            </a:r>
            <a:r>
              <a:rPr lang="en-US" sz="1200" dirty="0">
                <a:solidFill>
                  <a:srgbClr val="FF0000"/>
                </a:solidFill>
              </a:rPr>
              <a:t>[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]+")"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("h11").</a:t>
            </a:r>
            <a:r>
              <a:rPr lang="en-US" sz="1200" dirty="0" err="1">
                <a:solidFill>
                  <a:srgbClr val="FF0000"/>
                </a:solidFill>
              </a:rPr>
              <a:t>style.color</a:t>
            </a:r>
            <a:r>
              <a:rPr lang="en-US" sz="1200" dirty="0">
                <a:solidFill>
                  <a:srgbClr val="FF0000"/>
                </a:solidFill>
              </a:rPr>
              <a:t> = </a:t>
            </a:r>
            <a:r>
              <a:rPr lang="en-US" sz="1200" dirty="0" err="1">
                <a:solidFill>
                  <a:srgbClr val="FF0000"/>
                </a:solidFill>
              </a:rPr>
              <a:t>clrArray</a:t>
            </a:r>
            <a:r>
              <a:rPr lang="en-US" sz="1200" dirty="0">
                <a:solidFill>
                  <a:srgbClr val="FF0000"/>
                </a:solidFill>
              </a:rPr>
              <a:t>[</a:t>
            </a:r>
            <a:r>
              <a:rPr lang="en-US" sz="1200" dirty="0" err="1">
                <a:solidFill>
                  <a:srgbClr val="FF0000"/>
                </a:solidFill>
              </a:rPr>
              <a:t>num</a:t>
            </a:r>
            <a:r>
              <a:rPr lang="en-US" sz="1200" dirty="0">
                <a:solidFill>
                  <a:srgbClr val="FF0000"/>
                </a:solidFill>
              </a:rPr>
              <a:t>]	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   </a:t>
            </a:r>
            <a:r>
              <a:rPr lang="en-US" sz="1200" dirty="0">
                <a:solidFill>
                  <a:srgbClr val="0070C0"/>
                </a:solidFill>
              </a:rPr>
              <a:t>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&lt;body </a:t>
            </a:r>
            <a:r>
              <a:rPr lang="en-US" sz="1200" b="1" dirty="0" err="1">
                <a:solidFill>
                  <a:srgbClr val="0070C0"/>
                </a:solidFill>
              </a:rPr>
              <a:t>onLoad</a:t>
            </a:r>
            <a:r>
              <a:rPr lang="en-US" sz="1200" b="1" dirty="0">
                <a:solidFill>
                  <a:srgbClr val="0070C0"/>
                </a:solidFill>
              </a:rPr>
              <a:t> = "</a:t>
            </a:r>
            <a:r>
              <a:rPr lang="en-US" sz="1200" b="1" dirty="0" err="1">
                <a:solidFill>
                  <a:srgbClr val="0070C0"/>
                </a:solidFill>
              </a:rPr>
              <a:t>displaypic</a:t>
            </a:r>
            <a:r>
              <a:rPr lang="en-US" sz="1200" b="1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&lt;h1 id = "h11"&gt; Different Styles&lt;/h1&gt;  </a:t>
            </a:r>
            <a:endParaRPr lang="en-US" sz="12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</a:t>
            </a:r>
            <a:r>
              <a:rPr lang="en-US" sz="1200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29803" y="2286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5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931</Words>
  <Application>Microsoft Office PowerPoint</Application>
  <PresentationFormat>Widescreen</PresentationFormat>
  <Paragraphs>818</Paragraphs>
  <Slides>30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Wisp</vt:lpstr>
      <vt:lpstr>PowerPoint Presentation</vt:lpstr>
      <vt:lpstr>setTimeout()</vt:lpstr>
      <vt:lpstr>setTimeout(function(){displaypic()}, 2000)</vt:lpstr>
      <vt:lpstr>Example:</vt:lpstr>
      <vt:lpstr>PowerPoint Presentation</vt:lpstr>
      <vt:lpstr>Starting automatically…</vt:lpstr>
      <vt:lpstr>PowerPoint Presentation</vt:lpstr>
      <vt:lpstr>PowerPoint Presentation</vt:lpstr>
      <vt:lpstr>What about this?</vt:lpstr>
      <vt:lpstr>What about this?:</vt:lpstr>
      <vt:lpstr>What does this do?</vt:lpstr>
      <vt:lpstr>What does this do?</vt:lpstr>
      <vt:lpstr>Moving things by clicking:</vt:lpstr>
      <vt:lpstr>How do we check if the car is over the frog?</vt:lpstr>
      <vt:lpstr>PowerPoint Presentation</vt:lpstr>
      <vt:lpstr>Parameters:</vt:lpstr>
      <vt:lpstr>Parameter Example:</vt:lpstr>
      <vt:lpstr>PowerPoint Presentation</vt:lpstr>
      <vt:lpstr>Functions can have more than one parameter</vt:lpstr>
      <vt:lpstr>Parameter Example:</vt:lpstr>
      <vt:lpstr>PowerPoint Presentation</vt:lpstr>
      <vt:lpstr>Add another snail for a race?    link</vt:lpstr>
      <vt:lpstr>Next, make both snails go at once:  link</vt:lpstr>
      <vt:lpstr>Problem: both snails using the same y coordinate (why is this a problem?)</vt:lpstr>
      <vt:lpstr>All Together:  link</vt:lpstr>
      <vt:lpstr>Now, how do we add another snail?   (3 lines in js and 1 line in the html code)</vt:lpstr>
      <vt:lpstr>Link  Next: Make them go backwards?</vt:lpstr>
      <vt:lpstr>Tougher:</vt:lpstr>
      <vt:lpstr>Add flipped pics:</vt:lpstr>
      <vt:lpstr>All Together:   Link: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2016-12-01T21:04:50Z</dcterms:created>
  <dcterms:modified xsi:type="dcterms:W3CDTF">2016-12-01T21:05:47Z</dcterms:modified>
</cp:coreProperties>
</file>