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2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6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58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1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4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3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7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8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5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2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0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8FB13-B615-4F27-9B18-D22C56FD66C2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CEFAC-CCED-4C77-AD49-53C050389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2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confirm1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hfunc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func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halffunc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ixthfunc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hfunc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2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2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3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4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5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6.html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7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arrayfunc8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innerhtml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innerhtml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rstfunc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condfunc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07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17" y="152400"/>
            <a:ext cx="9007384" cy="747490"/>
          </a:xfrm>
        </p:spPr>
        <p:txBody>
          <a:bodyPr/>
          <a:lstStyle/>
          <a:p>
            <a:r>
              <a:rPr lang="en-US" dirty="0" smtClean="0"/>
              <a:t>Functions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16" y="899890"/>
            <a:ext cx="9504785" cy="5011332"/>
          </a:xfrm>
        </p:spPr>
        <p:txBody>
          <a:bodyPr>
            <a:normAutofit/>
          </a:bodyPr>
          <a:lstStyle/>
          <a:p>
            <a:r>
              <a:rPr lang="en-US" dirty="0" smtClean="0"/>
              <a:t>Remember, functions are a way of giving some code a name.</a:t>
            </a:r>
          </a:p>
          <a:p>
            <a:r>
              <a:rPr lang="en-US" dirty="0" smtClean="0"/>
              <a:t>Functions do not execute (run) automatically </a:t>
            </a:r>
          </a:p>
          <a:p>
            <a:pPr lvl="1"/>
            <a:r>
              <a:rPr lang="en-US" dirty="0" smtClean="0"/>
              <a:t>So far, the code we have written runs only when we click on the button</a:t>
            </a:r>
          </a:p>
          <a:p>
            <a:pPr lvl="1"/>
            <a:r>
              <a:rPr lang="en-US" dirty="0" smtClean="0"/>
              <a:t>Functions </a:t>
            </a:r>
            <a:r>
              <a:rPr lang="en-US" b="1" dirty="0" smtClean="0"/>
              <a:t>ONLY </a:t>
            </a:r>
            <a:r>
              <a:rPr lang="en-US" dirty="0" smtClean="0"/>
              <a:t>run when the code “calls” them</a:t>
            </a:r>
          </a:p>
          <a:p>
            <a:r>
              <a:rPr lang="en-US" dirty="0" smtClean="0"/>
              <a:t>Functions can go in the head section of our html code or in the body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We usually put them in the head section</a:t>
            </a:r>
          </a:p>
          <a:p>
            <a:pPr lvl="2"/>
            <a:r>
              <a:rPr lang="en-US" dirty="0" smtClean="0"/>
              <a:t>Reason: if there are images involved, by putting it in the head section, the images will preload.</a:t>
            </a:r>
          </a:p>
          <a:p>
            <a:pPr lvl="2"/>
            <a:r>
              <a:rPr lang="en-US" dirty="0" smtClean="0"/>
              <a:t>If we put the code in the body section, the images won’t download until the function is called, making it run slow.</a:t>
            </a:r>
          </a:p>
          <a:p>
            <a:pPr lvl="1"/>
            <a:r>
              <a:rPr lang="en-US" dirty="0" smtClean="0"/>
              <a:t>Plus, it is just sloppier</a:t>
            </a:r>
          </a:p>
        </p:txBody>
      </p:sp>
    </p:spTree>
    <p:extLst>
      <p:ext uri="{BB962C8B-B14F-4D97-AF65-F5344CB8AC3E}">
        <p14:creationId xmlns:p14="http://schemas.microsoft.com/office/powerpoint/2010/main" val="28301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820" y="593008"/>
            <a:ext cx="6589199" cy="518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Naming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034" y="1676400"/>
            <a:ext cx="6591985" cy="3777622"/>
          </a:xfrm>
        </p:spPr>
        <p:txBody>
          <a:bodyPr/>
          <a:lstStyle/>
          <a:p>
            <a:r>
              <a:rPr lang="en-US" dirty="0" smtClean="0"/>
              <a:t>You pick the name for your function</a:t>
            </a:r>
          </a:p>
          <a:p>
            <a:r>
              <a:rPr lang="en-US" dirty="0" smtClean="0"/>
              <a:t>Naming rules: Like variables:</a:t>
            </a:r>
          </a:p>
          <a:p>
            <a:pPr lvl="1"/>
            <a:r>
              <a:rPr lang="en-US" dirty="0" smtClean="0"/>
              <a:t>No spaces!!!!!</a:t>
            </a:r>
          </a:p>
          <a:p>
            <a:pPr lvl="1"/>
            <a:r>
              <a:rPr lang="en-US" dirty="0" smtClean="0"/>
              <a:t>No special characters</a:t>
            </a:r>
          </a:p>
          <a:p>
            <a:pPr lvl="1"/>
            <a:r>
              <a:rPr lang="en-US" dirty="0" smtClean="0"/>
              <a:t>Cannot start with a number</a:t>
            </a:r>
          </a:p>
          <a:p>
            <a:pPr lvl="1"/>
            <a:r>
              <a:rPr lang="en-US" dirty="0" smtClean="0"/>
              <a:t>Cannot be the same name as a variable you’re using</a:t>
            </a:r>
          </a:p>
          <a:p>
            <a:pPr lvl="1"/>
            <a:r>
              <a:rPr lang="en-US" dirty="0" smtClean="0"/>
              <a:t>Cannot be the same name as something that </a:t>
            </a:r>
            <a:r>
              <a:rPr lang="en-US" dirty="0" err="1" smtClean="0"/>
              <a:t>javaScript</a:t>
            </a:r>
            <a:r>
              <a:rPr lang="en-US" dirty="0" smtClean="0"/>
              <a:t> already uses.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91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228600"/>
            <a:ext cx="8077200" cy="66294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&lt;!DOCTYPE html&gt;&lt;html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</a:t>
            </a:r>
            <a:r>
              <a:rPr lang="en-US" sz="1600" dirty="0">
                <a:solidFill>
                  <a:srgbClr val="0070C0"/>
                </a:solidFill>
              </a:rPr>
              <a:t>head&gt;	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    &lt;</a:t>
            </a:r>
            <a:r>
              <a:rPr lang="en-US" sz="1600" dirty="0">
                <a:solidFill>
                  <a:srgbClr val="0070C0"/>
                </a:solidFill>
              </a:rPr>
              <a:t>meta charset= "utf-8" /&gt;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&lt;script&gt;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function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showconfirm</a:t>
            </a:r>
            <a:r>
              <a:rPr lang="en-US" sz="1600" b="1" dirty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{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</a:rPr>
              <a:t>r=confirm("Press a button");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if </a:t>
            </a:r>
            <a:r>
              <a:rPr lang="en-US" sz="1600" dirty="0">
                <a:solidFill>
                  <a:srgbClr val="FF0000"/>
                </a:solidFill>
              </a:rPr>
              <a:t>(r==true)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{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              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('p1').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"You pressed OK!";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else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{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</a:t>
            </a:r>
            <a:r>
              <a:rPr lang="en-US" sz="1600" b="1" dirty="0">
                <a:solidFill>
                  <a:srgbClr val="FF0000"/>
                </a:solidFill>
              </a:rPr>
              <a:t>             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('p1').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"You pressed Cancel!";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               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&lt;/</a:t>
            </a:r>
            <a:r>
              <a:rPr lang="en-US" sz="1600" dirty="0">
                <a:solidFill>
                  <a:srgbClr val="FF0000"/>
                </a:solidFill>
              </a:rPr>
              <a:t>script&gt;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&lt;body&gt;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&lt;input type="button" value="Show confirm box" </a:t>
            </a:r>
            <a:r>
              <a:rPr lang="en-US" sz="1600" b="1" dirty="0" err="1">
                <a:solidFill>
                  <a:srgbClr val="0070C0"/>
                </a:solidFill>
              </a:rPr>
              <a:t>onclick</a:t>
            </a:r>
            <a:r>
              <a:rPr lang="en-US" sz="1600" b="1" dirty="0">
                <a:solidFill>
                  <a:srgbClr val="0070C0"/>
                </a:solidFill>
              </a:rPr>
              <a:t>="</a:t>
            </a:r>
            <a:r>
              <a:rPr lang="en-US" sz="1600" b="1" dirty="0" err="1">
                <a:solidFill>
                  <a:srgbClr val="0070C0"/>
                </a:solidFill>
              </a:rPr>
              <a:t>showconfirm</a:t>
            </a:r>
            <a:r>
              <a:rPr lang="en-US" sz="1600" b="1" dirty="0">
                <a:solidFill>
                  <a:srgbClr val="0070C0"/>
                </a:solidFill>
              </a:rPr>
              <a:t>()" 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&lt;p id = "</a:t>
            </a:r>
            <a:r>
              <a:rPr lang="en-US" sz="1600" b="1" dirty="0">
                <a:solidFill>
                  <a:srgbClr val="0070C0"/>
                </a:solidFill>
              </a:rPr>
              <a:t>p1</a:t>
            </a:r>
            <a:r>
              <a:rPr lang="en-US" sz="1600" dirty="0">
                <a:solidFill>
                  <a:srgbClr val="0070C0"/>
                </a:solidFill>
              </a:rPr>
              <a:t>"&gt; Answer goes here &lt;/p&gt;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&lt;/body&gt;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</a:t>
            </a:r>
            <a:r>
              <a:rPr lang="en-US" sz="1600" dirty="0">
                <a:solidFill>
                  <a:srgbClr val="0070C0"/>
                </a:solidFill>
              </a:rPr>
              <a:t>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953000" y="1600200"/>
            <a:ext cx="4267200" cy="388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962400" y="2895600"/>
            <a:ext cx="2667000" cy="281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038600" y="3962400"/>
            <a:ext cx="2667000" cy="17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19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10" y="469282"/>
            <a:ext cx="10360090" cy="638871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&lt;meta charset= "utf-8" /&gt;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&lt;script &gt;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function </a:t>
            </a:r>
            <a:r>
              <a:rPr lang="en-US" sz="1400" b="1" dirty="0" err="1">
                <a:solidFill>
                  <a:srgbClr val="FF0000"/>
                </a:solidFill>
              </a:rPr>
              <a:t>colorpref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{  </a:t>
            </a:r>
            <a:r>
              <a:rPr lang="en-US" sz="1400" b="1" dirty="0" err="1">
                <a:solidFill>
                  <a:srgbClr val="FF0000"/>
                </a:solidFill>
              </a:rPr>
              <a:t>var</a:t>
            </a:r>
            <a:r>
              <a:rPr lang="en-US" sz="1400" b="1" dirty="0">
                <a:solidFill>
                  <a:srgbClr val="FF0000"/>
                </a:solidFill>
              </a:rPr>
              <a:t> color = prompt("Please enter your favorite color!", "");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if (color == "purple")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artistic and moody! 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"blue")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serene and calm."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"red")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fiery and passionate!"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"green")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earthy and comfortable."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&lt;/script&gt;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&lt;/head&gt;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&lt;body&gt;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&lt;h1&gt; color transcript &lt;/h1&gt;      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</a:rPr>
              <a:t>      &lt;input type = "button" value = "find out what your color says about you!" </a:t>
            </a:r>
            <a:endParaRPr lang="en-US" sz="1400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</a:rPr>
              <a:t>	</a:t>
            </a:r>
            <a:r>
              <a:rPr lang="en-US" sz="1400" b="1" dirty="0" err="1">
                <a:solidFill>
                  <a:srgbClr val="0070C0"/>
                </a:solidFill>
              </a:rPr>
              <a:t>onClick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0070C0"/>
                </a:solidFill>
              </a:rPr>
              <a:t>= </a:t>
            </a:r>
            <a:r>
              <a:rPr lang="en-US" sz="1400" b="1" dirty="0">
                <a:solidFill>
                  <a:srgbClr val="0070C0"/>
                </a:solidFill>
              </a:rPr>
              <a:t>“</a:t>
            </a:r>
            <a:r>
              <a:rPr lang="en-US" sz="1400" b="1" dirty="0" err="1">
                <a:solidFill>
                  <a:srgbClr val="0070C0"/>
                </a:solidFill>
              </a:rPr>
              <a:t>colorpref</a:t>
            </a:r>
            <a:r>
              <a:rPr lang="en-US" sz="1400" b="1" dirty="0">
                <a:solidFill>
                  <a:srgbClr val="0070C0"/>
                </a:solidFill>
              </a:rPr>
              <a:t>()"&gt;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   &lt;p id = 'p1'&gt; Your info will go here &lt;/p&gt;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&lt;p&gt;Thanks for playing! &lt;p&gt;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</a:t>
            </a:r>
            <a:r>
              <a:rPr lang="en-US" sz="1400" dirty="0">
                <a:solidFill>
                  <a:srgbClr val="0070C0"/>
                </a:solidFill>
              </a:rPr>
              <a:t>body&gt;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3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918" y="152400"/>
            <a:ext cx="10388082" cy="647700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&lt;!DOCTYPE html&gt;&lt;html&gt;&lt;head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>
                <a:solidFill>
                  <a:srgbClr val="0070C0"/>
                </a:solidFill>
              </a:rPr>
              <a:t>meta charset= "utf-8" /&gt;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</a:t>
            </a:r>
            <a:r>
              <a:rPr lang="en-US" sz="12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function </a:t>
            </a:r>
            <a:r>
              <a:rPr lang="en-US" sz="1200" b="1" dirty="0" err="1">
                <a:solidFill>
                  <a:srgbClr val="FF0000"/>
                </a:solidFill>
              </a:rPr>
              <a:t>coffeeinfo</a:t>
            </a:r>
            <a:r>
              <a:rPr lang="en-US" sz="1200" b="1" dirty="0">
                <a:solidFill>
                  <a:srgbClr val="FF0000"/>
                </a:solidFill>
              </a:rPr>
              <a:t>(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innerHTML</a:t>
            </a:r>
            <a:r>
              <a:rPr lang="en-US" sz="1200" dirty="0">
                <a:solidFill>
                  <a:srgbClr val="FF0000"/>
                </a:solidFill>
              </a:rPr>
              <a:t> = "&lt;p&gt;The word 'coffee' was at one time </a:t>
            </a:r>
            <a:r>
              <a:rPr lang="en-US" sz="1200" dirty="0">
                <a:solidFill>
                  <a:srgbClr val="FF0000"/>
                </a:solidFill>
              </a:rPr>
              <a:t>a…. </a:t>
            </a:r>
            <a:r>
              <a:rPr lang="en-US" sz="1200" dirty="0">
                <a:solidFill>
                  <a:srgbClr val="FF0000"/>
                </a:solidFill>
              </a:rPr>
              <a:t>&lt;/p&gt;"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style.color</a:t>
            </a:r>
            <a:r>
              <a:rPr lang="en-US" sz="1200" dirty="0">
                <a:solidFill>
                  <a:srgbClr val="FF0000"/>
                </a:solidFill>
              </a:rPr>
              <a:t> = "#CCBBAA"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style.backgroundColor</a:t>
            </a:r>
            <a:r>
              <a:rPr lang="en-US" sz="1200" dirty="0">
                <a:solidFill>
                  <a:srgbClr val="FF0000"/>
                </a:solidFill>
              </a:rPr>
              <a:t> = "#</a:t>
            </a:r>
            <a:r>
              <a:rPr lang="en-US" sz="1200" dirty="0">
                <a:solidFill>
                  <a:srgbClr val="FF0000"/>
                </a:solidFill>
              </a:rPr>
              <a:t>995500“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function </a:t>
            </a:r>
            <a:r>
              <a:rPr lang="en-US" sz="1200" b="1" dirty="0" err="1">
                <a:solidFill>
                  <a:srgbClr val="FF0000"/>
                </a:solidFill>
              </a:rPr>
              <a:t>teainfo</a:t>
            </a:r>
            <a:r>
              <a:rPr lang="en-US" sz="12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innerHTML</a:t>
            </a:r>
            <a:r>
              <a:rPr lang="en-US" sz="1200" dirty="0">
                <a:solidFill>
                  <a:srgbClr val="FF0000"/>
                </a:solidFill>
              </a:rPr>
              <a:t> = "&lt;p&gt;The origin of tea can be traced back </a:t>
            </a:r>
            <a:r>
              <a:rPr lang="en-US" sz="1200" dirty="0">
                <a:solidFill>
                  <a:srgbClr val="FF0000"/>
                </a:solidFill>
              </a:rPr>
              <a:t>to .. </a:t>
            </a:r>
            <a:r>
              <a:rPr lang="en-US" sz="1200" dirty="0">
                <a:solidFill>
                  <a:srgbClr val="FF0000"/>
                </a:solidFill>
              </a:rPr>
              <a:t>&lt;/p&gt;"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style.color</a:t>
            </a:r>
            <a:r>
              <a:rPr lang="en-US" sz="1200" dirty="0">
                <a:solidFill>
                  <a:srgbClr val="FF0000"/>
                </a:solidFill>
              </a:rPr>
              <a:t> = "#227700"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style.backgroundColor</a:t>
            </a:r>
            <a:r>
              <a:rPr lang="en-US" sz="1200" dirty="0">
                <a:solidFill>
                  <a:srgbClr val="FF0000"/>
                </a:solidFill>
              </a:rPr>
              <a:t> = "#</a:t>
            </a:r>
            <a:r>
              <a:rPr lang="en-US" sz="1200" dirty="0">
                <a:solidFill>
                  <a:srgbClr val="FF0000"/>
                </a:solidFill>
              </a:rPr>
              <a:t>BBCC22“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&lt;/</a:t>
            </a:r>
            <a:r>
              <a:rPr lang="en-US" sz="1200" dirty="0">
                <a:solidFill>
                  <a:srgbClr val="0070C0"/>
                </a:solidFill>
              </a:rPr>
              <a:t>head&gt;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&lt;table 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&gt;&lt;td 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>
                <a:solidFill>
                  <a:srgbClr val="0070C0"/>
                </a:solidFill>
              </a:rPr>
              <a:t>                                         &lt;</a:t>
            </a:r>
            <a:r>
              <a:rPr lang="en-US" sz="1200" dirty="0" err="1">
                <a:solidFill>
                  <a:srgbClr val="0070C0"/>
                </a:solidFill>
              </a:rPr>
              <a:t>img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 err="1">
                <a:solidFill>
                  <a:srgbClr val="0070C0"/>
                </a:solidFill>
              </a:rPr>
              <a:t>src</a:t>
            </a:r>
            <a:r>
              <a:rPr lang="en-US" sz="1200" dirty="0">
                <a:solidFill>
                  <a:srgbClr val="0070C0"/>
                </a:solidFill>
              </a:rPr>
              <a:t> = "Images/coffee.jpg" width = "300" height = "280" alt = "pic of coffee" </a:t>
            </a:r>
            <a:r>
              <a:rPr lang="en-US" sz="1200" b="1" dirty="0">
                <a:solidFill>
                  <a:srgbClr val="0070C0"/>
                </a:solidFill>
              </a:rPr>
              <a:t>id =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b="1" dirty="0">
                <a:solidFill>
                  <a:srgbClr val="0070C0"/>
                </a:solidFill>
              </a:rPr>
              <a:t>"coffee"</a:t>
            </a:r>
            <a:r>
              <a:rPr lang="en-US" sz="1200" dirty="0">
                <a:solidFill>
                  <a:srgbClr val="0070C0"/>
                </a:solidFill>
              </a:rPr>
              <a:t>&gt;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>
                <a:solidFill>
                  <a:srgbClr val="0070C0"/>
                </a:solidFill>
              </a:rPr>
              <a:t>                                         &lt;</a:t>
            </a:r>
            <a:r>
              <a:rPr lang="en-US" sz="1200" dirty="0" err="1">
                <a:solidFill>
                  <a:srgbClr val="0070C0"/>
                </a:solidFill>
              </a:rPr>
              <a:t>img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 err="1">
                <a:solidFill>
                  <a:srgbClr val="0070C0"/>
                </a:solidFill>
              </a:rPr>
              <a:t>src</a:t>
            </a:r>
            <a:r>
              <a:rPr lang="en-US" sz="1200" dirty="0">
                <a:solidFill>
                  <a:srgbClr val="0070C0"/>
                </a:solidFill>
              </a:rPr>
              <a:t> = "Images/tea.jpg"  width = "360" height = "280" alt = "pic of tea" </a:t>
            </a:r>
            <a:r>
              <a:rPr lang="en-US" sz="1200" b="1" dirty="0">
                <a:solidFill>
                  <a:srgbClr val="0070C0"/>
                </a:solidFill>
              </a:rPr>
              <a:t>id = "tea"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			</a:t>
            </a:r>
            <a:r>
              <a:rPr lang="en-US" sz="1200" b="1" dirty="0">
                <a:solidFill>
                  <a:srgbClr val="0070C0"/>
                </a:solidFill>
              </a:rPr>
              <a:t>&lt;</a:t>
            </a:r>
            <a:r>
              <a:rPr lang="en-US" sz="1200" b="1" dirty="0">
                <a:solidFill>
                  <a:srgbClr val="0070C0"/>
                </a:solidFill>
              </a:rPr>
              <a:t>input type = "button" value = "Learn more about coffee" </a:t>
            </a:r>
            <a:r>
              <a:rPr lang="en-US" sz="1200" b="1" dirty="0" err="1">
                <a:solidFill>
                  <a:srgbClr val="0070C0"/>
                </a:solidFill>
              </a:rPr>
              <a:t>onClick</a:t>
            </a:r>
            <a:r>
              <a:rPr lang="en-US" sz="1200" b="1" dirty="0">
                <a:solidFill>
                  <a:srgbClr val="0070C0"/>
                </a:solidFill>
              </a:rPr>
              <a:t> = "</a:t>
            </a:r>
            <a:r>
              <a:rPr lang="en-US" sz="1200" b="1" dirty="0" err="1">
                <a:solidFill>
                  <a:srgbClr val="0070C0"/>
                </a:solidFill>
              </a:rPr>
              <a:t>coffeeinfo</a:t>
            </a:r>
            <a:r>
              <a:rPr lang="en-US" sz="1200" b="1" dirty="0">
                <a:solidFill>
                  <a:srgbClr val="0070C0"/>
                </a:solidFill>
              </a:rPr>
              <a:t>()</a:t>
            </a:r>
            <a:r>
              <a:rPr lang="en-US" sz="1200" dirty="0">
                <a:solidFill>
                  <a:srgbClr val="0070C0"/>
                </a:solidFill>
              </a:rPr>
              <a:t>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			</a:t>
            </a:r>
            <a:r>
              <a:rPr lang="en-US" sz="1200" b="1" dirty="0">
                <a:solidFill>
                  <a:srgbClr val="0070C0"/>
                </a:solidFill>
              </a:rPr>
              <a:t>&lt;</a:t>
            </a:r>
            <a:r>
              <a:rPr lang="en-US" sz="1200" b="1" dirty="0">
                <a:solidFill>
                  <a:srgbClr val="0070C0"/>
                </a:solidFill>
              </a:rPr>
              <a:t>input type = "button" value = "Learn more about tea"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b="1" dirty="0" err="1">
                <a:solidFill>
                  <a:srgbClr val="0070C0"/>
                </a:solidFill>
              </a:rPr>
              <a:t>onClick</a:t>
            </a:r>
            <a:r>
              <a:rPr lang="en-US" sz="1200" b="1" dirty="0">
                <a:solidFill>
                  <a:srgbClr val="0070C0"/>
                </a:solidFill>
              </a:rPr>
              <a:t> = "</a:t>
            </a:r>
            <a:r>
              <a:rPr lang="en-US" sz="1200" b="1" dirty="0" err="1">
                <a:solidFill>
                  <a:srgbClr val="0070C0"/>
                </a:solidFill>
              </a:rPr>
              <a:t>teainfo</a:t>
            </a:r>
            <a:r>
              <a:rPr lang="en-US" sz="1200" b="1" dirty="0">
                <a:solidFill>
                  <a:srgbClr val="0070C0"/>
                </a:solidFill>
              </a:rPr>
              <a:t>()</a:t>
            </a:r>
            <a:r>
              <a:rPr lang="en-US" sz="1200" dirty="0">
                <a:solidFill>
                  <a:srgbClr val="0070C0"/>
                </a:solidFill>
              </a:rPr>
              <a:t>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&gt;&lt;td </a:t>
            </a:r>
            <a:r>
              <a:rPr lang="en-US" sz="1200" dirty="0" err="1">
                <a:solidFill>
                  <a:srgbClr val="0070C0"/>
                </a:solidFill>
              </a:rPr>
              <a:t>colspan</a:t>
            </a:r>
            <a:r>
              <a:rPr lang="en-US" sz="1200" dirty="0">
                <a:solidFill>
                  <a:srgbClr val="0070C0"/>
                </a:solidFill>
              </a:rPr>
              <a:t> = "2" </a:t>
            </a:r>
            <a:r>
              <a:rPr lang="en-US" sz="1200" b="1" dirty="0">
                <a:solidFill>
                  <a:srgbClr val="0070C0"/>
                </a:solidFill>
              </a:rPr>
              <a:t>id = "p3"&gt;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&lt;/table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  <a:endParaRPr lang="en-US" sz="12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9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417" y="304800"/>
            <a:ext cx="9809583" cy="1219200"/>
          </a:xfrm>
        </p:spPr>
        <p:txBody>
          <a:bodyPr>
            <a:normAutofit/>
          </a:bodyPr>
          <a:lstStyle/>
          <a:p>
            <a:r>
              <a:rPr lang="en-US" sz="3400" dirty="0"/>
              <a:t>Calling Functions </a:t>
            </a:r>
            <a:br>
              <a:rPr lang="en-US" sz="3400" dirty="0"/>
            </a:br>
            <a:r>
              <a:rPr lang="en-US" sz="3400" dirty="0"/>
              <a:t>(making them happen)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417" y="1593980"/>
            <a:ext cx="9199986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a number of ways you can make a function happen in JavaScript</a:t>
            </a:r>
          </a:p>
          <a:p>
            <a:pPr lvl="1"/>
            <a:r>
              <a:rPr lang="en-US" dirty="0" smtClean="0"/>
              <a:t>You’ve seen </a:t>
            </a:r>
            <a:r>
              <a:rPr lang="en-US" b="1" dirty="0" err="1" smtClean="0">
                <a:solidFill>
                  <a:srgbClr val="C00000"/>
                </a:solidFill>
              </a:rPr>
              <a:t>onClick</a:t>
            </a:r>
            <a:r>
              <a:rPr lang="en-US" b="1" dirty="0" smtClean="0">
                <a:solidFill>
                  <a:srgbClr val="C00000"/>
                </a:solidFill>
              </a:rPr>
              <a:t>=“</a:t>
            </a:r>
            <a:r>
              <a:rPr lang="en-US" b="1" i="1" dirty="0" err="1" smtClean="0">
                <a:solidFill>
                  <a:srgbClr val="C00000"/>
                </a:solidFill>
              </a:rPr>
              <a:t>functionname</a:t>
            </a:r>
            <a:r>
              <a:rPr lang="en-US" b="1" dirty="0" smtClean="0">
                <a:solidFill>
                  <a:srgbClr val="C00000"/>
                </a:solidFill>
              </a:rPr>
              <a:t>()”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There’s also: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onMouseOver</a:t>
            </a:r>
            <a:r>
              <a:rPr lang="en-US" b="1" dirty="0" smtClean="0">
                <a:solidFill>
                  <a:srgbClr val="C00000"/>
                </a:solidFill>
              </a:rPr>
              <a:t>() – when you run your mouse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onMouseOut</a:t>
            </a:r>
            <a:r>
              <a:rPr lang="en-US" b="1" dirty="0" smtClean="0">
                <a:solidFill>
                  <a:srgbClr val="C00000"/>
                </a:solidFill>
              </a:rPr>
              <a:t>() – when you take your mouse pointer off of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onLoad</a:t>
            </a:r>
            <a:r>
              <a:rPr lang="en-US" b="1" dirty="0" smtClean="0">
                <a:solidFill>
                  <a:srgbClr val="C00000"/>
                </a:solidFill>
              </a:rPr>
              <a:t>() – for when the web page loads</a:t>
            </a:r>
          </a:p>
        </p:txBody>
      </p:sp>
    </p:spTree>
    <p:extLst>
      <p:ext uri="{BB962C8B-B14F-4D97-AF65-F5344CB8AC3E}">
        <p14:creationId xmlns:p14="http://schemas.microsoft.com/office/powerpoint/2010/main" val="398180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69" y="76200"/>
            <a:ext cx="10220131" cy="533400"/>
          </a:xfrm>
        </p:spPr>
        <p:txBody>
          <a:bodyPr>
            <a:normAutofit fontScale="90000"/>
          </a:bodyPr>
          <a:lstStyle/>
          <a:p>
            <a:r>
              <a:rPr lang="en-US" sz="3400" dirty="0"/>
              <a:t>Calling Functions (making them happen)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853" y="685800"/>
            <a:ext cx="9554549" cy="61722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You’ve seen </a:t>
            </a:r>
            <a:r>
              <a:rPr lang="en-US" b="1" dirty="0" err="1" smtClean="0">
                <a:solidFill>
                  <a:srgbClr val="C00000"/>
                </a:solidFill>
              </a:rPr>
              <a:t>onClick</a:t>
            </a:r>
            <a:r>
              <a:rPr lang="en-US" b="1" dirty="0" smtClean="0">
                <a:solidFill>
                  <a:srgbClr val="C00000"/>
                </a:solidFill>
              </a:rPr>
              <a:t>=“</a:t>
            </a:r>
            <a:r>
              <a:rPr lang="en-US" b="1" i="1" dirty="0" err="1" smtClean="0">
                <a:solidFill>
                  <a:srgbClr val="C00000"/>
                </a:solidFill>
              </a:rPr>
              <a:t>functionname</a:t>
            </a:r>
            <a:r>
              <a:rPr lang="en-US" b="1" dirty="0" smtClean="0">
                <a:solidFill>
                  <a:srgbClr val="C00000"/>
                </a:solidFill>
              </a:rPr>
              <a:t>()”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Also have: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onDblClick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double-click on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onFocus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put your cursor into a form element like a textbox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onBlur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your cursor leaves a form element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onKeyDown</a:t>
            </a:r>
            <a:r>
              <a:rPr lang="en-US" b="1" dirty="0" smtClean="0">
                <a:solidFill>
                  <a:srgbClr val="C00000"/>
                </a:solidFill>
              </a:rPr>
              <a:t> () – </a:t>
            </a:r>
            <a:r>
              <a:rPr lang="en-US" dirty="0" smtClean="0">
                <a:solidFill>
                  <a:srgbClr val="C00000"/>
                </a:solidFill>
              </a:rPr>
              <a:t>when you press a key down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onKeyUp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release a key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onKeyPress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when you press and release a key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onMouseDown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when you click the mouse over something (but don’t release it)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onMouseUp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release the mouse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onMouseMove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moving the mouse while hovering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onSubmit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submitting a form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onUnload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leave the current web page window you’re in.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5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906" y="533400"/>
            <a:ext cx="9355494" cy="4572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onMouseOver</a:t>
            </a:r>
            <a:r>
              <a:rPr lang="en-US" dirty="0" smtClean="0"/>
              <a:t>, </a:t>
            </a:r>
            <a:r>
              <a:rPr lang="en-US" dirty="0" err="1" smtClean="0"/>
              <a:t>onMouseOut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261" y="1219200"/>
            <a:ext cx="9963539" cy="56388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3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!DOCTYPE html&gt;&lt;html</a:t>
            </a:r>
            <a:r>
              <a:rPr lang="en-US" sz="15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head&gt;	</a:t>
            </a:r>
            <a:endParaRPr lang="en-US" sz="1500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</a:t>
            </a:r>
            <a:r>
              <a:rPr lang="en-US" sz="15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meta charset= "utf-8" /&gt;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function </a:t>
            </a:r>
            <a:r>
              <a:rPr lang="en-US" sz="1500" b="1" dirty="0" err="1">
                <a:solidFill>
                  <a:srgbClr val="FF0000"/>
                </a:solidFill>
              </a:rPr>
              <a:t>changepara</a:t>
            </a:r>
            <a:r>
              <a:rPr lang="en-US" sz="15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</a:t>
            </a:r>
            <a:r>
              <a:rPr lang="en-US" sz="1500" b="1" dirty="0">
                <a:solidFill>
                  <a:srgbClr val="FF0000"/>
                </a:solidFill>
              </a:rPr>
              <a:t>{ </a:t>
            </a:r>
            <a:r>
              <a:rPr lang="en-US" sz="15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500" b="1" dirty="0">
                <a:solidFill>
                  <a:srgbClr val="FF0000"/>
                </a:solidFill>
              </a:rPr>
              <a:t>('</a:t>
            </a:r>
            <a:r>
              <a:rPr lang="en-US" sz="1500" b="1" dirty="0" err="1">
                <a:solidFill>
                  <a:srgbClr val="FF0000"/>
                </a:solidFill>
              </a:rPr>
              <a:t>firstp</a:t>
            </a:r>
            <a:r>
              <a:rPr lang="en-US" sz="1500" b="1" dirty="0">
                <a:solidFill>
                  <a:srgbClr val="FF0000"/>
                </a:solidFill>
              </a:rPr>
              <a:t>').</a:t>
            </a:r>
            <a:r>
              <a:rPr lang="en-US" sz="1500" b="1" dirty="0" err="1">
                <a:solidFill>
                  <a:srgbClr val="FF0000"/>
                </a:solidFill>
              </a:rPr>
              <a:t>innerHTML</a:t>
            </a:r>
            <a:r>
              <a:rPr lang="en-US" sz="1500" b="1" dirty="0">
                <a:solidFill>
                  <a:srgbClr val="FF0000"/>
                </a:solidFill>
              </a:rPr>
              <a:t> = "GET YOUR MOUSE OFF THAT BUTTON!"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function </a:t>
            </a:r>
            <a:r>
              <a:rPr lang="en-US" sz="1500" b="1" dirty="0" err="1">
                <a:solidFill>
                  <a:srgbClr val="FF0000"/>
                </a:solidFill>
              </a:rPr>
              <a:t>changethanks</a:t>
            </a:r>
            <a:r>
              <a:rPr lang="en-US" sz="15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</a:t>
            </a:r>
            <a:r>
              <a:rPr lang="en-US" sz="1500" b="1" dirty="0">
                <a:solidFill>
                  <a:srgbClr val="FF0000"/>
                </a:solidFill>
              </a:rPr>
              <a:t>{   </a:t>
            </a:r>
            <a:r>
              <a:rPr lang="en-US" sz="15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500" b="1" dirty="0">
                <a:solidFill>
                  <a:srgbClr val="FF0000"/>
                </a:solidFill>
              </a:rPr>
              <a:t>('</a:t>
            </a:r>
            <a:r>
              <a:rPr lang="en-US" sz="1500" b="1" dirty="0" err="1">
                <a:solidFill>
                  <a:srgbClr val="FF0000"/>
                </a:solidFill>
              </a:rPr>
              <a:t>firstp</a:t>
            </a:r>
            <a:r>
              <a:rPr lang="en-US" sz="1500" b="1" dirty="0">
                <a:solidFill>
                  <a:srgbClr val="FF0000"/>
                </a:solidFill>
              </a:rPr>
              <a:t>').</a:t>
            </a:r>
            <a:r>
              <a:rPr lang="en-US" sz="1500" b="1" dirty="0" err="1">
                <a:solidFill>
                  <a:srgbClr val="FF0000"/>
                </a:solidFill>
              </a:rPr>
              <a:t>innerHTML</a:t>
            </a:r>
            <a:r>
              <a:rPr lang="en-US" sz="1500" b="1" dirty="0">
                <a:solidFill>
                  <a:srgbClr val="FF0000"/>
                </a:solidFill>
              </a:rPr>
              <a:t> = "Whew, that was close!"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</a:t>
            </a:r>
            <a:r>
              <a:rPr lang="en-US" sz="1500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	&lt;p id = "</a:t>
            </a:r>
            <a:r>
              <a:rPr lang="en-US" sz="1500" dirty="0" err="1">
                <a:solidFill>
                  <a:srgbClr val="0070C0"/>
                </a:solidFill>
              </a:rPr>
              <a:t>firstp</a:t>
            </a:r>
            <a:r>
              <a:rPr lang="en-US" sz="1500" dirty="0">
                <a:solidFill>
                  <a:srgbClr val="0070C0"/>
                </a:solidFill>
              </a:rPr>
              <a:t>"&gt;This is a very important paragraph!!!&lt;/p&gt;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	&lt;input type = "button" value = "Don't click here" </a:t>
            </a:r>
            <a:r>
              <a:rPr lang="en-US" sz="1500" dirty="0">
                <a:solidFill>
                  <a:srgbClr val="0070C0"/>
                </a:solidFill>
              </a:rPr>
              <a:t/>
            </a:r>
            <a:br>
              <a:rPr lang="en-US" sz="1500" dirty="0">
                <a:solidFill>
                  <a:srgbClr val="0070C0"/>
                </a:solidFill>
              </a:rPr>
            </a:br>
            <a:r>
              <a:rPr lang="en-US" sz="1500" dirty="0">
                <a:solidFill>
                  <a:srgbClr val="0070C0"/>
                </a:solidFill>
              </a:rPr>
              <a:t>		</a:t>
            </a:r>
            <a:r>
              <a:rPr lang="en-US" sz="1500" b="1" dirty="0" err="1">
                <a:solidFill>
                  <a:srgbClr val="0070C0"/>
                </a:solidFill>
              </a:rPr>
              <a:t>onMouseOver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b="1" dirty="0">
                <a:solidFill>
                  <a:srgbClr val="0070C0"/>
                </a:solidFill>
              </a:rPr>
              <a:t>= "</a:t>
            </a:r>
            <a:r>
              <a:rPr lang="en-US" sz="1500" b="1" dirty="0" err="1">
                <a:solidFill>
                  <a:srgbClr val="0070C0"/>
                </a:solidFill>
              </a:rPr>
              <a:t>changepara</a:t>
            </a:r>
            <a:r>
              <a:rPr lang="en-US" sz="1500" b="1" dirty="0">
                <a:solidFill>
                  <a:srgbClr val="0070C0"/>
                </a:solidFill>
              </a:rPr>
              <a:t>()" </a:t>
            </a:r>
            <a:r>
              <a:rPr lang="en-US" sz="1500" b="1" dirty="0" err="1">
                <a:solidFill>
                  <a:srgbClr val="0070C0"/>
                </a:solidFill>
              </a:rPr>
              <a:t>onMouseOut</a:t>
            </a:r>
            <a:r>
              <a:rPr lang="en-US" sz="1500" b="1" dirty="0">
                <a:solidFill>
                  <a:srgbClr val="0070C0"/>
                </a:solidFill>
              </a:rPr>
              <a:t> = "</a:t>
            </a:r>
            <a:r>
              <a:rPr lang="en-US" sz="1500" b="1" dirty="0" err="1">
                <a:solidFill>
                  <a:srgbClr val="0070C0"/>
                </a:solidFill>
              </a:rPr>
              <a:t>changethanks</a:t>
            </a:r>
            <a:r>
              <a:rPr lang="en-US" sz="1500" b="1" dirty="0">
                <a:solidFill>
                  <a:srgbClr val="0070C0"/>
                </a:solidFill>
              </a:rPr>
              <a:t>()</a:t>
            </a:r>
            <a:r>
              <a:rPr lang="en-US" sz="1500" dirty="0">
                <a:solidFill>
                  <a:srgbClr val="0070C0"/>
                </a:solidFill>
              </a:rPr>
              <a:t>"&gt;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250" y="284617"/>
            <a:ext cx="7543800" cy="762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onMouseOver</a:t>
            </a:r>
            <a:r>
              <a:rPr lang="en-US" dirty="0" err="1"/>
              <a:t>,</a:t>
            </a:r>
            <a:r>
              <a:rPr lang="en-US" dirty="0" err="1" smtClean="0"/>
              <a:t>onMouseOut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122" y="1295400"/>
            <a:ext cx="10325878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&lt;meta charset= "utf-8" /&gt;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function </a:t>
            </a:r>
            <a:r>
              <a:rPr lang="en-US" sz="1400" b="1" dirty="0" err="1">
                <a:solidFill>
                  <a:srgbClr val="FF0000"/>
                </a:solidFill>
              </a:rPr>
              <a:t>changepara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>
                <a:solidFill>
                  <a:srgbClr val="FF0000"/>
                </a:solidFill>
              </a:rPr>
              <a:t>{	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</a:t>
            </a:r>
            <a:r>
              <a:rPr lang="en-US" sz="1400" b="1" dirty="0" err="1">
                <a:solidFill>
                  <a:srgbClr val="FF0000"/>
                </a:solidFill>
              </a:rPr>
              <a:t>firstp</a:t>
            </a:r>
            <a:r>
              <a:rPr lang="en-US" sz="1400" b="1" dirty="0">
                <a:solidFill>
                  <a:srgbClr val="FF0000"/>
                </a:solidFill>
              </a:rPr>
              <a:t>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 = "DON'T RUN YOUR MOUSE OVER THIS PARAGRAPH!"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function </a:t>
            </a:r>
            <a:r>
              <a:rPr lang="en-US" sz="1400" b="1" dirty="0" err="1">
                <a:solidFill>
                  <a:srgbClr val="FF0000"/>
                </a:solidFill>
              </a:rPr>
              <a:t>changethanks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>
                <a:solidFill>
                  <a:srgbClr val="FF0000"/>
                </a:solidFill>
              </a:rPr>
              <a:t>{	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</a:t>
            </a:r>
            <a:r>
              <a:rPr lang="en-US" sz="1400" b="1" dirty="0" err="1">
                <a:solidFill>
                  <a:srgbClr val="FF0000"/>
                </a:solidFill>
              </a:rPr>
              <a:t>firstp</a:t>
            </a:r>
            <a:r>
              <a:rPr lang="en-US" sz="1400" b="1" dirty="0">
                <a:solidFill>
                  <a:srgbClr val="FF0000"/>
                </a:solidFill>
              </a:rPr>
              <a:t>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 = "Thank you for taking your mouse off this paragraph"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p id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firstp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" 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onMouseOver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changepara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()" 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onMouseOut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changethanks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()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"&gt; 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This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is a very important paragraph!!!&lt;/p&gt;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2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55" y="284617"/>
            <a:ext cx="6934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55" y="1066800"/>
            <a:ext cx="10133045" cy="48444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('pic1').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"Images/ghost.jpg"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changeback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('pic1').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"Images/woman.jpg"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	</a:t>
            </a:r>
            <a:r>
              <a:rPr lang="en-US" dirty="0" smtClean="0">
                <a:solidFill>
                  <a:srgbClr val="0070C0"/>
                </a:solidFill>
              </a:rPr>
              <a:t>&lt;p&gt;&lt;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"Images/woman.jpg" width = "300" height = "300" id = "pic1"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	</a:t>
            </a:r>
            <a:r>
              <a:rPr lang="en-US" dirty="0" err="1" smtClean="0">
                <a:solidFill>
                  <a:srgbClr val="0070C0"/>
                </a:solidFill>
              </a:rPr>
              <a:t>onMouseOver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changepic</a:t>
            </a:r>
            <a:r>
              <a:rPr lang="en-US" dirty="0">
                <a:solidFill>
                  <a:srgbClr val="0070C0"/>
                </a:solidFill>
              </a:rPr>
              <a:t>()" </a:t>
            </a:r>
            <a:r>
              <a:rPr lang="en-US" dirty="0" err="1">
                <a:solidFill>
                  <a:srgbClr val="0070C0"/>
                </a:solidFill>
              </a:rPr>
              <a:t>onMouseOut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changeback</a:t>
            </a:r>
            <a:r>
              <a:rPr lang="en-US" dirty="0">
                <a:solidFill>
                  <a:srgbClr val="0070C0"/>
                </a:solidFill>
              </a:rPr>
              <a:t>()"&gt; </a:t>
            </a:r>
            <a:r>
              <a:rPr lang="en-US" dirty="0" smtClean="0">
                <a:solidFill>
                  <a:srgbClr val="0070C0"/>
                </a:solidFill>
              </a:rPr>
              <a:t>&lt;/p&gt;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5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19050"/>
            <a:ext cx="6589199" cy="5143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innerHTML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533400"/>
            <a:ext cx="7086600" cy="61722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&lt;p id = ‘cat’&gt; This is a paragraph about Ted the cat &lt;/p&gt;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‘cat’?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>
                <a:solidFill>
                  <a:srgbClr val="FF0000"/>
                </a:solidFill>
              </a:rPr>
              <a:t>ol</a:t>
            </a:r>
            <a:r>
              <a:rPr lang="en-US" dirty="0">
                <a:solidFill>
                  <a:srgbClr val="FF0000"/>
                </a:solidFill>
              </a:rPr>
              <a:t> id = “list1”&gt;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&lt;li id = “</a:t>
            </a:r>
            <a:r>
              <a:rPr lang="en-US" dirty="0" smtClean="0">
                <a:solidFill>
                  <a:srgbClr val="FF0000"/>
                </a:solidFill>
              </a:rPr>
              <a:t>first”&gt; zombies </a:t>
            </a:r>
            <a:r>
              <a:rPr lang="en-US" dirty="0">
                <a:solidFill>
                  <a:srgbClr val="FF0000"/>
                </a:solidFill>
              </a:rPr>
              <a:t>&lt;/li&gt;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&lt;li id=“</a:t>
            </a:r>
            <a:r>
              <a:rPr lang="en-US" dirty="0" smtClean="0">
                <a:solidFill>
                  <a:srgbClr val="FF0000"/>
                </a:solidFill>
              </a:rPr>
              <a:t>second”&gt; vampires </a:t>
            </a:r>
            <a:r>
              <a:rPr lang="en-US" dirty="0">
                <a:solidFill>
                  <a:srgbClr val="FF0000"/>
                </a:solidFill>
              </a:rPr>
              <a:t>&lt;/li&gt;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&lt;/</a:t>
            </a:r>
            <a:r>
              <a:rPr lang="en-US" dirty="0" err="1">
                <a:solidFill>
                  <a:srgbClr val="FF0000"/>
                </a:solidFill>
              </a:rPr>
              <a:t>ol</a:t>
            </a:r>
            <a:r>
              <a:rPr lang="en-US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What is the </a:t>
            </a:r>
            <a:r>
              <a:rPr lang="en-US" dirty="0" err="1">
                <a:solidFill>
                  <a:schemeClr val="tx1"/>
                </a:solidFill>
              </a:rPr>
              <a:t>innerHTML</a:t>
            </a:r>
            <a:r>
              <a:rPr lang="en-US" dirty="0">
                <a:solidFill>
                  <a:schemeClr val="tx1"/>
                </a:solidFill>
              </a:rPr>
              <a:t> of list1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&lt;li id = “first”&gt; zombies &lt;/li&gt;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&lt;li id=“second”&gt; vampires &lt;/li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What </a:t>
            </a:r>
            <a:r>
              <a:rPr lang="en-US" dirty="0">
                <a:solidFill>
                  <a:schemeClr val="tx1"/>
                </a:solidFill>
              </a:rPr>
              <a:t>is the </a:t>
            </a:r>
            <a:r>
              <a:rPr lang="en-US" dirty="0" err="1">
                <a:solidFill>
                  <a:schemeClr val="tx1"/>
                </a:solidFill>
              </a:rPr>
              <a:t>innerHTML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dirty="0" smtClean="0">
                <a:solidFill>
                  <a:schemeClr val="tx1"/>
                </a:solidFill>
              </a:rPr>
              <a:t>first?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zombies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&lt;p id = ‘brains’&gt;&lt;</a:t>
            </a:r>
            <a:r>
              <a:rPr lang="en-US" dirty="0" err="1" smtClean="0">
                <a:solidFill>
                  <a:srgbClr val="FF0000"/>
                </a:solidFill>
              </a:rPr>
              <a:t>img</a:t>
            </a:r>
            <a:r>
              <a:rPr lang="en-US" dirty="0" smtClean="0">
                <a:solidFill>
                  <a:srgbClr val="FF0000"/>
                </a:solidFill>
              </a:rPr>
              <a:t> id = ‘guts’ 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“gore.jpg” width = “100” height = “100 alt = “just gross pic”&gt;&lt;/p&gt;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Show 2 ways to change the above pic from gore.jpg to entrails.gif: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(‘guts’).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“entrails.gif”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(‘brains’).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= “&lt;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 id = ‘guts’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‘entrails.gif’ width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\“100\” </a:t>
            </a:r>
            <a:r>
              <a:rPr lang="en-US" dirty="0">
                <a:solidFill>
                  <a:srgbClr val="FF0000"/>
                </a:solidFill>
              </a:rPr>
              <a:t>height = </a:t>
            </a:r>
            <a:r>
              <a:rPr lang="en-US" dirty="0" smtClean="0">
                <a:solidFill>
                  <a:srgbClr val="FF0000"/>
                </a:solidFill>
              </a:rPr>
              <a:t>\“100\” </a:t>
            </a:r>
            <a:r>
              <a:rPr lang="en-US" dirty="0">
                <a:solidFill>
                  <a:srgbClr val="FF0000"/>
                </a:solidFill>
              </a:rPr>
              <a:t>alt = </a:t>
            </a:r>
            <a:r>
              <a:rPr lang="en-US" dirty="0" smtClean="0">
                <a:solidFill>
                  <a:srgbClr val="FF0000"/>
                </a:solidFill>
              </a:rPr>
              <a:t>\“</a:t>
            </a:r>
            <a:r>
              <a:rPr lang="en-US" dirty="0">
                <a:solidFill>
                  <a:srgbClr val="FF0000"/>
                </a:solidFill>
              </a:rPr>
              <a:t>just gross </a:t>
            </a:r>
            <a:r>
              <a:rPr lang="en-US" dirty="0" smtClean="0">
                <a:solidFill>
                  <a:srgbClr val="FF0000"/>
                </a:solidFill>
              </a:rPr>
              <a:t>pic\”&gt;”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3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10" y="418322"/>
            <a:ext cx="6934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10" y="1295400"/>
            <a:ext cx="9826690" cy="464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way of including comments to yourself and to other people without the browser caring.   </a:t>
            </a:r>
          </a:p>
          <a:p>
            <a:r>
              <a:rPr lang="en-US" dirty="0" smtClean="0"/>
              <a:t>Comments start with </a:t>
            </a:r>
            <a:r>
              <a:rPr lang="en-US" dirty="0" smtClean="0">
                <a:solidFill>
                  <a:srgbClr val="00B050"/>
                </a:solidFill>
              </a:rPr>
              <a:t>/*</a:t>
            </a:r>
            <a:r>
              <a:rPr lang="en-US" dirty="0" smtClean="0"/>
              <a:t> and end with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Everything between these opening and closing markers is ignored by the browser</a:t>
            </a:r>
          </a:p>
          <a:p>
            <a:pPr lvl="1"/>
            <a:r>
              <a:rPr lang="en-US" dirty="0" smtClean="0"/>
              <a:t>so anything between them won’t be run by </a:t>
            </a:r>
            <a:r>
              <a:rPr lang="en-US" dirty="0" err="1" smtClean="0"/>
              <a:t>javascript</a:t>
            </a:r>
            <a:r>
              <a:rPr lang="en-US" dirty="0" smtClean="0"/>
              <a:t>.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/* This script asks the user for a number.  It uses that number to set the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element with the id “ball1” to the width of the number the user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	    entered */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parseInt</a:t>
            </a:r>
            <a:r>
              <a:rPr lang="en-US" dirty="0">
                <a:solidFill>
                  <a:srgbClr val="FF0000"/>
                </a:solidFill>
              </a:rPr>
              <a:t>(prompt("What size should the ball's width be</a:t>
            </a:r>
            <a:r>
              <a:rPr lang="en-US" dirty="0" smtClean="0">
                <a:solidFill>
                  <a:srgbClr val="FF0000"/>
                </a:solidFill>
              </a:rPr>
              <a:t>?"))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("ball1").width = x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endParaRPr lang="en-US" dirty="0" smtClean="0"/>
          </a:p>
          <a:p>
            <a:r>
              <a:rPr lang="en-US" dirty="0"/>
              <a:t>Comments are designed for leaving information for people to read (as opposed to the browser)</a:t>
            </a:r>
          </a:p>
          <a:p>
            <a:pPr lvl="1"/>
            <a:r>
              <a:rPr lang="en-US" dirty="0"/>
              <a:t>But we can use comments to isolate what code is working and what isn’t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77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516"/>
          </a:xfrm>
        </p:spPr>
        <p:txBody>
          <a:bodyPr/>
          <a:lstStyle/>
          <a:p>
            <a:r>
              <a:rPr lang="en-US" dirty="0" smtClean="0"/>
              <a:t>Debugging: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1"/>
            <a:ext cx="10986796" cy="5385317"/>
          </a:xfrm>
        </p:spPr>
        <p:txBody>
          <a:bodyPr>
            <a:normAutofit/>
          </a:bodyPr>
          <a:lstStyle/>
          <a:p>
            <a:r>
              <a:rPr lang="en-US" dirty="0" smtClean="0"/>
              <a:t>You've got a problem – your code doesn't work.  </a:t>
            </a:r>
          </a:p>
          <a:p>
            <a:pPr lvl="1"/>
            <a:r>
              <a:rPr lang="en-US" dirty="0" smtClean="0"/>
              <a:t>There is a "bug“* in your code. (something that isn't correct</a:t>
            </a:r>
          </a:p>
          <a:p>
            <a:pPr lvl="2"/>
            <a:r>
              <a:rPr lang="en-US" dirty="0" smtClean="0"/>
              <a:t>Could be a typo (most likely!!)</a:t>
            </a:r>
          </a:p>
          <a:p>
            <a:pPr lvl="2"/>
            <a:r>
              <a:rPr lang="en-US" dirty="0" smtClean="0"/>
              <a:t>Could be a "syntax error"</a:t>
            </a:r>
          </a:p>
          <a:p>
            <a:pPr lvl="3"/>
            <a:r>
              <a:rPr lang="en-US" dirty="0" smtClean="0"/>
              <a:t>e.g.,  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'pic1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"cat.jpg";</a:t>
            </a:r>
          </a:p>
          <a:p>
            <a:pPr lvl="3"/>
            <a:r>
              <a:rPr lang="en-US" dirty="0" smtClean="0"/>
              <a:t>e.g., forgetting an opening or closing </a:t>
            </a:r>
            <a:r>
              <a:rPr lang="en-US" dirty="0" smtClean="0">
                <a:solidFill>
                  <a:srgbClr val="FF0000"/>
                </a:solidFill>
              </a:rPr>
              <a:t>{    } or ( )</a:t>
            </a:r>
          </a:p>
          <a:p>
            <a:pPr lvl="3"/>
            <a:r>
              <a:rPr lang="en-US" dirty="0" smtClean="0"/>
              <a:t>e.g., </a:t>
            </a:r>
            <a:r>
              <a:rPr lang="en-US" dirty="0" smtClean="0">
                <a:solidFill>
                  <a:srgbClr val="FF0000"/>
                </a:solidFill>
              </a:rPr>
              <a:t>if (par1 = 'pic1')</a:t>
            </a:r>
          </a:p>
          <a:p>
            <a:pPr lvl="2"/>
            <a:r>
              <a:rPr lang="en-US" dirty="0" smtClean="0"/>
              <a:t>Could be a logic error</a:t>
            </a:r>
          </a:p>
          <a:p>
            <a:pPr lvl="3"/>
            <a:r>
              <a:rPr lang="en-US" dirty="0" smtClean="0"/>
              <a:t>These are the hardest to find!</a:t>
            </a:r>
          </a:p>
          <a:p>
            <a:pPr lvl="3"/>
            <a:r>
              <a:rPr lang="en-US" dirty="0" smtClean="0"/>
              <a:t>When what you're trying to do won't be done in the way you're trying to do it.</a:t>
            </a:r>
          </a:p>
          <a:p>
            <a:pPr lvl="1"/>
            <a:r>
              <a:rPr lang="en-US" dirty="0" smtClean="0"/>
              <a:t>How do you find the "bug"??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400" i="1" dirty="0"/>
              <a:t>*Aside: the term debugging came from radio repairmen from before WWII. In fixing radios, the repairmen often had to clean out bug </a:t>
            </a:r>
            <a:r>
              <a:rPr lang="en-US" sz="1400" i="1" dirty="0" err="1"/>
              <a:t>carcases</a:t>
            </a:r>
            <a:r>
              <a:rPr lang="en-US" sz="1400" i="1" dirty="0"/>
              <a:t> in order to get the radios working.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3846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3" y="274638"/>
            <a:ext cx="9557657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Finding the bug (Debugging)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837" y="1312506"/>
            <a:ext cx="9650963" cy="4813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your web site showing up as you want it to?</a:t>
            </a:r>
          </a:p>
          <a:p>
            <a:pPr marL="971550" lvl="1" indent="-514350"/>
            <a:r>
              <a:rPr lang="en-US" dirty="0" smtClean="0"/>
              <a:t>Probably an html error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Make sure the page is valid (you’ve got an opening and closing &lt;html&gt; tag and an opening and closing &lt;body&gt; tag inside it.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Check to make sure that if you opened a tag, you closed it properly. </a:t>
            </a:r>
          </a:p>
          <a:p>
            <a:pPr marL="971550" lvl="1" indent="-457200"/>
            <a:r>
              <a:rPr lang="en-US" dirty="0" smtClean="0"/>
              <a:t>Next, check to make sure everything opened is closed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Make sure your quotes (" ") open and close properly</a:t>
            </a:r>
          </a:p>
          <a:p>
            <a:pPr marL="1828800" lvl="3" indent="-457200">
              <a:buFont typeface="+mj-lt"/>
              <a:buAutoNum type="arabicPeriod"/>
            </a:pPr>
            <a:r>
              <a:rPr lang="en-US" dirty="0" smtClean="0"/>
              <a:t>Make sure the quotes are </a:t>
            </a:r>
            <a:r>
              <a:rPr lang="en-US" sz="2200" dirty="0"/>
              <a:t>" "</a:t>
            </a:r>
            <a:r>
              <a:rPr lang="en-US" sz="1500" dirty="0"/>
              <a:t> </a:t>
            </a:r>
            <a:r>
              <a:rPr lang="en-US" dirty="0" smtClean="0"/>
              <a:t>and not </a:t>
            </a:r>
            <a:r>
              <a:rPr lang="en-US" sz="1900" dirty="0"/>
              <a:t>“” </a:t>
            </a:r>
            <a:r>
              <a:rPr lang="en-US" dirty="0" smtClean="0"/>
              <a:t>(from copying from </a:t>
            </a:r>
            <a:r>
              <a:rPr lang="en-US" dirty="0" err="1" smtClean="0"/>
              <a:t>ppt</a:t>
            </a:r>
            <a:r>
              <a:rPr lang="en-US" dirty="0" smtClean="0"/>
              <a:t> or word)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1200" dirty="0"/>
              <a:t>Go through and check for opening and closing () and {}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1200" b="1" dirty="0"/>
              <a:t>CHECK CAREFULLY FOR PROPER CAPITALIZATION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If nothing shows up, check to make sure you've properly entered,</a:t>
            </a:r>
          </a:p>
          <a:p>
            <a:pPr marL="1828800" lvl="3" indent="-457200"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marL="1828800" lvl="3" indent="-457200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11880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531" y="381000"/>
            <a:ext cx="932306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an array of images: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1" y="1219200"/>
            <a:ext cx="10201469" cy="53340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[0]= 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[4]="</a:t>
            </a:r>
            <a:r>
              <a:rPr lang="en-US" dirty="0" smtClean="0">
                <a:solidFill>
                  <a:srgbClr val="FF0000"/>
                </a:solidFill>
              </a:rPr>
              <a:t>Images/safari5.jpg“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dirty="0" smtClean="0">
                <a:solidFill>
                  <a:srgbClr val="FF0000"/>
                </a:solidFill>
              </a:rPr>
              <a:t>       function </a:t>
            </a:r>
            <a:r>
              <a:rPr lang="en-US" dirty="0" err="1">
                <a:solidFill>
                  <a:srgbClr val="FF0000"/>
                </a:solidFill>
              </a:rPr>
              <a:t>displaypic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dirty="0" smtClean="0">
                <a:solidFill>
                  <a:srgbClr val="FF0000"/>
                </a:solidFill>
              </a:rPr>
              <a:t>       { 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&lt;</a:t>
            </a:r>
            <a:r>
              <a:rPr lang="en-US" dirty="0">
                <a:solidFill>
                  <a:srgbClr val="0070C0"/>
                </a:solidFill>
              </a:rPr>
              <a:t>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src</a:t>
            </a:r>
            <a:r>
              <a:rPr lang="en-US" dirty="0" smtClean="0">
                <a:solidFill>
                  <a:srgbClr val="0070C0"/>
                </a:solidFill>
              </a:rPr>
              <a:t> =Leopard.jpg height </a:t>
            </a:r>
            <a:r>
              <a:rPr lang="en-US" dirty="0">
                <a:solidFill>
                  <a:srgbClr val="0070C0"/>
                </a:solidFill>
              </a:rPr>
              <a:t>= "300" width = "390" alt = "vacation pics" id = "pic1" &gt;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</a:t>
            </a: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input type = "button" value = "Click here for more vacation pics"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displaypic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8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498" y="228600"/>
            <a:ext cx="9708502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would we add a picture?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498" y="1142999"/>
            <a:ext cx="11426890" cy="551905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First, we need to know the length of the array</a:t>
            </a:r>
          </a:p>
          <a:p>
            <a:pPr lvl="1"/>
            <a:r>
              <a:rPr lang="en-US" dirty="0" smtClean="0"/>
              <a:t>we add elements to the end of the array, so we have to know how many elements are already in the array.</a:t>
            </a:r>
          </a:p>
          <a:p>
            <a:pPr lvl="2"/>
            <a:r>
              <a:rPr lang="en-US" dirty="0" smtClean="0"/>
              <a:t>Every time we add a picture to the array, we change the length of the array.</a:t>
            </a:r>
          </a:p>
          <a:p>
            <a:pPr lvl="2"/>
            <a:r>
              <a:rPr lang="en-US" dirty="0" smtClean="0"/>
              <a:t>So we can’t always know the exact number ahead of time</a:t>
            </a:r>
          </a:p>
          <a:p>
            <a:pPr marL="914400" lvl="2" indent="0">
              <a:buNone/>
            </a:pPr>
            <a:endParaRPr lang="en-US" dirty="0" smtClean="0"/>
          </a:p>
          <a:p>
            <a:r>
              <a:rPr lang="en-US" dirty="0" smtClean="0"/>
              <a:t>JavaScript’s built in function length tells us the length (the number of elements) in any array:</a:t>
            </a:r>
          </a:p>
          <a:p>
            <a:pPr lvl="1"/>
            <a:r>
              <a:rPr lang="en-US" dirty="0" smtClean="0"/>
              <a:t>E.g.,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new Array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]= "</a:t>
            </a:r>
            <a:r>
              <a:rPr lang="en-US" dirty="0" smtClean="0">
                <a:solidFill>
                  <a:srgbClr val="FF0000"/>
                </a:solidFill>
              </a:rPr>
              <a:t>Images/safari1.jpg“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]="</a:t>
            </a:r>
            <a:r>
              <a:rPr lang="en-US" dirty="0" smtClean="0">
                <a:solidFill>
                  <a:srgbClr val="FF0000"/>
                </a:solidFill>
              </a:rPr>
              <a:t>Images/safari2.png“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[2</a:t>
            </a:r>
            <a:r>
              <a:rPr lang="en-US" dirty="0">
                <a:solidFill>
                  <a:srgbClr val="FF0000"/>
                </a:solidFill>
              </a:rPr>
              <a:t>]="</a:t>
            </a:r>
            <a:r>
              <a:rPr lang="en-US" dirty="0" smtClean="0">
                <a:solidFill>
                  <a:srgbClr val="FF0000"/>
                </a:solidFill>
              </a:rPr>
              <a:t>Images/safari3.jpg“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</a:rPr>
              <a:t>myArray.length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b="1" dirty="0" err="1" smtClean="0"/>
              <a:t>Num</a:t>
            </a:r>
            <a:r>
              <a:rPr lang="en-US" b="1" dirty="0" smtClean="0"/>
              <a:t> now holds 3 </a:t>
            </a:r>
            <a:r>
              <a:rPr lang="en-US" dirty="0" smtClean="0"/>
              <a:t>(there are 3 elements in </a:t>
            </a:r>
            <a:r>
              <a:rPr lang="en-US" dirty="0" err="1" smtClean="0"/>
              <a:t>myArray</a:t>
            </a:r>
            <a:endParaRPr lang="en-US" dirty="0" smtClean="0"/>
          </a:p>
          <a:p>
            <a:pPr lvl="1"/>
            <a:r>
              <a:rPr lang="en-US" dirty="0" smtClean="0"/>
              <a:t>Note: we use the name of the variable, not Array!  </a:t>
            </a:r>
          </a:p>
          <a:p>
            <a:pPr lvl="2"/>
            <a:r>
              <a:rPr lang="en-US" dirty="0" smtClean="0"/>
              <a:t>Every array can be a different length, so we must specify which array we’re talking about.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84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139" y="74551"/>
            <a:ext cx="9655861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Writing a function that adds a picture to the array: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767" y="1168400"/>
            <a:ext cx="11084768" cy="5568301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[0]= 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[3]="Images/safari4.jpg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picArray</a:t>
            </a:r>
            <a:r>
              <a:rPr lang="en-US" dirty="0" smtClean="0">
                <a:solidFill>
                  <a:srgbClr val="FF0000"/>
                </a:solidFill>
              </a:rPr>
              <a:t>[4]="Images/safari5.jpg“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function </a:t>
            </a:r>
            <a:r>
              <a:rPr lang="en-US" dirty="0" err="1" smtClean="0">
                <a:solidFill>
                  <a:srgbClr val="FF0000"/>
                </a:solidFill>
              </a:rPr>
              <a:t>addpic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{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newpic</a:t>
            </a:r>
            <a:r>
              <a:rPr lang="en-US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picArray.length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 = </a:t>
            </a:r>
            <a:r>
              <a:rPr lang="en-US" dirty="0" err="1">
                <a:solidFill>
                  <a:srgbClr val="FF0000"/>
                </a:solidFill>
              </a:rPr>
              <a:t>newpic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>
                <a:solidFill>
                  <a:srgbClr val="0070C0"/>
                </a:solidFill>
              </a:rPr>
              <a:t>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>
                <a:solidFill>
                  <a:srgbClr val="0070C0"/>
                </a:solidFill>
              </a:rPr>
              <a:t>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"Images/Leopard.jpg" height = "300" width = "390" alt = "vacation pics" id = "pic1" &gt; &lt;/p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&lt;</a:t>
            </a:r>
            <a:r>
              <a:rPr lang="en-US" dirty="0">
                <a:solidFill>
                  <a:srgbClr val="0070C0"/>
                </a:solidFill>
              </a:rPr>
              <a:t>input type = "button" value = "Click here to add a pic"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addpic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4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123" y="74551"/>
            <a:ext cx="9599878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this code do?: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294" y="1168401"/>
            <a:ext cx="10278714" cy="54102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[0]= 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[3]="Images/safari4.jpg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picArray</a:t>
            </a:r>
            <a:r>
              <a:rPr lang="en-US" dirty="0" smtClean="0">
                <a:solidFill>
                  <a:srgbClr val="FF0000"/>
                </a:solidFill>
              </a:rPr>
              <a:t>[4]="Images/safari5.jpg“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function </a:t>
            </a:r>
            <a:r>
              <a:rPr lang="en-US" dirty="0" err="1" smtClean="0">
                <a:solidFill>
                  <a:srgbClr val="FF0000"/>
                </a:solidFill>
              </a:rPr>
              <a:t>addpic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{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newpic</a:t>
            </a:r>
            <a:r>
              <a:rPr lang="en-US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picArray</a:t>
            </a:r>
            <a:r>
              <a:rPr lang="en-US" dirty="0" smtClean="0">
                <a:solidFill>
                  <a:srgbClr val="FF0000"/>
                </a:solidFill>
              </a:rPr>
              <a:t>[5]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newpic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picArray</a:t>
            </a:r>
            <a:r>
              <a:rPr lang="en-US" dirty="0" smtClean="0">
                <a:solidFill>
                  <a:srgbClr val="FF0000"/>
                </a:solidFill>
              </a:rPr>
              <a:t>[5]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>
                <a:solidFill>
                  <a:srgbClr val="0070C0"/>
                </a:solidFill>
              </a:rPr>
              <a:t>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>
                <a:solidFill>
                  <a:srgbClr val="0070C0"/>
                </a:solidFill>
              </a:rPr>
              <a:t>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"Images/Leopard.jpg" height = "300" width = "390" alt = "vacation pics" id = "pic1" &gt; &lt;/p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&lt;</a:t>
            </a:r>
            <a:r>
              <a:rPr lang="en-US" dirty="0">
                <a:solidFill>
                  <a:srgbClr val="0070C0"/>
                </a:solidFill>
              </a:rPr>
              <a:t>input type = "button" value = "Click here to add a pic"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addpic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4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44" y="57231"/>
            <a:ext cx="6589199" cy="442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053" y="457200"/>
            <a:ext cx="10468947" cy="61722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[4]="</a:t>
            </a:r>
            <a:r>
              <a:rPr lang="en-US" dirty="0" smtClean="0">
                <a:solidFill>
                  <a:srgbClr val="FF0000"/>
                </a:solidFill>
              </a:rPr>
              <a:t>Images/safari5.jpg“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 </a:t>
            </a:r>
            <a:r>
              <a:rPr lang="en-US" sz="1900" dirty="0">
                <a:solidFill>
                  <a:srgbClr val="FF0000"/>
                </a:solidFill>
              </a:rPr>
              <a:t>function </a:t>
            </a:r>
            <a:r>
              <a:rPr lang="en-US" sz="1900" dirty="0" err="1">
                <a:solidFill>
                  <a:srgbClr val="FF0000"/>
                </a:solidFill>
              </a:rPr>
              <a:t>addpic</a:t>
            </a:r>
            <a:r>
              <a:rPr lang="en-US" sz="19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{ </a:t>
            </a:r>
            <a:r>
              <a:rPr lang="en-US" sz="1900" dirty="0">
                <a:solidFill>
                  <a:srgbClr val="FF0000"/>
                </a:solidFill>
              </a:rPr>
              <a:t>      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newpic</a:t>
            </a:r>
            <a:r>
              <a:rPr lang="en-US" sz="1900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picArray.length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 = </a:t>
            </a:r>
            <a:r>
              <a:rPr lang="en-US" sz="1900" dirty="0" err="1">
                <a:solidFill>
                  <a:srgbClr val="FF0000"/>
                </a:solidFill>
              </a:rPr>
              <a:t>newpic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document.getElementById</a:t>
            </a:r>
            <a:r>
              <a:rPr lang="en-US" sz="1900" dirty="0">
                <a:solidFill>
                  <a:srgbClr val="FF0000"/>
                </a:solidFill>
              </a:rPr>
              <a:t>("pic1").</a:t>
            </a:r>
            <a:r>
              <a:rPr lang="en-US" sz="1900" dirty="0" err="1">
                <a:solidFill>
                  <a:srgbClr val="FF0000"/>
                </a:solidFill>
              </a:rPr>
              <a:t>src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function </a:t>
            </a:r>
            <a:r>
              <a:rPr lang="en-US" sz="1900" dirty="0" err="1">
                <a:solidFill>
                  <a:srgbClr val="FF0000"/>
                </a:solidFill>
              </a:rPr>
              <a:t>displaypic</a:t>
            </a:r>
            <a:r>
              <a:rPr lang="en-US" sz="19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{ </a:t>
            </a:r>
            <a:r>
              <a:rPr lang="en-US" sz="1900" dirty="0">
                <a:solidFill>
                  <a:srgbClr val="FF0000"/>
                </a:solidFill>
              </a:rPr>
              <a:t>         </a:t>
            </a:r>
            <a:r>
              <a:rPr lang="en-US" sz="1900" b="1" dirty="0" err="1">
                <a:solidFill>
                  <a:srgbClr val="FF0000"/>
                </a:solidFill>
              </a:rPr>
              <a:t>var</a:t>
            </a:r>
            <a:r>
              <a:rPr lang="en-US" sz="1900" b="1" dirty="0">
                <a:solidFill>
                  <a:srgbClr val="FF0000"/>
                </a:solidFill>
              </a:rPr>
              <a:t> </a:t>
            </a:r>
            <a:r>
              <a:rPr lang="en-US" sz="1900" b="1" dirty="0" err="1">
                <a:solidFill>
                  <a:srgbClr val="FF0000"/>
                </a:solidFill>
              </a:rPr>
              <a:t>num</a:t>
            </a:r>
            <a:r>
              <a:rPr lang="en-US" sz="1900" b="1" dirty="0">
                <a:solidFill>
                  <a:srgbClr val="FF0000"/>
                </a:solidFill>
              </a:rPr>
              <a:t> = </a:t>
            </a:r>
            <a:r>
              <a:rPr lang="en-US" sz="1900" b="1" dirty="0" err="1">
                <a:solidFill>
                  <a:srgbClr val="FF0000"/>
                </a:solidFill>
              </a:rPr>
              <a:t>Math.floor</a:t>
            </a:r>
            <a:r>
              <a:rPr lang="en-US" sz="1900" b="1" dirty="0">
                <a:solidFill>
                  <a:srgbClr val="FF0000"/>
                </a:solidFill>
              </a:rPr>
              <a:t>(</a:t>
            </a:r>
            <a:r>
              <a:rPr lang="en-US" sz="1900" b="1" dirty="0" err="1">
                <a:solidFill>
                  <a:srgbClr val="FF0000"/>
                </a:solidFill>
              </a:rPr>
              <a:t>Math.random</a:t>
            </a:r>
            <a:r>
              <a:rPr lang="en-US" sz="1900" b="1" dirty="0">
                <a:solidFill>
                  <a:srgbClr val="FF0000"/>
                </a:solidFill>
              </a:rPr>
              <a:t>()*5</a:t>
            </a:r>
            <a:r>
              <a:rPr lang="en-US" sz="1900" b="1" dirty="0">
                <a:solidFill>
                  <a:srgbClr val="FF0000"/>
                </a:solidFill>
              </a:rPr>
              <a:t>)   /* Do we like this???*/</a:t>
            </a:r>
            <a:endParaRPr lang="en-US" sz="1900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document.getElementById</a:t>
            </a:r>
            <a:r>
              <a:rPr lang="en-US" sz="1900" dirty="0">
                <a:solidFill>
                  <a:srgbClr val="FF0000"/>
                </a:solidFill>
              </a:rPr>
              <a:t>("pic1").</a:t>
            </a:r>
            <a:r>
              <a:rPr lang="en-US" sz="1900" dirty="0" err="1">
                <a:solidFill>
                  <a:srgbClr val="FF0000"/>
                </a:solidFill>
              </a:rPr>
              <a:t>src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 </a:t>
            </a:r>
            <a:r>
              <a:rPr lang="en-US" sz="1900" dirty="0">
                <a:solidFill>
                  <a:srgbClr val="FF0000"/>
                </a:solidFill>
              </a:rPr>
              <a:t>       }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</a:t>
            </a:r>
            <a:r>
              <a:rPr lang="en-US" sz="1900" dirty="0">
                <a:solidFill>
                  <a:srgbClr val="FF0000"/>
                </a:solidFill>
              </a:rPr>
              <a:t>  &lt;/</a:t>
            </a:r>
            <a:r>
              <a:rPr lang="en-US" sz="19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"Images/Leopard.jpg" height = "300" width = "390" alt = "vacation pics" id = "pic1" &gt;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         &lt;/</a:t>
            </a:r>
            <a:r>
              <a:rPr lang="en-US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&lt;input type = "button" value = "Click here for more vacation pics"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displaypic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&lt;input type = "button" value = "Click here to add a pic"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addpic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smtClean="0">
                <a:solidFill>
                  <a:srgbClr val="0070C0"/>
                </a:solidFill>
              </a:rPr>
              <a:t>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Once we’ve added the new pic, can we now see it when we click on the first button (that calls </a:t>
            </a:r>
            <a:r>
              <a:rPr lang="en-US" b="1" i="1" dirty="0" err="1" smtClean="0">
                <a:solidFill>
                  <a:schemeClr val="tx1"/>
                </a:solidFill>
              </a:rPr>
              <a:t>displaypic</a:t>
            </a:r>
            <a:r>
              <a:rPr lang="en-US" b="1" i="1" dirty="0" smtClean="0">
                <a:solidFill>
                  <a:schemeClr val="tx1"/>
                </a:solidFill>
              </a:rPr>
              <a:t>)?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7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2" y="0"/>
            <a:ext cx="6589199" cy="442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702" y="457200"/>
            <a:ext cx="10027298" cy="6400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sz="1900" dirty="0">
                <a:solidFill>
                  <a:srgbClr val="FF0000"/>
                </a:solidFill>
              </a:rPr>
              <a:t>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[4]="</a:t>
            </a:r>
            <a:r>
              <a:rPr lang="en-US" sz="1900" dirty="0">
                <a:solidFill>
                  <a:srgbClr val="FF0000"/>
                </a:solidFill>
              </a:rPr>
              <a:t>Images/safari5.jpg“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 </a:t>
            </a:r>
            <a:r>
              <a:rPr lang="en-US" sz="1900" dirty="0">
                <a:solidFill>
                  <a:srgbClr val="FF0000"/>
                </a:solidFill>
              </a:rPr>
              <a:t>function </a:t>
            </a:r>
            <a:r>
              <a:rPr lang="en-US" sz="1900" dirty="0" err="1">
                <a:solidFill>
                  <a:srgbClr val="FF0000"/>
                </a:solidFill>
              </a:rPr>
              <a:t>addpic</a:t>
            </a:r>
            <a:r>
              <a:rPr lang="en-US" sz="19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{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newpic</a:t>
            </a:r>
            <a:r>
              <a:rPr lang="en-US" sz="1900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picArray.length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 = </a:t>
            </a:r>
            <a:r>
              <a:rPr lang="en-US" sz="1900" dirty="0" err="1">
                <a:solidFill>
                  <a:srgbClr val="FF0000"/>
                </a:solidFill>
              </a:rPr>
              <a:t>newpic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document.getElementById</a:t>
            </a:r>
            <a:r>
              <a:rPr lang="en-US" sz="1900" dirty="0">
                <a:solidFill>
                  <a:srgbClr val="FF0000"/>
                </a:solidFill>
              </a:rPr>
              <a:t>("pic1").</a:t>
            </a:r>
            <a:r>
              <a:rPr lang="en-US" sz="1900" dirty="0" err="1">
                <a:solidFill>
                  <a:srgbClr val="FF0000"/>
                </a:solidFill>
              </a:rPr>
              <a:t>src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  function </a:t>
            </a:r>
            <a:r>
              <a:rPr lang="en-US" sz="1900" dirty="0" err="1">
                <a:solidFill>
                  <a:srgbClr val="FF0000"/>
                </a:solidFill>
              </a:rPr>
              <a:t>displaypic</a:t>
            </a:r>
            <a:r>
              <a:rPr lang="en-US" sz="19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</a:t>
            </a:r>
            <a:r>
              <a:rPr lang="en-US" sz="1900" dirty="0">
                <a:solidFill>
                  <a:srgbClr val="FF0000"/>
                </a:solidFill>
              </a:rPr>
              <a:t>        </a:t>
            </a:r>
            <a:r>
              <a:rPr lang="en-US" sz="1900" dirty="0">
                <a:solidFill>
                  <a:srgbClr val="FF0000"/>
                </a:solidFill>
              </a:rPr>
              <a:t>{ </a:t>
            </a:r>
            <a:r>
              <a:rPr lang="en-US" sz="1900" dirty="0">
                <a:solidFill>
                  <a:srgbClr val="FF0000"/>
                </a:solidFill>
              </a:rPr>
              <a:t>         </a:t>
            </a:r>
            <a:r>
              <a:rPr lang="en-US" sz="1900" dirty="0" err="1">
                <a:solidFill>
                  <a:srgbClr val="FF0000"/>
                </a:solidFill>
              </a:rPr>
              <a:t>var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Math.floor</a:t>
            </a:r>
            <a:r>
              <a:rPr lang="en-US" sz="1900" dirty="0">
                <a:solidFill>
                  <a:srgbClr val="FF0000"/>
                </a:solidFill>
              </a:rPr>
              <a:t>(</a:t>
            </a:r>
            <a:r>
              <a:rPr lang="en-US" sz="1900" dirty="0" err="1">
                <a:solidFill>
                  <a:srgbClr val="FF0000"/>
                </a:solidFill>
              </a:rPr>
              <a:t>Math.random</a:t>
            </a:r>
            <a:r>
              <a:rPr lang="en-US" sz="1900" dirty="0">
                <a:solidFill>
                  <a:srgbClr val="FF0000"/>
                </a:solidFill>
              </a:rPr>
              <a:t>()*</a:t>
            </a:r>
            <a:r>
              <a:rPr lang="en-US" sz="1900" b="1" dirty="0" err="1">
                <a:solidFill>
                  <a:srgbClr val="FF0000"/>
                </a:solidFill>
              </a:rPr>
              <a:t>picArray.length</a:t>
            </a:r>
            <a:r>
              <a:rPr lang="en-US" sz="1900" dirty="0">
                <a:solidFill>
                  <a:srgbClr val="FF0000"/>
                </a:solidFill>
              </a:rPr>
              <a:t>)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  <a:r>
              <a:rPr lang="en-US" sz="1900" dirty="0" err="1">
                <a:solidFill>
                  <a:srgbClr val="FF0000"/>
                </a:solidFill>
              </a:rPr>
              <a:t>document.getElementById</a:t>
            </a:r>
            <a:r>
              <a:rPr lang="en-US" sz="1900" dirty="0">
                <a:solidFill>
                  <a:srgbClr val="FF0000"/>
                </a:solidFill>
              </a:rPr>
              <a:t>("pic1").</a:t>
            </a:r>
            <a:r>
              <a:rPr lang="en-US" sz="1900" dirty="0" err="1">
                <a:solidFill>
                  <a:srgbClr val="FF0000"/>
                </a:solidFill>
              </a:rPr>
              <a:t>src</a:t>
            </a:r>
            <a:r>
              <a:rPr lang="en-US" sz="1900" dirty="0">
                <a:solidFill>
                  <a:srgbClr val="FF0000"/>
                </a:solidFill>
              </a:rPr>
              <a:t> = </a:t>
            </a:r>
            <a:r>
              <a:rPr lang="en-US" sz="1900" dirty="0" err="1">
                <a:solidFill>
                  <a:srgbClr val="FF0000"/>
                </a:solidFill>
              </a:rPr>
              <a:t>picArray</a:t>
            </a:r>
            <a:r>
              <a:rPr lang="en-US" sz="1900" dirty="0">
                <a:solidFill>
                  <a:srgbClr val="FF0000"/>
                </a:solidFill>
              </a:rPr>
              <a:t>[</a:t>
            </a:r>
            <a:r>
              <a:rPr lang="en-US" sz="1900" dirty="0" err="1">
                <a:solidFill>
                  <a:srgbClr val="FF0000"/>
                </a:solidFill>
              </a:rPr>
              <a:t>num</a:t>
            </a:r>
            <a:r>
              <a:rPr lang="en-US" sz="1900" dirty="0">
                <a:solidFill>
                  <a:srgbClr val="FF0000"/>
                </a:solidFill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 </a:t>
            </a:r>
            <a:r>
              <a:rPr lang="en-US" sz="1900" dirty="0">
                <a:solidFill>
                  <a:srgbClr val="FF0000"/>
                </a:solidFill>
              </a:rPr>
              <a:t>       }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</a:t>
            </a:r>
            <a:r>
              <a:rPr lang="en-US" sz="1900" dirty="0">
                <a:solidFill>
                  <a:srgbClr val="FF0000"/>
                </a:solidFill>
              </a:rPr>
              <a:t>  &lt;/</a:t>
            </a:r>
            <a:r>
              <a:rPr lang="en-US" sz="19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"Images/Leopard.jpg" height = "300" width = "390" alt = "vacation pics" id = "pic1" &gt;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         &lt;/</a:t>
            </a:r>
            <a:r>
              <a:rPr lang="en-US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&lt;input type = "button" value = "Click here for more vacation pics"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displaypic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&lt;input type = "button" value = "Click here to add a pic"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addpic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smtClean="0">
                <a:solidFill>
                  <a:srgbClr val="0070C0"/>
                </a:solidFill>
              </a:rPr>
              <a:t>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Once we’ve added the new pic, can we now see it when we click on the first button (that calls </a:t>
            </a:r>
            <a:r>
              <a:rPr lang="en-US" b="1" i="1" dirty="0" err="1" smtClean="0">
                <a:solidFill>
                  <a:schemeClr val="tx1"/>
                </a:solidFill>
              </a:rPr>
              <a:t>displaypic</a:t>
            </a:r>
            <a:r>
              <a:rPr lang="en-US" b="1" i="1" dirty="0" smtClean="0">
                <a:solidFill>
                  <a:schemeClr val="tx1"/>
                </a:solidFill>
              </a:rPr>
              <a:t>)?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1" y="87868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7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563" y="76200"/>
            <a:ext cx="10237237" cy="533400"/>
          </a:xfrm>
        </p:spPr>
        <p:txBody>
          <a:bodyPr>
            <a:noAutofit/>
          </a:bodyPr>
          <a:lstStyle/>
          <a:p>
            <a:r>
              <a:rPr lang="en-US" sz="2800" b="1" dirty="0"/>
              <a:t>What if we want to see our vacation pics in order?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563" y="533400"/>
            <a:ext cx="10161037" cy="60960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[4]="Images/safari5.jpg"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num</a:t>
            </a:r>
            <a:r>
              <a:rPr lang="en-US" b="1" dirty="0">
                <a:solidFill>
                  <a:srgbClr val="FF0000"/>
                </a:solidFill>
              </a:rPr>
              <a:t> = 0   </a:t>
            </a:r>
            <a:r>
              <a:rPr lang="en-US" b="1" dirty="0" smtClean="0">
                <a:solidFill>
                  <a:srgbClr val="FF0000"/>
                </a:solidFill>
              </a:rPr>
              <a:t> /* do we need to change this?*/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function </a:t>
            </a:r>
            <a:r>
              <a:rPr lang="en-US" dirty="0" err="1">
                <a:solidFill>
                  <a:srgbClr val="FF0000"/>
                </a:solidFill>
              </a:rPr>
              <a:t>displaypic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    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num</a:t>
            </a:r>
            <a:r>
              <a:rPr lang="en-US" b="1" dirty="0" smtClean="0">
                <a:solidFill>
                  <a:srgbClr val="FF0000"/>
                </a:solidFill>
              </a:rPr>
              <a:t>= </a:t>
            </a:r>
            <a:r>
              <a:rPr lang="en-US" b="1" dirty="0" err="1">
                <a:solidFill>
                  <a:srgbClr val="FF0000"/>
                </a:solidFill>
              </a:rPr>
              <a:t>num</a:t>
            </a:r>
            <a:r>
              <a:rPr lang="en-US" b="1" dirty="0">
                <a:solidFill>
                  <a:srgbClr val="FF0000"/>
                </a:solidFill>
              </a:rPr>
              <a:t> + 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   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"Images/Leopard.jpg" height = "300" width = "390" alt = "vacation pics" id = "pic1" &gt;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  &lt;input type = "button" value = "Click here for more vacation pics"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displaypic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smtClean="0">
                <a:solidFill>
                  <a:srgbClr val="0070C0"/>
                </a:solidFill>
              </a:rPr>
              <a:t>html&gt;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29801" y="80593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30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381000"/>
            <a:ext cx="7010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Confirm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990600"/>
            <a:ext cx="7772400" cy="51816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The confirm box is like the prompt box, only in this case you only have the choice of choosing “ok” or “cancel”.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 = confirm(“Do you want to change something?”)</a:t>
            </a:r>
          </a:p>
          <a:p>
            <a:r>
              <a:rPr lang="en-US" dirty="0" smtClean="0"/>
              <a:t>If you choose ok, x holds true</a:t>
            </a:r>
          </a:p>
          <a:p>
            <a:r>
              <a:rPr lang="en-US" dirty="0" smtClean="0"/>
              <a:t>If you choose cancel, x holds false</a:t>
            </a:r>
          </a:p>
          <a:p>
            <a:r>
              <a:rPr lang="en-US" dirty="0" smtClean="0"/>
              <a:t>Aside: true and false are known as Boolean values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x=confirm</a:t>
            </a:r>
            <a:r>
              <a:rPr lang="en-US" dirty="0">
                <a:solidFill>
                  <a:srgbClr val="FF0000"/>
                </a:solidFill>
              </a:rPr>
              <a:t>("Press a button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if (x==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(“p1”).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="</a:t>
            </a:r>
            <a:r>
              <a:rPr lang="en-US" dirty="0">
                <a:solidFill>
                  <a:srgbClr val="FF0000"/>
                </a:solidFill>
              </a:rPr>
              <a:t>You pressed OK</a:t>
            </a:r>
            <a:r>
              <a:rPr lang="en-US" dirty="0" smtClean="0">
                <a:solidFill>
                  <a:srgbClr val="FF0000"/>
                </a:solidFill>
              </a:rPr>
              <a:t>!"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>
                <a:solidFill>
                  <a:srgbClr val="FF0000"/>
                </a:solidFill>
              </a:rPr>
              <a:t>p1”).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="You pressed Cancel</a:t>
            </a:r>
            <a:r>
              <a:rPr lang="en-US" dirty="0" smtClean="0">
                <a:solidFill>
                  <a:srgbClr val="FF0000"/>
                </a:solidFill>
              </a:rPr>
              <a:t>!“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1" y="2667000"/>
            <a:ext cx="2398199" cy="146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328" y="0"/>
            <a:ext cx="9654073" cy="762000"/>
          </a:xfrm>
        </p:spPr>
        <p:txBody>
          <a:bodyPr/>
          <a:lstStyle/>
          <a:p>
            <a:r>
              <a:rPr lang="en-US" dirty="0" smtClean="0"/>
              <a:t>Going back to the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328" y="685800"/>
            <a:ext cx="10263674" cy="617220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[4]="Images/safari5.jpg"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= </a:t>
            </a:r>
            <a:r>
              <a:rPr lang="en-US" sz="1200" dirty="0">
                <a:solidFill>
                  <a:srgbClr val="FF0000"/>
                </a:solidFill>
              </a:rPr>
              <a:t>-1   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function </a:t>
            </a:r>
            <a:r>
              <a:rPr lang="en-US" sz="1200" dirty="0" err="1">
                <a:solidFill>
                  <a:srgbClr val="FF0000"/>
                </a:solidFill>
              </a:rPr>
              <a:t>displaypic</a:t>
            </a:r>
            <a:r>
              <a:rPr lang="en-US" sz="1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>
                <a:solidFill>
                  <a:srgbClr val="FF0000"/>
                </a:solidFill>
              </a:rPr>
              <a:t>          {     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=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b="1" dirty="0">
                <a:solidFill>
                  <a:srgbClr val="FF0000"/>
                </a:solidFill>
              </a:rPr>
              <a:t>          </a:t>
            </a:r>
            <a:r>
              <a:rPr lang="en-US" sz="1200" b="1" dirty="0">
                <a:solidFill>
                  <a:srgbClr val="FF0000"/>
                </a:solidFill>
              </a:rPr>
              <a:t>if (</a:t>
            </a:r>
            <a:r>
              <a:rPr lang="en-US" sz="1200" b="1" dirty="0" err="1">
                <a:solidFill>
                  <a:srgbClr val="FF0000"/>
                </a:solidFill>
              </a:rPr>
              <a:t>num</a:t>
            </a:r>
            <a:r>
              <a:rPr lang="en-US" sz="1200" b="1" dirty="0">
                <a:solidFill>
                  <a:srgbClr val="FF0000"/>
                </a:solidFill>
              </a:rPr>
              <a:t> &gt;= </a:t>
            </a:r>
            <a:r>
              <a:rPr lang="en-US" sz="1200" b="1" dirty="0" err="1">
                <a:solidFill>
                  <a:srgbClr val="FF0000"/>
                </a:solidFill>
              </a:rPr>
              <a:t>picArray.length</a:t>
            </a:r>
            <a:r>
              <a:rPr lang="en-US" sz="12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FF0000"/>
                </a:solidFill>
              </a:rPr>
              <a:t>	</a:t>
            </a:r>
            <a:r>
              <a:rPr lang="en-US" sz="1200" b="1" dirty="0">
                <a:solidFill>
                  <a:srgbClr val="FF0000"/>
                </a:solidFill>
              </a:rPr>
              <a:t>          {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                             </a:t>
            </a:r>
            <a:r>
              <a:rPr lang="en-US" sz="1200" b="1" dirty="0" err="1">
                <a:solidFill>
                  <a:srgbClr val="FF0000"/>
                </a:solidFill>
              </a:rPr>
              <a:t>num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= 0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FF0000"/>
                </a:solidFill>
              </a:rPr>
              <a:t>	</a:t>
            </a:r>
            <a:r>
              <a:rPr lang="en-US" sz="1200" b="1" dirty="0">
                <a:solidFill>
                  <a:srgbClr val="FF0000"/>
                </a:solidFill>
              </a:rPr>
              <a:t>        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              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("pic1").</a:t>
            </a:r>
            <a:r>
              <a:rPr lang="en-US" sz="1200" dirty="0" err="1">
                <a:solidFill>
                  <a:srgbClr val="FF0000"/>
                </a:solidFill>
              </a:rPr>
              <a:t>src</a:t>
            </a:r>
            <a:r>
              <a:rPr lang="en-US" sz="1200" dirty="0">
                <a:solidFill>
                  <a:srgbClr val="FF0000"/>
                </a:solidFill>
              </a:rPr>
              <a:t> =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]</a:t>
            </a:r>
            <a:endParaRPr lang="en-US" sz="1200" b="1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>
                <a:solidFill>
                  <a:srgbClr val="FF0000"/>
                </a:solidFill>
              </a:rPr>
              <a:t>           </a:t>
            </a:r>
            <a:r>
              <a:rPr lang="en-US" sz="1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  &lt;p&gt;&lt;</a:t>
            </a:r>
            <a:r>
              <a:rPr lang="en-US" sz="1200" dirty="0" err="1">
                <a:solidFill>
                  <a:srgbClr val="0070C0"/>
                </a:solidFill>
              </a:rPr>
              <a:t>img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 err="1">
                <a:solidFill>
                  <a:srgbClr val="0070C0"/>
                </a:solidFill>
              </a:rPr>
              <a:t>src</a:t>
            </a:r>
            <a:r>
              <a:rPr lang="en-US" sz="1200" dirty="0">
                <a:solidFill>
                  <a:srgbClr val="0070C0"/>
                </a:solidFill>
              </a:rPr>
              <a:t> = "Images/Leopard.jpg" height = "300" width = "390" alt = "vacation pics" id = "pic1" &gt; &lt;/p&gt;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  &lt;input type = "button" value = "Click here for more vacation pics" </a:t>
            </a:r>
            <a:r>
              <a:rPr lang="en-US" sz="1200" dirty="0" err="1">
                <a:solidFill>
                  <a:srgbClr val="0070C0"/>
                </a:solidFill>
              </a:rPr>
              <a:t>onClick</a:t>
            </a:r>
            <a:r>
              <a:rPr lang="en-US" sz="1200" dirty="0">
                <a:solidFill>
                  <a:srgbClr val="0070C0"/>
                </a:solidFill>
              </a:rPr>
              <a:t> = "</a:t>
            </a:r>
            <a:r>
              <a:rPr lang="en-US" sz="1200" dirty="0" err="1">
                <a:solidFill>
                  <a:srgbClr val="0070C0"/>
                </a:solidFill>
              </a:rPr>
              <a:t>displaypic</a:t>
            </a:r>
            <a:r>
              <a:rPr lang="en-US" sz="120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53602" y="6858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16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4675" y="533400"/>
            <a:ext cx="37338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we add pictures?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359" y="199052"/>
            <a:ext cx="10366116" cy="66589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&lt;!DOCTYPE html&gt;&lt;html&gt;&lt;head</a:t>
            </a:r>
            <a:r>
              <a:rPr lang="en-US" sz="1250" dirty="0">
                <a:solidFill>
                  <a:srgbClr val="0070C0"/>
                </a:solidFill>
              </a:rPr>
              <a:t>&gt;&lt;</a:t>
            </a:r>
            <a:r>
              <a:rPr lang="en-US" sz="1250" dirty="0">
                <a:solidFill>
                  <a:srgbClr val="0070C0"/>
                </a:solidFill>
              </a:rPr>
              <a:t>meta charset= "utf-8" 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var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[4]="Images/safari5.jpg"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</a:t>
            </a:r>
            <a:r>
              <a:rPr lang="en-US" sz="1250" dirty="0" err="1">
                <a:solidFill>
                  <a:srgbClr val="FF0000"/>
                </a:solidFill>
              </a:rPr>
              <a:t>var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num</a:t>
            </a:r>
            <a:r>
              <a:rPr lang="en-US" sz="1250" dirty="0">
                <a:solidFill>
                  <a:srgbClr val="FF0000"/>
                </a:solidFill>
              </a:rPr>
              <a:t> = </a:t>
            </a:r>
            <a:r>
              <a:rPr lang="en-US" sz="1250" dirty="0">
                <a:solidFill>
                  <a:srgbClr val="FF0000"/>
                </a:solidFill>
              </a:rPr>
              <a:t>-1   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 function </a:t>
            </a:r>
            <a:r>
              <a:rPr lang="en-US" sz="1250" dirty="0" err="1">
                <a:solidFill>
                  <a:srgbClr val="FF0000"/>
                </a:solidFill>
              </a:rPr>
              <a:t>displaypic</a:t>
            </a:r>
            <a:r>
              <a:rPr lang="en-US" sz="125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 </a:t>
            </a:r>
            <a:r>
              <a:rPr lang="en-US" sz="1250" dirty="0">
                <a:solidFill>
                  <a:srgbClr val="FF0000"/>
                </a:solidFill>
              </a:rPr>
              <a:t>         {     </a:t>
            </a:r>
            <a:r>
              <a:rPr lang="en-US" sz="1250" dirty="0" err="1">
                <a:solidFill>
                  <a:srgbClr val="FF0000"/>
                </a:solidFill>
              </a:rPr>
              <a:t>num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>
                <a:solidFill>
                  <a:srgbClr val="FF0000"/>
                </a:solidFill>
              </a:rPr>
              <a:t>= </a:t>
            </a:r>
            <a:r>
              <a:rPr lang="en-US" sz="1250" dirty="0" err="1">
                <a:solidFill>
                  <a:srgbClr val="FF0000"/>
                </a:solidFill>
              </a:rPr>
              <a:t>num</a:t>
            </a:r>
            <a:r>
              <a:rPr lang="en-US" sz="1250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 </a:t>
            </a:r>
            <a:r>
              <a:rPr lang="en-US" sz="1250" b="1" dirty="0">
                <a:solidFill>
                  <a:srgbClr val="FF0000"/>
                </a:solidFill>
              </a:rPr>
              <a:t>if </a:t>
            </a:r>
            <a:r>
              <a:rPr lang="en-US" sz="1250" b="1" dirty="0">
                <a:solidFill>
                  <a:srgbClr val="FF0000"/>
                </a:solidFill>
              </a:rPr>
              <a:t>(</a:t>
            </a:r>
            <a:r>
              <a:rPr lang="en-US" sz="1250" b="1" dirty="0" err="1">
                <a:solidFill>
                  <a:srgbClr val="FF0000"/>
                </a:solidFill>
              </a:rPr>
              <a:t>num</a:t>
            </a:r>
            <a:r>
              <a:rPr lang="en-US" sz="1250" b="1" dirty="0">
                <a:solidFill>
                  <a:srgbClr val="FF0000"/>
                </a:solidFill>
              </a:rPr>
              <a:t> &gt;= </a:t>
            </a:r>
            <a:r>
              <a:rPr lang="en-US" sz="1250" b="1" dirty="0" err="1">
                <a:solidFill>
                  <a:srgbClr val="FF0000"/>
                </a:solidFill>
              </a:rPr>
              <a:t>picArray.length</a:t>
            </a:r>
            <a:r>
              <a:rPr lang="en-US" sz="125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 </a:t>
            </a:r>
            <a:r>
              <a:rPr lang="en-US" sz="1250" dirty="0">
                <a:solidFill>
                  <a:srgbClr val="FF0000"/>
                </a:solidFill>
              </a:rPr>
              <a:t>{         </a:t>
            </a:r>
            <a:r>
              <a:rPr lang="en-US" sz="1250" dirty="0" err="1">
                <a:solidFill>
                  <a:srgbClr val="FF0000"/>
                </a:solidFill>
              </a:rPr>
              <a:t>num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>
                <a:solidFill>
                  <a:srgbClr val="FF0000"/>
                </a:solidFill>
              </a:rPr>
              <a:t>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 </a:t>
            </a:r>
            <a:r>
              <a:rPr lang="en-US" sz="125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                 </a:t>
            </a:r>
            <a:r>
              <a:rPr lang="en-US" sz="1250" dirty="0" err="1">
                <a:solidFill>
                  <a:srgbClr val="FF0000"/>
                </a:solidFill>
              </a:rPr>
              <a:t>document.getElementById</a:t>
            </a:r>
            <a:r>
              <a:rPr lang="en-US" sz="1250" dirty="0">
                <a:solidFill>
                  <a:srgbClr val="FF0000"/>
                </a:solidFill>
              </a:rPr>
              <a:t>("pic1").</a:t>
            </a:r>
            <a:r>
              <a:rPr lang="en-US" sz="1250" dirty="0" err="1">
                <a:solidFill>
                  <a:srgbClr val="FF0000"/>
                </a:solidFill>
              </a:rPr>
              <a:t>src</a:t>
            </a:r>
            <a:r>
              <a:rPr lang="en-US" sz="1250" dirty="0">
                <a:solidFill>
                  <a:srgbClr val="FF0000"/>
                </a:solidFill>
              </a:rPr>
              <a:t> =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</a:t>
            </a:r>
            <a:r>
              <a:rPr lang="en-US" sz="1250" dirty="0" err="1">
                <a:solidFill>
                  <a:srgbClr val="FF0000"/>
                </a:solidFill>
              </a:rPr>
              <a:t>num</a:t>
            </a:r>
            <a:r>
              <a:rPr lang="en-US" sz="1250" dirty="0">
                <a:solidFill>
                  <a:srgbClr val="FF0000"/>
                </a:solidFill>
              </a:rPr>
              <a:t>]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</a:t>
            </a:r>
            <a:r>
              <a:rPr lang="en-US" sz="1250" dirty="0">
                <a:solidFill>
                  <a:srgbClr val="FF0000"/>
                </a:solidFill>
              </a:rPr>
              <a:t>          }</a:t>
            </a:r>
          </a:p>
          <a:p>
            <a:pPr marL="0" indent="0">
              <a:spcBef>
                <a:spcPts val="0"/>
              </a:spcBef>
              <a:buNone/>
            </a:pP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 </a:t>
            </a:r>
            <a:r>
              <a:rPr lang="en-US" sz="1250" dirty="0">
                <a:solidFill>
                  <a:srgbClr val="FF0000"/>
                </a:solidFill>
              </a:rPr>
              <a:t>function </a:t>
            </a:r>
            <a:r>
              <a:rPr lang="en-US" sz="1250" dirty="0" err="1">
                <a:solidFill>
                  <a:srgbClr val="FF0000"/>
                </a:solidFill>
              </a:rPr>
              <a:t>addpic</a:t>
            </a:r>
            <a:r>
              <a:rPr lang="en-US" sz="125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</a:t>
            </a:r>
            <a:r>
              <a:rPr lang="en-US" sz="1250" dirty="0">
                <a:solidFill>
                  <a:srgbClr val="FF0000"/>
                </a:solidFill>
              </a:rPr>
              <a:t>          </a:t>
            </a:r>
            <a:r>
              <a:rPr lang="en-US" sz="1250" dirty="0">
                <a:solidFill>
                  <a:srgbClr val="FF0000"/>
                </a:solidFill>
              </a:rPr>
              <a:t>{ </a:t>
            </a:r>
            <a:r>
              <a:rPr lang="en-US" sz="1250" dirty="0">
                <a:solidFill>
                  <a:srgbClr val="FF0000"/>
                </a:solidFill>
              </a:rPr>
              <a:t>    </a:t>
            </a:r>
            <a:r>
              <a:rPr lang="en-US" sz="1250" dirty="0" err="1">
                <a:solidFill>
                  <a:srgbClr val="FF0000"/>
                </a:solidFill>
              </a:rPr>
              <a:t>var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newpic</a:t>
            </a:r>
            <a:r>
              <a:rPr lang="en-US" sz="1250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var</a:t>
            </a:r>
            <a:r>
              <a:rPr lang="en-US" sz="1250" dirty="0">
                <a:solidFill>
                  <a:srgbClr val="FF0000"/>
                </a:solidFill>
              </a:rPr>
              <a:t> size </a:t>
            </a:r>
            <a:r>
              <a:rPr lang="en-US" sz="1250" dirty="0">
                <a:solidFill>
                  <a:srgbClr val="FF0000"/>
                </a:solidFill>
              </a:rPr>
              <a:t>= </a:t>
            </a:r>
            <a:r>
              <a:rPr lang="en-US" sz="1250" dirty="0" err="1">
                <a:solidFill>
                  <a:srgbClr val="FF0000"/>
                </a:solidFill>
              </a:rPr>
              <a:t>picArray.length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[size] </a:t>
            </a:r>
            <a:r>
              <a:rPr lang="en-US" sz="1250" dirty="0">
                <a:solidFill>
                  <a:srgbClr val="FF0000"/>
                </a:solidFill>
              </a:rPr>
              <a:t>= </a:t>
            </a:r>
            <a:r>
              <a:rPr lang="en-US" sz="1250" dirty="0" err="1">
                <a:solidFill>
                  <a:srgbClr val="FF0000"/>
                </a:solidFill>
              </a:rPr>
              <a:t>newpic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		</a:t>
            </a:r>
            <a:r>
              <a:rPr lang="en-US" sz="1250" dirty="0">
                <a:solidFill>
                  <a:srgbClr val="FF0000"/>
                </a:solidFill>
              </a:rPr>
              <a:t> </a:t>
            </a:r>
            <a:r>
              <a:rPr lang="en-US" sz="1250" dirty="0" err="1">
                <a:solidFill>
                  <a:srgbClr val="FF0000"/>
                </a:solidFill>
              </a:rPr>
              <a:t>document.getElementById</a:t>
            </a:r>
            <a:r>
              <a:rPr lang="en-US" sz="1250" dirty="0">
                <a:solidFill>
                  <a:srgbClr val="FF0000"/>
                </a:solidFill>
              </a:rPr>
              <a:t>("pic1").</a:t>
            </a:r>
            <a:r>
              <a:rPr lang="en-US" sz="1250" dirty="0" err="1">
                <a:solidFill>
                  <a:srgbClr val="FF0000"/>
                </a:solidFill>
              </a:rPr>
              <a:t>src</a:t>
            </a:r>
            <a:r>
              <a:rPr lang="en-US" sz="1250" dirty="0">
                <a:solidFill>
                  <a:srgbClr val="FF0000"/>
                </a:solidFill>
              </a:rPr>
              <a:t> = </a:t>
            </a:r>
            <a:r>
              <a:rPr lang="en-US" sz="1250" dirty="0" err="1">
                <a:solidFill>
                  <a:srgbClr val="FF0000"/>
                </a:solidFill>
              </a:rPr>
              <a:t>picArray</a:t>
            </a:r>
            <a:r>
              <a:rPr lang="en-US" sz="1250" dirty="0">
                <a:solidFill>
                  <a:srgbClr val="FF0000"/>
                </a:solidFill>
              </a:rPr>
              <a:t>[size]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</a:t>
            </a:r>
            <a:r>
              <a:rPr lang="en-US" sz="1250" dirty="0">
                <a:solidFill>
                  <a:srgbClr val="FF0000"/>
                </a:solidFill>
              </a:rPr>
              <a:t>           }</a:t>
            </a:r>
            <a:r>
              <a:rPr lang="en-US" sz="1250" dirty="0">
                <a:solidFill>
                  <a:srgbClr val="FF0000"/>
                </a:solidFill>
              </a:rPr>
              <a:t>	</a:t>
            </a:r>
            <a:r>
              <a:rPr lang="en-US" sz="1250" dirty="0">
                <a:solidFill>
                  <a:srgbClr val="FF0000"/>
                </a:solidFill>
              </a:rPr>
              <a:t>   </a:t>
            </a: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  &lt;p&gt;&lt;</a:t>
            </a:r>
            <a:r>
              <a:rPr lang="en-US" sz="1250" dirty="0" err="1">
                <a:solidFill>
                  <a:srgbClr val="0070C0"/>
                </a:solidFill>
              </a:rPr>
              <a:t>img</a:t>
            </a:r>
            <a:r>
              <a:rPr lang="en-US" sz="1250" dirty="0">
                <a:solidFill>
                  <a:srgbClr val="0070C0"/>
                </a:solidFill>
              </a:rPr>
              <a:t> </a:t>
            </a:r>
            <a:r>
              <a:rPr lang="en-US" sz="1250" dirty="0" err="1">
                <a:solidFill>
                  <a:srgbClr val="0070C0"/>
                </a:solidFill>
              </a:rPr>
              <a:t>src</a:t>
            </a:r>
            <a:r>
              <a:rPr lang="en-US" sz="1250" dirty="0">
                <a:solidFill>
                  <a:srgbClr val="0070C0"/>
                </a:solidFill>
              </a:rPr>
              <a:t> = "Images/Leopard.jpg" height = "300" width = "390" alt = "vacation pics" id = "pic1" &gt; </a:t>
            </a:r>
            <a:r>
              <a:rPr lang="en-US" sz="1250" dirty="0">
                <a:solidFill>
                  <a:srgbClr val="0070C0"/>
                </a:solidFill>
              </a:rPr>
              <a:t> &lt;/</a:t>
            </a:r>
            <a:r>
              <a:rPr lang="en-US" sz="1250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  &lt;input type = "button" value = "Click here for more vacation pics" </a:t>
            </a:r>
            <a:r>
              <a:rPr lang="en-US" sz="1250" dirty="0" err="1">
                <a:solidFill>
                  <a:srgbClr val="0070C0"/>
                </a:solidFill>
              </a:rPr>
              <a:t>onClick</a:t>
            </a:r>
            <a:r>
              <a:rPr lang="en-US" sz="1250" dirty="0">
                <a:solidFill>
                  <a:srgbClr val="0070C0"/>
                </a:solidFill>
              </a:rPr>
              <a:t> = "</a:t>
            </a:r>
            <a:r>
              <a:rPr lang="en-US" sz="1250" dirty="0" err="1">
                <a:solidFill>
                  <a:srgbClr val="0070C0"/>
                </a:solidFill>
              </a:rPr>
              <a:t>displaypic</a:t>
            </a:r>
            <a:r>
              <a:rPr lang="en-US" sz="125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  &lt;input type = "button" value = "Click here to add a pic" </a:t>
            </a:r>
            <a:r>
              <a:rPr lang="en-US" sz="1250" dirty="0" err="1">
                <a:solidFill>
                  <a:srgbClr val="0070C0"/>
                </a:solidFill>
              </a:rPr>
              <a:t>onClick</a:t>
            </a:r>
            <a:r>
              <a:rPr lang="en-US" sz="1250" dirty="0">
                <a:solidFill>
                  <a:srgbClr val="0070C0"/>
                </a:solidFill>
              </a:rPr>
              <a:t> = "</a:t>
            </a:r>
            <a:r>
              <a:rPr lang="en-US" sz="1250" dirty="0" err="1">
                <a:solidFill>
                  <a:srgbClr val="0070C0"/>
                </a:solidFill>
              </a:rPr>
              <a:t>addpic</a:t>
            </a:r>
            <a:r>
              <a:rPr lang="en-US" sz="125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1" y="78903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8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0" y="304800"/>
            <a:ext cx="3810001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Going Backwards?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581" y="248816"/>
            <a:ext cx="10369420" cy="66091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&lt;</a:t>
            </a:r>
            <a:r>
              <a:rPr lang="en-US" sz="1150" dirty="0">
                <a:solidFill>
                  <a:srgbClr val="FF0000"/>
                </a:solidFill>
              </a:rPr>
              <a:t>script 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var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[0]="Images/safari1.jpg"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[1]="Images/safari2.png"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[2]="Images/safari3.jpg"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[3]="Images/safari4.jpg"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[4]="Images/safari5.jpg"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</a:t>
            </a:r>
            <a:r>
              <a:rPr lang="en-US" sz="1150" dirty="0" err="1">
                <a:solidFill>
                  <a:srgbClr val="FF0000"/>
                </a:solidFill>
              </a:rPr>
              <a:t>var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= -1  </a:t>
            </a:r>
          </a:p>
          <a:p>
            <a:pPr marL="0" indent="0">
              <a:spcBef>
                <a:spcPts val="0"/>
              </a:spcBef>
              <a:buNone/>
            </a:pPr>
            <a:endParaRPr lang="en-US" sz="11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function </a:t>
            </a:r>
            <a:r>
              <a:rPr lang="en-US" sz="1150" dirty="0" err="1">
                <a:solidFill>
                  <a:srgbClr val="FF0000"/>
                </a:solidFill>
              </a:rPr>
              <a:t>displaypic</a:t>
            </a:r>
            <a:r>
              <a:rPr lang="en-US" sz="115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  </a:t>
            </a:r>
            <a:r>
              <a:rPr lang="en-US" sz="1150" dirty="0">
                <a:solidFill>
                  <a:srgbClr val="FF0000"/>
                </a:solidFill>
              </a:rPr>
              <a:t>          {         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>
                <a:solidFill>
                  <a:srgbClr val="FF0000"/>
                </a:solidFill>
              </a:rPr>
              <a:t>=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if (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&gt;= </a:t>
            </a:r>
            <a:r>
              <a:rPr lang="en-US" sz="1150" dirty="0" err="1">
                <a:solidFill>
                  <a:srgbClr val="FF0000"/>
                </a:solidFill>
              </a:rPr>
              <a:t>picArray.length</a:t>
            </a:r>
            <a:r>
              <a:rPr lang="en-US" sz="1150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{  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</a:t>
            </a:r>
            <a:r>
              <a:rPr lang="en-US" sz="1150" dirty="0" err="1">
                <a:solidFill>
                  <a:srgbClr val="FF0000"/>
                </a:solidFill>
              </a:rPr>
              <a:t>document.getElementById</a:t>
            </a:r>
            <a:r>
              <a:rPr lang="en-US" sz="1150" dirty="0">
                <a:solidFill>
                  <a:srgbClr val="FF0000"/>
                </a:solidFill>
              </a:rPr>
              <a:t>("pic1").</a:t>
            </a:r>
            <a:r>
              <a:rPr lang="en-US" sz="1150" dirty="0" err="1">
                <a:solidFill>
                  <a:srgbClr val="FF0000"/>
                </a:solidFill>
              </a:rPr>
              <a:t>src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</a:t>
            </a:r>
            <a:r>
              <a:rPr lang="en-US" sz="1150" dirty="0" err="1">
                <a:solidFill>
                  <a:srgbClr val="FF0000"/>
                </a:solidFill>
              </a:rPr>
              <a:t>document.getElementById</a:t>
            </a:r>
            <a:r>
              <a:rPr lang="en-US" sz="1150" dirty="0">
                <a:solidFill>
                  <a:srgbClr val="FF0000"/>
                </a:solidFill>
              </a:rPr>
              <a:t>("p1").</a:t>
            </a:r>
            <a:r>
              <a:rPr lang="en-US" sz="1150" dirty="0" err="1">
                <a:solidFill>
                  <a:srgbClr val="FF0000"/>
                </a:solidFill>
              </a:rPr>
              <a:t>innerHTML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endParaRPr lang="en-US" sz="11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 </a:t>
            </a:r>
            <a:r>
              <a:rPr lang="en-US" sz="1150" dirty="0">
                <a:solidFill>
                  <a:srgbClr val="FF0000"/>
                </a:solidFill>
              </a:rPr>
              <a:t>            </a:t>
            </a:r>
            <a:r>
              <a:rPr lang="en-US" sz="115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function </a:t>
            </a:r>
            <a:r>
              <a:rPr lang="en-US" sz="1150" dirty="0" err="1">
                <a:solidFill>
                  <a:srgbClr val="FF0000"/>
                </a:solidFill>
              </a:rPr>
              <a:t>displaybak</a:t>
            </a:r>
            <a:r>
              <a:rPr lang="en-US" sz="115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  </a:t>
            </a:r>
            <a:r>
              <a:rPr lang="en-US" sz="1150" dirty="0">
                <a:solidFill>
                  <a:srgbClr val="FF0000"/>
                </a:solidFill>
              </a:rPr>
              <a:t>          {         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>
                <a:solidFill>
                  <a:srgbClr val="FF0000"/>
                </a:solidFill>
              </a:rPr>
              <a:t>=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- 1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if (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&lt;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{  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= picArray.length-1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    </a:t>
            </a:r>
            <a:r>
              <a:rPr lang="en-US" sz="1150" dirty="0">
                <a:solidFill>
                  <a:srgbClr val="FF0000"/>
                </a:solidFill>
              </a:rPr>
              <a:t>         </a:t>
            </a:r>
            <a:r>
              <a:rPr lang="en-US" sz="1150" dirty="0" err="1">
                <a:solidFill>
                  <a:srgbClr val="FF0000"/>
                </a:solidFill>
              </a:rPr>
              <a:t>document.getElementById</a:t>
            </a:r>
            <a:r>
              <a:rPr lang="en-US" sz="1150" dirty="0">
                <a:solidFill>
                  <a:srgbClr val="FF0000"/>
                </a:solidFill>
              </a:rPr>
              <a:t>("pic1").</a:t>
            </a:r>
            <a:r>
              <a:rPr lang="en-US" sz="1150" dirty="0" err="1">
                <a:solidFill>
                  <a:srgbClr val="FF0000"/>
                </a:solidFill>
              </a:rPr>
              <a:t>src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  </a:t>
            </a:r>
            <a:r>
              <a:rPr lang="en-US" sz="1150" dirty="0" err="1">
                <a:solidFill>
                  <a:srgbClr val="FF0000"/>
                </a:solidFill>
              </a:rPr>
              <a:t>document.getElementById</a:t>
            </a:r>
            <a:r>
              <a:rPr lang="en-US" sz="1150" dirty="0">
                <a:solidFill>
                  <a:srgbClr val="FF0000"/>
                </a:solidFill>
              </a:rPr>
              <a:t>("p1").</a:t>
            </a:r>
            <a:r>
              <a:rPr lang="en-US" sz="1150" dirty="0" err="1">
                <a:solidFill>
                  <a:srgbClr val="FF0000"/>
                </a:solidFill>
              </a:rPr>
              <a:t>innerHTML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endParaRPr lang="en-US" sz="11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 </a:t>
            </a:r>
            <a:r>
              <a:rPr lang="en-US" sz="1150" dirty="0">
                <a:solidFill>
                  <a:srgbClr val="FF0000"/>
                </a:solidFill>
              </a:rPr>
              <a:t>           </a:t>
            </a:r>
            <a:r>
              <a:rPr lang="en-US" sz="115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  function </a:t>
            </a:r>
            <a:r>
              <a:rPr lang="en-US" sz="1150" dirty="0" err="1">
                <a:solidFill>
                  <a:srgbClr val="FF0000"/>
                </a:solidFill>
              </a:rPr>
              <a:t>addpic</a:t>
            </a:r>
            <a:r>
              <a:rPr lang="en-US" sz="115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 </a:t>
            </a:r>
            <a:r>
              <a:rPr lang="en-US" sz="1150" dirty="0">
                <a:solidFill>
                  <a:srgbClr val="FF0000"/>
                </a:solidFill>
              </a:rPr>
              <a:t>           </a:t>
            </a:r>
            <a:r>
              <a:rPr lang="en-US" sz="1150" dirty="0">
                <a:solidFill>
                  <a:srgbClr val="FF0000"/>
                </a:solidFill>
              </a:rPr>
              <a:t>{ </a:t>
            </a:r>
            <a:r>
              <a:rPr lang="en-US" sz="1150" dirty="0">
                <a:solidFill>
                  <a:srgbClr val="FF0000"/>
                </a:solidFill>
              </a:rPr>
              <a:t>       </a:t>
            </a:r>
            <a:r>
              <a:rPr lang="en-US" sz="1150" dirty="0" err="1">
                <a:solidFill>
                  <a:srgbClr val="FF0000"/>
                </a:solidFill>
              </a:rPr>
              <a:t>var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 err="1">
                <a:solidFill>
                  <a:srgbClr val="FF0000"/>
                </a:solidFill>
              </a:rPr>
              <a:t>newpic</a:t>
            </a:r>
            <a:r>
              <a:rPr lang="en-US" sz="1150" dirty="0">
                <a:solidFill>
                  <a:srgbClr val="FF0000"/>
                </a:solidFill>
              </a:rPr>
              <a:t> = prompt("Enter new picture")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</a:t>
            </a:r>
            <a:r>
              <a:rPr lang="en-US" sz="1150" dirty="0" err="1">
                <a:solidFill>
                  <a:srgbClr val="FF0000"/>
                </a:solidFill>
              </a:rPr>
              <a:t>var</a:t>
            </a:r>
            <a:r>
              <a:rPr lang="en-US" sz="1150" dirty="0">
                <a:solidFill>
                  <a:srgbClr val="FF0000"/>
                </a:solidFill>
              </a:rPr>
              <a:t> 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picArray.length</a:t>
            </a:r>
            <a:endParaRPr lang="en-US" sz="11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] = </a:t>
            </a:r>
            <a:r>
              <a:rPr lang="en-US" sz="1150" dirty="0" err="1">
                <a:solidFill>
                  <a:srgbClr val="FF0000"/>
                </a:solidFill>
              </a:rPr>
              <a:t>newpic</a:t>
            </a:r>
            <a:endParaRPr lang="en-US" sz="11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		</a:t>
            </a:r>
            <a:r>
              <a:rPr lang="en-US" sz="1150" dirty="0" err="1">
                <a:solidFill>
                  <a:srgbClr val="FF0000"/>
                </a:solidFill>
              </a:rPr>
              <a:t>document.getElementById</a:t>
            </a:r>
            <a:r>
              <a:rPr lang="en-US" sz="1150" dirty="0">
                <a:solidFill>
                  <a:srgbClr val="FF0000"/>
                </a:solidFill>
              </a:rPr>
              <a:t>("pic1").</a:t>
            </a:r>
            <a:r>
              <a:rPr lang="en-US" sz="1150" dirty="0" err="1">
                <a:solidFill>
                  <a:srgbClr val="FF0000"/>
                </a:solidFill>
              </a:rPr>
              <a:t>src</a:t>
            </a:r>
            <a:r>
              <a:rPr lang="en-US" sz="1150" dirty="0">
                <a:solidFill>
                  <a:srgbClr val="FF0000"/>
                </a:solidFill>
              </a:rPr>
              <a:t> = </a:t>
            </a:r>
            <a:r>
              <a:rPr lang="en-US" sz="1150" dirty="0" err="1">
                <a:solidFill>
                  <a:srgbClr val="FF0000"/>
                </a:solidFill>
              </a:rPr>
              <a:t>picArray</a:t>
            </a:r>
            <a:r>
              <a:rPr lang="en-US" sz="1150" dirty="0">
                <a:solidFill>
                  <a:srgbClr val="FF0000"/>
                </a:solidFill>
              </a:rPr>
              <a:t>[</a:t>
            </a:r>
            <a:r>
              <a:rPr lang="en-US" sz="1150" dirty="0" err="1">
                <a:solidFill>
                  <a:srgbClr val="FF0000"/>
                </a:solidFill>
              </a:rPr>
              <a:t>num</a:t>
            </a:r>
            <a:r>
              <a:rPr lang="en-US" sz="1150" dirty="0">
                <a:solidFill>
                  <a:srgbClr val="FF0000"/>
                </a:solidFill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    </a:t>
            </a:r>
            <a:r>
              <a:rPr lang="en-US" sz="1150" dirty="0">
                <a:solidFill>
                  <a:srgbClr val="FF0000"/>
                </a:solidFill>
              </a:rPr>
              <a:t>             }</a:t>
            </a:r>
            <a:r>
              <a:rPr lang="en-US" sz="115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FF0000"/>
                </a:solidFill>
              </a:rPr>
              <a:t>&lt;/</a:t>
            </a:r>
            <a:r>
              <a:rPr lang="en-US" sz="115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&lt;/head</a:t>
            </a:r>
            <a:r>
              <a:rPr lang="en-US" sz="1150" dirty="0">
                <a:solidFill>
                  <a:srgbClr val="0070C0"/>
                </a:solidFill>
              </a:rPr>
              <a:t>&gt;&lt;</a:t>
            </a:r>
            <a:r>
              <a:rPr lang="en-US" sz="1150" dirty="0">
                <a:solidFill>
                  <a:srgbClr val="0070C0"/>
                </a:solidFill>
              </a:rPr>
              <a:t>body</a:t>
            </a:r>
            <a:r>
              <a:rPr lang="en-US" sz="1150" dirty="0">
                <a:solidFill>
                  <a:srgbClr val="0070C0"/>
                </a:solidFill>
              </a:rPr>
              <a:t>&gt; </a:t>
            </a:r>
            <a:endParaRPr lang="en-US" sz="115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	  &lt;p&gt;&lt;</a:t>
            </a:r>
            <a:r>
              <a:rPr lang="en-US" sz="1150" dirty="0" err="1">
                <a:solidFill>
                  <a:srgbClr val="0070C0"/>
                </a:solidFill>
              </a:rPr>
              <a:t>img</a:t>
            </a:r>
            <a:r>
              <a:rPr lang="en-US" sz="1150" dirty="0">
                <a:solidFill>
                  <a:srgbClr val="0070C0"/>
                </a:solidFill>
              </a:rPr>
              <a:t> </a:t>
            </a:r>
            <a:r>
              <a:rPr lang="en-US" sz="1150" dirty="0" err="1">
                <a:solidFill>
                  <a:srgbClr val="0070C0"/>
                </a:solidFill>
              </a:rPr>
              <a:t>src</a:t>
            </a:r>
            <a:r>
              <a:rPr lang="en-US" sz="1150" dirty="0">
                <a:solidFill>
                  <a:srgbClr val="0070C0"/>
                </a:solidFill>
              </a:rPr>
              <a:t> = "Images/Leopard.jpg" height = "300" width = "390" alt = "vacation pics" id = "pic1" &gt; 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	  &lt;input type = "button" value = "Go Forward" </a:t>
            </a:r>
            <a:r>
              <a:rPr lang="en-US" sz="1150" dirty="0" err="1">
                <a:solidFill>
                  <a:srgbClr val="0070C0"/>
                </a:solidFill>
              </a:rPr>
              <a:t>onClick</a:t>
            </a:r>
            <a:r>
              <a:rPr lang="en-US" sz="1150" dirty="0">
                <a:solidFill>
                  <a:srgbClr val="0070C0"/>
                </a:solidFill>
              </a:rPr>
              <a:t> = "</a:t>
            </a:r>
            <a:r>
              <a:rPr lang="en-US" sz="1150" dirty="0" err="1">
                <a:solidFill>
                  <a:srgbClr val="0070C0"/>
                </a:solidFill>
              </a:rPr>
              <a:t>displaypic</a:t>
            </a:r>
            <a:r>
              <a:rPr lang="en-US" sz="115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	  &lt;input type = "button" value = "Go Back" </a:t>
            </a:r>
            <a:r>
              <a:rPr lang="en-US" sz="1150" dirty="0" err="1">
                <a:solidFill>
                  <a:srgbClr val="0070C0"/>
                </a:solidFill>
              </a:rPr>
              <a:t>onClick</a:t>
            </a:r>
            <a:r>
              <a:rPr lang="en-US" sz="1150" dirty="0">
                <a:solidFill>
                  <a:srgbClr val="0070C0"/>
                </a:solidFill>
              </a:rPr>
              <a:t> = "</a:t>
            </a:r>
            <a:r>
              <a:rPr lang="en-US" sz="1150" dirty="0" err="1">
                <a:solidFill>
                  <a:srgbClr val="0070C0"/>
                </a:solidFill>
              </a:rPr>
              <a:t>displaybak</a:t>
            </a:r>
            <a:r>
              <a:rPr lang="en-US" sz="115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	  &lt;input type = "button" value = "Click here to add a pic" </a:t>
            </a:r>
            <a:r>
              <a:rPr lang="en-US" sz="1150" dirty="0" err="1">
                <a:solidFill>
                  <a:srgbClr val="0070C0"/>
                </a:solidFill>
              </a:rPr>
              <a:t>onClick</a:t>
            </a:r>
            <a:r>
              <a:rPr lang="en-US" sz="1150" dirty="0">
                <a:solidFill>
                  <a:srgbClr val="0070C0"/>
                </a:solidFill>
              </a:rPr>
              <a:t> = "</a:t>
            </a:r>
            <a:r>
              <a:rPr lang="en-US" sz="1150" dirty="0" err="1">
                <a:solidFill>
                  <a:srgbClr val="0070C0"/>
                </a:solidFill>
              </a:rPr>
              <a:t>addpic</a:t>
            </a:r>
            <a:r>
              <a:rPr lang="en-US" sz="115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50" dirty="0">
                <a:solidFill>
                  <a:srgbClr val="0070C0"/>
                </a:solidFill>
              </a:rPr>
              <a:t>	  &lt;p id = "p1"&gt;Image number &lt;/p</a:t>
            </a:r>
            <a:r>
              <a:rPr lang="en-US" sz="1150" dirty="0">
                <a:solidFill>
                  <a:srgbClr val="0070C0"/>
                </a:solidFill>
              </a:rPr>
              <a:t>&gt;</a:t>
            </a:r>
            <a:endParaRPr lang="en-US" sz="115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25001" y="3048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8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10" y="152400"/>
            <a:ext cx="8378891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What if we want to change the text?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0"/>
            <a:ext cx="8534400" cy="453962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p id = 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"&gt; This is a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p id = "</a:t>
            </a:r>
            <a:r>
              <a:rPr lang="en-US" dirty="0" err="1">
                <a:solidFill>
                  <a:srgbClr val="FF0000"/>
                </a:solidFill>
              </a:rPr>
              <a:t>secondp</a:t>
            </a:r>
            <a:r>
              <a:rPr lang="en-US" dirty="0">
                <a:solidFill>
                  <a:srgbClr val="FF0000"/>
                </a:solidFill>
              </a:rPr>
              <a:t>"&gt;This is a second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b="1" dirty="0">
                <a:solidFill>
                  <a:srgbClr val="FF0000"/>
                </a:solidFill>
              </a:rPr>
              <a:t>confirm</a:t>
            </a:r>
            <a:r>
              <a:rPr lang="en-US" dirty="0">
                <a:solidFill>
                  <a:srgbClr val="FF0000"/>
                </a:solidFill>
              </a:rPr>
              <a:t>("Do you want to see new text?")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if (x == true)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b="1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"Some new text";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Two new coding elements: </a:t>
            </a:r>
            <a:r>
              <a:rPr lang="en-US" b="1" i="1" dirty="0" err="1" smtClean="0">
                <a:solidFill>
                  <a:schemeClr val="tx1"/>
                </a:solidFill>
              </a:rPr>
              <a:t>innerHTML</a:t>
            </a:r>
            <a:r>
              <a:rPr lang="en-US" b="1" i="1" dirty="0" smtClean="0">
                <a:solidFill>
                  <a:schemeClr val="tx1"/>
                </a:solidFill>
              </a:rPr>
              <a:t> and the confirm button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9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609600"/>
            <a:ext cx="7924800" cy="6248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h1&gt;Learn about &lt;</a:t>
            </a:r>
            <a:r>
              <a:rPr lang="en-US" sz="1250" b="1" dirty="0">
                <a:solidFill>
                  <a:srgbClr val="0070C0"/>
                </a:solidFill>
              </a:rPr>
              <a:t>span id = "animal</a:t>
            </a:r>
            <a:r>
              <a:rPr lang="en-US" sz="1250" dirty="0">
                <a:solidFill>
                  <a:srgbClr val="0070C0"/>
                </a:solidFill>
              </a:rPr>
              <a:t>"&gt;animals&lt;/span&gt;&lt;/h1&gt;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p&gt;&lt;</a:t>
            </a:r>
            <a:r>
              <a:rPr lang="en-US" sz="1250" dirty="0" err="1">
                <a:solidFill>
                  <a:srgbClr val="0070C0"/>
                </a:solidFill>
              </a:rPr>
              <a:t>img</a:t>
            </a:r>
            <a:r>
              <a:rPr lang="en-US" sz="1250" dirty="0">
                <a:solidFill>
                  <a:srgbClr val="0070C0"/>
                </a:solidFill>
              </a:rPr>
              <a:t> width = "230" height = "200" </a:t>
            </a:r>
            <a:r>
              <a:rPr lang="en-US" sz="1250" b="1" dirty="0">
                <a:solidFill>
                  <a:srgbClr val="0070C0"/>
                </a:solidFill>
              </a:rPr>
              <a:t>id = "pic1</a:t>
            </a:r>
            <a:r>
              <a:rPr lang="en-US" sz="1250" dirty="0">
                <a:solidFill>
                  <a:srgbClr val="0070C0"/>
                </a:solidFill>
              </a:rPr>
              <a:t>" alt = "animal pic"&gt;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&lt;/</a:t>
            </a:r>
            <a:r>
              <a:rPr lang="en-US" sz="1250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p </a:t>
            </a:r>
            <a:r>
              <a:rPr lang="en-US" sz="1250" b="1" dirty="0">
                <a:solidFill>
                  <a:srgbClr val="0070C0"/>
                </a:solidFill>
              </a:rPr>
              <a:t>id = "</a:t>
            </a:r>
            <a:r>
              <a:rPr lang="en-US" sz="1250" b="1" dirty="0" err="1">
                <a:solidFill>
                  <a:srgbClr val="0070C0"/>
                </a:solidFill>
              </a:rPr>
              <a:t>firstp</a:t>
            </a:r>
            <a:r>
              <a:rPr lang="en-US" sz="1250" dirty="0">
                <a:solidFill>
                  <a:srgbClr val="0070C0"/>
                </a:solidFill>
              </a:rPr>
              <a:t>"&gt; You can learn so much about every animal in the zoo!&lt;/p&gt;</a:t>
            </a:r>
          </a:p>
          <a:p>
            <a:pPr marL="0" indent="0">
              <a:spcBef>
                <a:spcPts val="0"/>
              </a:spcBef>
              <a:buNone/>
            </a:pP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&lt;</a:t>
            </a:r>
            <a:r>
              <a:rPr lang="en-US" sz="125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animals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animals[0] = "lions"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animals[1] = "giraffes"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animals[2] = "penguins"</a:t>
            </a:r>
          </a:p>
          <a:p>
            <a:pPr marL="0" indent="0">
              <a:spcBef>
                <a:spcPts val="0"/>
              </a:spcBef>
              <a:buNone/>
            </a:pP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pics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pics[0] = "Images/lion.jpg"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pics[1] = "Images/giraffe.jpg"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pics[2] = "Images/penguin.jpg"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info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info[0] = "Lions are the second largest big cat species in the world (behind </a:t>
            </a:r>
            <a:r>
              <a:rPr lang="en-US" sz="1350" dirty="0">
                <a:solidFill>
                  <a:srgbClr val="FF0000"/>
                </a:solidFill>
              </a:rPr>
              <a:t>tigers"</a:t>
            </a: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info[1] = "A male giraffe can weigh as much as a pick up truck</a:t>
            </a:r>
            <a:r>
              <a:rPr lang="en-US" sz="1350" dirty="0">
                <a:solidFill>
                  <a:srgbClr val="FF0000"/>
                </a:solidFill>
              </a:rPr>
              <a:t>!."</a:t>
            </a: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info[2] = "Penguins spend around half their time in water and the other half on land. </a:t>
            </a:r>
            <a:r>
              <a:rPr lang="en-US" sz="1350" dirty="0">
                <a:solidFill>
                  <a:srgbClr val="FF0000"/>
                </a:solidFill>
              </a:rPr>
              <a:t>“</a:t>
            </a:r>
            <a:r>
              <a:rPr lang="en-US" sz="135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b="1" dirty="0" err="1">
                <a:solidFill>
                  <a:srgbClr val="FF0000"/>
                </a:solidFill>
              </a:rPr>
              <a:t>var</a:t>
            </a:r>
            <a:r>
              <a:rPr lang="en-US" sz="1350" b="1" dirty="0">
                <a:solidFill>
                  <a:srgbClr val="FF0000"/>
                </a:solidFill>
              </a:rPr>
              <a:t> x = </a:t>
            </a:r>
            <a:r>
              <a:rPr lang="en-US" sz="1350" b="1" dirty="0">
                <a:solidFill>
                  <a:srgbClr val="FF0000"/>
                </a:solidFill>
              </a:rPr>
              <a:t>confirm("</a:t>
            </a:r>
            <a:r>
              <a:rPr lang="en-US" sz="1350" b="1" dirty="0">
                <a:solidFill>
                  <a:srgbClr val="FF0000"/>
                </a:solidFill>
              </a:rPr>
              <a:t>Would you like to learn about an animal</a:t>
            </a:r>
            <a:r>
              <a:rPr lang="en-US" sz="1350" b="1" dirty="0">
                <a:solidFill>
                  <a:srgbClr val="FF0000"/>
                </a:solidFill>
              </a:rPr>
              <a:t>?")</a:t>
            </a:r>
          </a:p>
          <a:p>
            <a:pPr marL="0" indent="0">
              <a:spcBef>
                <a:spcPts val="0"/>
              </a:spcBef>
              <a:buNone/>
            </a:pP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if (x == true)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>
                <a:solidFill>
                  <a:srgbClr val="FF0000"/>
                </a:solidFill>
              </a:rPr>
              <a:t>{</a:t>
            </a: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 err="1">
                <a:solidFill>
                  <a:srgbClr val="FF0000"/>
                </a:solidFill>
              </a:rPr>
              <a:t>var</a:t>
            </a:r>
            <a:r>
              <a:rPr lang="en-US" sz="1350" b="1" dirty="0">
                <a:solidFill>
                  <a:srgbClr val="FF0000"/>
                </a:solidFill>
              </a:rPr>
              <a:t> 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 = </a:t>
            </a:r>
            <a:r>
              <a:rPr lang="en-US" sz="1350" b="1" dirty="0" err="1">
                <a:solidFill>
                  <a:srgbClr val="FF0000"/>
                </a:solidFill>
              </a:rPr>
              <a:t>Math.floor</a:t>
            </a:r>
            <a:r>
              <a:rPr lang="en-US" sz="1350" b="1" dirty="0">
                <a:solidFill>
                  <a:srgbClr val="FF0000"/>
                </a:solidFill>
              </a:rPr>
              <a:t>(</a:t>
            </a:r>
            <a:r>
              <a:rPr lang="en-US" sz="1350" b="1" dirty="0" err="1">
                <a:solidFill>
                  <a:srgbClr val="FF0000"/>
                </a:solidFill>
              </a:rPr>
              <a:t>Math.random</a:t>
            </a:r>
            <a:r>
              <a:rPr lang="en-US" sz="1350" b="1" dirty="0">
                <a:solidFill>
                  <a:srgbClr val="FF0000"/>
                </a:solidFill>
              </a:rPr>
              <a:t>()*3)</a:t>
            </a: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("animal").</a:t>
            </a:r>
            <a:r>
              <a:rPr lang="en-US" sz="1350" b="1" dirty="0" err="1">
                <a:solidFill>
                  <a:srgbClr val="FF0000"/>
                </a:solidFill>
              </a:rPr>
              <a:t>innerHTML</a:t>
            </a:r>
            <a:r>
              <a:rPr lang="en-US" sz="1350" b="1" dirty="0">
                <a:solidFill>
                  <a:srgbClr val="FF0000"/>
                </a:solidFill>
              </a:rPr>
              <a:t> = animals[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("pic1").</a:t>
            </a:r>
            <a:r>
              <a:rPr lang="en-US" sz="1350" b="1" dirty="0" err="1">
                <a:solidFill>
                  <a:srgbClr val="FF0000"/>
                </a:solidFill>
              </a:rPr>
              <a:t>src</a:t>
            </a:r>
            <a:r>
              <a:rPr lang="en-US" sz="1350" b="1" dirty="0">
                <a:solidFill>
                  <a:srgbClr val="FF0000"/>
                </a:solidFill>
              </a:rPr>
              <a:t> = pics[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</a:t>
            </a:r>
            <a:r>
              <a:rPr lang="en-US" sz="1350" b="1" dirty="0" err="1">
                <a:solidFill>
                  <a:srgbClr val="FF0000"/>
                </a:solidFill>
              </a:rPr>
              <a:t>firstp</a:t>
            </a:r>
            <a:r>
              <a:rPr lang="en-US" sz="1350" b="1" dirty="0">
                <a:solidFill>
                  <a:srgbClr val="FF0000"/>
                </a:solidFill>
              </a:rPr>
              <a:t>").</a:t>
            </a:r>
            <a:r>
              <a:rPr lang="en-US" sz="1350" b="1" dirty="0" err="1">
                <a:solidFill>
                  <a:srgbClr val="FF0000"/>
                </a:solidFill>
              </a:rPr>
              <a:t>innerHTML</a:t>
            </a:r>
            <a:r>
              <a:rPr lang="en-US" sz="1350" b="1" dirty="0">
                <a:solidFill>
                  <a:srgbClr val="FF0000"/>
                </a:solidFill>
              </a:rPr>
              <a:t> = info[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>
                <a:solidFill>
                  <a:srgbClr val="FF0000"/>
                </a:solidFill>
              </a:rPr>
              <a:t>}</a:t>
            </a: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&lt;/</a:t>
            </a:r>
            <a:r>
              <a:rPr lang="en-US" sz="125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&lt;/body</a:t>
            </a:r>
            <a:r>
              <a:rPr lang="en-US" sz="1250" dirty="0">
                <a:solidFill>
                  <a:srgbClr val="0070C0"/>
                </a:solidFill>
              </a:rPr>
              <a:t>&gt;</a:t>
            </a:r>
            <a:endParaRPr lang="en-US" sz="125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4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082" y="152400"/>
            <a:ext cx="8814319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388" y="990600"/>
            <a:ext cx="9178212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2600" dirty="0"/>
              <a:t>Wouldn’t it be nice to be able to bring up a new animal and paragraph without having to reload the page each time?</a:t>
            </a:r>
          </a:p>
          <a:p>
            <a:pPr>
              <a:spcBef>
                <a:spcPts val="800"/>
              </a:spcBef>
            </a:pPr>
            <a:endParaRPr lang="en-US" sz="2600" dirty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sz="2600" dirty="0"/>
              <a:t>We can!  We can place the </a:t>
            </a:r>
            <a:r>
              <a:rPr lang="en-US" sz="2600" dirty="0" err="1"/>
              <a:t>javascript</a:t>
            </a:r>
            <a:r>
              <a:rPr lang="en-US" sz="2600" dirty="0"/>
              <a:t> inside a </a:t>
            </a:r>
            <a:r>
              <a:rPr lang="en-US" sz="2600" b="1" dirty="0">
                <a:solidFill>
                  <a:srgbClr val="C00000"/>
                </a:solidFill>
              </a:rPr>
              <a:t>function</a:t>
            </a:r>
            <a:r>
              <a:rPr lang="en-US" sz="2600" dirty="0"/>
              <a:t>, with a name, and then “call” the function again and again and again.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None/>
            </a:pPr>
            <a:endParaRPr lang="en-US" sz="2600" dirty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sz="2600" dirty="0"/>
              <a:t>Functions: giving code a name.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Just like: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sz="2100" dirty="0"/>
              <a:t>“</a:t>
            </a:r>
            <a:r>
              <a:rPr lang="en-US" sz="2100" b="1" dirty="0"/>
              <a:t>Get gas</a:t>
            </a:r>
            <a:r>
              <a:rPr lang="en-US" sz="2100" dirty="0"/>
              <a:t>” is a shortcut for all the steps necessary to put gas in your car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sz="2100" dirty="0"/>
              <a:t>“</a:t>
            </a:r>
            <a:r>
              <a:rPr lang="en-US" sz="2100" b="1" dirty="0"/>
              <a:t>Brush your teeth</a:t>
            </a:r>
            <a:r>
              <a:rPr lang="en-US" sz="2100" dirty="0"/>
              <a:t>” again – shortcut for all the steps necessary to clean your teeth</a:t>
            </a:r>
            <a:endParaRPr lang="en-US" sz="21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rgbClr val="FF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965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i="1" dirty="0" err="1" smtClean="0">
                <a:solidFill>
                  <a:srgbClr val="FF0000"/>
                </a:solidFill>
              </a:rPr>
              <a:t>fname</a:t>
            </a:r>
            <a:r>
              <a:rPr lang="en-US" dirty="0" smtClean="0">
                <a:solidFill>
                  <a:srgbClr val="FF0000"/>
                </a:solidFill>
              </a:rPr>
              <a:t> ()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i="1" dirty="0" smtClean="0">
                <a:solidFill>
                  <a:srgbClr val="FF0000"/>
                </a:solidFill>
              </a:rPr>
              <a:t>code that function does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err="1" smtClean="0"/>
              <a:t>fname</a:t>
            </a:r>
            <a:r>
              <a:rPr lang="en-US" dirty="0" smtClean="0"/>
              <a:t> is the name you give your function.</a:t>
            </a:r>
          </a:p>
          <a:p>
            <a:pPr>
              <a:buNone/>
            </a:pPr>
            <a:r>
              <a:rPr lang="en-US" dirty="0" smtClean="0"/>
              <a:t>The { and } start and end the function</a:t>
            </a:r>
          </a:p>
          <a:p>
            <a:pPr>
              <a:buNone/>
            </a:pPr>
            <a:r>
              <a:rPr lang="en-US" dirty="0" smtClean="0"/>
              <a:t>You put whatever you want to happen in between {  and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5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605" y="469283"/>
            <a:ext cx="8508196" cy="6068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99060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</a:t>
            </a:r>
            <a:r>
              <a:rPr lang="en-US" sz="1600" b="1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   &lt;</a:t>
            </a:r>
            <a:r>
              <a:rPr lang="en-US" sz="1600" b="1" dirty="0">
                <a:solidFill>
                  <a:srgbClr val="0070C0"/>
                </a:solidFill>
              </a:rPr>
              <a:t>p id = "</a:t>
            </a:r>
            <a:r>
              <a:rPr lang="en-US" sz="1600" b="1" dirty="0" err="1">
                <a:solidFill>
                  <a:srgbClr val="0070C0"/>
                </a:solidFill>
              </a:rPr>
              <a:t>firstp</a:t>
            </a:r>
            <a:r>
              <a:rPr lang="en-US" sz="1600" b="1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</a:rPr>
              <a:t>&lt;script&gt;</a:t>
            </a:r>
            <a:endParaRPr lang="en-US" sz="1600" b="1" dirty="0">
              <a:solidFill>
                <a:srgbClr val="C0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FF0000"/>
                </a:solidFill>
              </a:rPr>
              <a:t>function </a:t>
            </a:r>
            <a:r>
              <a:rPr lang="en-US" sz="1600" b="1" dirty="0" err="1">
                <a:solidFill>
                  <a:srgbClr val="FF0000"/>
                </a:solidFill>
              </a:rPr>
              <a:t>guessinggame</a:t>
            </a:r>
            <a:r>
              <a:rPr lang="en-US" sz="16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{	</a:t>
            </a:r>
            <a:r>
              <a:rPr lang="en-US" sz="1600" b="1" dirty="0" err="1">
                <a:solidFill>
                  <a:srgbClr val="FF0000"/>
                </a:solidFill>
              </a:rPr>
              <a:t>var</a:t>
            </a:r>
            <a:r>
              <a:rPr lang="en-US" sz="1600" b="1" dirty="0">
                <a:solidFill>
                  <a:srgbClr val="FF0000"/>
                </a:solidFill>
              </a:rPr>
              <a:t> x = </a:t>
            </a:r>
            <a:r>
              <a:rPr lang="en-US" sz="1600" b="1" dirty="0" err="1">
                <a:solidFill>
                  <a:srgbClr val="FF0000"/>
                </a:solidFill>
              </a:rPr>
              <a:t>Math.floor</a:t>
            </a:r>
            <a:r>
              <a:rPr lang="en-US" sz="1600" b="1" dirty="0">
                <a:solidFill>
                  <a:srgbClr val="FF0000"/>
                </a:solidFill>
              </a:rPr>
              <a:t>(</a:t>
            </a:r>
            <a:r>
              <a:rPr lang="en-US" sz="1600" b="1" dirty="0" err="1">
                <a:solidFill>
                  <a:srgbClr val="FF0000"/>
                </a:solidFill>
              </a:rPr>
              <a:t>Math.random</a:t>
            </a:r>
            <a:r>
              <a:rPr lang="en-US" sz="1600" b="1" dirty="0">
                <a:solidFill>
                  <a:srgbClr val="FF0000"/>
                </a:solidFill>
              </a:rPr>
              <a:t>()*6) + 1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</a:t>
            </a:r>
            <a:r>
              <a:rPr lang="en-US" sz="1600" b="1" dirty="0" err="1">
                <a:solidFill>
                  <a:srgbClr val="FF0000"/>
                </a:solidFill>
              </a:rPr>
              <a:t>var</a:t>
            </a:r>
            <a:r>
              <a:rPr lang="en-US" sz="1600" b="1" dirty="0">
                <a:solidFill>
                  <a:srgbClr val="FF0000"/>
                </a:solidFill>
              </a:rPr>
              <a:t> y = </a:t>
            </a:r>
            <a:r>
              <a:rPr lang="en-US" sz="1600" b="1" dirty="0">
                <a:solidFill>
                  <a:srgbClr val="FF0000"/>
                </a:solidFill>
              </a:rPr>
              <a:t>prompt</a:t>
            </a:r>
            <a:r>
              <a:rPr lang="en-US" sz="1600" b="1" dirty="0">
                <a:solidFill>
                  <a:srgbClr val="FF0000"/>
                </a:solidFill>
              </a:rPr>
              <a:t>("Enter a number between  1 and 6</a:t>
            </a:r>
            <a:r>
              <a:rPr lang="en-US" sz="1600" b="1" dirty="0">
                <a:solidFill>
                  <a:srgbClr val="FF0000"/>
                </a:solidFill>
              </a:rPr>
              <a:t>")</a:t>
            </a:r>
            <a:endParaRPr lang="en-US" sz="1600" b="1" dirty="0">
              <a:solidFill>
                <a:srgbClr val="FF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if (x == y)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{	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("</a:t>
            </a:r>
            <a:r>
              <a:rPr lang="en-US" sz="1600" b="1" dirty="0" err="1">
                <a:solidFill>
                  <a:srgbClr val="FF0000"/>
                </a:solidFill>
              </a:rPr>
              <a:t>firstp</a:t>
            </a:r>
            <a:r>
              <a:rPr lang="en-US" sz="1600" b="1" dirty="0">
                <a:solidFill>
                  <a:srgbClr val="FF0000"/>
                </a:solidFill>
              </a:rPr>
              <a:t>").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</a:t>
            </a:r>
            <a:r>
              <a:rPr lang="en-US" sz="1600" b="1" dirty="0">
                <a:solidFill>
                  <a:srgbClr val="FF0000"/>
                </a:solidFill>
              </a:rPr>
              <a:t>"Play </a:t>
            </a:r>
            <a:r>
              <a:rPr lang="en-US" sz="1600" b="1" dirty="0">
                <a:solidFill>
                  <a:srgbClr val="FF0000"/>
                </a:solidFill>
              </a:rPr>
              <a:t>the lottery!";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else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{	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("</a:t>
            </a:r>
            <a:r>
              <a:rPr lang="en-US" sz="1600" b="1" dirty="0" err="1">
                <a:solidFill>
                  <a:srgbClr val="FF0000"/>
                </a:solidFill>
              </a:rPr>
              <a:t>firstp</a:t>
            </a:r>
            <a:r>
              <a:rPr lang="en-US" sz="1600" b="1" dirty="0">
                <a:solidFill>
                  <a:srgbClr val="FF0000"/>
                </a:solidFill>
              </a:rPr>
              <a:t>").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</a:t>
            </a:r>
            <a:r>
              <a:rPr lang="en-US" sz="1600" b="1" dirty="0">
                <a:solidFill>
                  <a:srgbClr val="FF0000"/>
                </a:solidFill>
              </a:rPr>
              <a:t>“You are </a:t>
            </a:r>
            <a:r>
              <a:rPr lang="en-US" sz="1600" b="1" dirty="0">
                <a:solidFill>
                  <a:srgbClr val="FF0000"/>
                </a:solidFill>
              </a:rPr>
              <a:t>wrong!";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</a:t>
            </a:r>
            <a:r>
              <a:rPr lang="en-US" sz="1600" b="1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&lt;/</a:t>
            </a:r>
            <a:r>
              <a:rPr lang="en-US" sz="1600" b="1" dirty="0">
                <a:solidFill>
                  <a:srgbClr val="0070C0"/>
                </a:solidFill>
              </a:rPr>
              <a:t>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16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885" y="421076"/>
            <a:ext cx="7086600" cy="6192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 a button: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906" y="1219200"/>
            <a:ext cx="9965094" cy="51816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	&lt;p id = "</a:t>
            </a:r>
            <a:r>
              <a:rPr lang="en-US" sz="1600" dirty="0" err="1">
                <a:solidFill>
                  <a:srgbClr val="0070C0"/>
                </a:solidFill>
              </a:rPr>
              <a:t>firstp</a:t>
            </a:r>
            <a:r>
              <a:rPr lang="en-US" sz="1600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	</a:t>
            </a:r>
            <a:r>
              <a:rPr lang="en-US" sz="1600" b="1" dirty="0">
                <a:solidFill>
                  <a:srgbClr val="C00000"/>
                </a:solidFill>
              </a:rPr>
              <a:t>&lt;input type = "button" value = "Click to play" </a:t>
            </a:r>
            <a:r>
              <a:rPr lang="en-US" sz="1600" b="1" dirty="0" err="1">
                <a:solidFill>
                  <a:srgbClr val="C00000"/>
                </a:solidFill>
              </a:rPr>
              <a:t>onClick</a:t>
            </a:r>
            <a:r>
              <a:rPr lang="en-US" sz="1600" b="1" dirty="0">
                <a:solidFill>
                  <a:srgbClr val="C00000"/>
                </a:solidFill>
              </a:rPr>
              <a:t> = "</a:t>
            </a:r>
            <a:r>
              <a:rPr lang="en-US" sz="1600" b="1" dirty="0" err="1">
                <a:solidFill>
                  <a:srgbClr val="C00000"/>
                </a:solidFill>
              </a:rPr>
              <a:t>guessinggame</a:t>
            </a:r>
            <a:r>
              <a:rPr lang="en-US" sz="1600" b="1" dirty="0">
                <a:solidFill>
                  <a:srgbClr val="C00000"/>
                </a:solidFill>
              </a:rPr>
              <a:t>()"&gt;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  </a:t>
            </a:r>
            <a:r>
              <a:rPr lang="en-US" sz="1600" dirty="0">
                <a:solidFill>
                  <a:srgbClr val="C00000"/>
                </a:solidFill>
              </a:rPr>
              <a:t>	 </a:t>
            </a: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function </a:t>
            </a:r>
            <a:r>
              <a:rPr lang="en-US" sz="1600" b="1" dirty="0" err="1">
                <a:solidFill>
                  <a:srgbClr val="FF0000"/>
                </a:solidFill>
              </a:rPr>
              <a:t>guessinggame</a:t>
            </a:r>
            <a:r>
              <a:rPr lang="en-US" sz="1600" dirty="0">
                <a:solidFill>
                  <a:srgbClr val="FF0000"/>
                </a:solidFill>
              </a:rPr>
              <a:t>()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{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x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()*6) + 1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y = </a:t>
            </a:r>
            <a:r>
              <a:rPr lang="en-US" sz="1600" dirty="0">
                <a:solidFill>
                  <a:srgbClr val="FF0000"/>
                </a:solidFill>
              </a:rPr>
              <a:t>prompt</a:t>
            </a:r>
            <a:r>
              <a:rPr lang="en-US" sz="1600" dirty="0">
                <a:solidFill>
                  <a:srgbClr val="FF0000"/>
                </a:solidFill>
              </a:rPr>
              <a:t>("Enter a number between  1 and 6</a:t>
            </a:r>
            <a:r>
              <a:rPr lang="en-US" sz="1600" dirty="0">
                <a:solidFill>
                  <a:srgbClr val="FF0000"/>
                </a:solidFill>
              </a:rPr>
              <a:t>")</a:t>
            </a:r>
            <a:endParaRPr lang="en-US" sz="1600" dirty="0">
              <a:solidFill>
                <a:srgbClr val="FF0000"/>
              </a:solidFill>
            </a:endParaRP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if (x == y)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{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</a:t>
            </a:r>
            <a:r>
              <a:rPr lang="en-US" sz="1600" dirty="0" err="1">
                <a:solidFill>
                  <a:srgbClr val="FF0000"/>
                </a:solidFill>
              </a:rPr>
              <a:t>firstp</a:t>
            </a:r>
            <a:r>
              <a:rPr lang="en-US" sz="1600" dirty="0">
                <a:solidFill>
                  <a:srgbClr val="FF0000"/>
                </a:solidFill>
              </a:rPr>
              <a:t>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</a:t>
            </a:r>
            <a:r>
              <a:rPr lang="en-US" sz="1600" dirty="0">
                <a:solidFill>
                  <a:srgbClr val="FF0000"/>
                </a:solidFill>
              </a:rPr>
              <a:t>"Play </a:t>
            </a:r>
            <a:r>
              <a:rPr lang="en-US" sz="1600" dirty="0">
                <a:solidFill>
                  <a:srgbClr val="FF0000"/>
                </a:solidFill>
              </a:rPr>
              <a:t>the lottery!";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}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else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{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</a:t>
            </a:r>
            <a:r>
              <a:rPr lang="en-US" sz="1600" dirty="0" err="1">
                <a:solidFill>
                  <a:srgbClr val="FF0000"/>
                </a:solidFill>
              </a:rPr>
              <a:t>firstp</a:t>
            </a:r>
            <a:r>
              <a:rPr lang="en-US" sz="1600" dirty="0">
                <a:solidFill>
                  <a:srgbClr val="FF0000"/>
                </a:solidFill>
              </a:rPr>
              <a:t>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</a:t>
            </a:r>
            <a:r>
              <a:rPr lang="en-US" sz="1600" dirty="0">
                <a:solidFill>
                  <a:srgbClr val="FF0000"/>
                </a:solidFill>
              </a:rPr>
              <a:t>“You are </a:t>
            </a:r>
            <a:r>
              <a:rPr lang="en-US" sz="1600" dirty="0">
                <a:solidFill>
                  <a:srgbClr val="FF0000"/>
                </a:solidFill>
              </a:rPr>
              <a:t>wrong!";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}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3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1316</Words>
  <Application>Microsoft Office PowerPoint</Application>
  <PresentationFormat>Widescreen</PresentationFormat>
  <Paragraphs>660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PowerPoint Presentation</vt:lpstr>
      <vt:lpstr>innerHTML:</vt:lpstr>
      <vt:lpstr>Confirm box</vt:lpstr>
      <vt:lpstr>What if we want to change the text?</vt:lpstr>
      <vt:lpstr>PowerPoint Presentation</vt:lpstr>
      <vt:lpstr>Functions</vt:lpstr>
      <vt:lpstr>Defining a function</vt:lpstr>
      <vt:lpstr>Example:</vt:lpstr>
      <vt:lpstr>Add a button:</vt:lpstr>
      <vt:lpstr>Functions (continued)</vt:lpstr>
      <vt:lpstr>Naming Functions </vt:lpstr>
      <vt:lpstr>PowerPoint Presentation</vt:lpstr>
      <vt:lpstr>PowerPoint Presentation</vt:lpstr>
      <vt:lpstr>PowerPoint Presentation</vt:lpstr>
      <vt:lpstr>Calling Functions  (making them happen)</vt:lpstr>
      <vt:lpstr>Calling Functions (making them happen)</vt:lpstr>
      <vt:lpstr>onMouseOver, onMouseOut</vt:lpstr>
      <vt:lpstr>onMouseOver,onMouseOut</vt:lpstr>
      <vt:lpstr>images</vt:lpstr>
      <vt:lpstr>Comments</vt:lpstr>
      <vt:lpstr>Debugging:</vt:lpstr>
      <vt:lpstr>Finding the bug (Debugging)</vt:lpstr>
      <vt:lpstr>Using an array of images:</vt:lpstr>
      <vt:lpstr>How would we add a picture?</vt:lpstr>
      <vt:lpstr>Writing a function that adds a picture to the array:</vt:lpstr>
      <vt:lpstr>What does this code do?:</vt:lpstr>
      <vt:lpstr>Put it together…</vt:lpstr>
      <vt:lpstr>Put it together…</vt:lpstr>
      <vt:lpstr>What if we want to see our vacation pics in order?</vt:lpstr>
      <vt:lpstr>Going back to the beginning…</vt:lpstr>
      <vt:lpstr>What if we add pictures?</vt:lpstr>
      <vt:lpstr>Going Backwards?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2016-11-04T02:36:28Z</dcterms:created>
  <dcterms:modified xsi:type="dcterms:W3CDTF">2016-11-04T02:36:53Z</dcterms:modified>
</cp:coreProperties>
</file>