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5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D2823-AF0F-4BA4-A359-0E82CD8BC1CE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13636-AF34-4BBA-B5C9-EC0BBE601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7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51F28-2AC2-4C6A-8A8F-FF320C3A7E2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2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1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94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3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6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7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1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7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67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9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2BAFE-6D43-4B5C-B13B-985874875BF2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56DF0-1817-4C21-B7F3-8C6276AB6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7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hird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h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h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../JSLectExamples/sixth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perjs.org/examples/nyan-rainbow/" TargetMode="External"/><Relationship Id="rId2" Type="http://schemas.openxmlformats.org/officeDocument/2006/relationships/hyperlink" Target="http://hereistoday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del.edu/~ccj/Final/final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th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htandaquarter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enth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enandahalf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leventh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leventh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lth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ixteenth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ntsize.html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hirteenth.htm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eenth.html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newghost.html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rst.html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eenth.html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eenth.html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hteenth.html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nineteenth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arrays1a.html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ieth.html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first.html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second.html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third.html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fourth.html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tyle.html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var1exampl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533400"/>
            <a:ext cx="7086600" cy="762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Rules for </a:t>
            </a:r>
            <a:r>
              <a:rPr lang="en-US" b="1" dirty="0" smtClean="0"/>
              <a:t>variable </a:t>
            </a:r>
            <a:r>
              <a:rPr lang="en-US" b="1" dirty="0"/>
              <a:t>names: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1" y="1295400"/>
            <a:ext cx="5410199" cy="4615822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Variable names are </a:t>
            </a:r>
            <a:r>
              <a:rPr lang="en-US" b="1" dirty="0" smtClean="0"/>
              <a:t>CASE SENSITIVE</a:t>
            </a:r>
          </a:p>
          <a:p>
            <a:pPr lvl="2"/>
            <a:r>
              <a:rPr lang="en-US" dirty="0" smtClean="0"/>
              <a:t>(y </a:t>
            </a:r>
            <a:r>
              <a:rPr lang="en-US" dirty="0"/>
              <a:t>and Y are two different variables)</a:t>
            </a:r>
          </a:p>
          <a:p>
            <a:pPr lvl="1"/>
            <a:r>
              <a:rPr lang="en-US" dirty="0" smtClean="0"/>
              <a:t>Variable names </a:t>
            </a:r>
            <a:r>
              <a:rPr lang="en-US" b="1" dirty="0" smtClean="0"/>
              <a:t>MUST NOT </a:t>
            </a:r>
            <a:r>
              <a:rPr lang="en-US" dirty="0" smtClean="0"/>
              <a:t>contain spaces</a:t>
            </a:r>
          </a:p>
          <a:p>
            <a:pPr lvl="1"/>
            <a:r>
              <a:rPr lang="en-US" dirty="0" smtClean="0"/>
              <a:t>Variable names must begin with a letter</a:t>
            </a:r>
          </a:p>
          <a:p>
            <a:pPr lvl="1"/>
            <a:r>
              <a:rPr lang="en-US" dirty="0"/>
              <a:t>Variable names can only contain letters or numbers or _</a:t>
            </a:r>
          </a:p>
          <a:p>
            <a:pPr lvl="2"/>
            <a:r>
              <a:rPr lang="en-US" dirty="0"/>
              <a:t>No special characters</a:t>
            </a:r>
            <a:r>
              <a:rPr lang="en-US" dirty="0" smtClean="0"/>
              <a:t>!!</a:t>
            </a:r>
          </a:p>
          <a:p>
            <a:pPr lvl="1"/>
            <a:r>
              <a:rPr lang="en-US" dirty="0" smtClean="0"/>
              <a:t>Variable names can be anything except words that already belong to </a:t>
            </a:r>
            <a:r>
              <a:rPr lang="en-US" dirty="0" err="1" smtClean="0"/>
              <a:t>javaScript</a:t>
            </a:r>
            <a:r>
              <a:rPr lang="en-US" dirty="0" smtClean="0"/>
              <a:t> (e.g., document, </a:t>
            </a:r>
            <a:r>
              <a:rPr lang="en-US" dirty="0" err="1" smtClean="0"/>
              <a:t>var</a:t>
            </a:r>
            <a:r>
              <a:rPr lang="en-US" dirty="0" smtClean="0"/>
              <a:t>, write, etc.)</a:t>
            </a:r>
          </a:p>
          <a:p>
            <a:pPr lvl="1"/>
            <a:r>
              <a:rPr lang="en-US" dirty="0"/>
              <a:t>Variable names are </a:t>
            </a:r>
            <a:r>
              <a:rPr lang="en-US" b="1" dirty="0"/>
              <a:t>CASE </a:t>
            </a:r>
            <a:r>
              <a:rPr lang="en-US" b="1" dirty="0" smtClean="0"/>
              <a:t>SENSITIVE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001001" y="1219200"/>
            <a:ext cx="2438399" cy="4615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accent3"/>
                </a:solidFill>
              </a:rPr>
              <a:t>Valid names?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4TheDogs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my name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my-name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last_name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value2B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lastval</a:t>
            </a:r>
            <a:r>
              <a:rPr lang="en-US" b="1" dirty="0">
                <a:solidFill>
                  <a:srgbClr val="FF0000"/>
                </a:solidFill>
              </a:rPr>
              <a:t>!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sh</a:t>
            </a:r>
            <a:r>
              <a:rPr lang="en-US" b="1" dirty="0">
                <a:solidFill>
                  <a:srgbClr val="FF0000"/>
                </a:solidFill>
              </a:rPr>
              <a:t>#!@t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5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6096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CreatingVariables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280890"/>
            <a:ext cx="7239000" cy="4630332"/>
          </a:xfrm>
        </p:spPr>
        <p:txBody>
          <a:bodyPr>
            <a:normAutofit fontScale="77500" lnSpcReduction="20000"/>
          </a:bodyPr>
          <a:lstStyle/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/>
              <a:t>The </a:t>
            </a:r>
            <a:r>
              <a:rPr lang="en-US" dirty="0"/>
              <a:t>variables </a:t>
            </a:r>
            <a:r>
              <a:rPr lang="en-US" dirty="0" smtClean="0"/>
              <a:t>now exist, but are </a:t>
            </a:r>
            <a:r>
              <a:rPr lang="en-US" dirty="0"/>
              <a:t>empty </a:t>
            </a:r>
            <a:endParaRPr lang="en-US" dirty="0" smtClean="0"/>
          </a:p>
          <a:p>
            <a:pPr lvl="1"/>
            <a:r>
              <a:rPr lang="en-US" dirty="0" smtClean="0"/>
              <a:t>they </a:t>
            </a:r>
            <a:r>
              <a:rPr lang="en-US" dirty="0"/>
              <a:t>have no values </a:t>
            </a:r>
            <a:r>
              <a:rPr lang="en-US" dirty="0" smtClean="0"/>
              <a:t>yet.</a:t>
            </a:r>
            <a:endParaRPr lang="en-US" dirty="0"/>
          </a:p>
          <a:p>
            <a:r>
              <a:rPr lang="en-US" dirty="0"/>
              <a:t>You </a:t>
            </a:r>
            <a:r>
              <a:rPr lang="en-US" dirty="0" smtClean="0"/>
              <a:t>can give values </a:t>
            </a:r>
            <a:r>
              <a:rPr lang="en-US" dirty="0"/>
              <a:t>to the variables when you </a:t>
            </a:r>
            <a:r>
              <a:rPr lang="en-US" dirty="0" smtClean="0"/>
              <a:t>create </a:t>
            </a:r>
            <a:r>
              <a:rPr lang="en-US" dirty="0"/>
              <a:t>them: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x=5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="Volvo" </a:t>
            </a:r>
          </a:p>
          <a:p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n-US" dirty="0"/>
              <a:t>will hold the value </a:t>
            </a:r>
            <a:r>
              <a:rPr lang="en-US" b="1" dirty="0"/>
              <a:t>5</a:t>
            </a:r>
            <a:r>
              <a:rPr lang="en-US" dirty="0"/>
              <a:t>, and </a:t>
            </a:r>
            <a:r>
              <a:rPr lang="en-US" b="1" dirty="0" err="1"/>
              <a:t>carname</a:t>
            </a:r>
            <a:r>
              <a:rPr lang="en-US" dirty="0"/>
              <a:t> will hold the value </a:t>
            </a:r>
            <a:r>
              <a:rPr lang="en-US" b="1" dirty="0"/>
              <a:t>Volvo</a:t>
            </a:r>
            <a:r>
              <a:rPr lang="en-US" dirty="0"/>
              <a:t>.</a:t>
            </a:r>
          </a:p>
          <a:p>
            <a:pPr lvl="1"/>
            <a:r>
              <a:rPr lang="en-US" b="1" i="1" dirty="0"/>
              <a:t>Note:</a:t>
            </a:r>
            <a:r>
              <a:rPr lang="en-US" i="1" dirty="0"/>
              <a:t> When you assign a text value to a variable, use quotes around the value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You can always change the value inside a variable: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x = 7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 = “Mazda”</a:t>
            </a:r>
          </a:p>
          <a:p>
            <a:r>
              <a:rPr lang="en-US" dirty="0" smtClean="0"/>
              <a:t>Before, </a:t>
            </a:r>
            <a:r>
              <a:rPr lang="en-US" b="1" dirty="0" smtClean="0"/>
              <a:t>x</a:t>
            </a:r>
            <a:r>
              <a:rPr lang="en-US" dirty="0" smtClean="0"/>
              <a:t> held </a:t>
            </a:r>
            <a:r>
              <a:rPr lang="en-US" b="1" dirty="0" smtClean="0"/>
              <a:t>5</a:t>
            </a:r>
            <a:r>
              <a:rPr lang="en-US" dirty="0" smtClean="0"/>
              <a:t>, now it holds </a:t>
            </a:r>
            <a:r>
              <a:rPr lang="en-US" b="1" dirty="0" smtClean="0"/>
              <a:t>7</a:t>
            </a:r>
            <a:r>
              <a:rPr lang="en-US" dirty="0" smtClean="0"/>
              <a:t>.  </a:t>
            </a:r>
            <a:r>
              <a:rPr lang="en-US" b="1" dirty="0" err="1" smtClean="0"/>
              <a:t>carname</a:t>
            </a:r>
            <a:r>
              <a:rPr lang="en-US" dirty="0" smtClean="0"/>
              <a:t> held “</a:t>
            </a:r>
            <a:r>
              <a:rPr lang="en-US" b="1" dirty="0" smtClean="0"/>
              <a:t>Volvo</a:t>
            </a:r>
            <a:r>
              <a:rPr lang="en-US" dirty="0" smtClean="0"/>
              <a:t>”, now the value has been changed to </a:t>
            </a:r>
            <a:r>
              <a:rPr lang="en-US" b="1" dirty="0" smtClean="0"/>
              <a:t>“Mazda”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can change the values again if you like.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1447800"/>
            <a:ext cx="7467600" cy="4463422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amount =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("&lt;h1&gt;Making Decisions&lt;/h1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amount +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choices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r>
              <a:rPr lang="en-US" dirty="0" smtClean="0"/>
              <a:t>By </a:t>
            </a:r>
            <a:r>
              <a:rPr lang="en-US" b="1" dirty="0" smtClean="0"/>
              <a:t>NOT PUTTING THE VARIABLE INSIDE OF QUOTES </a:t>
            </a:r>
            <a:r>
              <a:rPr lang="en-US" dirty="0" smtClean="0"/>
              <a:t>we print out what is inside the variable</a:t>
            </a:r>
          </a:p>
          <a:p>
            <a:pPr lvl="1"/>
            <a:r>
              <a:rPr lang="en-US" dirty="0" smtClean="0"/>
              <a:t>If we put the variable inside the quotes, the variable’s name will be printed and not what is in the variable</a:t>
            </a:r>
          </a:p>
          <a:p>
            <a:pPr lvl="2"/>
            <a:r>
              <a:rPr lang="en-US" dirty="0" smtClean="0"/>
              <a:t>So in the above example, </a:t>
            </a:r>
            <a:r>
              <a:rPr lang="en-US" dirty="0" err="1" smtClean="0"/>
              <a:t>firstname</a:t>
            </a:r>
            <a:r>
              <a:rPr lang="en-US" dirty="0" smtClean="0"/>
              <a:t> would be printed, not Fred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6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76200"/>
            <a:ext cx="6589199" cy="1280890"/>
          </a:xfrm>
        </p:spPr>
        <p:txBody>
          <a:bodyPr/>
          <a:lstStyle/>
          <a:p>
            <a:r>
              <a:rPr lang="en-US" dirty="0" smtClean="0"/>
              <a:t>Writing Variables (Part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838200"/>
            <a:ext cx="7467600" cy="5715000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amount =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("&lt;h1&gt;Making Decisions&lt;/h1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amount +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choices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r>
              <a:rPr lang="en-US" dirty="0" smtClean="0"/>
              <a:t>With numbers, the + means add two numbers together </a:t>
            </a:r>
          </a:p>
          <a:p>
            <a:pPr lvl="1"/>
            <a:r>
              <a:rPr lang="en-US" dirty="0" smtClean="0"/>
              <a:t>What you’d expect</a:t>
            </a:r>
          </a:p>
          <a:p>
            <a:r>
              <a:rPr lang="en-US" dirty="0" smtClean="0"/>
              <a:t>When writing out variables, the + means join the strings together</a:t>
            </a:r>
          </a:p>
          <a:p>
            <a:pPr lvl="1"/>
            <a:r>
              <a:rPr lang="en-US" dirty="0" smtClean="0"/>
              <a:t>E.g.,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 + amount + "choices.&lt;/p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marL="914400" lvl="2" indent="0">
              <a:buNone/>
            </a:pPr>
            <a:r>
              <a:rPr lang="en-US" spc="-50" dirty="0">
                <a:cs typeface="Consolas" panose="020B0609020204030204" pitchFamily="49" charset="0"/>
              </a:rPr>
              <a:t>is equivalent to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 + "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"choices.&lt;/p&gt;")</a:t>
            </a:r>
          </a:p>
          <a:p>
            <a:pPr marL="914400" lvl="2" indent="0">
              <a:buNone/>
            </a:pPr>
            <a:r>
              <a:rPr lang="en-US" spc="-50" dirty="0">
                <a:cs typeface="Consolas" panose="020B0609020204030204" pitchFamily="49" charset="0"/>
              </a:rPr>
              <a:t>is equivalent to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choices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1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447800"/>
            <a:ext cx="7772399" cy="5105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&lt;!DOCTYPE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html&gt;</a:t>
            </a: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&lt;head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meta charset= "utf-8" /&gt;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&lt;script&gt;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="Fred";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"&lt;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"Flintstone"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("&lt;/p&gt;")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3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7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 Total is "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+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".&lt;/p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&lt;/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&lt;/html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i="1" dirty="0">
                <a:solidFill>
                  <a:srgbClr val="FF0000"/>
                </a:solidFill>
                <a:latin typeface="+mj-lt"/>
                <a:cs typeface="Consolas" panose="020B0609020204030204" pitchFamily="49" charset="0"/>
                <a:hlinkClick r:id="rId2" action="ppaction://hlinkfile"/>
              </a:rPr>
              <a:t>link</a:t>
            </a:r>
            <a:endParaRPr lang="en-US" sz="2200" i="1" dirty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20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533400"/>
            <a:ext cx="69342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Another 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1371600"/>
            <a:ext cx="7010400" cy="47244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&lt;!DOCTYPE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html&gt;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&lt;head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endParaRPr lang="en-US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meta charset= "utf-8" /&gt;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&lt;script&gt;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(“&lt;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Fred";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“&lt;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="Wilma";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“&lt;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(“&lt;/p&gt;”);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&lt;/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&lt;/html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 smtClean="0">
                <a:solidFill>
                  <a:srgbClr val="FF0000"/>
                </a:solidFill>
                <a:latin typeface="+mj-lt"/>
                <a:cs typeface="Consolas" panose="020B0609020204030204" pitchFamily="49" charset="0"/>
                <a:hlinkClick r:id="rId2" action="ppaction://hlinkfile"/>
              </a:rPr>
              <a:t>Link</a:t>
            </a:r>
            <a:endParaRPr lang="en-US" i="1" dirty="0" smtClean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  <a:latin typeface="+mj-lt"/>
                <a:cs typeface="Consolas" panose="020B0609020204030204" pitchFamily="49" charset="0"/>
              </a:rPr>
              <a:t>Code happens SEQUENTIALLY!</a:t>
            </a:r>
            <a:endParaRPr lang="en-US" b="1" i="1" dirty="0">
              <a:solidFill>
                <a:schemeClr val="tx1"/>
              </a:solidFill>
              <a:latin typeface="+mj-lt"/>
              <a:cs typeface="Consolas" panose="020B0609020204030204" pitchFamily="49" charset="0"/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3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9026" y="1295400"/>
            <a:ext cx="6781800" cy="461582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What if we want to get input from the user?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Use a prompt box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Example: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&lt;body&gt;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lvl="2">
              <a:buNone/>
            </a:pP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x = prompt(“What state do you live </a:t>
            </a:r>
            <a:r>
              <a:rPr lang="en-US" sz="1600" dirty="0" err="1">
                <a:solidFill>
                  <a:srgbClr val="FF0000"/>
                </a:solidFill>
              </a:rPr>
              <a:t>in?",“Delaware</a:t>
            </a:r>
            <a:r>
              <a:rPr lang="en-US" sz="1600" dirty="0">
                <a:solidFill>
                  <a:srgbClr val="FF0000"/>
                </a:solidFill>
              </a:rPr>
              <a:t>")</a:t>
            </a:r>
          </a:p>
          <a:p>
            <a:pPr lvl="2">
              <a:buNone/>
            </a:pP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(“&lt;p&gt;You currently live in " + x + “&lt;/p&gt;”)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&lt;/body&gt;</a:t>
            </a:r>
          </a:p>
          <a:p>
            <a:pPr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i="1" dirty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sz="1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95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24110"/>
            <a:ext cx="7010400" cy="899890"/>
          </a:xfrm>
        </p:spPr>
        <p:txBody>
          <a:bodyPr/>
          <a:lstStyle/>
          <a:p>
            <a:r>
              <a:rPr lang="en-US" dirty="0" smtClean="0"/>
              <a:t>Prompt Box - deconstructed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447800"/>
            <a:ext cx="7391399" cy="446342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prompt(“What state do you live </a:t>
            </a:r>
            <a:r>
              <a:rPr lang="en-US" dirty="0" err="1">
                <a:solidFill>
                  <a:srgbClr val="FF0000"/>
                </a:solidFill>
              </a:rPr>
              <a:t>in?",“Delaware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Start on </a:t>
            </a:r>
            <a:r>
              <a:rPr lang="en-US" b="1" dirty="0" smtClean="0">
                <a:solidFill>
                  <a:schemeClr val="tx1"/>
                </a:solidFill>
              </a:rPr>
              <a:t>right</a:t>
            </a:r>
            <a:r>
              <a:rPr lang="en-US" dirty="0" smtClean="0">
                <a:solidFill>
                  <a:schemeClr val="tx1"/>
                </a:solidFill>
              </a:rPr>
              <a:t> side of 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Prompt creates a popup box in which the user can enter text.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Within the first set of quotes is what shows up as the prompt’s text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“What state do you live in?”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 the second set of quotes is the default answer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“Delaware”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You don’t have to include a default answer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Left side of 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 variable (an empty box) named x</a:t>
            </a: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When the user types something into the prompt box, whatever they typed in is stored in the variable x</a:t>
            </a:r>
          </a:p>
        </p:txBody>
      </p:sp>
    </p:spTree>
    <p:extLst>
      <p:ext uri="{BB962C8B-B14F-4D97-AF65-F5344CB8AC3E}">
        <p14:creationId xmlns:p14="http://schemas.microsoft.com/office/powerpoint/2010/main" val="38475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2" y="62411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447800"/>
            <a:ext cx="8610600" cy="44634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prompt("Enter a number between 1 and </a:t>
            </a:r>
            <a:r>
              <a:rPr lang="en-US" dirty="0" smtClean="0">
                <a:solidFill>
                  <a:srgbClr val="FF0000"/>
                </a:solidFill>
              </a:rPr>
              <a:t>6","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("&lt;h"+num1+"&gt; A lovely header of some sort &lt;/h"+num1+"&gt;");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87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2" y="62411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447800"/>
            <a:ext cx="7315200" cy="48006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prompt("Enter a number between 1 and 12","1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promptstring</a:t>
            </a:r>
            <a:r>
              <a:rPr lang="en-US" dirty="0">
                <a:solidFill>
                  <a:srgbClr val="FF0000"/>
                </a:solidFill>
              </a:rPr>
              <a:t> = "What is " + num1  + " times 3</a:t>
            </a:r>
            <a:r>
              <a:rPr lang="en-US" dirty="0" smtClean="0">
                <a:solidFill>
                  <a:srgbClr val="FF0000"/>
                </a:solidFill>
              </a:rPr>
              <a:t>?“;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num2 = prompt(</a:t>
            </a:r>
            <a:r>
              <a:rPr lang="en-US" dirty="0" err="1">
                <a:solidFill>
                  <a:srgbClr val="FF0000"/>
                </a:solidFill>
              </a:rPr>
              <a:t>promptstring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 </a:t>
            </a:r>
            <a:r>
              <a:rPr lang="en-US" dirty="0" smtClean="0">
                <a:solidFill>
                  <a:srgbClr val="FF0000"/>
                </a:solidFill>
              </a:rPr>
              <a:t>think </a:t>
            </a:r>
            <a:r>
              <a:rPr lang="en-US" dirty="0">
                <a:solidFill>
                  <a:srgbClr val="FF0000"/>
                </a:solidFill>
              </a:rPr>
              <a:t>" + num1 + " times 3 is " + num2 + "&lt;/p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linkClick r:id="rId3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4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228600"/>
            <a:ext cx="6589199" cy="747490"/>
          </a:xfrm>
        </p:spPr>
        <p:txBody>
          <a:bodyPr/>
          <a:lstStyle/>
          <a:p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1" y="976090"/>
            <a:ext cx="6781800" cy="4935132"/>
          </a:xfrm>
        </p:spPr>
        <p:txBody>
          <a:bodyPr/>
          <a:lstStyle/>
          <a:p>
            <a:r>
              <a:rPr lang="en-US" dirty="0" smtClean="0"/>
              <a:t>JavaScript:</a:t>
            </a:r>
          </a:p>
          <a:p>
            <a:pPr lvl="1"/>
            <a:r>
              <a:rPr lang="en-US" dirty="0">
                <a:hlinkClick r:id="rId2"/>
              </a:rPr>
              <a:t>http://hereistoday.com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://paperjs.org/examples/nyan-rainbow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Frogger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7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624110"/>
            <a:ext cx="7848599" cy="595090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Operators (What we can do with numbers)</a:t>
            </a:r>
            <a:br>
              <a:rPr lang="en-US" sz="3100" b="1" dirty="0"/>
            </a:b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590800" y="1524001"/>
          <a:ext cx="7391400" cy="4409588"/>
        </p:xfrm>
        <a:graphic>
          <a:graphicData uri="http://schemas.openxmlformats.org/drawingml/2006/table">
            <a:tbl>
              <a:tblPr/>
              <a:tblGrid>
                <a:gridCol w="1371600"/>
                <a:gridCol w="2590800"/>
                <a:gridCol w="1524000"/>
                <a:gridCol w="1905000"/>
              </a:tblGrid>
              <a:tr h="852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Operator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y = 5;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 Description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Example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Result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3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Addition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x=y+2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x=7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Subtraction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x=y-2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Multiplication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x=y*2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x=10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Division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x=y/2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x=2.5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88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Modulus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(division remainder)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x=y%2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9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15240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685800"/>
            <a:ext cx="7619999" cy="594360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("Enter a number","1</a:t>
            </a:r>
            <a:r>
              <a:rPr lang="en-US" dirty="0" smtClean="0">
                <a:solidFill>
                  <a:srgbClr val="FF0000"/>
                </a:solidFill>
              </a:rPr>
              <a:t>"); </a:t>
            </a: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num2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("Enter a second number","1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r>
              <a:rPr lang="en-US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	</a:t>
            </a: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("&lt;h2&gt; Fun with numbers &lt;/h2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z = num1 +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+ " + num2 + " = " + 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			z = num1 -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- " + num2 + " = " + 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			z = num1 *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*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z = num1 /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/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z = num1 %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%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("&lt;/p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8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747490"/>
          </a:xfrm>
        </p:spPr>
        <p:txBody>
          <a:bodyPr/>
          <a:lstStyle/>
          <a:p>
            <a:r>
              <a:rPr lang="en-US" dirty="0" smtClean="0"/>
              <a:t>Conditional: If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2" y="1371600"/>
            <a:ext cx="8153399" cy="5181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answer = prompt</a:t>
            </a:r>
            <a:r>
              <a:rPr lang="en-US" dirty="0" smtClean="0">
                <a:solidFill>
                  <a:srgbClr val="FF0000"/>
                </a:solidFill>
              </a:rPr>
              <a:t>(“How many pieces of chocolate do you want?");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(answer </a:t>
            </a:r>
            <a:r>
              <a:rPr lang="en-US" dirty="0" smtClean="0">
                <a:solidFill>
                  <a:srgbClr val="FF0000"/>
                </a:solidFill>
              </a:rPr>
              <a:t>&gt; 10)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("&lt;p&gt; I see diabetes in your future! &lt;/</a:t>
            </a: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&lt;/body&gt;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67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457200"/>
            <a:ext cx="67818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branches: checking 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219200"/>
            <a:ext cx="8229600" cy="38100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answer = prompt("Do you like puppies</a:t>
            </a:r>
            <a:r>
              <a:rPr lang="en-US" dirty="0" smtClean="0">
                <a:solidFill>
                  <a:srgbClr val="FF0000"/>
                </a:solidFill>
              </a:rPr>
              <a:t>?");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(answer </a:t>
            </a:r>
            <a:r>
              <a:rPr lang="en-US" b="1" dirty="0">
                <a:solidFill>
                  <a:srgbClr val="FF0000"/>
                </a:solidFill>
              </a:rPr>
              <a:t>==</a:t>
            </a:r>
            <a:r>
              <a:rPr lang="en-US" dirty="0">
                <a:solidFill>
                  <a:srgbClr val="FF0000"/>
                </a:solidFill>
              </a:rPr>
              <a:t> "yes")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("&lt;p&gt;Me too!  I love puppies, especially puppy bellies!&lt;/p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 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("&lt;p&gt;You're a demented and sad individual.&lt;/p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</p:txBody>
      </p:sp>
    </p:spTree>
    <p:extLst>
      <p:ext uri="{BB962C8B-B14F-4D97-AF65-F5344CB8AC3E}">
        <p14:creationId xmlns:p14="http://schemas.microsoft.com/office/powerpoint/2010/main" val="28676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533400"/>
            <a:ext cx="6589199" cy="595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Comparisons: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200400" y="3200400"/>
          <a:ext cx="7162800" cy="257556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  <a:gridCol w="1790700"/>
                <a:gridCol w="17907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Operator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English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Example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Result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==</a:t>
                      </a:r>
                      <a:r>
                        <a:rPr lang="en-US" dirty="0"/>
                        <a:t>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== y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false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!=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!= y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true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&lt;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Less Than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&lt;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true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Greater Than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&gt;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false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&lt;=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 or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&lt;=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&gt;=</a:t>
                      </a:r>
                      <a:r>
                        <a:rPr lang="en-US" dirty="0"/>
                        <a:t>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Greater Than or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&gt;=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971800" y="1128490"/>
            <a:ext cx="7707086" cy="2071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Check the </a:t>
            </a:r>
            <a:r>
              <a:rPr lang="en-US" sz="2200" dirty="0"/>
              <a:t>relationship between </a:t>
            </a:r>
            <a:r>
              <a:rPr lang="en-US" sz="2200" dirty="0"/>
              <a:t>values</a:t>
            </a:r>
            <a:r>
              <a:rPr lang="en-US" sz="2200" dirty="0"/>
              <a:t>. </a:t>
            </a:r>
            <a:endParaRPr lang="en-US" sz="22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900" dirty="0"/>
              <a:t>Note: a </a:t>
            </a:r>
            <a:r>
              <a:rPr lang="en-US" sz="1900" dirty="0"/>
              <a:t>double equal sign (==) compares two values. </a:t>
            </a:r>
            <a:endParaRPr lang="en-US" sz="19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900" dirty="0"/>
              <a:t>Comparison </a:t>
            </a:r>
            <a:r>
              <a:rPr lang="en-US" sz="1900" dirty="0"/>
              <a:t>operators </a:t>
            </a:r>
            <a:r>
              <a:rPr lang="en-US" sz="1900" dirty="0"/>
              <a:t>evaluate </a:t>
            </a:r>
            <a:r>
              <a:rPr lang="en-US" sz="1900" dirty="0"/>
              <a:t>to either </a:t>
            </a:r>
            <a:r>
              <a:rPr lang="en-US" sz="1900" i="1" dirty="0"/>
              <a:t>true</a:t>
            </a:r>
            <a:r>
              <a:rPr lang="en-US" sz="1900" dirty="0"/>
              <a:t> or </a:t>
            </a:r>
            <a:r>
              <a:rPr lang="en-US" sz="1900" i="1" dirty="0"/>
              <a:t>false</a:t>
            </a:r>
            <a:r>
              <a:rPr lang="en-US" sz="1900" dirty="0"/>
              <a:t>. </a:t>
            </a:r>
            <a:endParaRPr lang="en-US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x = 3;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y = 7;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1" y="36139"/>
            <a:ext cx="6589199" cy="747490"/>
          </a:xfrm>
        </p:spPr>
        <p:txBody>
          <a:bodyPr/>
          <a:lstStyle/>
          <a:p>
            <a:r>
              <a:rPr lang="en-US" dirty="0" smtClean="0"/>
              <a:t>If – branching: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238" y="762000"/>
            <a:ext cx="10046677" cy="60960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</a:t>
            </a:r>
            <a:r>
              <a:rPr lang="en-US" sz="12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answer = prompt("what is your favorite color</a:t>
            </a:r>
            <a:r>
              <a:rPr lang="en-US" sz="1200" dirty="0">
                <a:solidFill>
                  <a:srgbClr val="FF0000"/>
                </a:solidFill>
              </a:rPr>
              <a:t>?");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(answer == "red")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outgoing, aggressive, vigorous and impulsive!&lt;/p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"yellow")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mentally adventurous, searching for novelty and self-fulfillment&lt;/p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"green")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frank, community-minded, fairly sociable but prefer peace&lt;/p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"blue")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soft, soothing, compassionate and caring&lt;/p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"purple")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highly individual, witty and sensitive, with a strong desire to be unique&lt;/p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"orange")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flamboyant and fun-loving and like a lively social life&lt;/p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need to enter a color.&lt;/</a:t>
            </a:r>
            <a:r>
              <a:rPr lang="en-US" sz="1200" dirty="0">
                <a:solidFill>
                  <a:srgbClr val="FF0000"/>
                </a:solidFill>
              </a:rPr>
              <a:t>p&gt;");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Thanks for playing! 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3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152400"/>
            <a:ext cx="6589199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9829800" cy="6139822"/>
          </a:xfr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1100" dirty="0"/>
              <a:t>		</a:t>
            </a:r>
            <a:r>
              <a:rPr lang="en-US" sz="11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answer = prompt("what is your favorite color?")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if (answer == "red")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red; color: green;'&gt;You are </a:t>
            </a:r>
            <a:r>
              <a:rPr lang="en-US" sz="1100" dirty="0">
                <a:solidFill>
                  <a:srgbClr val="FF0000"/>
                </a:solidFill>
              </a:rPr>
              <a:t>outgoing and </a:t>
            </a:r>
            <a:r>
              <a:rPr lang="en-US" sz="1100" dirty="0">
                <a:solidFill>
                  <a:srgbClr val="FF0000"/>
                </a:solidFill>
              </a:rPr>
              <a:t>impulsive!&lt;/p&gt;")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"yellow")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yellow; color: purple;'&gt;You are </a:t>
            </a:r>
            <a:r>
              <a:rPr lang="en-US" sz="1100" dirty="0">
                <a:solidFill>
                  <a:srgbClr val="FF0000"/>
                </a:solidFill>
              </a:rPr>
              <a:t>searching </a:t>
            </a:r>
            <a:r>
              <a:rPr lang="en-US" sz="1100" dirty="0">
                <a:solidFill>
                  <a:srgbClr val="FF0000"/>
                </a:solidFill>
              </a:rPr>
              <a:t>for novelty </a:t>
            </a: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"green")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green; color: red;'&gt;You are </a:t>
            </a:r>
            <a:r>
              <a:rPr lang="en-US" sz="1100" dirty="0">
                <a:solidFill>
                  <a:srgbClr val="FF0000"/>
                </a:solidFill>
              </a:rPr>
              <a:t>sociable </a:t>
            </a:r>
            <a:r>
              <a:rPr lang="en-US" sz="1100" dirty="0">
                <a:solidFill>
                  <a:srgbClr val="FF0000"/>
                </a:solidFill>
              </a:rPr>
              <a:t>but prefer peace&lt;/p&gt;")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"blue")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blue; color: orange;'&gt;You are </a:t>
            </a:r>
            <a:r>
              <a:rPr lang="en-US" sz="1100" dirty="0">
                <a:solidFill>
                  <a:srgbClr val="FF0000"/>
                </a:solidFill>
              </a:rPr>
              <a:t>compassionate </a:t>
            </a:r>
            <a:r>
              <a:rPr lang="en-US" sz="1100" dirty="0">
                <a:solidFill>
                  <a:srgbClr val="FF0000"/>
                </a:solidFill>
              </a:rPr>
              <a:t>and caring&lt;/p&gt;")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"purple")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purple; color: yellow;'&gt;You </a:t>
            </a:r>
            <a:r>
              <a:rPr lang="en-US" sz="1100" dirty="0">
                <a:solidFill>
                  <a:srgbClr val="FF0000"/>
                </a:solidFill>
              </a:rPr>
              <a:t>are individual and sensitive&lt;/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"orange")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orange; color: blue;'&gt;You are flamboyant and fun-loving </a:t>
            </a: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("&lt;p&gt;&lt;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 Thanks for playing! &lt;/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457200"/>
            <a:ext cx="49529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Calculate Your Grade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</a:t>
            </a:r>
            <a:r>
              <a:rPr lang="en-US" sz="1200" dirty="0">
                <a:solidFill>
                  <a:srgbClr val="FF0000"/>
                </a:solidFill>
              </a:rPr>
              <a:t>60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</a:t>
            </a:r>
            <a:r>
              <a:rPr lang="en-US" sz="1200" dirty="0">
                <a:solidFill>
                  <a:srgbClr val="FF0000"/>
                </a:solidFill>
              </a:rPr>
              <a:t>&gt;=70)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80)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90)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2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457200"/>
            <a:ext cx="49529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Calculate Your Grade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</a:t>
            </a:r>
            <a:r>
              <a:rPr lang="en-US" sz="1200" dirty="0">
                <a:solidFill>
                  <a:srgbClr val="FF0000"/>
                </a:solidFill>
              </a:rPr>
              <a:t>60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</a:t>
            </a:r>
            <a:r>
              <a:rPr lang="en-US" sz="1200" dirty="0">
                <a:solidFill>
                  <a:srgbClr val="FF0000"/>
                </a:solidFill>
              </a:rPr>
              <a:t>‘D'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</a:t>
            </a:r>
            <a:r>
              <a:rPr lang="en-US" sz="1200" dirty="0">
                <a:solidFill>
                  <a:srgbClr val="FF0000"/>
                </a:solidFill>
              </a:rPr>
              <a:t>&gt;=70)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‘C'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80)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‘B'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90)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‘A'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6858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branching (Does order matter?)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2" y="1371600"/>
            <a:ext cx="7543799" cy="5257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&lt;h1&gt; Do you need a coat in Europe? &lt;/h1&gt;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sz="20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var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ctemp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parseInt</a:t>
            </a:r>
            <a:r>
              <a:rPr lang="en-US" sz="2000" dirty="0">
                <a:solidFill>
                  <a:srgbClr val="FF0000"/>
                </a:solidFill>
              </a:rPr>
              <a:t>(prompt("What is the temperature (in Celsius?"))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var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= (9/5) * </a:t>
            </a:r>
            <a:r>
              <a:rPr lang="en-US" sz="2000" dirty="0" err="1">
                <a:solidFill>
                  <a:srgbClr val="FF0000"/>
                </a:solidFill>
              </a:rPr>
              <a:t>ctemp</a:t>
            </a:r>
            <a:r>
              <a:rPr lang="en-US" sz="2000" dirty="0">
                <a:solidFill>
                  <a:srgbClr val="FF0000"/>
                </a:solidFill>
              </a:rPr>
              <a:t> + 32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("&lt;p&gt;The temp is " + 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+ "&lt;/p&gt;")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if (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&gt; 20)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coat and hat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&gt; 45)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light coat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(total &gt;60)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sweater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(total &gt; 70)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("&lt;p&gt;You're good without a coat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>
                <a:solidFill>
                  <a:srgbClr val="FF0000"/>
                </a:solidFill>
              </a:rPr>
              <a:t>}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("&lt;p&gt;&lt;</a:t>
            </a:r>
            <a:r>
              <a:rPr lang="en-US" sz="2000" dirty="0" err="1">
                <a:solidFill>
                  <a:srgbClr val="FF0000"/>
                </a:solidFill>
              </a:rPr>
              <a:t>em</a:t>
            </a:r>
            <a:r>
              <a:rPr lang="en-US" sz="2000" dirty="0">
                <a:solidFill>
                  <a:srgbClr val="FF0000"/>
                </a:solidFill>
              </a:rPr>
              <a:t>&gt; Have fun!.&lt;/</a:t>
            </a:r>
            <a:r>
              <a:rPr lang="en-US" sz="2000" dirty="0" err="1">
                <a:solidFill>
                  <a:srgbClr val="FF0000"/>
                </a:solidFill>
              </a:rPr>
              <a:t>em</a:t>
            </a:r>
            <a:r>
              <a:rPr lang="en-US" sz="20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&lt;/script</a:t>
            </a:r>
            <a:r>
              <a:rPr lang="en-US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532555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9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670719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Why JavaScript?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7620000" cy="5029200"/>
          </a:xfrm>
        </p:spPr>
        <p:txBody>
          <a:bodyPr>
            <a:normAutofit/>
          </a:bodyPr>
          <a:lstStyle/>
          <a:p>
            <a:r>
              <a:rPr lang="en-US" dirty="0"/>
              <a:t>JavaScript </a:t>
            </a:r>
            <a:r>
              <a:rPr lang="en-US" b="1" dirty="0" smtClean="0"/>
              <a:t>adds </a:t>
            </a:r>
            <a:r>
              <a:rPr lang="en-US" b="1" dirty="0"/>
              <a:t>interactivity to </a:t>
            </a:r>
            <a:r>
              <a:rPr lang="en-US" b="1" dirty="0" smtClean="0"/>
              <a:t>Web </a:t>
            </a:r>
            <a:r>
              <a:rPr lang="en-US" b="1" dirty="0"/>
              <a:t>pages</a:t>
            </a:r>
            <a:endParaRPr lang="en-US" dirty="0"/>
          </a:p>
          <a:p>
            <a:pPr lvl="1"/>
            <a:r>
              <a:rPr lang="en-US" b="1" dirty="0" smtClean="0"/>
              <a:t>JavaScript </a:t>
            </a:r>
            <a:r>
              <a:rPr lang="en-US" b="1" dirty="0"/>
              <a:t>can put dynamic text into an HTML </a:t>
            </a:r>
            <a:r>
              <a:rPr lang="en-US" b="1" dirty="0" smtClean="0"/>
              <a:t>page</a:t>
            </a:r>
          </a:p>
          <a:p>
            <a:pPr lvl="2"/>
            <a:r>
              <a:rPr lang="en-US" dirty="0" smtClean="0"/>
              <a:t>You </a:t>
            </a:r>
            <a:r>
              <a:rPr lang="en-US" dirty="0"/>
              <a:t>can use JavaScript to add html code into your html </a:t>
            </a:r>
            <a:r>
              <a:rPr lang="en-US" dirty="0" smtClean="0"/>
              <a:t>page</a:t>
            </a:r>
          </a:p>
          <a:p>
            <a:pPr lvl="1"/>
            <a:r>
              <a:rPr lang="en-US" b="1" dirty="0" smtClean="0"/>
              <a:t>JavaScript </a:t>
            </a:r>
            <a:r>
              <a:rPr lang="en-US" b="1" dirty="0"/>
              <a:t>can react to </a:t>
            </a:r>
            <a:r>
              <a:rPr lang="en-US" b="1" dirty="0" smtClean="0"/>
              <a:t>events</a:t>
            </a:r>
          </a:p>
          <a:p>
            <a:pPr lvl="2"/>
            <a:r>
              <a:rPr lang="en-US" dirty="0" err="1" smtClean="0"/>
              <a:t>JavaScripts</a:t>
            </a:r>
            <a:r>
              <a:rPr lang="en-US" dirty="0" smtClean="0"/>
              <a:t> runs </a:t>
            </a:r>
            <a:r>
              <a:rPr lang="en-US" dirty="0"/>
              <a:t>when something happens, like when </a:t>
            </a:r>
            <a:r>
              <a:rPr lang="en-US" dirty="0" smtClean="0"/>
              <a:t>a </a:t>
            </a:r>
            <a:r>
              <a:rPr lang="en-US" dirty="0"/>
              <a:t>user </a:t>
            </a:r>
            <a:r>
              <a:rPr lang="en-US" dirty="0" smtClean="0"/>
              <a:t>clicks </a:t>
            </a:r>
            <a:r>
              <a:rPr lang="en-US" dirty="0"/>
              <a:t>on something</a:t>
            </a:r>
            <a:r>
              <a:rPr lang="en-US" dirty="0" smtClean="0"/>
              <a:t>. </a:t>
            </a:r>
          </a:p>
          <a:p>
            <a:pPr lvl="1"/>
            <a:r>
              <a:rPr lang="en-US" b="1" dirty="0" smtClean="0"/>
              <a:t>JavaScript </a:t>
            </a:r>
            <a:r>
              <a:rPr lang="en-US" b="1" dirty="0"/>
              <a:t>can read and write HTML </a:t>
            </a:r>
            <a:r>
              <a:rPr lang="en-US" b="1" dirty="0" smtClean="0"/>
              <a:t>code</a:t>
            </a:r>
          </a:p>
          <a:p>
            <a:pPr lvl="1"/>
            <a:r>
              <a:rPr lang="en-US" b="1" dirty="0" smtClean="0"/>
              <a:t>JavaScript </a:t>
            </a:r>
            <a:r>
              <a:rPr lang="en-US" b="1" dirty="0"/>
              <a:t>can be used to validate </a:t>
            </a:r>
            <a:r>
              <a:rPr lang="en-US" b="1" dirty="0" smtClean="0"/>
              <a:t>data</a:t>
            </a:r>
          </a:p>
          <a:p>
            <a:pPr lvl="1"/>
            <a:r>
              <a:rPr lang="en-US" dirty="0" smtClean="0"/>
              <a:t>JavaScript can </a:t>
            </a:r>
            <a:r>
              <a:rPr lang="en-US" dirty="0"/>
              <a:t>validate form data </a:t>
            </a:r>
            <a:endParaRPr lang="en-US" dirty="0" smtClean="0"/>
          </a:p>
          <a:p>
            <a:pPr lvl="2"/>
            <a:r>
              <a:rPr lang="en-US" dirty="0" smtClean="0"/>
              <a:t>(</a:t>
            </a:r>
            <a:r>
              <a:rPr lang="en-US" dirty="0"/>
              <a:t>e.g., make sure you’ve typed in a </a:t>
            </a:r>
            <a:r>
              <a:rPr lang="en-US" dirty="0" smtClean="0"/>
              <a:t>7-digit).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6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1752600"/>
            <a:ext cx="7086600" cy="4158622"/>
          </a:xfrm>
        </p:spPr>
        <p:txBody>
          <a:bodyPr/>
          <a:lstStyle/>
          <a:p>
            <a:r>
              <a:rPr lang="en-US" dirty="0" smtClean="0"/>
              <a:t>JavaScript allows us to generate random numbers within a range of numbers using: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randnum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Math.floor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Math.random</a:t>
            </a:r>
            <a:r>
              <a:rPr lang="en-US" sz="2000" dirty="0">
                <a:solidFill>
                  <a:srgbClr val="FF0000"/>
                </a:solidFill>
              </a:rPr>
              <a:t>() * </a:t>
            </a:r>
            <a:r>
              <a:rPr lang="en-US" sz="2000" i="1" dirty="0">
                <a:solidFill>
                  <a:srgbClr val="FF0000"/>
                </a:solidFill>
              </a:rPr>
              <a:t>range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What this does:  It generates a random number between 0 and </a:t>
            </a:r>
            <a:r>
              <a:rPr lang="en-US" i="1" dirty="0" smtClean="0"/>
              <a:t>range</a:t>
            </a:r>
            <a:r>
              <a:rPr lang="en-US" dirty="0" smtClean="0"/>
              <a:t> and puts that random number in </a:t>
            </a:r>
            <a:r>
              <a:rPr lang="en-US" dirty="0" err="1" smtClean="0"/>
              <a:t>randnum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533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Breaking it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295401"/>
            <a:ext cx="8229600" cy="5211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randnum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Math.floor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* </a:t>
            </a:r>
            <a:r>
              <a:rPr lang="en-US" sz="2400" i="1" dirty="0">
                <a:solidFill>
                  <a:srgbClr val="FF0000"/>
                </a:solidFill>
              </a:rPr>
              <a:t>9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</a:t>
            </a:r>
            <a:r>
              <a:rPr lang="en-US" sz="2400" dirty="0"/>
              <a:t>generates a random number between 0 and 1 (e.g., 0.4).</a:t>
            </a:r>
          </a:p>
          <a:p>
            <a:pPr lvl="1"/>
            <a:r>
              <a:rPr lang="en-US" sz="2200" dirty="0"/>
              <a:t>This  number is multiplied by the range: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* 9 </a:t>
            </a:r>
            <a:r>
              <a:rPr lang="en-US" sz="2400" dirty="0"/>
              <a:t>gives us 3.6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Math.floor</a:t>
            </a:r>
            <a:r>
              <a:rPr lang="en-US" sz="2400" dirty="0">
                <a:solidFill>
                  <a:srgbClr val="FF0000"/>
                </a:solidFill>
              </a:rPr>
              <a:t>(3.6)  </a:t>
            </a:r>
            <a:r>
              <a:rPr lang="en-US" sz="2400" dirty="0"/>
              <a:t>rounds down to the nearest integer. or 3</a:t>
            </a:r>
          </a:p>
          <a:p>
            <a:r>
              <a:rPr lang="en-US" sz="2400" dirty="0"/>
              <a:t>Finally, you need a variable to put all this in.  I called my variable </a:t>
            </a:r>
            <a:r>
              <a:rPr lang="en-US" sz="2400" dirty="0" err="1"/>
              <a:t>randnum</a:t>
            </a:r>
            <a:r>
              <a:rPr lang="en-US" sz="2400" dirty="0"/>
              <a:t>, so in essence,</a:t>
            </a:r>
          </a:p>
          <a:p>
            <a:pPr>
              <a:buNone/>
            </a:pPr>
            <a:r>
              <a:rPr lang="en-US" sz="2400" dirty="0"/>
              <a:t> 	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randnum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/>
              <a:t>What if you wanted a random number between 0 and 10, what would you do?</a:t>
            </a:r>
          </a:p>
          <a:p>
            <a:pPr>
              <a:buNone/>
            </a:pPr>
            <a:r>
              <a:rPr lang="en-US" sz="2400" i="1" dirty="0"/>
              <a:t>What if you wanted a random number between 3 and 10?</a:t>
            </a:r>
          </a:p>
          <a:p>
            <a:pPr>
              <a:buNone/>
            </a:pPr>
            <a:r>
              <a:rPr lang="en-US" sz="2400" i="1" dirty="0"/>
              <a:t>What if </a:t>
            </a:r>
            <a:r>
              <a:rPr lang="en-US" sz="2400" i="1" dirty="0" err="1"/>
              <a:t>Math.random</a:t>
            </a:r>
            <a:r>
              <a:rPr lang="en-US" sz="2400" i="1" dirty="0"/>
              <a:t>() generated .7?  what would </a:t>
            </a:r>
            <a:r>
              <a:rPr lang="en-US" sz="2400" i="1" dirty="0" err="1"/>
              <a:t>randnum</a:t>
            </a:r>
            <a:r>
              <a:rPr lang="en-US" sz="2400" i="1" dirty="0"/>
              <a:t> hold?</a:t>
            </a:r>
          </a:p>
          <a:p>
            <a:pPr>
              <a:buNone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86050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4572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Changing Color (Randomly)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1" y="1295400"/>
            <a:ext cx="7315200" cy="480060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&lt;h1&gt; Page Colors:&lt;/h1&gt;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3)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#0000FF\"&gt; This is blue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 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#FF0000\"&gt; This is red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 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#00FF00\"&gt; This is green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4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457200"/>
            <a:ext cx="6589199" cy="747490"/>
          </a:xfrm>
        </p:spPr>
        <p:txBody>
          <a:bodyPr/>
          <a:lstStyle/>
          <a:p>
            <a:r>
              <a:rPr lang="en-US" dirty="0" smtClean="0"/>
              <a:t>Strings(review):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198903"/>
            <a:ext cx="7772400" cy="4539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   “)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x = prompt(“  “)</a:t>
            </a:r>
          </a:p>
          <a:p>
            <a:pPr marL="0" indent="0">
              <a:buNone/>
            </a:pPr>
            <a:endParaRPr 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700" b="1" dirty="0"/>
              <a:t>Now: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myvar</a:t>
            </a:r>
            <a:r>
              <a:rPr lang="en-US" sz="1700" dirty="0">
                <a:solidFill>
                  <a:srgbClr val="FF0000"/>
                </a:solidFill>
              </a:rPr>
              <a:t> = “cats”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(“&lt;p&gt;It is raining </a:t>
            </a:r>
            <a:r>
              <a:rPr lang="en-US" sz="1700" b="1" dirty="0">
                <a:solidFill>
                  <a:srgbClr val="FF0000"/>
                </a:solidFill>
              </a:rPr>
              <a:t>cats</a:t>
            </a:r>
            <a:r>
              <a:rPr lang="en-US" sz="1700" dirty="0">
                <a:solidFill>
                  <a:srgbClr val="FF0000"/>
                </a:solidFill>
              </a:rPr>
              <a:t> and dogs &lt;/p&gt;”)</a:t>
            </a:r>
          </a:p>
          <a:p>
            <a:pPr marL="0" indent="0">
              <a:buNone/>
            </a:pPr>
            <a:r>
              <a:rPr lang="en-US" sz="1700" b="1" dirty="0"/>
              <a:t>Alternative: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(“&lt;p&gt;it is raining </a:t>
            </a:r>
            <a:r>
              <a:rPr lang="en-US" sz="1700" b="1" dirty="0">
                <a:solidFill>
                  <a:srgbClr val="FF0000"/>
                </a:solidFill>
              </a:rPr>
              <a:t>”+</a:t>
            </a:r>
            <a:r>
              <a:rPr lang="en-US" sz="1700" b="1" dirty="0" err="1">
                <a:solidFill>
                  <a:srgbClr val="FF0000"/>
                </a:solidFill>
              </a:rPr>
              <a:t>myvar</a:t>
            </a:r>
            <a:r>
              <a:rPr lang="en-US" sz="1700" b="1" dirty="0">
                <a:solidFill>
                  <a:srgbClr val="FF0000"/>
                </a:solidFill>
              </a:rPr>
              <a:t>+</a:t>
            </a:r>
            <a:r>
              <a:rPr lang="en-US" sz="1700" dirty="0">
                <a:solidFill>
                  <a:srgbClr val="FF0000"/>
                </a:solidFill>
              </a:rPr>
              <a:t>“</a:t>
            </a:r>
            <a:r>
              <a:rPr lang="en-US" sz="1700" b="1" dirty="0">
                <a:solidFill>
                  <a:srgbClr val="FF0000"/>
                </a:solidFill>
              </a:rPr>
              <a:t> </a:t>
            </a:r>
            <a:r>
              <a:rPr lang="en-US" sz="1700" dirty="0">
                <a:solidFill>
                  <a:srgbClr val="FF0000"/>
                </a:solidFill>
              </a:rPr>
              <a:t>and dogs&lt;/p&gt;”)</a:t>
            </a:r>
          </a:p>
          <a:p>
            <a:pPr marL="0" indent="0">
              <a:buNone/>
            </a:pPr>
            <a:r>
              <a:rPr lang="en-US" sz="1700" b="1" dirty="0"/>
              <a:t>Or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ansvar</a:t>
            </a:r>
            <a:r>
              <a:rPr lang="en-US" sz="1700" dirty="0">
                <a:solidFill>
                  <a:srgbClr val="FF0000"/>
                </a:solidFill>
              </a:rPr>
              <a:t> = prompt(“What is your favorite food?”)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(“&lt;p&gt;You can eat </a:t>
            </a:r>
            <a:r>
              <a:rPr lang="en-US" sz="1700" b="1" dirty="0">
                <a:solidFill>
                  <a:srgbClr val="FF0000"/>
                </a:solidFill>
              </a:rPr>
              <a:t>”</a:t>
            </a:r>
            <a:r>
              <a:rPr lang="en-US" sz="1700" dirty="0">
                <a:solidFill>
                  <a:srgbClr val="FF0000"/>
                </a:solidFill>
              </a:rPr>
              <a:t>+</a:t>
            </a:r>
            <a:r>
              <a:rPr lang="en-US" sz="1700" dirty="0" err="1">
                <a:solidFill>
                  <a:srgbClr val="FF0000"/>
                </a:solidFill>
              </a:rPr>
              <a:t>ansvar</a:t>
            </a:r>
            <a:r>
              <a:rPr lang="en-US" sz="1700" dirty="0">
                <a:solidFill>
                  <a:srgbClr val="FF0000"/>
                </a:solidFill>
              </a:rPr>
              <a:t>+“ </a:t>
            </a:r>
            <a:r>
              <a:rPr lang="en-US" sz="1700" dirty="0">
                <a:solidFill>
                  <a:srgbClr val="FF0000"/>
                </a:solidFill>
              </a:rPr>
              <a:t>and never get sick.&lt;/p&gt;”)</a:t>
            </a:r>
          </a:p>
        </p:txBody>
      </p:sp>
    </p:spTree>
    <p:extLst>
      <p:ext uri="{BB962C8B-B14F-4D97-AF65-F5344CB8AC3E}">
        <p14:creationId xmlns:p14="http://schemas.microsoft.com/office/powerpoint/2010/main" val="384755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1" y="1219200"/>
            <a:ext cx="8077199" cy="469202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(“He said, “Houston, we have a problem!” in the movie”)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Now there  are quotes inside of quotes.  How does JavaScript know which quote ends which quote? 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It doesn’t!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Two possible solutions: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Place a slash before the inner quotes so they’re ignored:</a:t>
            </a:r>
          </a:p>
          <a:p>
            <a:pPr lvl="3"/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(“He said, </a:t>
            </a:r>
            <a:r>
              <a:rPr lang="en-US" dirty="0" smtClean="0">
                <a:solidFill>
                  <a:srgbClr val="FF0000"/>
                </a:solidFill>
              </a:rPr>
              <a:t>\“</a:t>
            </a:r>
            <a:r>
              <a:rPr lang="en-US" dirty="0">
                <a:solidFill>
                  <a:srgbClr val="FF0000"/>
                </a:solidFill>
              </a:rPr>
              <a:t>Houston, we have a problem</a:t>
            </a:r>
            <a:r>
              <a:rPr lang="en-US" dirty="0" smtClean="0">
                <a:solidFill>
                  <a:srgbClr val="FF0000"/>
                </a:solidFill>
              </a:rPr>
              <a:t>!\” </a:t>
            </a:r>
            <a:r>
              <a:rPr lang="en-US" dirty="0">
                <a:solidFill>
                  <a:srgbClr val="FF0000"/>
                </a:solidFill>
              </a:rPr>
              <a:t>in the movie</a:t>
            </a:r>
            <a:r>
              <a:rPr lang="en-US" dirty="0" smtClean="0">
                <a:solidFill>
                  <a:srgbClr val="FF0000"/>
                </a:solidFill>
              </a:rPr>
              <a:t>”)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Or use single-quote inside </a:t>
            </a:r>
          </a:p>
          <a:p>
            <a:pPr lvl="3"/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(“He said, </a:t>
            </a:r>
            <a:r>
              <a:rPr lang="en-US" dirty="0" smtClean="0">
                <a:solidFill>
                  <a:srgbClr val="FF0000"/>
                </a:solidFill>
              </a:rPr>
              <a:t>‘Houston</a:t>
            </a:r>
            <a:r>
              <a:rPr lang="en-US" dirty="0">
                <a:solidFill>
                  <a:srgbClr val="FF0000"/>
                </a:solidFill>
              </a:rPr>
              <a:t>, we have a problem</a:t>
            </a:r>
            <a:r>
              <a:rPr lang="en-US" dirty="0" smtClean="0">
                <a:solidFill>
                  <a:srgbClr val="FF0000"/>
                </a:solidFill>
              </a:rPr>
              <a:t>!’ </a:t>
            </a:r>
            <a:r>
              <a:rPr lang="en-US" dirty="0">
                <a:solidFill>
                  <a:srgbClr val="FF0000"/>
                </a:solidFill>
              </a:rPr>
              <a:t>in the movie</a:t>
            </a:r>
            <a:r>
              <a:rPr lang="en-US" dirty="0" smtClean="0">
                <a:solidFill>
                  <a:srgbClr val="FF0000"/>
                </a:solidFill>
              </a:rPr>
              <a:t>”)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Note: this is for quotes we want to be inside the quotes, not for making variables show up!</a:t>
            </a:r>
            <a:endParaRPr lang="en-US" b="1" dirty="0">
              <a:solidFill>
                <a:schemeClr val="tx1"/>
              </a:solidFill>
            </a:endParaRPr>
          </a:p>
          <a:p>
            <a:pPr lvl="2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747490"/>
          </a:xfrm>
        </p:spPr>
        <p:txBody>
          <a:bodyPr/>
          <a:lstStyle/>
          <a:p>
            <a:r>
              <a:rPr lang="en-US" dirty="0" smtClean="0"/>
              <a:t>What about?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19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747490"/>
          </a:xfrm>
        </p:spPr>
        <p:txBody>
          <a:bodyPr/>
          <a:lstStyle/>
          <a:p>
            <a:r>
              <a:rPr lang="en-US" dirty="0" smtClean="0"/>
              <a:t>Now let’s put it all together: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447800"/>
            <a:ext cx="7848599" cy="4463422"/>
          </a:xfrm>
        </p:spPr>
        <p:txBody>
          <a:bodyPr/>
          <a:lstStyle/>
          <a:p>
            <a:r>
              <a:rPr lang="en-US" dirty="0" smtClean="0"/>
              <a:t>Remember: to change the style of an element (in this case, a paragraph), do the following: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&lt;p style = </a:t>
            </a:r>
            <a:r>
              <a:rPr lang="en-US" sz="1600" b="1" dirty="0">
                <a:solidFill>
                  <a:srgbClr val="FF0000"/>
                </a:solidFill>
              </a:rPr>
              <a:t>“</a:t>
            </a:r>
            <a:r>
              <a:rPr lang="en-US" sz="1600" dirty="0">
                <a:solidFill>
                  <a:srgbClr val="FF0000"/>
                </a:solidFill>
              </a:rPr>
              <a:t>font-size: </a:t>
            </a:r>
            <a:r>
              <a:rPr lang="en-US" sz="1600" b="1" dirty="0">
                <a:solidFill>
                  <a:srgbClr val="FF0000"/>
                </a:solidFill>
              </a:rPr>
              <a:t>350</a:t>
            </a:r>
            <a:r>
              <a:rPr lang="en-US" sz="1600" dirty="0">
                <a:solidFill>
                  <a:srgbClr val="FF0000"/>
                </a:solidFill>
              </a:rPr>
              <a:t>px;</a:t>
            </a:r>
            <a:r>
              <a:rPr lang="en-US" sz="1600" b="1" dirty="0">
                <a:solidFill>
                  <a:srgbClr val="FF0000"/>
                </a:solidFill>
              </a:rPr>
              <a:t>”</a:t>
            </a:r>
            <a:r>
              <a:rPr lang="en-US" sz="1600" dirty="0">
                <a:solidFill>
                  <a:srgbClr val="FF0000"/>
                </a:solidFill>
              </a:rPr>
              <a:t>&gt; This is a large paragraph &lt;/p&gt;</a:t>
            </a:r>
          </a:p>
          <a:p>
            <a:r>
              <a:rPr lang="en-US" dirty="0" smtClean="0"/>
              <a:t>To write this in </a:t>
            </a:r>
            <a:r>
              <a:rPr lang="en-US" dirty="0" err="1" smtClean="0"/>
              <a:t>javascript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(“&lt;p style = </a:t>
            </a:r>
            <a:r>
              <a:rPr lang="en-US" sz="1600" b="1" dirty="0">
                <a:solidFill>
                  <a:srgbClr val="FF0000"/>
                </a:solidFill>
              </a:rPr>
              <a:t>‘</a:t>
            </a:r>
            <a:r>
              <a:rPr lang="en-US" sz="1600" dirty="0">
                <a:solidFill>
                  <a:srgbClr val="FF0000"/>
                </a:solidFill>
              </a:rPr>
              <a:t>font-size: 350px;</a:t>
            </a:r>
            <a:r>
              <a:rPr lang="en-US" sz="1600" b="1" dirty="0">
                <a:solidFill>
                  <a:srgbClr val="FF0000"/>
                </a:solidFill>
              </a:rPr>
              <a:t>’</a:t>
            </a:r>
            <a:r>
              <a:rPr lang="en-US" sz="1600" dirty="0">
                <a:solidFill>
                  <a:srgbClr val="FF0000"/>
                </a:solidFill>
              </a:rPr>
              <a:t>&gt;This is a large paragraph&lt;/p&gt;”)</a:t>
            </a:r>
          </a:p>
          <a:p>
            <a:r>
              <a:rPr lang="en-US" dirty="0" smtClean="0"/>
              <a:t>To get the size as a variable, then use it: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400050" lvl="1" indent="0">
              <a:buNone/>
            </a:pP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sizevar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Math.floor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Math.random</a:t>
            </a:r>
            <a:r>
              <a:rPr lang="en-US" sz="1400" dirty="0">
                <a:solidFill>
                  <a:srgbClr val="FF0000"/>
                </a:solidFill>
              </a:rPr>
              <a:t>()*400)</a:t>
            </a:r>
          </a:p>
          <a:p>
            <a:pPr marL="400050" lvl="1" indent="0">
              <a:buNone/>
            </a:pPr>
            <a:r>
              <a:rPr lang="en-US" sz="1400" dirty="0" err="1">
                <a:solidFill>
                  <a:srgbClr val="FF0000"/>
                </a:solidFill>
              </a:rPr>
              <a:t>document.write</a:t>
            </a:r>
            <a:r>
              <a:rPr lang="en-US" sz="1400" dirty="0">
                <a:solidFill>
                  <a:srgbClr val="FF0000"/>
                </a:solidFill>
              </a:rPr>
              <a:t>(“&lt;p style = </a:t>
            </a:r>
            <a:r>
              <a:rPr lang="en-US" sz="1400" b="1" dirty="0">
                <a:solidFill>
                  <a:srgbClr val="FF0000"/>
                </a:solidFill>
              </a:rPr>
              <a:t>‘</a:t>
            </a:r>
            <a:r>
              <a:rPr lang="en-US" sz="1400" dirty="0">
                <a:solidFill>
                  <a:srgbClr val="FF0000"/>
                </a:solidFill>
              </a:rPr>
              <a:t>font-size: </a:t>
            </a:r>
            <a:r>
              <a:rPr lang="en-US" sz="1400" b="1" dirty="0">
                <a:solidFill>
                  <a:srgbClr val="FF0000"/>
                </a:solidFill>
              </a:rPr>
              <a:t>“+</a:t>
            </a:r>
            <a:r>
              <a:rPr lang="en-US" sz="1400" b="1" dirty="0" err="1">
                <a:solidFill>
                  <a:srgbClr val="FF0000"/>
                </a:solidFill>
              </a:rPr>
              <a:t>sizevar</a:t>
            </a:r>
            <a:r>
              <a:rPr lang="en-US" sz="1400" b="1" dirty="0">
                <a:solidFill>
                  <a:srgbClr val="FF0000"/>
                </a:solidFill>
              </a:rPr>
              <a:t>+”</a:t>
            </a:r>
            <a:r>
              <a:rPr lang="en-US" sz="1400" dirty="0" err="1">
                <a:solidFill>
                  <a:srgbClr val="FF0000"/>
                </a:solidFill>
              </a:rPr>
              <a:t>px</a:t>
            </a:r>
            <a:r>
              <a:rPr lang="en-US" sz="1400" dirty="0">
                <a:solidFill>
                  <a:srgbClr val="FF0000"/>
                </a:solidFill>
              </a:rPr>
              <a:t>;</a:t>
            </a:r>
            <a:r>
              <a:rPr lang="en-US" sz="1400" b="1" dirty="0">
                <a:solidFill>
                  <a:srgbClr val="FF0000"/>
                </a:solidFill>
              </a:rPr>
              <a:t>’</a:t>
            </a:r>
            <a:r>
              <a:rPr lang="en-US" sz="1400" dirty="0">
                <a:solidFill>
                  <a:srgbClr val="FF0000"/>
                </a:solidFill>
              </a:rPr>
              <a:t>&gt;This is a large paragraph&lt;/p&gt;”)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&lt;/script&gt;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48801" y="178578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64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0" y="1524000"/>
            <a:ext cx="4343400" cy="2826656"/>
          </a:xfrm>
        </p:spPr>
        <p:txBody>
          <a:bodyPr/>
          <a:lstStyle/>
          <a:p>
            <a:r>
              <a:rPr lang="en-US" dirty="0" smtClean="0"/>
              <a:t>Using Random numbers: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228601"/>
            <a:ext cx="9067801" cy="6705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  <a:latin typeface="Arial Narrow" panose="020B0606020202030204" pitchFamily="34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&lt;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h1&gt; Heads or Tails? 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&lt;script&gt;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prompt("Heads or Tails?")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"Heads")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 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"Tails")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Math.floor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Math.random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() *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"Heads"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"Tails"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</a:t>
            </a:r>
            <a:r>
              <a:rPr lang="en-US" sz="1600">
                <a:solidFill>
                  <a:srgbClr val="FF0000"/>
                </a:solidFill>
                <a:latin typeface="Arial Narrow" panose="020B0606020202030204" pitchFamily="34" charset="0"/>
              </a:rPr>
              <a:t>&gt; </a:t>
            </a:r>
            <a:r>
              <a:rPr lang="en-US" sz="1600">
                <a:solidFill>
                  <a:srgbClr val="FF0000"/>
                </a:solidFill>
                <a:latin typeface="Arial Narrow" panose="020B0606020202030204" pitchFamily="34" charset="0"/>
              </a:rPr>
              <a:t>Yep!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You both guessed " +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+ "!&lt;/p&gt;")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("&lt;p&gt;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Nope. You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guessed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"+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+“, the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computer guessed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"+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+".&lt;/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("&lt;p&gt;&lt;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em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 Have fun!.&lt;/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em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&lt;/script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</a:t>
            </a:r>
            <a:endParaRPr lang="en-US" sz="16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95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295400"/>
            <a:ext cx="1828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Magic 8 </a:t>
            </a:r>
            <a:br>
              <a:rPr lang="en-US" dirty="0" smtClean="0"/>
            </a:br>
            <a:r>
              <a:rPr lang="en-US" dirty="0" smtClean="0"/>
              <a:t>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1" y="152400"/>
            <a:ext cx="8077201" cy="6705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&lt;h1&gt; Magic 8 Ball&lt;/h1&gt;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&lt;p&gt; Ask your question and the magic 8 ball will predict your answer!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 err="1">
                <a:solidFill>
                  <a:srgbClr val="FF0000"/>
                </a:solidFill>
              </a:rPr>
              <a:t>ans</a:t>
            </a:r>
            <a:r>
              <a:rPr lang="en-US" sz="1100" dirty="0">
                <a:solidFill>
                  <a:srgbClr val="FF0000"/>
                </a:solidFill>
              </a:rPr>
              <a:t> = prompt("What do you wish to ask the magic 8 ball?")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Math.floor</a:t>
            </a:r>
            <a:r>
              <a:rPr lang="en-US" sz="1100" dirty="0">
                <a:solidFill>
                  <a:srgbClr val="FF0000"/>
                </a:solidFill>
              </a:rPr>
              <a:t>(</a:t>
            </a:r>
            <a:r>
              <a:rPr lang="en-US" sz="1100" dirty="0" err="1">
                <a:solidFill>
                  <a:srgbClr val="FF0000"/>
                </a:solidFill>
              </a:rPr>
              <a:t>Math.random</a:t>
            </a:r>
            <a:r>
              <a:rPr lang="en-US" sz="1100" dirty="0">
                <a:solidFill>
                  <a:srgbClr val="FF0000"/>
                </a:solidFill>
              </a:rPr>
              <a:t>() * 8)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There is no chance this will happen.&lt;/p&gt;")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It is highly unlikely!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Probably not, but you never know.&lt;/p&gt;")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3)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Maybe.  Maybe not.&lt;/p&gt;")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4)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This may happen if you are lucky.&lt;/p&gt;")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Your chances are good.&lt;/p&gt;")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6)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This will almost certainly happen.&lt;/p&gt;")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</a:t>
            </a:r>
            <a:r>
              <a:rPr lang="en-US" sz="1100" dirty="0">
                <a:solidFill>
                  <a:srgbClr val="FF0000"/>
                </a:solidFill>
              </a:rPr>
              <a:t>7)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Definitely.&lt;/p&gt;")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("&lt;p&gt;&lt;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 Thank you for consulting the magic 8 ball!&lt;/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body&gt;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6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num1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num2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num3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num4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("&lt;p style = 'position: absolute; "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>
                <a:solidFill>
                  <a:srgbClr val="FF0000"/>
                </a:solidFill>
              </a:rPr>
              <a:t>"</a:t>
            </a:r>
            <a:r>
              <a:rPr lang="en-US" sz="1600" dirty="0">
                <a:solidFill>
                  <a:srgbClr val="FF0000"/>
                </a:solidFill>
              </a:rPr>
              <a:t>top</a:t>
            </a:r>
            <a:r>
              <a:rPr lang="en-US" sz="1600" dirty="0">
                <a:solidFill>
                  <a:srgbClr val="FF0000"/>
                </a:solidFill>
              </a:rPr>
              <a:t>: "+num1+"px; left: "+num2+"px;'&gt;")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</a:t>
            </a:r>
            <a:r>
              <a:rPr lang="en-US" sz="1600" dirty="0" err="1">
                <a:solidFill>
                  <a:srgbClr val="FF0000"/>
                </a:solidFill>
              </a:rPr>
              <a:t>img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src</a:t>
            </a:r>
            <a:r>
              <a:rPr lang="en-US" sz="1600" dirty="0">
                <a:solidFill>
                  <a:srgbClr val="FF0000"/>
                </a:solidFill>
              </a:rPr>
              <a:t> = \"ghost.jpg\" width = '"+num3+"' height = '"+num4+"'&gt;")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("&lt;/p&gt;")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8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576"/>
            <a:ext cx="7924800" cy="1106424"/>
          </a:xfrm>
        </p:spPr>
        <p:txBody>
          <a:bodyPr>
            <a:normAutofit/>
          </a:bodyPr>
          <a:lstStyle/>
          <a:p>
            <a:r>
              <a:rPr lang="en-US" dirty="0" smtClean="0"/>
              <a:t>Remember?</a:t>
            </a:r>
            <a:br>
              <a:rPr lang="en-US" dirty="0" smtClean="0"/>
            </a:br>
            <a:r>
              <a:rPr lang="en-US" sz="1800" dirty="0"/>
              <a:t>Do we do everything that’s true or only the first condition that’s true?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90)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80)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60)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5032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 smtClean="0"/>
              <a:t>Adding JavaScript (&lt;script tag&gt;)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219200"/>
            <a:ext cx="8153400" cy="54102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&lt;!DOCTYPE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html&gt;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&lt;head&gt;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&lt;title&gt;JavaScript Guidelines&lt;/title&gt;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&lt;meta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charset=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"utf-8" /&gt;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&lt;/head&gt; 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&lt;script&gt;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document.write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("&lt;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p&gt;Hello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World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!&lt;/p&gt;")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		&lt;/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&lt;/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i="1" dirty="0" smtClean="0">
                <a:solidFill>
                  <a:srgbClr val="0070C0"/>
                </a:solidFill>
                <a:hlinkClick r:id="rId2" action="ppaction://hlinkfile"/>
              </a:rPr>
              <a:t>Link</a:t>
            </a:r>
            <a:endParaRPr lang="en-US" b="1" i="1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Note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>Try this without the &lt;script&gt; tag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6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576"/>
            <a:ext cx="7924800" cy="11064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we wanted to alert potential honors students?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90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if (total &gt;= 95)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(“&lt;p&gt;Please consider taking the honors class.&lt;/p&gt;”)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}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80)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60)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41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402" y="1421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Nested If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2193" y="672712"/>
            <a:ext cx="8382000" cy="5789779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   &lt;h1&gt; Dog Collars&lt;/h1&gt;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prompt("Do you want to buy a dog collar??")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</a:t>
            </a:r>
            <a:r>
              <a:rPr lang="en-US" dirty="0" smtClean="0">
                <a:solidFill>
                  <a:srgbClr val="FF0000"/>
                </a:solidFill>
              </a:rPr>
              <a:t>((</a:t>
            </a:r>
            <a:r>
              <a:rPr lang="en-US" dirty="0" err="1">
                <a:solidFill>
                  <a:srgbClr val="FF0000"/>
                </a:solidFill>
              </a:rPr>
              <a:t>ans.toLowerCase</a:t>
            </a:r>
            <a:r>
              <a:rPr lang="en-US" dirty="0">
                <a:solidFill>
                  <a:srgbClr val="FF0000"/>
                </a:solidFill>
              </a:rPr>
              <a:t>() == "yes</a:t>
            </a:r>
            <a:r>
              <a:rPr lang="en-US" dirty="0" smtClean="0">
                <a:solidFill>
                  <a:srgbClr val="FF0000"/>
                </a:solidFill>
              </a:rPr>
              <a:t>") || (</a:t>
            </a:r>
            <a:r>
              <a:rPr lang="en-US" dirty="0" err="1" smtClean="0">
                <a:solidFill>
                  <a:srgbClr val="FF0000"/>
                </a:solidFill>
              </a:rPr>
              <a:t>ans.toLowerCase</a:t>
            </a:r>
            <a:r>
              <a:rPr lang="en-US" dirty="0" smtClean="0">
                <a:solidFill>
                  <a:srgbClr val="FF0000"/>
                </a:solidFill>
              </a:rPr>
              <a:t>() == “sure”))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collarsize</a:t>
            </a:r>
            <a:r>
              <a:rPr lang="en-US" dirty="0">
                <a:solidFill>
                  <a:srgbClr val="FF0000"/>
                </a:solidFill>
              </a:rPr>
              <a:t> = prompt("small, medium, or large?")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"large")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Your total is 17 dollars&lt;/p&gt;")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else 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"medium")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Your total is 13 dollars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else 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"small")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("&lt;p&gt;Your total is 8 dollars&lt;/p&gt;")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 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("&lt;p&gt;Sorry I couldn't be of more help.&lt;/p&gt;") 			</a:t>
            </a:r>
            <a:r>
              <a:rPr lang="en-US" dirty="0" smtClean="0">
                <a:solidFill>
                  <a:srgbClr val="FF0000"/>
                </a:solidFill>
              </a:rPr>
              <a:t>	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("&lt;p&gt;&lt;</a:t>
            </a:r>
            <a:r>
              <a:rPr lang="en-US" dirty="0" err="1">
                <a:solidFill>
                  <a:srgbClr val="FF0000"/>
                </a:solidFill>
              </a:rPr>
              <a:t>em</a:t>
            </a:r>
            <a:r>
              <a:rPr lang="en-US" dirty="0">
                <a:solidFill>
                  <a:srgbClr val="FF0000"/>
                </a:solidFill>
              </a:rPr>
              <a:t>&gt; Shop again soon!&lt;/</a:t>
            </a:r>
            <a:r>
              <a:rPr lang="en-US" dirty="0" err="1">
                <a:solidFill>
                  <a:srgbClr val="FF0000"/>
                </a:solidFill>
              </a:rPr>
              <a:t>em</a:t>
            </a:r>
            <a:r>
              <a:rPr lang="en-US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&lt;/</a:t>
            </a:r>
            <a:r>
              <a:rPr lang="en-US" dirty="0">
                <a:solidFill>
                  <a:srgbClr val="FF0000"/>
                </a:solidFill>
              </a:rPr>
              <a:t>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3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0"/>
            <a:ext cx="7772400" cy="521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My Nike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521732"/>
            <a:ext cx="8382000" cy="626006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Nike App&lt;/h1&gt;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ans</a:t>
            </a:r>
            <a:r>
              <a:rPr lang="en-US" sz="1200" dirty="0">
                <a:solidFill>
                  <a:srgbClr val="FF0000"/>
                </a:solidFill>
              </a:rPr>
              <a:t> = prompt("How far did you run?")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</a:t>
            </a:r>
            <a:r>
              <a:rPr lang="en-US" sz="1200" dirty="0" err="1">
                <a:solidFill>
                  <a:srgbClr val="FF0000"/>
                </a:solidFill>
              </a:rPr>
              <a:t>ans</a:t>
            </a:r>
            <a:r>
              <a:rPr lang="en-US" sz="1200" dirty="0">
                <a:solidFill>
                  <a:srgbClr val="FF0000"/>
                </a:solidFill>
              </a:rPr>
              <a:t> &gt;= 6)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x = </a:t>
            </a:r>
            <a:r>
              <a:rPr lang="en-US" sz="1200" dirty="0" err="1">
                <a:solidFill>
                  <a:srgbClr val="FF0000"/>
                </a:solidFill>
              </a:rPr>
              <a:t>Math.floor</a:t>
            </a:r>
            <a:r>
              <a:rPr lang="en-US" sz="1200" dirty="0">
                <a:solidFill>
                  <a:srgbClr val="FF0000"/>
                </a:solidFill>
              </a:rPr>
              <a:t>(</a:t>
            </a:r>
            <a:r>
              <a:rPr lang="en-US" sz="1200" dirty="0" err="1">
                <a:solidFill>
                  <a:srgbClr val="FF0000"/>
                </a:solidFill>
              </a:rPr>
              <a:t>Math.random</a:t>
            </a:r>
            <a:r>
              <a:rPr lang="en-US" sz="1200" dirty="0">
                <a:solidFill>
                  <a:srgbClr val="FF0000"/>
                </a:solidFill>
              </a:rPr>
              <a:t>() * 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if (x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Way to go with the long distances!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(x == 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You're showing strong endurance!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(x ==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("&lt;p&gt;Those distances are impressive!  Keep it up!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 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y = </a:t>
            </a:r>
            <a:r>
              <a:rPr lang="en-US" sz="1200" dirty="0" err="1">
                <a:solidFill>
                  <a:srgbClr val="FF0000"/>
                </a:solidFill>
              </a:rPr>
              <a:t>Math.floor</a:t>
            </a:r>
            <a:r>
              <a:rPr lang="en-US" sz="1200" dirty="0">
                <a:solidFill>
                  <a:srgbClr val="FF0000"/>
                </a:solidFill>
              </a:rPr>
              <a:t>(</a:t>
            </a:r>
            <a:r>
              <a:rPr lang="en-US" sz="1200" dirty="0" err="1">
                <a:solidFill>
                  <a:srgbClr val="FF0000"/>
                </a:solidFill>
              </a:rPr>
              <a:t>Math.random</a:t>
            </a:r>
            <a:r>
              <a:rPr lang="en-US" sz="1200" dirty="0">
                <a:solidFill>
                  <a:srgbClr val="FF0000"/>
                </a:solidFill>
              </a:rPr>
              <a:t>() * 4)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if (y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Those short runs help you build for the longer ones!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Good hustle!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("&lt;p&gt;Even short runs are better than sitting on the couch!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("&lt;p&gt;Keep running!  That's what counts!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69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0"/>
            <a:ext cx="6589199" cy="442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Nested 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685800"/>
            <a:ext cx="7772398" cy="61722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&lt;</a:t>
            </a:r>
            <a:r>
              <a:rPr lang="en-US" sz="21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&lt;h1&gt; Lousy Nike App&lt;/h1&gt;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</a:t>
            </a:r>
            <a:r>
              <a:rPr lang="en-US" sz="2100" dirty="0" err="1">
                <a:solidFill>
                  <a:srgbClr val="FF0000"/>
                </a:solidFill>
              </a:rPr>
              <a:t>var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= prompt("How far did you run?")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&gt;= 6)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{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Wow! You really went far!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7)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That's a pretty impressive distance!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&lt; 4 )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("&lt;p&gt;Short runs build muscle!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{ 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Awesome run!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&lt;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You burnt calories!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("&lt;p&gt;Keep running!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&lt;/</a:t>
            </a:r>
            <a:r>
              <a:rPr lang="en-US" sz="2100" dirty="0">
                <a:solidFill>
                  <a:srgbClr val="FF0000"/>
                </a:solidFill>
              </a:rPr>
              <a:t>body</a:t>
            </a:r>
            <a:r>
              <a:rPr lang="en-US" sz="2100" dirty="0">
                <a:solidFill>
                  <a:srgbClr val="FF0000"/>
                </a:solidFill>
              </a:rPr>
              <a:t>&gt;</a:t>
            </a:r>
            <a:endParaRPr lang="en-US" sz="21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i="1" dirty="0"/>
              <a:t>What if you ran 11 miles?  7 miles?  3 miles?  </a:t>
            </a:r>
            <a:endParaRPr lang="en-US" sz="19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2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152400"/>
            <a:ext cx="7086600" cy="838200"/>
          </a:xfrm>
        </p:spPr>
        <p:txBody>
          <a:bodyPr/>
          <a:lstStyle/>
          <a:p>
            <a:r>
              <a:rPr lang="en-US" dirty="0" smtClean="0"/>
              <a:t>Quotes: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1371601"/>
            <a:ext cx="8153401" cy="51815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 = prompt(“how many pumpkins do you want?”)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y = 3.00    </a:t>
            </a:r>
            <a:r>
              <a:rPr lang="en-US" b="1" dirty="0" smtClean="0"/>
              <a:t>   /*This is the cost of each pumpkin */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Calculate total price?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totalprice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</a:t>
            </a:r>
            <a:r>
              <a:rPr lang="en-US" b="1" dirty="0" smtClean="0">
                <a:solidFill>
                  <a:srgbClr val="FF0000"/>
                </a:solidFill>
              </a:rPr>
              <a:t>x*y       </a:t>
            </a:r>
            <a:r>
              <a:rPr lang="en-US" b="1" dirty="0"/>
              <a:t>/*This is the </a:t>
            </a:r>
            <a:r>
              <a:rPr lang="en-US" b="1" dirty="0" smtClean="0"/>
              <a:t>total cost for the pumpkins*/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Write out, “The total price of your x pumpkins is </a:t>
            </a:r>
            <a:r>
              <a:rPr lang="en-US" b="1" dirty="0" err="1" smtClean="0"/>
              <a:t>totalprice</a:t>
            </a:r>
            <a:r>
              <a:rPr lang="en-US" b="1" dirty="0" smtClean="0"/>
              <a:t>” (with x replaced with the number of pumpkins, and </a:t>
            </a:r>
            <a:r>
              <a:rPr lang="en-US" b="1" dirty="0" err="1" smtClean="0"/>
              <a:t>totalprice</a:t>
            </a:r>
            <a:r>
              <a:rPr lang="en-US" b="1" dirty="0" smtClean="0"/>
              <a:t> is replaced with the total cost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document.write</a:t>
            </a:r>
            <a:r>
              <a:rPr lang="en-US" b="1" dirty="0" smtClean="0">
                <a:solidFill>
                  <a:srgbClr val="FF0000"/>
                </a:solidFill>
              </a:rPr>
              <a:t>(“The </a:t>
            </a:r>
            <a:r>
              <a:rPr lang="en-US" b="1" dirty="0">
                <a:solidFill>
                  <a:srgbClr val="FF0000"/>
                </a:solidFill>
              </a:rPr>
              <a:t>total price of </a:t>
            </a:r>
            <a:r>
              <a:rPr lang="en-US" b="1" dirty="0" smtClean="0">
                <a:solidFill>
                  <a:srgbClr val="FF0000"/>
                </a:solidFill>
              </a:rPr>
              <a:t>your ”+ </a:t>
            </a:r>
            <a:r>
              <a:rPr lang="en-US" b="1" dirty="0">
                <a:solidFill>
                  <a:srgbClr val="FF0000"/>
                </a:solidFill>
              </a:rPr>
              <a:t>x </a:t>
            </a:r>
            <a:r>
              <a:rPr lang="en-US" b="1" dirty="0" smtClean="0">
                <a:solidFill>
                  <a:srgbClr val="FF0000"/>
                </a:solidFill>
              </a:rPr>
              <a:t>+” pumpkins is ”+</a:t>
            </a:r>
            <a:r>
              <a:rPr lang="en-US" b="1" dirty="0" err="1" smtClean="0">
                <a:solidFill>
                  <a:srgbClr val="FF0000"/>
                </a:solidFill>
              </a:rPr>
              <a:t>totalprice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08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7162800" cy="838200"/>
          </a:xfrm>
        </p:spPr>
        <p:txBody>
          <a:bodyPr/>
          <a:lstStyle/>
          <a:p>
            <a:r>
              <a:rPr lang="en-US" dirty="0" smtClean="0"/>
              <a:t>Arrays: holds a set of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1" y="1143000"/>
            <a:ext cx="6934200" cy="4768222"/>
          </a:xfrm>
        </p:spPr>
        <p:txBody>
          <a:bodyPr/>
          <a:lstStyle/>
          <a:p>
            <a:r>
              <a:rPr lang="en-US" dirty="0" smtClean="0"/>
              <a:t>We use variables to hold single values: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= 3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ans</a:t>
            </a:r>
            <a:r>
              <a:rPr lang="en-US" dirty="0" smtClean="0"/>
              <a:t> = “yes”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color = “blue”</a:t>
            </a:r>
          </a:p>
          <a:p>
            <a:r>
              <a:rPr lang="en-US" dirty="0" smtClean="0"/>
              <a:t>There are times when we want to keep a set of things together:</a:t>
            </a:r>
          </a:p>
          <a:p>
            <a:pPr lvl="1"/>
            <a:r>
              <a:rPr lang="en-US" dirty="0" smtClean="0"/>
              <a:t>Like maybe a set of colors, names of students in a class, products you sell, or even your picture collection</a:t>
            </a:r>
          </a:p>
          <a:p>
            <a:r>
              <a:rPr lang="en-US" dirty="0" smtClean="0"/>
              <a:t>We will use an array for that!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34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Array is a variable with more than one space in which to put something</a:t>
            </a:r>
          </a:p>
          <a:p>
            <a:r>
              <a:rPr lang="en-US" dirty="0" smtClean="0"/>
              <a:t>E.g.,</a:t>
            </a:r>
          </a:p>
          <a:p>
            <a:endParaRPr lang="en-US" dirty="0"/>
          </a:p>
          <a:p>
            <a:r>
              <a:rPr lang="en-US" dirty="0" smtClean="0"/>
              <a:t>To create the array  (to let the browser know we want to have an array available to use), we must first define it: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var</a:t>
            </a:r>
            <a:r>
              <a:rPr lang="en-US" dirty="0"/>
              <a:t> </a:t>
            </a:r>
            <a:r>
              <a:rPr lang="en-US" dirty="0" err="1" smtClean="0"/>
              <a:t>arrayHolder</a:t>
            </a:r>
            <a:r>
              <a:rPr lang="en-US" dirty="0" smtClean="0"/>
              <a:t> = new Array();  </a:t>
            </a:r>
          </a:p>
          <a:p>
            <a:r>
              <a:rPr lang="en-US" dirty="0" smtClean="0"/>
              <a:t>Now we have an array called </a:t>
            </a:r>
            <a:r>
              <a:rPr lang="en-US" dirty="0" err="1" smtClean="0"/>
              <a:t>arrayHolder</a:t>
            </a:r>
            <a:r>
              <a:rPr lang="en-US" dirty="0" smtClean="0"/>
              <a:t>, and it is empty </a:t>
            </a:r>
          </a:p>
          <a:p>
            <a:pPr lvl="1"/>
            <a:r>
              <a:rPr lang="en-US" dirty="0" smtClean="0"/>
              <a:t>we haven’t put anything in it yet</a:t>
            </a:r>
          </a:p>
          <a:p>
            <a:pPr lvl="1"/>
            <a:endParaRPr lang="en-US" dirty="0"/>
          </a:p>
          <a:p>
            <a:r>
              <a:rPr lang="en-US" i="1" dirty="0" smtClean="0"/>
              <a:t>Aside: How may spaces are in the array above?  You can get that number using: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arrayHolder.length</a:t>
            </a: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00400" y="1981200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581400" y="2463800"/>
          <a:ext cx="5943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  <a:gridCol w="990600"/>
                <a:gridCol w="990600"/>
                <a:gridCol w="990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values in the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To put something in the array, we use the array’s name and the number of the cubbyhole: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0] = “hello”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1] = “</a:t>
            </a:r>
            <a:r>
              <a:rPr lang="en-US" dirty="0" err="1" smtClean="0">
                <a:solidFill>
                  <a:srgbClr val="FF0000"/>
                </a:solidFill>
              </a:rPr>
              <a:t>howdie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2] = “greetings”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[3] = “hey there”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[4] = “hi”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[5] = “</a:t>
            </a:r>
            <a:r>
              <a:rPr lang="en-US" dirty="0" err="1" smtClean="0">
                <a:solidFill>
                  <a:srgbClr val="FF0000"/>
                </a:solidFill>
              </a:rPr>
              <a:t>wassup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r>
              <a:rPr lang="en-US" dirty="0" smtClean="0"/>
              <a:t>Now the array </a:t>
            </a:r>
            <a:r>
              <a:rPr lang="en-US" dirty="0" err="1" smtClean="0"/>
              <a:t>arrayHolder</a:t>
            </a:r>
            <a:r>
              <a:rPr lang="en-US" dirty="0" smtClean="0"/>
              <a:t> at space 2 will hold “greetings”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438400" y="5105400"/>
          <a:ext cx="7162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800"/>
                <a:gridCol w="1193800"/>
                <a:gridCol w="1193800"/>
                <a:gridCol w="1193800"/>
                <a:gridCol w="1193800"/>
                <a:gridCol w="1193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“hello”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howdie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“greetings”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“hey there”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“hi”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wassup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743200" y="5577840"/>
          <a:ext cx="7467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053124"/>
                <a:gridCol w="1436076"/>
                <a:gridCol w="1244600"/>
                <a:gridCol w="1244600"/>
                <a:gridCol w="1244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 2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858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Making and using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1" y="1371600"/>
            <a:ext cx="8000999" cy="453962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</a:t>
            </a:r>
            <a:r>
              <a:rPr lang="en-US" dirty="0" smtClean="0">
                <a:solidFill>
                  <a:srgbClr val="FF0000"/>
                </a:solidFill>
              </a:rPr>
              <a:t>()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We must tell the browser this isn’t a typical variable – it’s a new Array!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 = "hey"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 = "hi"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[2</a:t>
            </a:r>
            <a:r>
              <a:rPr lang="en-US" dirty="0">
                <a:solidFill>
                  <a:srgbClr val="FF0000"/>
                </a:solidFill>
              </a:rPr>
              <a:t>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[3</a:t>
            </a:r>
            <a:r>
              <a:rPr lang="en-US" dirty="0">
                <a:solidFill>
                  <a:srgbClr val="FF0000"/>
                </a:solidFill>
              </a:rPr>
              <a:t>] = "greetings"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[4</a:t>
            </a:r>
            <a:r>
              <a:rPr lang="en-US" dirty="0">
                <a:solidFill>
                  <a:srgbClr val="FF0000"/>
                </a:solidFill>
              </a:rPr>
              <a:t>] = "</a:t>
            </a:r>
            <a:r>
              <a:rPr lang="en-US" dirty="0" err="1">
                <a:solidFill>
                  <a:srgbClr val="FF0000"/>
                </a:solidFill>
              </a:rPr>
              <a:t>howdie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</a:t>
            </a:r>
            <a:r>
              <a:rPr lang="en-US" dirty="0" smtClean="0">
                <a:solidFill>
                  <a:srgbClr val="FF0000"/>
                </a:solidFill>
              </a:rPr>
              <a:t>p&gt; </a:t>
            </a:r>
            <a:r>
              <a:rPr lang="en-US" dirty="0">
                <a:solidFill>
                  <a:srgbClr val="FF0000"/>
                </a:solidFill>
              </a:rPr>
              <a:t>" + </a:t>
            </a: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[3] </a:t>
            </a:r>
            <a:r>
              <a:rPr lang="en-US" dirty="0">
                <a:solidFill>
                  <a:srgbClr val="FF0000"/>
                </a:solidFill>
              </a:rPr>
              <a:t>+ "&lt;/p&gt;")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589199" cy="747490"/>
          </a:xfrm>
        </p:spPr>
        <p:txBody>
          <a:bodyPr/>
          <a:lstStyle/>
          <a:p>
            <a:r>
              <a:rPr lang="en-US" dirty="0" smtClean="0"/>
              <a:t>What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44634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[0] = "hey"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[1] = "hi"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[2]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[3] = "greetings"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err="1">
                <a:solidFill>
                  <a:srgbClr val="FF0000"/>
                </a:solidFill>
              </a:rPr>
              <a:t>howdie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prompt("Pick your greeting (0 - 4)")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</a:t>
            </a:r>
            <a:r>
              <a:rPr lang="en-US" dirty="0" smtClean="0">
                <a:solidFill>
                  <a:srgbClr val="FF0000"/>
                </a:solidFill>
              </a:rPr>
              <a:t>p&gt; </a:t>
            </a:r>
            <a:r>
              <a:rPr lang="en-US" dirty="0">
                <a:solidFill>
                  <a:srgbClr val="FF0000"/>
                </a:solidFill>
              </a:rPr>
              <a:t>" +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 + "&lt;/p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56419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371600"/>
            <a:ext cx="57912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 insert a JavaScript into an HTML page, </a:t>
            </a:r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b="1" dirty="0"/>
              <a:t>&lt;script&gt; tag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b="1" dirty="0" smtClean="0"/>
              <a:t>The type </a:t>
            </a:r>
            <a:r>
              <a:rPr lang="en-US" b="1" dirty="0"/>
              <a:t>attribute </a:t>
            </a:r>
            <a:r>
              <a:rPr lang="en-US" b="1" dirty="0" smtClean="0"/>
              <a:t>defines </a:t>
            </a:r>
            <a:r>
              <a:rPr lang="en-US" b="1" dirty="0"/>
              <a:t>the scripting language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So, the &lt;</a:t>
            </a:r>
            <a:r>
              <a:rPr lang="en-US" dirty="0" smtClean="0"/>
              <a:t>script&gt; </a:t>
            </a:r>
            <a:r>
              <a:rPr lang="en-US" dirty="0"/>
              <a:t>and &lt;/script&gt; tells the browser where the JavaScript starts and </a:t>
            </a:r>
            <a:r>
              <a:rPr lang="en-US" dirty="0" smtClean="0"/>
              <a:t>ends</a:t>
            </a:r>
            <a:endParaRPr lang="en-US" dirty="0"/>
          </a:p>
          <a:p>
            <a:r>
              <a:rPr lang="en-US" b="1" dirty="0" err="1" smtClean="0"/>
              <a:t>document.write</a:t>
            </a:r>
            <a:r>
              <a:rPr lang="en-US" dirty="0" smtClean="0"/>
              <a:t>: standard JavaScript </a:t>
            </a:r>
            <a:r>
              <a:rPr lang="en-US" dirty="0"/>
              <a:t>command for writing </a:t>
            </a:r>
            <a:r>
              <a:rPr lang="en-US" dirty="0" smtClean="0"/>
              <a:t>to </a:t>
            </a:r>
            <a:r>
              <a:rPr lang="en-US" dirty="0"/>
              <a:t>a page.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document </a:t>
            </a:r>
            <a:r>
              <a:rPr lang="en-US" dirty="0" smtClean="0"/>
              <a:t>is the web page </a:t>
            </a:r>
          </a:p>
          <a:p>
            <a:pPr lvl="2"/>
            <a:r>
              <a:rPr lang="en-US" dirty="0" smtClean="0"/>
              <a:t>“write” is a function available to the document for writing on the web page..</a:t>
            </a:r>
            <a:endParaRPr lang="en-US" dirty="0"/>
          </a:p>
          <a:p>
            <a:pPr lvl="1"/>
            <a:r>
              <a:rPr lang="en-US" dirty="0"/>
              <a:t>By </a:t>
            </a:r>
            <a:r>
              <a:rPr lang="en-US" dirty="0" smtClean="0"/>
              <a:t>putting </a:t>
            </a:r>
            <a:r>
              <a:rPr lang="en-US" dirty="0"/>
              <a:t>the </a:t>
            </a:r>
            <a:r>
              <a:rPr lang="en-US" dirty="0" err="1"/>
              <a:t>document.write</a:t>
            </a:r>
            <a:r>
              <a:rPr lang="en-US" dirty="0"/>
              <a:t> command between the &lt;script&gt; and &lt;/script&gt; tags, the browser </a:t>
            </a:r>
            <a:r>
              <a:rPr lang="en-US" dirty="0" smtClean="0"/>
              <a:t>recognizes </a:t>
            </a:r>
            <a:r>
              <a:rPr lang="en-US" dirty="0"/>
              <a:t>it as a JavaScript </a:t>
            </a:r>
            <a:r>
              <a:rPr lang="en-US" dirty="0" smtClean="0"/>
              <a:t>command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907867" y="1524000"/>
            <a:ext cx="27432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&lt;html&gt;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&lt;body&gt;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&lt;script 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...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&lt;/script&gt;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&lt;/body&gt;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&lt;/html&gt;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1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1524000"/>
            <a:ext cx="7239000" cy="4387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[0] = "hey"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[1] = "hi"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[2]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[3] = "greetings"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err="1" smtClean="0">
                <a:solidFill>
                  <a:srgbClr val="FF0000"/>
                </a:solidFill>
              </a:rPr>
              <a:t>howdie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Math.floor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Math.random</a:t>
            </a:r>
            <a:r>
              <a:rPr lang="en-US" dirty="0" smtClean="0">
                <a:solidFill>
                  <a:srgbClr val="FF0000"/>
                </a:solidFill>
              </a:rPr>
              <a:t>() *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" + </a:t>
            </a: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] </a:t>
            </a:r>
            <a:r>
              <a:rPr lang="en-US" dirty="0">
                <a:solidFill>
                  <a:srgbClr val="FF0000"/>
                </a:solidFill>
              </a:rPr>
              <a:t>+ "&lt;/p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-76200"/>
            <a:ext cx="7848600" cy="826008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0"/>
            <a:ext cx="8763000" cy="61722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[0] = "dog"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[1] = "cat"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[2] = "hello"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[3] = "Thank you"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[4] = "bunny"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[0] = "</a:t>
            </a:r>
            <a:r>
              <a:rPr lang="en-US" dirty="0" err="1">
                <a:solidFill>
                  <a:srgbClr val="FF0000"/>
                </a:solidFill>
              </a:rPr>
              <a:t>chien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[1] = "chat"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[2] = "bonjour"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[3] = "merci"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smtClean="0">
                <a:solidFill>
                  <a:srgbClr val="FF0000"/>
                </a:solidFill>
              </a:rPr>
              <a:t>lapin“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prompt(“pick a number between 0 and 4”)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frenchans</a:t>
            </a:r>
            <a:r>
              <a:rPr lang="en-US" dirty="0">
                <a:solidFill>
                  <a:srgbClr val="FF0000"/>
                </a:solidFill>
              </a:rPr>
              <a:t> = prompt("What is the French translation of " + 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 + 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frenchans.toLowerCase</a:t>
            </a:r>
            <a:r>
              <a:rPr lang="en-US" dirty="0">
                <a:solidFill>
                  <a:srgbClr val="FF0000"/>
                </a:solidFill>
              </a:rPr>
              <a:t>() == 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You're right!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Sorry.  You're no good at </a:t>
            </a:r>
            <a:r>
              <a:rPr lang="en-US" dirty="0" smtClean="0">
                <a:solidFill>
                  <a:srgbClr val="FF0000"/>
                </a:solidFill>
              </a:rPr>
              <a:t>this. </a:t>
            </a:r>
            <a:r>
              <a:rPr lang="en-US" dirty="0">
                <a:solidFill>
                  <a:srgbClr val="FF0000"/>
                </a:solidFill>
              </a:rPr>
              <a:t>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6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1" y="0"/>
            <a:ext cx="7086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about this 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521732"/>
            <a:ext cx="8229599" cy="6260068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[0] = "cute1.jpg"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[1] = "cute2.jpg"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[2] = "cute3.jpg"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[3] = "cute4.jpg"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[4] = "cute5.jpg"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[0] = "lion cubs"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[1] = "hedgehogs"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[2] = "otter pup"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[3] = "kitten"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[4] = "panda </a:t>
            </a:r>
            <a:r>
              <a:rPr lang="en-US" dirty="0" smtClean="0">
                <a:solidFill>
                  <a:srgbClr val="FF0000"/>
                </a:solidFill>
              </a:rPr>
              <a:t>babies“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5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("&lt;p&gt;&lt;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\" "+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]+"\"&gt;&lt;/p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/*aside – where do the quotes start and stop here and why? */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("&lt;p&gt;" + 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 + "&lt;/p&gt;")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73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8077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New: Changing existing 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88392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/>
              <a:t> creates new html code on a web page.</a:t>
            </a:r>
          </a:p>
          <a:p>
            <a:pPr lvl="1"/>
            <a:r>
              <a:rPr lang="en-US" dirty="0" smtClean="0"/>
              <a:t>What if you have an existing web page, with paragraphs, images, headers, etc.</a:t>
            </a:r>
          </a:p>
          <a:p>
            <a:pPr lvl="1"/>
            <a:r>
              <a:rPr lang="en-US" dirty="0" smtClean="0"/>
              <a:t>What if we want to change html elements already on our web page?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b="1" dirty="0" smtClean="0">
                <a:solidFill>
                  <a:srgbClr val="FF0000"/>
                </a:solidFill>
              </a:rPr>
              <a:t>()</a:t>
            </a:r>
          </a:p>
          <a:p>
            <a:pPr lvl="1"/>
            <a:r>
              <a:rPr lang="en-US" dirty="0" smtClean="0"/>
              <a:t>Can be used to change any tag with an id on your web page</a:t>
            </a:r>
          </a:p>
          <a:p>
            <a:pPr lvl="1"/>
            <a:r>
              <a:rPr lang="en-US" dirty="0" smtClean="0"/>
              <a:t>Remember, we gave different elements unique ids</a:t>
            </a:r>
          </a:p>
          <a:p>
            <a:pPr lvl="1"/>
            <a:r>
              <a:rPr lang="en-US" dirty="0" smtClean="0"/>
              <a:t>We can use those ids to change something about the element with that id</a:t>
            </a:r>
          </a:p>
          <a:p>
            <a:r>
              <a:rPr lang="en-US" dirty="0" smtClean="0"/>
              <a:t>I.e., Image on your web page:</a:t>
            </a:r>
          </a:p>
          <a:p>
            <a:pPr marL="457200" lvl="1" indent="0">
              <a:buNone/>
            </a:pPr>
            <a:r>
              <a:rPr lang="en-US" spc="-40" dirty="0">
                <a:solidFill>
                  <a:srgbClr val="FF0000"/>
                </a:solidFill>
              </a:rPr>
              <a:t>&lt;</a:t>
            </a:r>
            <a:r>
              <a:rPr lang="en-US" spc="-40" dirty="0" err="1">
                <a:solidFill>
                  <a:srgbClr val="FF0000"/>
                </a:solidFill>
              </a:rPr>
              <a:t>img</a:t>
            </a:r>
            <a:r>
              <a:rPr lang="en-US" spc="-40" dirty="0">
                <a:solidFill>
                  <a:srgbClr val="FF0000"/>
                </a:solidFill>
              </a:rPr>
              <a:t> </a:t>
            </a:r>
            <a:r>
              <a:rPr lang="en-US" spc="-40" dirty="0" err="1">
                <a:solidFill>
                  <a:srgbClr val="FF0000"/>
                </a:solidFill>
              </a:rPr>
              <a:t>src</a:t>
            </a:r>
            <a:r>
              <a:rPr lang="en-US" spc="-40" dirty="0">
                <a:solidFill>
                  <a:srgbClr val="FF0000"/>
                </a:solidFill>
              </a:rPr>
              <a:t> = “cute1.jpg” height=“100” width = “100” alt = “really cute picture” id = “pic1”&gt;</a:t>
            </a:r>
          </a:p>
          <a:p>
            <a:pPr lvl="1"/>
            <a:r>
              <a:rPr lang="en-US" dirty="0" smtClean="0"/>
              <a:t>We can use the </a:t>
            </a:r>
            <a:r>
              <a:rPr lang="en-US" b="1" dirty="0" err="1" smtClean="0"/>
              <a:t>getElementById</a:t>
            </a:r>
            <a:r>
              <a:rPr lang="en-US" b="1" dirty="0" smtClean="0"/>
              <a:t>() </a:t>
            </a:r>
            <a:r>
              <a:rPr lang="en-US" dirty="0" smtClean="0"/>
              <a:t>to change the:</a:t>
            </a:r>
          </a:p>
          <a:p>
            <a:pPr lvl="2"/>
            <a:r>
              <a:rPr lang="en-US" dirty="0" err="1" smtClean="0"/>
              <a:t>src</a:t>
            </a:r>
            <a:endParaRPr lang="en-US" dirty="0" smtClean="0"/>
          </a:p>
          <a:p>
            <a:pPr lvl="2"/>
            <a:r>
              <a:rPr lang="en-US" dirty="0" smtClean="0"/>
              <a:t>width</a:t>
            </a:r>
          </a:p>
          <a:p>
            <a:pPr lvl="2"/>
            <a:r>
              <a:rPr lang="en-US" dirty="0" smtClean="0"/>
              <a:t>height</a:t>
            </a:r>
          </a:p>
          <a:p>
            <a:pPr lvl="2"/>
            <a:r>
              <a:rPr lang="en-US" dirty="0" smtClean="0"/>
              <a:t>alt</a:t>
            </a:r>
          </a:p>
        </p:txBody>
      </p:sp>
    </p:spTree>
    <p:extLst>
      <p:ext uri="{BB962C8B-B14F-4D97-AF65-F5344CB8AC3E}">
        <p14:creationId xmlns:p14="http://schemas.microsoft.com/office/powerpoint/2010/main" val="272034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77621"/>
            <a:ext cx="6589199" cy="5188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getElementById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838200"/>
            <a:ext cx="7924799" cy="586740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head&gt;	</a:t>
            </a:r>
            <a:endParaRPr lang="en-US" dirty="0" smtClean="0">
              <a:solidFill>
                <a:srgbClr val="0070C0"/>
              </a:solidFill>
            </a:endParaRP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meta charset= "utf-8" </a:t>
            </a:r>
            <a:r>
              <a:rPr lang="en-US" dirty="0" smtClean="0">
                <a:solidFill>
                  <a:srgbClr val="0070C0"/>
                </a:solidFill>
              </a:rPr>
              <a:t>/&gt;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head&gt;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&lt;body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"ball.jpg</a:t>
            </a:r>
            <a:r>
              <a:rPr lang="en-US" b="1" dirty="0">
                <a:solidFill>
                  <a:srgbClr val="0070C0"/>
                </a:solidFill>
              </a:rPr>
              <a:t>" width = "100" height = "100"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alt </a:t>
            </a:r>
            <a:r>
              <a:rPr lang="en-US" b="1" dirty="0">
                <a:solidFill>
                  <a:srgbClr val="0070C0"/>
                </a:solidFill>
              </a:rPr>
              <a:t>= "a ball picture"  </a:t>
            </a:r>
            <a:r>
              <a:rPr lang="en-US" b="1" dirty="0" smtClean="0">
                <a:solidFill>
                  <a:srgbClr val="0070C0"/>
                </a:solidFill>
              </a:rPr>
              <a:t>id </a:t>
            </a:r>
            <a:r>
              <a:rPr lang="en-US" b="1" dirty="0">
                <a:solidFill>
                  <a:srgbClr val="0070C0"/>
                </a:solidFill>
              </a:rPr>
              <a:t>= "ball1"&gt;&lt;/p&gt;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("What size should the ball's width be</a:t>
            </a:r>
            <a:r>
              <a:rPr lang="en-US" dirty="0" smtClean="0">
                <a:solidFill>
                  <a:srgbClr val="FF0000"/>
                </a:solidFill>
              </a:rPr>
              <a:t>?")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("ball1").width =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4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1" y="1371600"/>
            <a:ext cx="8534399" cy="45396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&lt;</a:t>
            </a:r>
            <a:r>
              <a:rPr lang="en-US" b="1" dirty="0">
                <a:solidFill>
                  <a:srgbClr val="0070C0"/>
                </a:solidFill>
              </a:rPr>
              <a:t>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"ball.jpg</a:t>
            </a:r>
            <a:r>
              <a:rPr lang="en-US" b="1" dirty="0">
                <a:solidFill>
                  <a:srgbClr val="0070C0"/>
                </a:solidFill>
              </a:rPr>
              <a:t>" width = "100" height = "100"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   alt </a:t>
            </a:r>
            <a:r>
              <a:rPr lang="en-US" b="1" dirty="0">
                <a:solidFill>
                  <a:srgbClr val="0070C0"/>
                </a:solidFill>
              </a:rPr>
              <a:t>= "a ball picture" id = "ball1"&gt;&lt;/p&gt;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()*300)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()*300)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("ball1").width = x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("ball1").height = 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9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1295400"/>
            <a:ext cx="7696199" cy="46158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meta charset= "utf-8" /&gt;&lt;/head&gt;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b="1" dirty="0">
                <a:solidFill>
                  <a:srgbClr val="0070C0"/>
                </a:solidFill>
              </a:rPr>
              <a:t>&lt;body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"kittenasleep.jpg</a:t>
            </a:r>
            <a:r>
              <a:rPr lang="en-US" b="1" dirty="0">
                <a:solidFill>
                  <a:srgbClr val="0070C0"/>
                </a:solidFill>
              </a:rPr>
              <a:t>" width = "200" height = "200"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  alt </a:t>
            </a:r>
            <a:r>
              <a:rPr lang="en-US" b="1" dirty="0">
                <a:solidFill>
                  <a:srgbClr val="0070C0"/>
                </a:solidFill>
              </a:rPr>
              <a:t>= "a picture" id = "pic1"&gt;&lt;/p&gt;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prompt("Want to see something else?")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ans.toLowerCase</a:t>
            </a:r>
            <a:r>
              <a:rPr lang="en-US" dirty="0">
                <a:solidFill>
                  <a:srgbClr val="FF0000"/>
                </a:solidFill>
              </a:rPr>
              <a:t>() == "yes")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("pic1").</a:t>
            </a:r>
            <a:r>
              <a:rPr lang="en-US" b="1" dirty="0" err="1">
                <a:solidFill>
                  <a:srgbClr val="FF0000"/>
                </a:solidFill>
              </a:rPr>
              <a:t>src</a:t>
            </a:r>
            <a:r>
              <a:rPr lang="en-US" b="1" dirty="0">
                <a:solidFill>
                  <a:srgbClr val="FF0000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"kittybelly.jpg</a:t>
            </a:r>
            <a:r>
              <a:rPr lang="en-US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document.getElementById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1295400"/>
            <a:ext cx="70866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Used to change anything in your document (web page) that has an id</a:t>
            </a:r>
          </a:p>
          <a:p>
            <a:r>
              <a:rPr lang="en-US" dirty="0" smtClean="0"/>
              <a:t>Then you can change different aspects of the element with that id: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img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“zombie.jpg” height = “500” width = “300”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alt = “eat your brain” id = “img1”&gt;</a:t>
            </a:r>
          </a:p>
          <a:p>
            <a:pPr lvl="1"/>
            <a:r>
              <a:rPr lang="en-US" dirty="0" smtClean="0"/>
              <a:t>You can use </a:t>
            </a:r>
            <a:r>
              <a:rPr lang="en-US" dirty="0" err="1" smtClean="0"/>
              <a:t>document.getElementById</a:t>
            </a:r>
            <a:r>
              <a:rPr lang="en-US" dirty="0" smtClean="0"/>
              <a:t> to change the:</a:t>
            </a:r>
          </a:p>
          <a:p>
            <a:pPr lvl="2"/>
            <a:r>
              <a:rPr lang="en-US" dirty="0" err="1" smtClean="0"/>
              <a:t>src</a:t>
            </a:r>
            <a:endParaRPr lang="en-US" dirty="0" smtClean="0"/>
          </a:p>
          <a:p>
            <a:pPr lvl="2"/>
            <a:r>
              <a:rPr lang="en-US" dirty="0" smtClean="0"/>
              <a:t>height</a:t>
            </a:r>
          </a:p>
          <a:p>
            <a:pPr lvl="2"/>
            <a:r>
              <a:rPr lang="en-US" dirty="0" smtClean="0"/>
              <a:t>width</a:t>
            </a:r>
          </a:p>
          <a:p>
            <a:pPr lvl="2"/>
            <a:r>
              <a:rPr lang="en-US" dirty="0" smtClean="0"/>
              <a:t>alt</a:t>
            </a:r>
          </a:p>
          <a:p>
            <a:pPr lvl="2"/>
            <a:r>
              <a:rPr lang="en-US" dirty="0" smtClean="0"/>
              <a:t>(technically, you can even change the id, but as a rule, </a:t>
            </a:r>
            <a:r>
              <a:rPr lang="en-US" b="1" i="1" dirty="0" smtClean="0"/>
              <a:t>don’t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954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76200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 can use </a:t>
            </a:r>
            <a:r>
              <a:rPr lang="en-US" dirty="0" err="1" smtClean="0"/>
              <a:t>getElementById</a:t>
            </a:r>
            <a:r>
              <a:rPr lang="en-US" dirty="0" smtClean="0"/>
              <a:t> to change CSS style: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357090"/>
            <a:ext cx="8077201" cy="455413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b="1" dirty="0">
                <a:solidFill>
                  <a:srgbClr val="0070C0"/>
                </a:solidFill>
              </a:rPr>
              <a:t>	&lt;p id = "</a:t>
            </a:r>
            <a:r>
              <a:rPr lang="en-US" b="1" dirty="0" err="1">
                <a:solidFill>
                  <a:srgbClr val="0070C0"/>
                </a:solidFill>
              </a:rPr>
              <a:t>firstp</a:t>
            </a:r>
            <a:r>
              <a:rPr lang="en-US" b="1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	&lt;p id = "</a:t>
            </a:r>
            <a:r>
              <a:rPr lang="en-US" b="1" dirty="0" err="1">
                <a:solidFill>
                  <a:srgbClr val="0070C0"/>
                </a:solidFill>
              </a:rPr>
              <a:t>secondp</a:t>
            </a:r>
            <a:r>
              <a:rPr lang="en-US" b="1" dirty="0">
                <a:solidFill>
                  <a:srgbClr val="0070C0"/>
                </a:solidFill>
              </a:rPr>
              <a:t>"&gt;This is a second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"#9999FF";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"120%";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 smtClean="0">
                <a:solidFill>
                  <a:srgbClr val="FF0000"/>
                </a:solidFill>
              </a:rPr>
              <a:t>style.backgroundColor</a:t>
            </a:r>
            <a:r>
              <a:rPr lang="en-US" dirty="0" smtClean="0">
                <a:solidFill>
                  <a:srgbClr val="FF0000"/>
                </a:solidFill>
              </a:rPr>
              <a:t>="#</a:t>
            </a:r>
            <a:r>
              <a:rPr lang="en-US" dirty="0">
                <a:solidFill>
                  <a:srgbClr val="FF0000"/>
                </a:solidFill>
              </a:rPr>
              <a:t>332277";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style.textAlign</a:t>
            </a:r>
            <a:r>
              <a:rPr lang="en-US" dirty="0">
                <a:solidFill>
                  <a:srgbClr val="FF0000"/>
                </a:solidFill>
              </a:rPr>
              <a:t> = "right";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style.padding</a:t>
            </a:r>
            <a:r>
              <a:rPr lang="en-US" dirty="0">
                <a:solidFill>
                  <a:srgbClr val="FF0000"/>
                </a:solidFill>
              </a:rPr>
              <a:t> = "30px";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style.borderWidth</a:t>
            </a:r>
            <a:r>
              <a:rPr lang="en-US" dirty="0">
                <a:solidFill>
                  <a:srgbClr val="FF0000"/>
                </a:solidFill>
              </a:rPr>
              <a:t> = "8px";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style.borderColor</a:t>
            </a:r>
            <a:r>
              <a:rPr lang="en-US" dirty="0">
                <a:solidFill>
                  <a:srgbClr val="FF0000"/>
                </a:solidFill>
              </a:rPr>
              <a:t> = "green";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style.borderStyle</a:t>
            </a:r>
            <a:r>
              <a:rPr lang="en-US" dirty="0">
                <a:solidFill>
                  <a:srgbClr val="FF0000"/>
                </a:solidFill>
              </a:rPr>
              <a:t> = "inset";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0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7716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styles you can change using </a:t>
            </a:r>
            <a:r>
              <a:rPr lang="en-US" dirty="0" err="1" smtClean="0"/>
              <a:t>getElementById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2" y="1288606"/>
            <a:ext cx="2971799" cy="4622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backgroundColor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backgroundImage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backgroundPosition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backgroundRepeat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borderColor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borderStyle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borderWidth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margin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padding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width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position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43601" y="1282819"/>
            <a:ext cx="4419601" cy="4622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color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fontFamily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fontSize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fontWeight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fontStyle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lineHeight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textAlign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 more…</a:t>
            </a:r>
          </a:p>
          <a:p>
            <a:pPr marL="0" indent="0">
              <a:buNone/>
            </a:pPr>
            <a:r>
              <a:rPr lang="en-US" sz="1300" u="sng" dirty="0">
                <a:solidFill>
                  <a:srgbClr val="0070C0"/>
                </a:solidFill>
              </a:rPr>
              <a:t>http://www.w3schools.com/jsref/dom_obj_style.asp</a:t>
            </a:r>
            <a:endParaRPr lang="en-US" sz="1300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70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JavaScript is Case Sensitive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JavaScript is case sensitive - therefore watch your capitalization closely when you write JavaScript statements, create or call variables, objects and functions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endParaRPr lang="en-US" dirty="0"/>
          </a:p>
          <a:p>
            <a:r>
              <a:rPr lang="en-US" i="1" dirty="0" smtClean="0"/>
              <a:t>Which will actually work?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2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innerHTML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295400"/>
            <a:ext cx="7391400" cy="46158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The </a:t>
            </a:r>
            <a:r>
              <a:rPr lang="en-US" b="1" dirty="0" err="1" smtClean="0">
                <a:solidFill>
                  <a:schemeClr val="tx1"/>
                </a:solidFill>
              </a:rPr>
              <a:t>innerHTML</a:t>
            </a:r>
            <a:r>
              <a:rPr lang="en-US" b="1" dirty="0" smtClean="0">
                <a:solidFill>
                  <a:schemeClr val="tx1"/>
                </a:solidFill>
              </a:rPr>
              <a:t> is what is between the opening and the closing tag, regardless of what the tag is: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&lt;p id = “</a:t>
            </a:r>
            <a:r>
              <a:rPr lang="en-US" dirty="0" err="1" smtClean="0">
                <a:solidFill>
                  <a:srgbClr val="FF0000"/>
                </a:solidFill>
              </a:rPr>
              <a:t>firstp</a:t>
            </a:r>
            <a:r>
              <a:rPr lang="en-US" dirty="0" smtClean="0">
                <a:solidFill>
                  <a:srgbClr val="FF0000"/>
                </a:solidFill>
              </a:rPr>
              <a:t>”&gt;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his is the 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text because it goes between the opening and closing tag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Above,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is: “This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text because it goes between the opening and closing tag”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To change it: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 err="1" smtClean="0">
                <a:solidFill>
                  <a:srgbClr val="FF0000"/>
                </a:solidFill>
              </a:rPr>
              <a:t>firstp</a:t>
            </a:r>
            <a:r>
              <a:rPr lang="en-US" dirty="0" smtClean="0">
                <a:solidFill>
                  <a:srgbClr val="FF0000"/>
                </a:solidFill>
              </a:rPr>
              <a:t>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“new text for paragraph”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&lt;h1 id = “</a:t>
            </a:r>
            <a:r>
              <a:rPr lang="en-US" dirty="0" err="1" smtClean="0">
                <a:solidFill>
                  <a:srgbClr val="FF0000"/>
                </a:solidFill>
              </a:rPr>
              <a:t>firsth</a:t>
            </a:r>
            <a:r>
              <a:rPr lang="en-US" dirty="0" smtClean="0">
                <a:solidFill>
                  <a:srgbClr val="FF0000"/>
                </a:solidFill>
              </a:rPr>
              <a:t>”&gt;Title goes here &lt;/h1&gt;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Above: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is: Title goes here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To change: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 err="1" smtClean="0">
                <a:solidFill>
                  <a:srgbClr val="FF0000"/>
                </a:solidFill>
              </a:rPr>
              <a:t>firsth</a:t>
            </a:r>
            <a:r>
              <a:rPr lang="en-US" dirty="0" smtClean="0">
                <a:solidFill>
                  <a:srgbClr val="FF0000"/>
                </a:solidFill>
              </a:rPr>
              <a:t>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= “New Title”</a:t>
            </a:r>
          </a:p>
        </p:txBody>
      </p:sp>
    </p:spTree>
    <p:extLst>
      <p:ext uri="{BB962C8B-B14F-4D97-AF65-F5344CB8AC3E}">
        <p14:creationId xmlns:p14="http://schemas.microsoft.com/office/powerpoint/2010/main" val="3139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90710"/>
            <a:ext cx="6589199" cy="747490"/>
          </a:xfrm>
        </p:spPr>
        <p:txBody>
          <a:bodyPr/>
          <a:lstStyle/>
          <a:p>
            <a:r>
              <a:rPr lang="en-US" dirty="0" err="1" smtClean="0"/>
              <a:t>innerHTML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1" y="1371600"/>
            <a:ext cx="7391399" cy="45396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&lt;p id = “linked”&gt; &lt;a </a:t>
            </a:r>
            <a:r>
              <a:rPr lang="en-US" dirty="0" err="1">
                <a:solidFill>
                  <a:srgbClr val="FF0000"/>
                </a:solidFill>
              </a:rPr>
              <a:t>href</a:t>
            </a:r>
            <a:r>
              <a:rPr lang="en-US" dirty="0">
                <a:solidFill>
                  <a:srgbClr val="FF0000"/>
                </a:solidFill>
              </a:rPr>
              <a:t> = “udel.edu” id = “</a:t>
            </a:r>
            <a:r>
              <a:rPr lang="en-US" dirty="0" err="1">
                <a:solidFill>
                  <a:srgbClr val="FF0000"/>
                </a:solidFill>
              </a:rPr>
              <a:t>firstlink</a:t>
            </a:r>
            <a:r>
              <a:rPr lang="en-US" dirty="0">
                <a:solidFill>
                  <a:srgbClr val="FF0000"/>
                </a:solidFill>
              </a:rPr>
              <a:t>”&gt; link to </a:t>
            </a:r>
            <a:r>
              <a:rPr lang="en-US" dirty="0" err="1">
                <a:solidFill>
                  <a:srgbClr val="FF0000"/>
                </a:solidFill>
              </a:rPr>
              <a:t>udel</a:t>
            </a:r>
            <a:r>
              <a:rPr lang="en-US" dirty="0">
                <a:solidFill>
                  <a:srgbClr val="FF0000"/>
                </a:solidFill>
              </a:rPr>
              <a:t> &lt;/a&gt;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&lt;/p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linked?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err="1" smtClean="0">
                <a:solidFill>
                  <a:schemeClr val="tx1"/>
                </a:solidFill>
              </a:rPr>
              <a:t>firstlink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How would you change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linked to a new link?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id = “list1”&gt;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&lt;li id = “</a:t>
            </a:r>
            <a:r>
              <a:rPr lang="en-US" dirty="0" err="1" smtClean="0">
                <a:solidFill>
                  <a:srgbClr val="FF0000"/>
                </a:solidFill>
              </a:rPr>
              <a:t>firstItem</a:t>
            </a:r>
            <a:r>
              <a:rPr lang="en-US" dirty="0" smtClean="0">
                <a:solidFill>
                  <a:srgbClr val="FF0000"/>
                </a:solidFill>
              </a:rPr>
              <a:t>”&gt; cats &lt;/li&gt;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&lt;li id=“</a:t>
            </a:r>
            <a:r>
              <a:rPr lang="en-US" dirty="0" err="1" smtClean="0">
                <a:solidFill>
                  <a:srgbClr val="FF0000"/>
                </a:solidFill>
              </a:rPr>
              <a:t>seconditem</a:t>
            </a:r>
            <a:r>
              <a:rPr lang="en-US" dirty="0" smtClean="0">
                <a:solidFill>
                  <a:srgbClr val="FF0000"/>
                </a:solidFill>
              </a:rPr>
              <a:t>”&gt; dogs &lt;/li&gt;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 err="1" smtClean="0">
                <a:solidFill>
                  <a:srgbClr val="FF0000"/>
                </a:solidFill>
              </a:rPr>
              <a:t>ol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list1?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err="1" smtClean="0">
                <a:solidFill>
                  <a:schemeClr val="tx1"/>
                </a:solidFill>
              </a:rPr>
              <a:t>firstitem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How would you change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list1 to a new list?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3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JavaScript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JavaScript </a:t>
            </a:r>
            <a:r>
              <a:rPr lang="en-US" dirty="0"/>
              <a:t>code (or just JavaScript) </a:t>
            </a:r>
            <a:r>
              <a:rPr lang="en-US" b="1" dirty="0"/>
              <a:t>is a sequence of JavaScript statements.</a:t>
            </a:r>
            <a:endParaRPr lang="en-US" dirty="0"/>
          </a:p>
          <a:p>
            <a:r>
              <a:rPr lang="en-US" dirty="0"/>
              <a:t>Each statement is </a:t>
            </a:r>
            <a:r>
              <a:rPr lang="en-US" b="1" dirty="0"/>
              <a:t>executed by the browser in </a:t>
            </a:r>
            <a:r>
              <a:rPr lang="en-US" b="1" dirty="0" smtClean="0"/>
              <a:t>order</a:t>
            </a:r>
            <a:endParaRPr lang="en-US" dirty="0"/>
          </a:p>
          <a:p>
            <a:r>
              <a:rPr lang="en-US" b="1" dirty="0"/>
              <a:t>Example</a:t>
            </a:r>
            <a:endParaRPr lang="en-US" dirty="0"/>
          </a:p>
          <a:p>
            <a:pPr lvl="1">
              <a:buNone/>
            </a:pPr>
            <a:r>
              <a:rPr lang="en-US" sz="2200" dirty="0">
                <a:solidFill>
                  <a:srgbClr val="FF0000"/>
                </a:solidFill>
              </a:rPr>
              <a:t>&lt;</a:t>
            </a:r>
            <a:r>
              <a:rPr lang="en-US" sz="2200" dirty="0">
                <a:solidFill>
                  <a:srgbClr val="FF0000"/>
                </a:solidFill>
              </a:rPr>
              <a:t>script&gt;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("&lt;h1&gt;This is a header&lt;/h1&gt;")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("&lt;p&gt;This is a paragraph&lt;/p&gt;")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("&lt;p&gt;This is another paragraph&lt;/p&gt;")</a:t>
            </a:r>
          </a:p>
          <a:p>
            <a:pPr lvl="1">
              <a:buNone/>
            </a:pPr>
            <a:r>
              <a:rPr lang="en-US" sz="2200" dirty="0">
                <a:solidFill>
                  <a:srgbClr val="FF0000"/>
                </a:solidFill>
              </a:rPr>
              <a:t> &lt;/</a:t>
            </a:r>
            <a:r>
              <a:rPr lang="en-US" sz="2200" dirty="0">
                <a:solidFill>
                  <a:srgbClr val="FF0000"/>
                </a:solidFill>
              </a:rPr>
              <a:t>script&gt; </a:t>
            </a:r>
          </a:p>
        </p:txBody>
      </p:sp>
    </p:spTree>
    <p:extLst>
      <p:ext uri="{BB962C8B-B14F-4D97-AF65-F5344CB8AC3E}">
        <p14:creationId xmlns:p14="http://schemas.microsoft.com/office/powerpoint/2010/main" val="15164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128089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JavaScript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914400"/>
            <a:ext cx="7620000" cy="54102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900" dirty="0"/>
              <a:t>Adding </a:t>
            </a:r>
            <a:r>
              <a:rPr lang="en-US" sz="2900" b="1" dirty="0"/>
              <a:t>variables</a:t>
            </a:r>
            <a:r>
              <a:rPr lang="en-US" sz="2900" dirty="0"/>
              <a:t> example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endParaRPr lang="en-US" sz="2100" dirty="0"/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&lt;!DOCTYPE 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html&gt;</a:t>
            </a:r>
            <a:endParaRPr lang="en-US" sz="32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&lt;head&gt;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&lt;title&gt;JavaScript Guidelines&lt;/title&gt;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&lt;meta charset= "utf-8" /&gt;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&lt;script&gt;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>
                <a:solidFill>
                  <a:srgbClr val="FF0000"/>
                </a:solidFill>
              </a:rPr>
              <a:t>   </a:t>
            </a:r>
            <a:r>
              <a:rPr lang="en-US" sz="3200" b="1" dirty="0" err="1">
                <a:solidFill>
                  <a:srgbClr val="FF0000"/>
                </a:solidFill>
              </a:rPr>
              <a:t>var</a:t>
            </a:r>
            <a:r>
              <a:rPr lang="en-US" sz="3200" b="1" dirty="0">
                <a:solidFill>
                  <a:srgbClr val="FF0000"/>
                </a:solidFill>
              </a:rPr>
              <a:t> amount = 3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err="1">
                <a:solidFill>
                  <a:srgbClr val="FF0000"/>
                </a:solidFill>
              </a:rPr>
              <a:t>document.write</a:t>
            </a:r>
            <a:r>
              <a:rPr lang="en-US" sz="3200" b="1" dirty="0">
                <a:solidFill>
                  <a:srgbClr val="FF0000"/>
                </a:solidFill>
              </a:rPr>
              <a:t>("&lt;</a:t>
            </a:r>
            <a:r>
              <a:rPr lang="en-US" sz="3200" b="1" dirty="0">
                <a:solidFill>
                  <a:srgbClr val="FF0000"/>
                </a:solidFill>
              </a:rPr>
              <a:t>h1&gt;Making Decisions&lt;/h1&gt;")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err="1">
                <a:solidFill>
                  <a:srgbClr val="FF0000"/>
                </a:solidFill>
              </a:rPr>
              <a:t>document.write</a:t>
            </a:r>
            <a:r>
              <a:rPr lang="en-US" sz="3200" b="1" dirty="0">
                <a:solidFill>
                  <a:srgbClr val="FF0000"/>
                </a:solidFill>
              </a:rPr>
              <a:t>("&lt;p&gt;There are” +amount +“choices.&lt;/p&gt;")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&lt;/</a:t>
            </a:r>
            <a:r>
              <a:rPr lang="en-US" sz="3200" b="1" dirty="0">
                <a:solidFill>
                  <a:srgbClr val="FF0000"/>
                </a:solidFill>
              </a:rPr>
              <a:t>script</a:t>
            </a:r>
            <a:r>
              <a:rPr lang="en-US" sz="3200" b="1" dirty="0">
                <a:solidFill>
                  <a:srgbClr val="FF0000"/>
                </a:solidFill>
              </a:rPr>
              <a:t>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endParaRPr lang="en-US" sz="32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latin typeface="Calisto MT" panose="02040603050505030304" pitchFamily="18" charset="0"/>
                <a:cs typeface="Courier New" pitchFamily="49" charset="0"/>
                <a:hlinkClick r:id="rId2" action="ppaction://hlinkfile"/>
              </a:rPr>
              <a:t>Link</a:t>
            </a:r>
            <a:endParaRPr lang="en-US" sz="3200" dirty="0">
              <a:latin typeface="Calisto MT" panose="02040603050505030304" pitchFamily="18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49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JavaScript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25563"/>
            <a:ext cx="8077200" cy="4800601"/>
          </a:xfrm>
        </p:spPr>
        <p:txBody>
          <a:bodyPr>
            <a:normAutofit/>
          </a:bodyPr>
          <a:lstStyle/>
          <a:p>
            <a:r>
              <a:rPr lang="en-US" dirty="0" smtClean="0"/>
              <a:t>Variables </a:t>
            </a:r>
            <a:r>
              <a:rPr lang="en-US" dirty="0"/>
              <a:t>are "containers" for storing information.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x=5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y=6,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z=</a:t>
            </a:r>
            <a:r>
              <a:rPr lang="en-US" dirty="0" err="1" smtClean="0">
                <a:solidFill>
                  <a:srgbClr val="FF0000"/>
                </a:solidFill>
              </a:rPr>
              <a:t>x+y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These </a:t>
            </a:r>
            <a:r>
              <a:rPr lang="en-US" dirty="0"/>
              <a:t>letters are called </a:t>
            </a:r>
            <a:r>
              <a:rPr lang="en-US" b="1" dirty="0" smtClean="0"/>
              <a:t>variables</a:t>
            </a:r>
            <a:endParaRPr lang="en-US" dirty="0" smtClean="0"/>
          </a:p>
          <a:p>
            <a:pPr lvl="2"/>
            <a:r>
              <a:rPr lang="en-US" dirty="0" smtClean="0"/>
              <a:t>variables </a:t>
            </a:r>
            <a:r>
              <a:rPr lang="en-US" dirty="0"/>
              <a:t>can be used to hold values (x=5)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variable can have a short name, like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 or a more descriptive name, like </a:t>
            </a:r>
            <a:r>
              <a:rPr lang="en-US" dirty="0" smtClean="0"/>
              <a:t>amount.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firstname</a:t>
            </a:r>
            <a:r>
              <a:rPr lang="en-US" dirty="0" smtClean="0">
                <a:solidFill>
                  <a:srgbClr val="FF0000"/>
                </a:solidFill>
              </a:rPr>
              <a:t> = “Sam”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lastname</a:t>
            </a:r>
            <a:r>
              <a:rPr lang="en-US" dirty="0" smtClean="0">
                <a:solidFill>
                  <a:srgbClr val="FF0000"/>
                </a:solidFill>
              </a:rPr>
              <a:t> = “Smith”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33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2521</Words>
  <Application>Microsoft Office PowerPoint</Application>
  <PresentationFormat>Widescreen</PresentationFormat>
  <Paragraphs>1078</Paragraphs>
  <Slides>61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3" baseType="lpstr">
      <vt:lpstr>Arial</vt:lpstr>
      <vt:lpstr>Arial Narrow</vt:lpstr>
      <vt:lpstr>Calibri</vt:lpstr>
      <vt:lpstr>Calibri Light</vt:lpstr>
      <vt:lpstr>Calisto MT</vt:lpstr>
      <vt:lpstr>Candara</vt:lpstr>
      <vt:lpstr>Consolas</vt:lpstr>
      <vt:lpstr>Courier New</vt:lpstr>
      <vt:lpstr>Times New Roman</vt:lpstr>
      <vt:lpstr>Wingdings</vt:lpstr>
      <vt:lpstr>Wingdings 3</vt:lpstr>
      <vt:lpstr>Office Theme</vt:lpstr>
      <vt:lpstr>PowerPoint Presentation</vt:lpstr>
      <vt:lpstr>Examples:</vt:lpstr>
      <vt:lpstr>Why JavaScript?</vt:lpstr>
      <vt:lpstr>Adding JavaScript (&lt;script tag&gt;)</vt:lpstr>
      <vt:lpstr>Example Explained</vt:lpstr>
      <vt:lpstr>JavaScript is Case Sensitive</vt:lpstr>
      <vt:lpstr>JavaScript Code</vt:lpstr>
      <vt:lpstr>JavaScript Code</vt:lpstr>
      <vt:lpstr>JavaScript Variables</vt:lpstr>
      <vt:lpstr>Rules for variable names: </vt:lpstr>
      <vt:lpstr>CreatingVariables</vt:lpstr>
      <vt:lpstr>Writing Variables</vt:lpstr>
      <vt:lpstr>Writing Variables (Part 2)</vt:lpstr>
      <vt:lpstr>Example</vt:lpstr>
      <vt:lpstr>Another example</vt:lpstr>
      <vt:lpstr>Prompt Box</vt:lpstr>
      <vt:lpstr>Prompt Box - deconstructed</vt:lpstr>
      <vt:lpstr>Prompt box: Example 2</vt:lpstr>
      <vt:lpstr>Prompt box: Example 3</vt:lpstr>
      <vt:lpstr>Operators (What we can do with numbers) </vt:lpstr>
      <vt:lpstr>Prompt box: Example 3</vt:lpstr>
      <vt:lpstr>Conditional: If branches</vt:lpstr>
      <vt:lpstr>If branches: checking equality</vt:lpstr>
      <vt:lpstr>Comparisons:</vt:lpstr>
      <vt:lpstr>If – branching:</vt:lpstr>
      <vt:lpstr>Next:</vt:lpstr>
      <vt:lpstr>More branching</vt:lpstr>
      <vt:lpstr>More branching</vt:lpstr>
      <vt:lpstr>If branching (Does order matter?)</vt:lpstr>
      <vt:lpstr>Random Numbers</vt:lpstr>
      <vt:lpstr>Breaking it down</vt:lpstr>
      <vt:lpstr>Changing Color (Randomly)</vt:lpstr>
      <vt:lpstr>Strings(review):</vt:lpstr>
      <vt:lpstr>What about?</vt:lpstr>
      <vt:lpstr>Now let’s put it all together:</vt:lpstr>
      <vt:lpstr>Using Random numbers:</vt:lpstr>
      <vt:lpstr>Magic 8  Ball</vt:lpstr>
      <vt:lpstr>What does this do?</vt:lpstr>
      <vt:lpstr>Remember? Do we do everything that’s true or only the first condition that’s true?</vt:lpstr>
      <vt:lpstr>What if we wanted to alert potential honors students?</vt:lpstr>
      <vt:lpstr>Nested If statements</vt:lpstr>
      <vt:lpstr>My Nike App</vt:lpstr>
      <vt:lpstr>More Nested Ifs</vt:lpstr>
      <vt:lpstr>Quotes:</vt:lpstr>
      <vt:lpstr>Arrays: holds a set of things</vt:lpstr>
      <vt:lpstr>Creating an array</vt:lpstr>
      <vt:lpstr>Putting values in the array</vt:lpstr>
      <vt:lpstr>Making and using an array</vt:lpstr>
      <vt:lpstr>What about this?</vt:lpstr>
      <vt:lpstr>How about this?</vt:lpstr>
      <vt:lpstr>What does this do?</vt:lpstr>
      <vt:lpstr>What about this one?</vt:lpstr>
      <vt:lpstr>New: Changing existing html</vt:lpstr>
      <vt:lpstr>getElementById()</vt:lpstr>
      <vt:lpstr>What does this do?</vt:lpstr>
      <vt:lpstr>What does this do?</vt:lpstr>
      <vt:lpstr>document.getElementById</vt:lpstr>
      <vt:lpstr>We can use getElementById to change CSS style:</vt:lpstr>
      <vt:lpstr>Other styles you can change using getElementById</vt:lpstr>
      <vt:lpstr>innerHTML</vt:lpstr>
      <vt:lpstr>innerHTML (cont.)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2</cp:revision>
  <dcterms:created xsi:type="dcterms:W3CDTF">2016-10-26T03:33:58Z</dcterms:created>
  <dcterms:modified xsi:type="dcterms:W3CDTF">2016-10-26T03:35:34Z</dcterms:modified>
</cp:coreProperties>
</file>