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9" r:id="rId2"/>
    <p:sldId id="257" r:id="rId3"/>
    <p:sldId id="258" r:id="rId4"/>
    <p:sldId id="262" r:id="rId5"/>
    <p:sldId id="261" r:id="rId6"/>
    <p:sldId id="260" r:id="rId7"/>
    <p:sldId id="263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306" r:id="rId30"/>
    <p:sldId id="307" r:id="rId31"/>
    <p:sldId id="287" r:id="rId32"/>
    <p:sldId id="288" r:id="rId33"/>
    <p:sldId id="291" r:id="rId34"/>
    <p:sldId id="289" r:id="rId35"/>
    <p:sldId id="290" r:id="rId36"/>
    <p:sldId id="292" r:id="rId37"/>
    <p:sldId id="293" r:id="rId38"/>
    <p:sldId id="295" r:id="rId39"/>
    <p:sldId id="294" r:id="rId40"/>
    <p:sldId id="302" r:id="rId41"/>
    <p:sldId id="303" r:id="rId42"/>
    <p:sldId id="305" r:id="rId43"/>
    <p:sldId id="304" r:id="rId44"/>
    <p:sldId id="300" r:id="rId45"/>
    <p:sldId id="301" r:id="rId46"/>
    <p:sldId id="296" r:id="rId47"/>
    <p:sldId id="297" r:id="rId48"/>
    <p:sldId id="299" r:id="rId49"/>
    <p:sldId id="298" r:id="rId50"/>
    <p:sldId id="309" r:id="rId51"/>
    <p:sldId id="308" r:id="rId5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>
      <p:cViewPr varScale="1">
        <p:scale>
          <a:sx n="53" d="100"/>
          <a:sy n="53" d="100"/>
        </p:scale>
        <p:origin x="96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CCCB5-E336-4F37-ABC1-EBD5E70620D7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C5EE0-C946-4933-B903-86EAF2F950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115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F6C1C15-DBB1-C947-991D-BBAF5CB23C77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2A8C49-E7AB-5C45-9F52-6260BF11096A}" type="slidenum">
              <a:rPr lang="en-US"/>
              <a:pPr/>
              <a:t>9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95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03A1072-F788-8B40-818B-CA5BEFBDC28D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EF404D-736D-EE44-98D3-FC94DDCBC903}" type="slidenum">
              <a:rPr lang="en-US"/>
              <a:pPr/>
              <a:t>18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23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D729DF4-4EAA-E94C-9EFF-931130EE3A8E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3856DE-FCDF-8D44-A97F-FC79591367EC}" type="slidenum">
              <a:rPr lang="en-US"/>
              <a:pPr/>
              <a:t>19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21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0631317-3918-9D4D-B7AD-F5A9E0D92037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76C731-BBB0-3A45-8821-6329C2D1072D}" type="slidenum">
              <a:rPr lang="en-US"/>
              <a:pPr/>
              <a:t>20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20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138767E-D3A0-9C4A-BF00-AF5D2BEB2978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A0EE20-AD14-644E-9E10-6E74B1AA197B}" type="slidenum">
              <a:rPr lang="en-US"/>
              <a:pPr/>
              <a:t>21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559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A6A187A-15AB-014F-912F-92CEA3382554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F518A5-B8FA-A848-B0EC-8E5F5CB94FD3}" type="slidenum">
              <a:rPr lang="en-US"/>
              <a:pPr/>
              <a:t>22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37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92AFEF8-38EE-9C45-B881-307045658B69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AC464-13D1-1B40-8B1D-487FE8CD735D}" type="slidenum">
              <a:rPr lang="en-US"/>
              <a:pPr/>
              <a:t>23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94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1259C16-1076-E54B-97FF-AAE2940ECA84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9AD23B-D973-2849-9B79-AD9BFE55D2F2}" type="slidenum">
              <a:rPr lang="en-US"/>
              <a:pPr/>
              <a:t>24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64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311CEC-6DFC-7247-B09C-664AFD93B11C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9C76F8-210D-D24D-87DE-00D52AB3FA8A}" type="slidenum">
              <a:rPr lang="en-US"/>
              <a:pPr/>
              <a:t>25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439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FCEFCA9-536B-AF48-8DB4-9AF5BD66DFD9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8F3C1A-BEDD-5B4E-84EA-8C94A7C3FF21}" type="slidenum">
              <a:rPr lang="en-US"/>
              <a:pPr/>
              <a:t>26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68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6A33D29-E28E-BB4F-A3C8-1628C49BD4C9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CFDD1-3876-924C-9FA5-2939DA983B10}" type="slidenum">
              <a:rPr lang="en-US"/>
              <a:pPr/>
              <a:t>10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1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22DEAA7-66BB-8E4D-9BE1-094DAFAED1C2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C44AFB-BCCA-9540-B316-A6D322E3D957}" type="slidenum">
              <a:rPr lang="en-US"/>
              <a:pPr/>
              <a:t>11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71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F84BF65-3993-1348-930A-A78847897EDD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059514-9468-124A-A240-1FF4E56BA31D}" type="slidenum">
              <a:rPr lang="en-US"/>
              <a:pPr/>
              <a:t>12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07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75A0EB8-2218-EC42-9B52-67A39F610ED9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4A536E-0DE3-244D-8517-10500DBD7BCA}" type="slidenum">
              <a:rPr lang="en-US"/>
              <a:pPr/>
              <a:t>13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77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C8949D3-0AC8-F542-A3DD-EB379360C2F5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58C0D4-1EE9-AA44-A6E1-C8025A960C3D}" type="slidenum">
              <a:rPr lang="en-US"/>
              <a:pPr/>
              <a:t>14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9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78AB518-0016-D648-B98C-F930575DB590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E198C-76DC-C04F-8D2B-27EC3D886DFB}" type="slidenum">
              <a:rPr lang="en-US"/>
              <a:pPr/>
              <a:t>15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36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E200CF1-DD5B-C54F-8721-E7C053A9D3A5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B17B3-FDE7-084B-9ED1-4F6D354CE62C}" type="slidenum">
              <a:rPr lang="en-US"/>
              <a:pPr/>
              <a:t>16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07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1931A07-20B9-234D-AE1E-402D76E4DE8E}" type="datetime1">
              <a:rPr lang="en-US"/>
              <a:pPr/>
              <a:t>5/7/2014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0D81D5-657E-2B4D-AE58-11C740772B08}" type="slidenum">
              <a:rPr lang="en-US"/>
              <a:pPr/>
              <a:t>17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85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819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46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374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07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1484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5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87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901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1815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51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175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D5AA1-100C-4A8F-9217-2DBA5ACBE523}" type="datetimeFigureOut">
              <a:rPr lang="ko-KR" altLang="en-US" smtClean="0"/>
              <a:t>2014-05-07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D7933-76FB-41BC-A032-2AF5DBDE9A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710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me.dt.in.th/page/Quicksort/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rting-algorithms.com/quick-sor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Notice: </a:t>
            </a:r>
            <a:r>
              <a:rPr lang="en-US" altLang="ko-KR" smtClean="0"/>
              <a:t>Changed TA Office </a:t>
            </a:r>
            <a:r>
              <a:rPr lang="en-US" altLang="ko-KR" dirty="0" smtClean="0"/>
              <a:t>hour Thursday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11am-1pm </a:t>
            </a:r>
            <a:r>
              <a:rPr lang="en-US" altLang="ko-KR" dirty="0" smtClean="0">
                <a:sym typeface="Wingdings" panose="05000000000000000000" pitchFamily="2" charset="2"/>
              </a:rPr>
              <a:t> noon-2pm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3030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52868-2163-0742-BC36-B0B20816F403}" type="slidenum">
              <a:rPr lang="en-US"/>
              <a:pPr/>
              <a:t>10</a:t>
            </a:fld>
            <a:endParaRPr lang="en-US" sz="1400"/>
          </a:p>
        </p:txBody>
      </p:sp>
      <p:sp>
        <p:nvSpPr>
          <p:cNvPr id="214018" name="Rectangle 2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0.56</a:t>
            </a:r>
          </a:p>
        </p:txBody>
      </p:sp>
      <p:sp>
        <p:nvSpPr>
          <p:cNvPr id="214019" name="Rectangle 3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1.12</a:t>
            </a:r>
          </a:p>
        </p:txBody>
      </p:sp>
      <p:sp>
        <p:nvSpPr>
          <p:cNvPr id="214020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214021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14022" name="Rectangle 6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14023" name="Rectangle 7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14024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14025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14026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14027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14028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14041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1:  </a:t>
            </a:r>
            <a:r>
              <a:rPr lang="en-US">
                <a:solidFill>
                  <a:srgbClr val="003399"/>
                </a:solidFill>
              </a:rPr>
              <a:t>step 0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14045" name="Group 29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14046" name="Rectangle 30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14047" name="Rectangle 31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14048" name="Rectangle 32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14049" name="Rectangle 33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14050" name="Rectangle 34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14051" name="Rectangle 35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14052" name="Rectangle 36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14053" name="Rectangle 37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14054" name="Rectangle 38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14055" name="Rectangle 39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14056" name="Rectangle 40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9252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F8F92-F4C3-EC4C-9293-D53412AAE190}" type="slidenum">
              <a:rPr lang="en-US"/>
              <a:pPr/>
              <a:t>11</a:t>
            </a:fld>
            <a:endParaRPr lang="en-US" sz="1400"/>
          </a:p>
        </p:txBody>
      </p:sp>
      <p:sp>
        <p:nvSpPr>
          <p:cNvPr id="216066" name="Rectangle 2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1.12</a:t>
            </a: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16073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16074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16075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16076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16089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2:  </a:t>
            </a:r>
            <a:r>
              <a:rPr lang="en-US">
                <a:solidFill>
                  <a:srgbClr val="003399"/>
                </a:solidFill>
              </a:rPr>
              <a:t>step 0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16096" name="Group 32"/>
          <p:cNvGrpSpPr>
            <a:grpSpLocks/>
          </p:cNvGrpSpPr>
          <p:nvPr/>
        </p:nvGrpSpPr>
        <p:grpSpPr bwMode="auto">
          <a:xfrm>
            <a:off x="4724400" y="4419600"/>
            <a:ext cx="1066800" cy="381000"/>
            <a:chOff x="2016" y="3072"/>
            <a:chExt cx="672" cy="240"/>
          </a:xfrm>
        </p:grpSpPr>
        <p:sp>
          <p:nvSpPr>
            <p:cNvPr id="216092" name="Rectangle 28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0.56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16093" name="Rectangle 29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7.42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16097" name="AutoShape 33"/>
          <p:cNvCxnSpPr>
            <a:cxnSpLocks noChangeShapeType="1"/>
            <a:stCxn id="216092" idx="2"/>
            <a:endCxn id="216093" idx="2"/>
          </p:cNvCxnSpPr>
          <p:nvPr/>
        </p:nvCxnSpPr>
        <p:spPr bwMode="auto">
          <a:xfrm rot="16200000" flipH="1">
            <a:off x="5257006" y="4534694"/>
            <a:ext cx="1588" cy="533400"/>
          </a:xfrm>
          <a:prstGeom prst="curvedConnector3">
            <a:avLst>
              <a:gd name="adj1" fmla="val 281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16098" name="Group 34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16099" name="Rectangle 35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16100" name="Rectangle 36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16101" name="Rectangle 37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16102" name="Rectangle 38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16103" name="Rectangle 39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16104" name="Rectangle 40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16105" name="Rectangle 41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16106" name="Rectangle 42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16107" name="Rectangle 43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16108" name="Rectangle 44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16109" name="Rectangle 45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122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6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2E564-3F1E-4748-B890-DCA4AFC6F833}" type="slidenum">
              <a:rPr lang="en-US"/>
              <a:pPr/>
              <a:t>12</a:t>
            </a:fld>
            <a:endParaRPr lang="en-US" sz="1400"/>
          </a:p>
        </p:txBody>
      </p:sp>
      <p:sp>
        <p:nvSpPr>
          <p:cNvPr id="217090" name="Rectangle 2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17091" name="Rectangle 3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1.12</a:t>
            </a:r>
          </a:p>
        </p:txBody>
      </p:sp>
      <p:sp>
        <p:nvSpPr>
          <p:cNvPr id="217092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217093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17094" name="Rectangle 6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17095" name="Rectangle 7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17096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17097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17098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17099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17100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17113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2:  </a:t>
            </a:r>
            <a:r>
              <a:rPr lang="en-US">
                <a:solidFill>
                  <a:srgbClr val="003399"/>
                </a:solidFill>
              </a:rPr>
              <a:t>step 1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17116" name="Group 28"/>
          <p:cNvGrpSpPr>
            <a:grpSpLocks/>
          </p:cNvGrpSpPr>
          <p:nvPr/>
        </p:nvGrpSpPr>
        <p:grpSpPr bwMode="auto">
          <a:xfrm>
            <a:off x="4191000" y="4419600"/>
            <a:ext cx="1066800" cy="381000"/>
            <a:chOff x="2016" y="3072"/>
            <a:chExt cx="672" cy="240"/>
          </a:xfrm>
        </p:grpSpPr>
        <p:sp>
          <p:nvSpPr>
            <p:cNvPr id="217117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0.56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17118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2.78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17119" name="AutoShape 31"/>
          <p:cNvCxnSpPr>
            <a:cxnSpLocks noChangeShapeType="1"/>
            <a:stCxn id="217117" idx="2"/>
            <a:endCxn id="217118" idx="2"/>
          </p:cNvCxnSpPr>
          <p:nvPr/>
        </p:nvCxnSpPr>
        <p:spPr bwMode="auto">
          <a:xfrm rot="16200000" flipH="1">
            <a:off x="4723606" y="4534694"/>
            <a:ext cx="1588" cy="533400"/>
          </a:xfrm>
          <a:prstGeom prst="curvedConnector3">
            <a:avLst>
              <a:gd name="adj1" fmla="val 252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17132" name="Group 44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17133" name="Rectangle 45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17134" name="Rectangle 46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17135" name="Rectangle 47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17136" name="Rectangle 48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17137" name="Rectangle 49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17138" name="Rectangle 50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17139" name="Rectangle 51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17140" name="Rectangle 52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17141" name="Rectangle 53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17142" name="Rectangle 54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17143" name="Rectangle 55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393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C9DC-7009-4F4A-B102-F74BCB3E1263}" type="slidenum">
              <a:rPr lang="en-US"/>
              <a:pPr/>
              <a:t>13</a:t>
            </a:fld>
            <a:endParaRPr lang="en-US" sz="1400"/>
          </a:p>
        </p:txBody>
      </p:sp>
      <p:sp>
        <p:nvSpPr>
          <p:cNvPr id="218114" name="Rectangle 2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18115" name="Rectangle 3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1.12</a:t>
            </a:r>
          </a:p>
        </p:txBody>
      </p:sp>
      <p:sp>
        <p:nvSpPr>
          <p:cNvPr id="218116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18118" name="Rectangle 6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18119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18120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18121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18122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18123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18124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18137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2:  </a:t>
            </a:r>
            <a:r>
              <a:rPr lang="en-US">
                <a:solidFill>
                  <a:srgbClr val="003399"/>
                </a:solidFill>
              </a:rPr>
              <a:t>step 2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18144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18145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18146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18147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18148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18149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18150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18151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18152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18153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18154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18155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0071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46C08-30FC-8949-B684-9420924C9894}" type="slidenum">
              <a:rPr lang="en-US"/>
              <a:pPr/>
              <a:t>14</a:t>
            </a:fld>
            <a:endParaRPr lang="en-US" sz="1400"/>
          </a:p>
        </p:txBody>
      </p:sp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0163" name="Rectangle 3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220165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20166" name="Rectangle 6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0167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0168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0169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0170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0171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0172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0185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3:  </a:t>
            </a:r>
            <a:r>
              <a:rPr lang="en-US">
                <a:solidFill>
                  <a:srgbClr val="003399"/>
                </a:solidFill>
              </a:rPr>
              <a:t>step 0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0188" name="Group 28"/>
          <p:cNvGrpSpPr>
            <a:grpSpLocks/>
          </p:cNvGrpSpPr>
          <p:nvPr/>
        </p:nvGrpSpPr>
        <p:grpSpPr bwMode="auto">
          <a:xfrm>
            <a:off x="5257800" y="4419600"/>
            <a:ext cx="1066800" cy="381000"/>
            <a:chOff x="2016" y="3072"/>
            <a:chExt cx="672" cy="240"/>
          </a:xfrm>
        </p:grpSpPr>
        <p:sp>
          <p:nvSpPr>
            <p:cNvPr id="220189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1.12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0190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7.42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0191" name="AutoShape 31"/>
          <p:cNvCxnSpPr>
            <a:cxnSpLocks noChangeShapeType="1"/>
            <a:stCxn id="220189" idx="2"/>
            <a:endCxn id="220190" idx="2"/>
          </p:cNvCxnSpPr>
          <p:nvPr/>
        </p:nvCxnSpPr>
        <p:spPr bwMode="auto">
          <a:xfrm rot="16200000" flipH="1">
            <a:off x="5790406" y="4534694"/>
            <a:ext cx="1588" cy="533400"/>
          </a:xfrm>
          <a:prstGeom prst="curvedConnector3">
            <a:avLst>
              <a:gd name="adj1" fmla="val 315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20192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0193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0194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0195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0196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0197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0198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0199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0200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0201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0202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0203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70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01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B2A0D-AFBD-E645-8FA3-056A71CDA2C9}" type="slidenum">
              <a:rPr lang="en-US"/>
              <a:pPr/>
              <a:t>15</a:t>
            </a:fld>
            <a:endParaRPr lang="en-US" sz="1400"/>
          </a:p>
        </p:txBody>
      </p:sp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1187" name="Rectangle 3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221189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21190" name="Rectangle 6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1192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1195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1196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1209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3:  </a:t>
            </a:r>
            <a:r>
              <a:rPr lang="en-US">
                <a:solidFill>
                  <a:srgbClr val="003399"/>
                </a:solidFill>
              </a:rPr>
              <a:t>step 1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1212" name="Group 28"/>
          <p:cNvGrpSpPr>
            <a:grpSpLocks/>
          </p:cNvGrpSpPr>
          <p:nvPr/>
        </p:nvGrpSpPr>
        <p:grpSpPr bwMode="auto">
          <a:xfrm>
            <a:off x="4724400" y="4419600"/>
            <a:ext cx="1066800" cy="381000"/>
            <a:chOff x="2016" y="3072"/>
            <a:chExt cx="672" cy="240"/>
          </a:xfrm>
        </p:grpSpPr>
        <p:sp>
          <p:nvSpPr>
            <p:cNvPr id="221213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1.12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1214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2.78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1215" name="AutoShape 31"/>
          <p:cNvCxnSpPr>
            <a:cxnSpLocks noChangeShapeType="1"/>
            <a:stCxn id="221213" idx="2"/>
            <a:endCxn id="221214" idx="2"/>
          </p:cNvCxnSpPr>
          <p:nvPr/>
        </p:nvCxnSpPr>
        <p:spPr bwMode="auto">
          <a:xfrm rot="16200000" flipH="1">
            <a:off x="5257006" y="4534694"/>
            <a:ext cx="1588" cy="533400"/>
          </a:xfrm>
          <a:prstGeom prst="curvedConnector3">
            <a:avLst>
              <a:gd name="adj1" fmla="val 282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21228" name="Group 44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1229" name="Rectangle 45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1230" name="Rectangle 46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1231" name="Rectangle 47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1232" name="Rectangle 48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1233" name="Rectangle 49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1234" name="Rectangle 50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1235" name="Rectangle 51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1236" name="Rectangle 52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1237" name="Rectangle 53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1238" name="Rectangle 54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1239" name="Rectangle 55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81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12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FE3CA-E5AC-524A-B8C5-876645EAD95A}" type="slidenum">
              <a:rPr lang="en-US"/>
              <a:pPr/>
              <a:t>16</a:t>
            </a:fld>
            <a:endParaRPr lang="en-US" sz="1400"/>
          </a:p>
        </p:txBody>
      </p:sp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2211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2212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22214" name="Rectangle 6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2215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2216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2217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2218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2219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2220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2233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3:  </a:t>
            </a:r>
            <a:r>
              <a:rPr lang="en-US">
                <a:solidFill>
                  <a:srgbClr val="003399"/>
                </a:solidFill>
              </a:rPr>
              <a:t>step 2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2252" name="Group 44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2253" name="Rectangle 45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2254" name="Rectangle 46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2255" name="Rectangle 47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2256" name="Rectangle 48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2257" name="Rectangle 49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2258" name="Rectangle 50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2259" name="Rectangle 51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2260" name="Rectangle 52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2261" name="Rectangle 53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2262" name="Rectangle 54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2263" name="Rectangle 55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417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81736-BDC7-F248-AD20-5DD7DCF26647}" type="slidenum">
              <a:rPr lang="en-US"/>
              <a:pPr/>
              <a:t>17</a:t>
            </a:fld>
            <a:endParaRPr lang="en-US" sz="1400"/>
          </a:p>
        </p:txBody>
      </p:sp>
      <p:sp>
        <p:nvSpPr>
          <p:cNvPr id="223234" name="Rectangle 2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3235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3241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3242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3243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3244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3257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4:  </a:t>
            </a:r>
            <a:r>
              <a:rPr lang="en-US">
                <a:solidFill>
                  <a:srgbClr val="003399"/>
                </a:solidFill>
              </a:rPr>
              <a:t>step 0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3260" name="Group 28"/>
          <p:cNvGrpSpPr>
            <a:grpSpLocks/>
          </p:cNvGrpSpPr>
          <p:nvPr/>
        </p:nvGrpSpPr>
        <p:grpSpPr bwMode="auto">
          <a:xfrm>
            <a:off x="5791200" y="4419600"/>
            <a:ext cx="1066800" cy="381000"/>
            <a:chOff x="2016" y="3072"/>
            <a:chExt cx="672" cy="240"/>
          </a:xfrm>
        </p:grpSpPr>
        <p:sp>
          <p:nvSpPr>
            <p:cNvPr id="223261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1.17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3262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7.42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3263" name="AutoShape 31"/>
          <p:cNvCxnSpPr>
            <a:cxnSpLocks noChangeShapeType="1"/>
            <a:stCxn id="223261" idx="2"/>
            <a:endCxn id="223262" idx="2"/>
          </p:cNvCxnSpPr>
          <p:nvPr/>
        </p:nvCxnSpPr>
        <p:spPr bwMode="auto">
          <a:xfrm rot="16200000" flipH="1">
            <a:off x="6323806" y="4534694"/>
            <a:ext cx="1588" cy="533400"/>
          </a:xfrm>
          <a:prstGeom prst="curvedConnector3">
            <a:avLst>
              <a:gd name="adj1" fmla="val 257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23264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3265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3266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3267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3268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3269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3270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3271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3272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3273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3274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3275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529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3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BDD58-2997-294D-B65A-0FC9CB2E7CDA}" type="slidenum">
              <a:rPr lang="en-US"/>
              <a:pPr/>
              <a:t>18</a:t>
            </a:fld>
            <a:endParaRPr lang="en-US" sz="1400"/>
          </a:p>
        </p:txBody>
      </p:sp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4259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4260" name="Rectangle 4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24261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24262" name="Rectangle 6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4264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4265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4266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4267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4268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grpSp>
        <p:nvGrpSpPr>
          <p:cNvPr id="224269" name="Group 13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4270" name="Rectangle 14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4271" name="Rectangle 15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4272" name="Rectangle 16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4273" name="Rectangle 17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4274" name="Rectangle 18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4275" name="Rectangle 19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4276" name="Rectangle 20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4277" name="Rectangle 21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4278" name="Rectangle 22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4279" name="Rectangle 23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4280" name="Rectangle 24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  <p:sp>
        <p:nvSpPr>
          <p:cNvPr id="224281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4:  </a:t>
            </a:r>
            <a:r>
              <a:rPr lang="en-US">
                <a:solidFill>
                  <a:srgbClr val="003399"/>
                </a:solidFill>
              </a:rPr>
              <a:t>step 1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4284" name="Group 28"/>
          <p:cNvGrpSpPr>
            <a:grpSpLocks/>
          </p:cNvGrpSpPr>
          <p:nvPr/>
        </p:nvGrpSpPr>
        <p:grpSpPr bwMode="auto">
          <a:xfrm>
            <a:off x="5257800" y="4419600"/>
            <a:ext cx="1066800" cy="381000"/>
            <a:chOff x="2016" y="3072"/>
            <a:chExt cx="672" cy="240"/>
          </a:xfrm>
        </p:grpSpPr>
        <p:sp>
          <p:nvSpPr>
            <p:cNvPr id="224285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1.17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4286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2.78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4287" name="AutoShape 31"/>
          <p:cNvCxnSpPr>
            <a:cxnSpLocks noChangeShapeType="1"/>
            <a:stCxn id="224285" idx="2"/>
            <a:endCxn id="224286" idx="2"/>
          </p:cNvCxnSpPr>
          <p:nvPr/>
        </p:nvCxnSpPr>
        <p:spPr bwMode="auto">
          <a:xfrm rot="16200000" flipH="1">
            <a:off x="5790406" y="4534694"/>
            <a:ext cx="1588" cy="533400"/>
          </a:xfrm>
          <a:prstGeom prst="curvedConnector3">
            <a:avLst>
              <a:gd name="adj1" fmla="val 298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8692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42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8DF4B-CE89-EA4C-A8AE-62341BC2C62F}" type="slidenum">
              <a:rPr lang="en-US"/>
              <a:pPr/>
              <a:t>19</a:t>
            </a:fld>
            <a:endParaRPr lang="en-US" sz="1400"/>
          </a:p>
        </p:txBody>
      </p:sp>
      <p:sp>
        <p:nvSpPr>
          <p:cNvPr id="225282" name="Rectangle 2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5283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25285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225286" name="Rectangle 6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5287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5288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5289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5290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5291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5292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5305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4:  </a:t>
            </a:r>
            <a:r>
              <a:rPr lang="en-US">
                <a:solidFill>
                  <a:srgbClr val="003399"/>
                </a:solidFill>
              </a:rPr>
              <a:t>step 2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5312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5313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5314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5315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5316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5317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5318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5319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5320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5321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5322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5323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739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HW10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Different ways of solving it</a:t>
            </a:r>
          </a:p>
          <a:p>
            <a:pPr lvl="1"/>
            <a:r>
              <a:rPr lang="en-US" altLang="ko-KR" dirty="0" smtClean="0"/>
              <a:t>Using a queue</a:t>
            </a:r>
          </a:p>
          <a:p>
            <a:pPr lvl="1"/>
            <a:r>
              <a:rPr lang="en-US" altLang="ko-KR" dirty="0" smtClean="0"/>
              <a:t>Using a sorted set (e.g. </a:t>
            </a:r>
            <a:r>
              <a:rPr lang="en-US" altLang="ko-KR" dirty="0" err="1" smtClean="0"/>
              <a:t>treap</a:t>
            </a:r>
            <a:r>
              <a:rPr lang="en-US" altLang="ko-KR" dirty="0" smtClean="0"/>
              <a:t> or red-black tree)</a:t>
            </a:r>
          </a:p>
          <a:p>
            <a:pPr lvl="1"/>
            <a:r>
              <a:rPr lang="en-US" altLang="ko-KR" dirty="0" smtClean="0"/>
              <a:t>Embedding a doubly-linked list inside of a hash table</a:t>
            </a:r>
          </a:p>
          <a:p>
            <a:pPr lvl="1"/>
            <a:r>
              <a:rPr lang="en-US" altLang="ko-KR" dirty="0" smtClean="0"/>
              <a:t>Other approaches?</a:t>
            </a:r>
          </a:p>
          <a:p>
            <a:r>
              <a:rPr lang="en-US" altLang="ko-KR" dirty="0" smtClean="0"/>
              <a:t>Time complexity</a:t>
            </a:r>
          </a:p>
          <a:p>
            <a:pPr lvl="1"/>
            <a:r>
              <a:rPr lang="en-US" altLang="ko-KR" dirty="0" smtClean="0"/>
              <a:t>Add(</a:t>
            </a:r>
            <a:r>
              <a:rPr lang="en-US" altLang="ko-KR" dirty="0" err="1" smtClean="0"/>
              <a:t>CaptchaPair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cp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err="1" smtClean="0"/>
              <a:t>RemoveMin</a:t>
            </a:r>
            <a:r>
              <a:rPr lang="en-US" altLang="ko-KR" dirty="0" smtClean="0"/>
              <a:t>()</a:t>
            </a:r>
          </a:p>
          <a:p>
            <a:pPr lvl="1"/>
            <a:r>
              <a:rPr lang="en-US" altLang="ko-KR" dirty="0" smtClean="0"/>
              <a:t>Remove(</a:t>
            </a:r>
            <a:r>
              <a:rPr lang="en-US" altLang="ko-KR" dirty="0" err="1" smtClean="0"/>
              <a:t>CaptchaPair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cp</a:t>
            </a:r>
            <a:r>
              <a:rPr lang="en-US" altLang="ko-KR" dirty="0" smtClean="0"/>
              <a:t>)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87433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A6057-501B-B142-83F3-B4358E9C860E}" type="slidenum">
              <a:rPr lang="en-US"/>
              <a:pPr/>
              <a:t>20</a:t>
            </a:fld>
            <a:endParaRPr lang="en-US" sz="1400"/>
          </a:p>
        </p:txBody>
      </p:sp>
      <p:sp>
        <p:nvSpPr>
          <p:cNvPr id="226306" name="Rectangle 2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6307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6308" name="Rectangle 4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26309" name="Rectangle 5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0.32</a:t>
            </a:r>
          </a:p>
        </p:txBody>
      </p:sp>
      <p:sp>
        <p:nvSpPr>
          <p:cNvPr id="226310" name="Rectangle 6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6311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6312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6313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6314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6315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6316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6329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5:  </a:t>
            </a:r>
            <a:r>
              <a:rPr lang="en-US">
                <a:solidFill>
                  <a:srgbClr val="003399"/>
                </a:solidFill>
              </a:rPr>
              <a:t>step 0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6332" name="Group 28"/>
          <p:cNvGrpSpPr>
            <a:grpSpLocks/>
          </p:cNvGrpSpPr>
          <p:nvPr/>
        </p:nvGrpSpPr>
        <p:grpSpPr bwMode="auto">
          <a:xfrm>
            <a:off x="6324600" y="4419600"/>
            <a:ext cx="1066800" cy="381000"/>
            <a:chOff x="2016" y="3072"/>
            <a:chExt cx="672" cy="240"/>
          </a:xfrm>
        </p:grpSpPr>
        <p:sp>
          <p:nvSpPr>
            <p:cNvPr id="226333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0.32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6334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7.42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6335" name="AutoShape 31"/>
          <p:cNvCxnSpPr>
            <a:cxnSpLocks noChangeShapeType="1"/>
            <a:stCxn id="226333" idx="2"/>
            <a:endCxn id="226334" idx="2"/>
          </p:cNvCxnSpPr>
          <p:nvPr/>
        </p:nvCxnSpPr>
        <p:spPr bwMode="auto">
          <a:xfrm rot="16200000" flipH="1">
            <a:off x="6857206" y="4534694"/>
            <a:ext cx="1588" cy="533400"/>
          </a:xfrm>
          <a:prstGeom prst="curvedConnector3">
            <a:avLst>
              <a:gd name="adj1" fmla="val 322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26336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6337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6338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6339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6340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6341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6342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6343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6344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6345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6346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6347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643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2891A-2663-804C-8AB9-7E1FCBB46A7C}" type="slidenum">
              <a:rPr lang="en-US"/>
              <a:pPr/>
              <a:t>21</a:t>
            </a:fld>
            <a:endParaRPr lang="en-US" sz="1400"/>
          </a:p>
        </p:txBody>
      </p:sp>
      <p:sp>
        <p:nvSpPr>
          <p:cNvPr id="227330" name="Rectangle 2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7331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7332" name="Rectangle 4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27333" name="Rectangle 5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0.32</a:t>
            </a:r>
          </a:p>
        </p:txBody>
      </p:sp>
      <p:sp>
        <p:nvSpPr>
          <p:cNvPr id="227334" name="Rectangle 6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7335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7336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7337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7338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7339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7340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7353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5:  </a:t>
            </a:r>
            <a:r>
              <a:rPr lang="en-US">
                <a:solidFill>
                  <a:srgbClr val="003399"/>
                </a:solidFill>
              </a:rPr>
              <a:t>step 1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7356" name="Group 28"/>
          <p:cNvGrpSpPr>
            <a:grpSpLocks/>
          </p:cNvGrpSpPr>
          <p:nvPr/>
        </p:nvGrpSpPr>
        <p:grpSpPr bwMode="auto">
          <a:xfrm>
            <a:off x="5791200" y="4419600"/>
            <a:ext cx="1066800" cy="381000"/>
            <a:chOff x="2016" y="3072"/>
            <a:chExt cx="672" cy="240"/>
          </a:xfrm>
        </p:grpSpPr>
        <p:sp>
          <p:nvSpPr>
            <p:cNvPr id="227357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0.32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7358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2.78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7359" name="AutoShape 31"/>
          <p:cNvCxnSpPr>
            <a:cxnSpLocks noChangeShapeType="1"/>
            <a:stCxn id="227357" idx="2"/>
            <a:endCxn id="227358" idx="2"/>
          </p:cNvCxnSpPr>
          <p:nvPr/>
        </p:nvCxnSpPr>
        <p:spPr bwMode="auto">
          <a:xfrm rot="16200000" flipH="1">
            <a:off x="6323806" y="4534694"/>
            <a:ext cx="1588" cy="533400"/>
          </a:xfrm>
          <a:prstGeom prst="curvedConnector3">
            <a:avLst>
              <a:gd name="adj1" fmla="val 282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27360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7361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7362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7363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7364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7365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7366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7367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7368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7369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7370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7371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148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7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2D942-63B0-6446-BC95-300021935B54}" type="slidenum">
              <a:rPr lang="en-US"/>
              <a:pPr/>
              <a:t>22</a:t>
            </a:fld>
            <a:endParaRPr lang="en-US" sz="1400"/>
          </a:p>
        </p:txBody>
      </p:sp>
      <p:sp>
        <p:nvSpPr>
          <p:cNvPr id="228354" name="Rectangle 2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0.32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8359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8360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8362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8363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8364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8377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5:  </a:t>
            </a:r>
            <a:r>
              <a:rPr lang="en-US">
                <a:solidFill>
                  <a:srgbClr val="003399"/>
                </a:solidFill>
              </a:rPr>
              <a:t>step 2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8380" name="Group 28"/>
          <p:cNvGrpSpPr>
            <a:grpSpLocks/>
          </p:cNvGrpSpPr>
          <p:nvPr/>
        </p:nvGrpSpPr>
        <p:grpSpPr bwMode="auto">
          <a:xfrm>
            <a:off x="5257800" y="4419600"/>
            <a:ext cx="1066800" cy="381000"/>
            <a:chOff x="2016" y="3072"/>
            <a:chExt cx="672" cy="240"/>
          </a:xfrm>
        </p:grpSpPr>
        <p:sp>
          <p:nvSpPr>
            <p:cNvPr id="228381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0.32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8382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1.17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8383" name="AutoShape 31"/>
          <p:cNvCxnSpPr>
            <a:cxnSpLocks noChangeShapeType="1"/>
            <a:stCxn id="228381" idx="2"/>
            <a:endCxn id="228382" idx="2"/>
          </p:cNvCxnSpPr>
          <p:nvPr/>
        </p:nvCxnSpPr>
        <p:spPr bwMode="auto">
          <a:xfrm rot="16200000" flipH="1">
            <a:off x="5790406" y="4534694"/>
            <a:ext cx="1588" cy="533400"/>
          </a:xfrm>
          <a:prstGeom prst="curvedConnector3">
            <a:avLst>
              <a:gd name="adj1" fmla="val 265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28384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8385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8386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8387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8388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8389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8390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8391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8392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8393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8394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8395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6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83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88F17-B6CA-5B43-BF6D-ACCF16B52020}" type="slidenum">
              <a:rPr lang="en-US"/>
              <a:pPr/>
              <a:t>23</a:t>
            </a:fld>
            <a:endParaRPr lang="en-US" sz="1400"/>
          </a:p>
        </p:txBody>
      </p:sp>
      <p:sp>
        <p:nvSpPr>
          <p:cNvPr id="229378" name="Rectangle 2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29379" name="Rectangle 3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29380" name="Rectangle 4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29381" name="Rectangle 5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0.32</a:t>
            </a:r>
          </a:p>
        </p:txBody>
      </p:sp>
      <p:sp>
        <p:nvSpPr>
          <p:cNvPr id="229382" name="Rectangle 6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29383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29384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29385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29386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29387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29388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29401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5:  </a:t>
            </a:r>
            <a:r>
              <a:rPr lang="en-US">
                <a:solidFill>
                  <a:srgbClr val="003399"/>
                </a:solidFill>
              </a:rPr>
              <a:t>step 3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29404" name="Group 28"/>
          <p:cNvGrpSpPr>
            <a:grpSpLocks/>
          </p:cNvGrpSpPr>
          <p:nvPr/>
        </p:nvGrpSpPr>
        <p:grpSpPr bwMode="auto">
          <a:xfrm>
            <a:off x="4724400" y="4419600"/>
            <a:ext cx="1066800" cy="381000"/>
            <a:chOff x="2016" y="3072"/>
            <a:chExt cx="672" cy="240"/>
          </a:xfrm>
        </p:grpSpPr>
        <p:sp>
          <p:nvSpPr>
            <p:cNvPr id="229405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0.32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29406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1.12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29407" name="AutoShape 31"/>
          <p:cNvCxnSpPr>
            <a:cxnSpLocks noChangeShapeType="1"/>
            <a:stCxn id="229405" idx="2"/>
            <a:endCxn id="229406" idx="2"/>
          </p:cNvCxnSpPr>
          <p:nvPr/>
        </p:nvCxnSpPr>
        <p:spPr bwMode="auto">
          <a:xfrm rot="16200000" flipH="1">
            <a:off x="5257006" y="4534694"/>
            <a:ext cx="1588" cy="533400"/>
          </a:xfrm>
          <a:prstGeom prst="curvedConnector3">
            <a:avLst>
              <a:gd name="adj1" fmla="val 273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29408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29409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29410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29411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29412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29413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29414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29415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29416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29417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29418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29419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5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94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7EDC3-1552-774E-9125-DE66D6A5882C}" type="slidenum">
              <a:rPr lang="en-US"/>
              <a:pPr/>
              <a:t>24</a:t>
            </a:fld>
            <a:endParaRPr lang="en-US" sz="1400"/>
          </a:p>
        </p:txBody>
      </p:sp>
      <p:sp>
        <p:nvSpPr>
          <p:cNvPr id="230402" name="Rectangle 2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30403" name="Rectangle 3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30404" name="Rectangle 4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30405" name="Rectangle 5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0.32</a:t>
            </a:r>
          </a:p>
        </p:txBody>
      </p:sp>
      <p:sp>
        <p:nvSpPr>
          <p:cNvPr id="230406" name="Rectangle 6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30407" name="Rectangle 7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30408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30409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30410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30411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30412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30425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5:  </a:t>
            </a:r>
            <a:r>
              <a:rPr lang="en-US">
                <a:solidFill>
                  <a:srgbClr val="003399"/>
                </a:solidFill>
              </a:rPr>
              <a:t>step 4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30428" name="Group 28"/>
          <p:cNvGrpSpPr>
            <a:grpSpLocks/>
          </p:cNvGrpSpPr>
          <p:nvPr/>
        </p:nvGrpSpPr>
        <p:grpSpPr bwMode="auto">
          <a:xfrm>
            <a:off x="4191000" y="4419600"/>
            <a:ext cx="1066800" cy="381000"/>
            <a:chOff x="2016" y="3072"/>
            <a:chExt cx="672" cy="240"/>
          </a:xfrm>
        </p:grpSpPr>
        <p:sp>
          <p:nvSpPr>
            <p:cNvPr id="230429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0.32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30430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0.56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30431" name="AutoShape 31"/>
          <p:cNvCxnSpPr>
            <a:cxnSpLocks noChangeShapeType="1"/>
            <a:stCxn id="230429" idx="2"/>
            <a:endCxn id="230430" idx="2"/>
          </p:cNvCxnSpPr>
          <p:nvPr/>
        </p:nvCxnSpPr>
        <p:spPr bwMode="auto">
          <a:xfrm rot="16200000" flipH="1">
            <a:off x="4723606" y="4534694"/>
            <a:ext cx="1588" cy="533400"/>
          </a:xfrm>
          <a:prstGeom prst="curvedConnector3">
            <a:avLst>
              <a:gd name="adj1" fmla="val 298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30432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30433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30434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30435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30436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30437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30438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0439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30440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30441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30442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30443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173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04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BBFD46-7388-BF43-9A9D-3F5D4EE90645}" type="slidenum">
              <a:rPr lang="en-US"/>
              <a:pPr/>
              <a:t>25</a:t>
            </a:fld>
            <a:endParaRPr lang="en-US" sz="1400"/>
          </a:p>
        </p:txBody>
      </p:sp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31427" name="Rectangle 3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0.32</a:t>
            </a:r>
          </a:p>
        </p:txBody>
      </p:sp>
      <p:sp>
        <p:nvSpPr>
          <p:cNvPr id="231430" name="Rectangle 6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31431" name="Rectangle 7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31432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31433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31434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31435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231436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31449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5:  </a:t>
            </a:r>
            <a:r>
              <a:rPr lang="en-US">
                <a:solidFill>
                  <a:srgbClr val="003399"/>
                </a:solidFill>
              </a:rPr>
              <a:t>step 5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31456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31457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31458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31459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31460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31461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31462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1463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31464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31465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31466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31467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70883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5FBF0-C2D2-DE42-915B-C0D73B01FD84}" type="slidenum">
              <a:rPr lang="en-US"/>
              <a:pPr/>
              <a:t>26</a:t>
            </a:fld>
            <a:endParaRPr lang="en-US" sz="1400"/>
          </a:p>
        </p:txBody>
      </p:sp>
      <p:sp>
        <p:nvSpPr>
          <p:cNvPr id="232450" name="Rectangle 2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7.42</a:t>
            </a:r>
          </a:p>
        </p:txBody>
      </p:sp>
      <p:sp>
        <p:nvSpPr>
          <p:cNvPr id="232451" name="Rectangle 3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1.12</a:t>
            </a:r>
          </a:p>
        </p:txBody>
      </p:sp>
      <p:sp>
        <p:nvSpPr>
          <p:cNvPr id="232452" name="Rectangle 4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1.17</a:t>
            </a:r>
          </a:p>
        </p:txBody>
      </p:sp>
      <p:sp>
        <p:nvSpPr>
          <p:cNvPr id="232453" name="Rectangle 5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0.32</a:t>
            </a:r>
          </a:p>
        </p:txBody>
      </p:sp>
      <p:sp>
        <p:nvSpPr>
          <p:cNvPr id="232454" name="Rectangle 6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232455" name="Rectangle 7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0.56</a:t>
            </a:r>
          </a:p>
        </p:txBody>
      </p:sp>
      <p:sp>
        <p:nvSpPr>
          <p:cNvPr id="232456" name="Rectangle 8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232457" name="Rectangle 9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232458" name="Rectangle 10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232459" name="Rectangle 11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6.21</a:t>
            </a:r>
          </a:p>
        </p:txBody>
      </p:sp>
      <p:sp>
        <p:nvSpPr>
          <p:cNvPr id="232460" name="Rectangle 12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232473" name="Text Box 25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6:  </a:t>
            </a:r>
            <a:r>
              <a:rPr lang="en-US">
                <a:solidFill>
                  <a:srgbClr val="003399"/>
                </a:solidFill>
              </a:rPr>
              <a:t>step 0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232476" name="Group 28"/>
          <p:cNvGrpSpPr>
            <a:grpSpLocks/>
          </p:cNvGrpSpPr>
          <p:nvPr/>
        </p:nvGrpSpPr>
        <p:grpSpPr bwMode="auto">
          <a:xfrm>
            <a:off x="6858000" y="4419600"/>
            <a:ext cx="1066800" cy="381000"/>
            <a:chOff x="2016" y="3072"/>
            <a:chExt cx="672" cy="240"/>
          </a:xfrm>
        </p:grpSpPr>
        <p:sp>
          <p:nvSpPr>
            <p:cNvPr id="232477" name="Rectangle 29"/>
            <p:cNvSpPr>
              <a:spLocks noChangeArrowheads="1"/>
            </p:cNvSpPr>
            <p:nvPr/>
          </p:nvSpPr>
          <p:spPr bwMode="auto">
            <a:xfrm>
              <a:off x="2016" y="3072"/>
              <a:ext cx="336" cy="24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6.21</a:t>
              </a:r>
              <a:endParaRPr lang="en-US" sz="1400" b="1">
                <a:latin typeface="Courier New" charset="0"/>
              </a:endParaRPr>
            </a:p>
          </p:txBody>
        </p:sp>
        <p:sp>
          <p:nvSpPr>
            <p:cNvPr id="232478" name="Rectangle 30"/>
            <p:cNvSpPr>
              <a:spLocks noChangeArrowheads="1"/>
            </p:cNvSpPr>
            <p:nvPr/>
          </p:nvSpPr>
          <p:spPr bwMode="auto">
            <a:xfrm>
              <a:off x="2352" y="3072"/>
              <a:ext cx="336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>
                  <a:solidFill>
                    <a:schemeClr val="bg2"/>
                  </a:solidFill>
                  <a:latin typeface="Courier New" charset="0"/>
                </a:rPr>
                <a:t>7.42</a:t>
              </a:r>
              <a:endParaRPr lang="en-US" sz="1400" b="1">
                <a:latin typeface="Courier New" charset="0"/>
              </a:endParaRPr>
            </a:p>
          </p:txBody>
        </p:sp>
      </p:grpSp>
      <p:cxnSp>
        <p:nvCxnSpPr>
          <p:cNvPr id="232479" name="AutoShape 31"/>
          <p:cNvCxnSpPr>
            <a:cxnSpLocks noChangeShapeType="1"/>
            <a:stCxn id="232477" idx="2"/>
            <a:endCxn id="232478" idx="2"/>
          </p:cNvCxnSpPr>
          <p:nvPr/>
        </p:nvCxnSpPr>
        <p:spPr bwMode="auto">
          <a:xfrm rot="16200000" flipH="1">
            <a:off x="7390606" y="4534694"/>
            <a:ext cx="1588" cy="533400"/>
          </a:xfrm>
          <a:prstGeom prst="curvedConnector3">
            <a:avLst>
              <a:gd name="adj1" fmla="val 28199995"/>
            </a:avLst>
          </a:prstGeom>
          <a:noFill/>
          <a:ln w="34925">
            <a:solidFill>
              <a:srgbClr val="006600"/>
            </a:solidFill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32480" name="Group 32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232481" name="Rectangle 33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32482" name="Rectangle 34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32483" name="Rectangle 35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32484" name="Rectangle 36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32485" name="Rectangle 37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232486" name="Rectangle 38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2487" name="Rectangle 39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32488" name="Rectangle 40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232489" name="Rectangle 41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232490" name="Rectangle 42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32491" name="Rectangle 43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435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24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Best Case Scenario for Insertion Sort?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49496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K-Nearly Sorted Arrays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765007"/>
              </p:ext>
            </p:extLst>
          </p:nvPr>
        </p:nvGraphicFramePr>
        <p:xfrm>
          <a:off x="838200" y="1825625"/>
          <a:ext cx="1051560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Input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Sorted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Abs</a:t>
                      </a:r>
                      <a:r>
                        <a:rPr lang="en-US" altLang="ko-KR" b="1" baseline="0" dirty="0" smtClean="0"/>
                        <a:t> Diff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0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0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4161453"/>
            <a:ext cx="107690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/>
              <a:t>K here is 2</a:t>
            </a:r>
          </a:p>
          <a:p>
            <a:r>
              <a:rPr lang="en-US" altLang="ko-KR" sz="4000" dirty="0" smtClean="0"/>
              <a:t>What is the running time of insertion sort?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88612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Optimize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How would you optimize insertion sort for human sorting?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10013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HW10 (Average Time Complexity)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126439"/>
              </p:ext>
            </p:extLst>
          </p:nvPr>
        </p:nvGraphicFramePr>
        <p:xfrm>
          <a:off x="838200" y="2666873"/>
          <a:ext cx="10515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243328"/>
                <a:gridCol w="3014472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Add(</a:t>
                      </a:r>
                      <a:r>
                        <a:rPr lang="en-US" altLang="ko-KR" dirty="0" err="1" smtClean="0"/>
                        <a:t>CaptchaPair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cp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err="1" smtClean="0"/>
                        <a:t>RemoveMin</a:t>
                      </a:r>
                      <a:r>
                        <a:rPr lang="en-US" altLang="ko-KR" dirty="0" smtClean="0"/>
                        <a:t>()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Remove(</a:t>
                      </a:r>
                      <a:r>
                        <a:rPr lang="en-US" altLang="ko-KR" dirty="0" err="1" smtClean="0"/>
                        <a:t>CaptchaPair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cp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Queue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O(1)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O(1)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O(n)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SortedSet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O(log</a:t>
                      </a:r>
                      <a:r>
                        <a:rPr lang="en-US" altLang="ko-KR" baseline="0" dirty="0" smtClean="0"/>
                        <a:t> n)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O(log</a:t>
                      </a:r>
                      <a:r>
                        <a:rPr lang="en-US" altLang="ko-KR" baseline="0" dirty="0" smtClean="0"/>
                        <a:t> n)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O(log n)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HashTable</a:t>
                      </a:r>
                      <a:r>
                        <a:rPr lang="en-US" altLang="ko-KR" baseline="0" dirty="0" smtClean="0"/>
                        <a:t> + </a:t>
                      </a:r>
                      <a:r>
                        <a:rPr lang="en-US" altLang="ko-KR" baseline="0" dirty="0" err="1" smtClean="0"/>
                        <a:t>DLList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O(1)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O(1)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O(1)</a:t>
                      </a:r>
                      <a:endParaRPr lang="ko-KR" alt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165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Divide and Conquer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Smaller problems and be solved more efficiently</a:t>
            </a:r>
          </a:p>
          <a:p>
            <a:r>
              <a:rPr lang="en-US" altLang="ko-KR" dirty="0" smtClean="0"/>
              <a:t>(If needed) Solutions to smaller problems can be combined efficiently</a:t>
            </a:r>
          </a:p>
          <a:p>
            <a:r>
              <a:rPr lang="en-US" altLang="ko-KR" b="1" dirty="0" err="1" smtClean="0"/>
              <a:t>Mergesort</a:t>
            </a:r>
            <a:r>
              <a:rPr lang="en-US" altLang="ko-KR" dirty="0" smtClean="0"/>
              <a:t> and </a:t>
            </a:r>
            <a:r>
              <a:rPr lang="en-US" altLang="ko-KR" b="1" dirty="0" smtClean="0"/>
              <a:t>quicksort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72779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Merge Sort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367" y="1497482"/>
            <a:ext cx="7299261" cy="4987828"/>
          </a:xfrm>
        </p:spPr>
      </p:pic>
    </p:spTree>
    <p:extLst>
      <p:ext uri="{BB962C8B-B14F-4D97-AF65-F5344CB8AC3E}">
        <p14:creationId xmlns:p14="http://schemas.microsoft.com/office/powerpoint/2010/main" val="21309091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MergeSort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How many levels are there in a merge sort?</a:t>
            </a:r>
          </a:p>
          <a:p>
            <a:r>
              <a:rPr lang="en-US" altLang="ko-KR" dirty="0" smtClean="0"/>
              <a:t>What is the complexity of the merge operation?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3316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Merge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379" y="1690688"/>
            <a:ext cx="9772261" cy="475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379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Merge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9780037" cy="5009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714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Merge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59" y="1690688"/>
            <a:ext cx="10477792" cy="490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7756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Merge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690688"/>
            <a:ext cx="10153261" cy="478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2337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Merge Sort Analysis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Complexity of Merge Operation?    </a:t>
            </a:r>
            <a:r>
              <a:rPr lang="en-US" altLang="ko-KR" b="1" dirty="0" smtClean="0"/>
              <a:t>O(n)</a:t>
            </a:r>
          </a:p>
          <a:p>
            <a:r>
              <a:rPr lang="en-US" altLang="ko-KR" dirty="0" smtClean="0"/>
              <a:t>Number of levels?       </a:t>
            </a:r>
            <a:r>
              <a:rPr lang="en-US" altLang="ko-KR" b="1" dirty="0" smtClean="0"/>
              <a:t>O(log n)</a:t>
            </a:r>
          </a:p>
          <a:p>
            <a:endParaRPr lang="en-US" altLang="ko-KR" dirty="0"/>
          </a:p>
          <a:p>
            <a:r>
              <a:rPr lang="en-US" altLang="ko-KR" dirty="0" smtClean="0"/>
              <a:t>Worst case time complexity? </a:t>
            </a:r>
          </a:p>
          <a:p>
            <a:endParaRPr lang="ko-KR" altLang="en-US" dirty="0"/>
          </a:p>
        </p:txBody>
      </p:sp>
      <p:pic>
        <p:nvPicPr>
          <p:cNvPr id="4" name="내용 개체 틀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906" y="2724537"/>
            <a:ext cx="4383894" cy="299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0815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Merge Sort </a:t>
            </a:r>
            <a:r>
              <a:rPr lang="en-US" altLang="ko-KR" dirty="0" err="1" smtClean="0"/>
              <a:t>PseudoCode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MergeSort</a:t>
            </a:r>
            <a:r>
              <a:rPr lang="en-US" altLang="ko-KR" dirty="0" smtClean="0"/>
              <a:t>(a[1], …, a[n/2])</a:t>
            </a:r>
          </a:p>
          <a:p>
            <a:r>
              <a:rPr lang="en-US" altLang="ko-KR" dirty="0" err="1" smtClean="0"/>
              <a:t>MergeSort</a:t>
            </a:r>
            <a:r>
              <a:rPr lang="en-US" altLang="ko-KR" dirty="0" smtClean="0"/>
              <a:t>(a[n/2+1], … , a[n])</a:t>
            </a:r>
          </a:p>
          <a:p>
            <a:r>
              <a:rPr lang="en-US" altLang="ko-KR" dirty="0" smtClean="0"/>
              <a:t>Merge(a[1], …, a[n])</a:t>
            </a:r>
          </a:p>
          <a:p>
            <a:endParaRPr lang="ko-KR" altLang="en-US" dirty="0"/>
          </a:p>
        </p:txBody>
      </p:sp>
      <p:pic>
        <p:nvPicPr>
          <p:cNvPr id="2050" name="Picture 2" descr="http://freefeast.info/wp-content/uploads/2013/02/merge-sort-Tracin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085" y="1844674"/>
            <a:ext cx="3502025" cy="442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2600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Quick Sort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8007220" cy="479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441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HW 10 Pitfalls	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clock() lacks precision in some computers </a:t>
            </a:r>
          </a:p>
          <a:p>
            <a:r>
              <a:rPr lang="en-US" altLang="ko-KR" dirty="0" smtClean="0"/>
              <a:t>What to do?</a:t>
            </a:r>
          </a:p>
          <a:p>
            <a:pPr lvl="1"/>
            <a:r>
              <a:rPr lang="en-US" altLang="ko-KR" dirty="0" smtClean="0"/>
              <a:t>Define a counter variable “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count”</a:t>
            </a:r>
          </a:p>
          <a:p>
            <a:pPr lvl="1"/>
            <a:r>
              <a:rPr lang="en-US" altLang="ko-KR" dirty="0" smtClean="0"/>
              <a:t>Increment the counter every time an addition occurs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618987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Quick Sort </a:t>
            </a:r>
            <a:r>
              <a:rPr lang="en-US" altLang="ko-KR" dirty="0" err="1" smtClean="0"/>
              <a:t>PseudoCode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Choose pivot element </a:t>
            </a:r>
            <a:r>
              <a:rPr lang="en-US" altLang="ko-KR" b="1" dirty="0" smtClean="0"/>
              <a:t>p</a:t>
            </a:r>
          </a:p>
          <a:p>
            <a:r>
              <a:rPr lang="en-US" altLang="ko-KR" dirty="0" smtClean="0"/>
              <a:t>Perform partition so that items less than </a:t>
            </a:r>
            <a:r>
              <a:rPr lang="en-US" altLang="ko-KR" b="1" dirty="0" smtClean="0"/>
              <a:t>p </a:t>
            </a:r>
            <a:r>
              <a:rPr lang="en-US" altLang="ko-KR" dirty="0" smtClean="0"/>
              <a:t>are in a[1, …, k-1] and items greater or equal to </a:t>
            </a:r>
            <a:r>
              <a:rPr lang="en-US" altLang="ko-KR" b="1" dirty="0" smtClean="0"/>
              <a:t>p</a:t>
            </a:r>
            <a:r>
              <a:rPr lang="en-US" altLang="ko-KR" dirty="0" smtClean="0"/>
              <a:t> are in a[k+1, …, n]</a:t>
            </a:r>
            <a:endParaRPr lang="en-US" altLang="ko-KR" b="1" dirty="0" smtClean="0"/>
          </a:p>
          <a:p>
            <a:r>
              <a:rPr lang="en-US" altLang="ko-KR" dirty="0" err="1" smtClean="0"/>
              <a:t>QuickSort</a:t>
            </a:r>
            <a:r>
              <a:rPr lang="en-US" altLang="ko-KR" dirty="0" smtClean="0"/>
              <a:t>(a[1, … , k-1])</a:t>
            </a:r>
          </a:p>
          <a:p>
            <a:r>
              <a:rPr lang="en-US" altLang="ko-KR" dirty="0" err="1" smtClean="0"/>
              <a:t>QuickSort</a:t>
            </a:r>
            <a:r>
              <a:rPr lang="en-US" altLang="ko-KR" dirty="0" smtClean="0"/>
              <a:t>(a[k+1, …, n])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74268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QuickSort</a:t>
            </a:r>
            <a:r>
              <a:rPr lang="en-US" altLang="ko-KR" dirty="0" smtClean="0"/>
              <a:t> Advantages over </a:t>
            </a:r>
            <a:r>
              <a:rPr lang="en-US" altLang="ko-KR" dirty="0" err="1" smtClean="0"/>
              <a:t>MergeSort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P</a:t>
            </a:r>
            <a:r>
              <a:rPr lang="en-US" altLang="ko-KR" dirty="0" smtClean="0"/>
              <a:t>artition can be done in-place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826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In-place Partition Algorithm (2-way)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>
              <a:hlinkClick r:id="rId2"/>
            </a:endParaRPr>
          </a:p>
          <a:p>
            <a:r>
              <a:rPr lang="en-US" altLang="ko-KR" dirty="0" smtClean="0">
                <a:hlinkClick r:id="rId2"/>
              </a:rPr>
              <a:t>http://me.dt.in.th/page/Quicksort/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73561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Quick Sort Optimizations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Choosing the pivot</a:t>
            </a:r>
          </a:p>
          <a:p>
            <a:r>
              <a:rPr lang="en-US" altLang="ko-KR" dirty="0" smtClean="0"/>
              <a:t>Partition Algorithm</a:t>
            </a:r>
          </a:p>
        </p:txBody>
      </p:sp>
    </p:spTree>
    <p:extLst>
      <p:ext uri="{BB962C8B-B14F-4D97-AF65-F5344CB8AC3E}">
        <p14:creationId xmlns:p14="http://schemas.microsoft.com/office/powerpoint/2010/main" val="8749793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Quick Sort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Worst Case?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496603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Quick Sort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8007220" cy="479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3488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HeapSort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Can you use heaps to sort?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193800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Heap Sort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Build heap (What is the complexity?)</a:t>
            </a:r>
          </a:p>
          <a:p>
            <a:r>
              <a:rPr lang="en-US" altLang="ko-KR" dirty="0" smtClean="0"/>
              <a:t>Remove items from heap (What is the complexity?)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3734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K-Nearly Sorted Arrays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138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  <a:gridCol w="105156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Input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Sorted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Abs</a:t>
                      </a:r>
                      <a:r>
                        <a:rPr lang="en-US" altLang="ko-KR" b="1" baseline="0" dirty="0" smtClean="0"/>
                        <a:t> Diff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0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0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1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2</a:t>
                      </a:r>
                      <a:endParaRPr lang="ko-KR" alt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4161453"/>
            <a:ext cx="107690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/>
              <a:t>K here is 2</a:t>
            </a:r>
          </a:p>
          <a:p>
            <a:r>
              <a:rPr lang="en-US" altLang="ko-KR" sz="4000" dirty="0" smtClean="0"/>
              <a:t>What is the running time of insertion sort?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603627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Heap Sort for K-nearly sorted arrays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Build heap H of size K</a:t>
            </a:r>
          </a:p>
          <a:p>
            <a:pPr marL="0" indent="0">
              <a:buNone/>
            </a:pPr>
            <a:r>
              <a:rPr lang="en-US" altLang="ko-KR" dirty="0" smtClean="0"/>
              <a:t>for(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=K;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&lt;n;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++)</a:t>
            </a:r>
          </a:p>
          <a:p>
            <a:pPr marL="457200" lvl="1" indent="0">
              <a:buNone/>
            </a:pPr>
            <a:r>
              <a:rPr lang="en-US" altLang="ko-KR" dirty="0" smtClean="0"/>
              <a:t>A[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-K] = </a:t>
            </a:r>
            <a:r>
              <a:rPr lang="en-US" altLang="ko-KR" dirty="0" err="1" smtClean="0"/>
              <a:t>H.removeMin</a:t>
            </a:r>
            <a:r>
              <a:rPr lang="en-US" altLang="ko-KR" dirty="0" smtClean="0"/>
              <a:t>();</a:t>
            </a:r>
          </a:p>
          <a:p>
            <a:pPr marL="457200" lvl="1" indent="0">
              <a:buNone/>
            </a:pPr>
            <a:r>
              <a:rPr lang="en-US" altLang="ko-KR" dirty="0" err="1" smtClean="0"/>
              <a:t>H.add</a:t>
            </a:r>
            <a:r>
              <a:rPr lang="en-US" altLang="ko-KR" dirty="0" smtClean="0"/>
              <a:t>(A[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]);</a:t>
            </a:r>
          </a:p>
          <a:p>
            <a:r>
              <a:rPr lang="en-US" altLang="ko-KR" dirty="0" err="1" smtClean="0"/>
              <a:t>RemoveMin</a:t>
            </a:r>
            <a:r>
              <a:rPr lang="en-US" altLang="ko-KR" dirty="0" smtClean="0"/>
              <a:t>() from the heap, and add to A[] until empty</a:t>
            </a:r>
          </a:p>
          <a:p>
            <a:r>
              <a:rPr lang="en-US" altLang="ko-KR" dirty="0" smtClean="0"/>
              <a:t>Time Complexity? O(n log(k) ) vs O(n * k) for insertion sort (good when k is much smaller than n)</a:t>
            </a:r>
          </a:p>
          <a:p>
            <a:endParaRPr lang="en-US" altLang="ko-KR" dirty="0" smtClean="0"/>
          </a:p>
          <a:p>
            <a:pPr lvl="1"/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93041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Questions?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80613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Run Time Complexity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701547"/>
              </p:ext>
            </p:extLst>
          </p:nvPr>
        </p:nvGraphicFramePr>
        <p:xfrm>
          <a:off x="838200" y="1825625"/>
          <a:ext cx="841248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Average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Worst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In place?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Insertion Sort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O(n^2)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O(n^2)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Yes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Merge Sort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O(n log n)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O(n log n)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No</a:t>
                      </a:r>
                      <a:endParaRPr lang="ko-KR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Quick Sort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O(n log n)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O(n^2)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Yes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Heap Sort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O(n log n)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O(n log n)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Yes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Quick Sort + Insertion Sort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?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?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?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Introspective Sort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?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?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?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5738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Demos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http://www.sorting-algorithms.com/quick-sort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556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Sorting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What are some sorting algorithms that you know?</a:t>
            </a:r>
          </a:p>
          <a:p>
            <a:r>
              <a:rPr lang="en-US" altLang="ko-KR" dirty="0" smtClean="0"/>
              <a:t>What is the best?</a:t>
            </a:r>
          </a:p>
          <a:p>
            <a:r>
              <a:rPr lang="en-US" altLang="ko-KR" dirty="0" smtClean="0"/>
              <a:t>How would you sort a pile of papers alphabetically?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954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Sorting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Insertion Sort (Why useful)?</a:t>
            </a:r>
          </a:p>
          <a:p>
            <a:r>
              <a:rPr lang="en-US" altLang="ko-KR" dirty="0" smtClean="0"/>
              <a:t>Merge Sort</a:t>
            </a:r>
          </a:p>
          <a:p>
            <a:r>
              <a:rPr lang="en-US" altLang="ko-KR" dirty="0" smtClean="0"/>
              <a:t>Quick Sort</a:t>
            </a:r>
          </a:p>
          <a:p>
            <a:r>
              <a:rPr lang="en-US" altLang="ko-KR" dirty="0" smtClean="0"/>
              <a:t>Heap Sort</a:t>
            </a:r>
          </a:p>
          <a:p>
            <a:r>
              <a:rPr lang="en-US" altLang="ko-KR" dirty="0" smtClean="0">
                <a:solidFill>
                  <a:schemeClr val="bg1">
                    <a:lumMod val="75000"/>
                  </a:schemeClr>
                </a:solidFill>
              </a:rPr>
              <a:t>Quick Sort + Insertion Sort</a:t>
            </a:r>
          </a:p>
          <a:p>
            <a:r>
              <a:rPr lang="en-US" altLang="ko-KR" dirty="0" smtClean="0">
                <a:solidFill>
                  <a:schemeClr val="bg1">
                    <a:lumMod val="75000"/>
                  </a:schemeClr>
                </a:solidFill>
              </a:rPr>
              <a:t>Quick Sort + Heap Sort</a:t>
            </a:r>
            <a:endParaRPr lang="en-US" altLang="ko-KR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10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Insertion Sort </a:t>
            </a:r>
            <a:r>
              <a:rPr lang="en-US" altLang="ko-KR" dirty="0" err="1" smtClean="0"/>
              <a:t>PsuedoCode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for (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=2;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&lt;n;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++)</a:t>
            </a:r>
          </a:p>
          <a:p>
            <a:pPr marL="0" indent="0">
              <a:buNone/>
            </a:pPr>
            <a:r>
              <a:rPr lang="en-US" altLang="ko-KR" dirty="0" smtClean="0"/>
              <a:t>	for (k = 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; k &gt; 1 &amp;&amp; a[k] &lt; a[k-1]; k--) </a:t>
            </a:r>
          </a:p>
          <a:p>
            <a:pPr marL="0" indent="0">
              <a:buNone/>
            </a:pPr>
            <a:r>
              <a:rPr lang="en-US" altLang="ko-KR" dirty="0" smtClean="0"/>
              <a:t>		swap(a[k], a[k-1]);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1184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69D22-B861-AE4B-A495-35492DA2B281}" type="slidenum">
              <a:rPr lang="en-US"/>
              <a:pPr/>
              <a:t>9</a:t>
            </a:fld>
            <a:endParaRPr lang="en-US" sz="1400"/>
          </a:p>
        </p:txBody>
      </p:sp>
      <p:sp>
        <p:nvSpPr>
          <p:cNvPr id="61498" name="Rectangle 58"/>
          <p:cNvSpPr>
            <a:spLocks noChangeArrowheads="1"/>
          </p:cNvSpPr>
          <p:nvPr/>
        </p:nvSpPr>
        <p:spPr bwMode="auto">
          <a:xfrm>
            <a:off x="5257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0.56</a:t>
            </a:r>
          </a:p>
        </p:txBody>
      </p:sp>
      <p:sp>
        <p:nvSpPr>
          <p:cNvPr id="61500" name="Rectangle 60"/>
          <p:cNvSpPr>
            <a:spLocks noChangeArrowheads="1"/>
          </p:cNvSpPr>
          <p:nvPr/>
        </p:nvSpPr>
        <p:spPr bwMode="auto">
          <a:xfrm>
            <a:off x="5791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1.12</a:t>
            </a:r>
          </a:p>
        </p:txBody>
      </p:sp>
      <p:sp>
        <p:nvSpPr>
          <p:cNvPr id="61502" name="Rectangle 62"/>
          <p:cNvSpPr>
            <a:spLocks noChangeArrowheads="1"/>
          </p:cNvSpPr>
          <p:nvPr/>
        </p:nvSpPr>
        <p:spPr bwMode="auto">
          <a:xfrm>
            <a:off x="6324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1.17</a:t>
            </a:r>
          </a:p>
        </p:txBody>
      </p:sp>
      <p:sp>
        <p:nvSpPr>
          <p:cNvPr id="61504" name="Rectangle 64"/>
          <p:cNvSpPr>
            <a:spLocks noChangeArrowheads="1"/>
          </p:cNvSpPr>
          <p:nvPr/>
        </p:nvSpPr>
        <p:spPr bwMode="auto">
          <a:xfrm>
            <a:off x="68580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0.32</a:t>
            </a:r>
          </a:p>
        </p:txBody>
      </p:sp>
      <p:sp>
        <p:nvSpPr>
          <p:cNvPr id="61506" name="Rectangle 66"/>
          <p:cNvSpPr>
            <a:spLocks noChangeArrowheads="1"/>
          </p:cNvSpPr>
          <p:nvPr/>
        </p:nvSpPr>
        <p:spPr bwMode="auto">
          <a:xfrm>
            <a:off x="4191000" y="4419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latin typeface="Courier New" charset="0"/>
              </a:rPr>
              <a:t>2.78</a:t>
            </a:r>
          </a:p>
        </p:txBody>
      </p:sp>
      <p:sp>
        <p:nvSpPr>
          <p:cNvPr id="61508" name="Rectangle 68"/>
          <p:cNvSpPr>
            <a:spLocks noChangeArrowheads="1"/>
          </p:cNvSpPr>
          <p:nvPr/>
        </p:nvSpPr>
        <p:spPr bwMode="auto">
          <a:xfrm>
            <a:off x="4724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7.42</a:t>
            </a:r>
          </a:p>
        </p:txBody>
      </p:sp>
      <p:sp>
        <p:nvSpPr>
          <p:cNvPr id="61510" name="Rectangle 70"/>
          <p:cNvSpPr>
            <a:spLocks noChangeArrowheads="1"/>
          </p:cNvSpPr>
          <p:nvPr/>
        </p:nvSpPr>
        <p:spPr bwMode="auto">
          <a:xfrm>
            <a:off x="84582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3.14</a:t>
            </a:r>
          </a:p>
        </p:txBody>
      </p:sp>
      <p:sp>
        <p:nvSpPr>
          <p:cNvPr id="61512" name="Rectangle 72"/>
          <p:cNvSpPr>
            <a:spLocks noChangeArrowheads="1"/>
          </p:cNvSpPr>
          <p:nvPr/>
        </p:nvSpPr>
        <p:spPr bwMode="auto">
          <a:xfrm>
            <a:off x="89916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7.71</a:t>
            </a:r>
          </a:p>
        </p:txBody>
      </p:sp>
      <p:sp>
        <p:nvSpPr>
          <p:cNvPr id="61514" name="Rectangle 74"/>
          <p:cNvSpPr>
            <a:spLocks noChangeArrowheads="1"/>
          </p:cNvSpPr>
          <p:nvPr/>
        </p:nvSpPr>
        <p:spPr bwMode="auto">
          <a:xfrm>
            <a:off x="2590800" y="4419600"/>
            <a:ext cx="16002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Value</a:t>
            </a:r>
          </a:p>
        </p:txBody>
      </p:sp>
      <p:sp>
        <p:nvSpPr>
          <p:cNvPr id="61516" name="Rectangle 76"/>
          <p:cNvSpPr>
            <a:spLocks noChangeArrowheads="1"/>
          </p:cNvSpPr>
          <p:nvPr/>
        </p:nvSpPr>
        <p:spPr bwMode="auto">
          <a:xfrm>
            <a:off x="73914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6.21</a:t>
            </a:r>
          </a:p>
        </p:txBody>
      </p:sp>
      <p:sp>
        <p:nvSpPr>
          <p:cNvPr id="61518" name="Rectangle 78"/>
          <p:cNvSpPr>
            <a:spLocks noChangeArrowheads="1"/>
          </p:cNvSpPr>
          <p:nvPr/>
        </p:nvSpPr>
        <p:spPr bwMode="auto">
          <a:xfrm>
            <a:off x="7924800" y="4419600"/>
            <a:ext cx="5334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lang="en-US" sz="1400" b="1">
                <a:solidFill>
                  <a:schemeClr val="tx2"/>
                </a:solidFill>
                <a:latin typeface="Courier New" charset="0"/>
              </a:rPr>
              <a:t>4.42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4343400" y="5424488"/>
            <a:ext cx="373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</a:rPr>
              <a:t>Iteration 0:  </a:t>
            </a:r>
            <a:r>
              <a:rPr lang="en-US">
                <a:solidFill>
                  <a:srgbClr val="003399"/>
                </a:solidFill>
              </a:rPr>
              <a:t>step 0</a:t>
            </a:r>
            <a:r>
              <a:rPr lang="en-US">
                <a:solidFill>
                  <a:schemeClr val="bg2"/>
                </a:solidFill>
              </a:rPr>
              <a:t>.</a:t>
            </a:r>
          </a:p>
        </p:txBody>
      </p:sp>
      <p:grpSp>
        <p:nvGrpSpPr>
          <p:cNvPr id="61527" name="Group 87"/>
          <p:cNvGrpSpPr>
            <a:grpSpLocks/>
          </p:cNvGrpSpPr>
          <p:nvPr/>
        </p:nvGrpSpPr>
        <p:grpSpPr bwMode="auto">
          <a:xfrm>
            <a:off x="2590800" y="4038600"/>
            <a:ext cx="6934200" cy="381000"/>
            <a:chOff x="672" y="2304"/>
            <a:chExt cx="4368" cy="240"/>
          </a:xfrm>
        </p:grpSpPr>
        <p:sp>
          <p:nvSpPr>
            <p:cNvPr id="61528" name="Rectangle 88"/>
            <p:cNvSpPr>
              <a:spLocks noChangeArrowheads="1"/>
            </p:cNvSpPr>
            <p:nvPr/>
          </p:nvSpPr>
          <p:spPr bwMode="auto">
            <a:xfrm>
              <a:off x="235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61529" name="Rectangle 89"/>
            <p:cNvSpPr>
              <a:spLocks noChangeArrowheads="1"/>
            </p:cNvSpPr>
            <p:nvPr/>
          </p:nvSpPr>
          <p:spPr bwMode="auto">
            <a:xfrm>
              <a:off x="268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61530" name="Rectangle 90"/>
            <p:cNvSpPr>
              <a:spLocks noChangeArrowheads="1"/>
            </p:cNvSpPr>
            <p:nvPr/>
          </p:nvSpPr>
          <p:spPr bwMode="auto">
            <a:xfrm>
              <a:off x="302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61531" name="Rectangle 91"/>
            <p:cNvSpPr>
              <a:spLocks noChangeArrowheads="1"/>
            </p:cNvSpPr>
            <p:nvPr/>
          </p:nvSpPr>
          <p:spPr bwMode="auto">
            <a:xfrm>
              <a:off x="336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61532" name="Rectangle 92"/>
            <p:cNvSpPr>
              <a:spLocks noChangeArrowheads="1"/>
            </p:cNvSpPr>
            <p:nvPr/>
          </p:nvSpPr>
          <p:spPr bwMode="auto">
            <a:xfrm>
              <a:off x="1680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61533" name="Rectangle 93"/>
            <p:cNvSpPr>
              <a:spLocks noChangeArrowheads="1"/>
            </p:cNvSpPr>
            <p:nvPr/>
          </p:nvSpPr>
          <p:spPr bwMode="auto">
            <a:xfrm>
              <a:off x="201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61534" name="Rectangle 94"/>
            <p:cNvSpPr>
              <a:spLocks noChangeArrowheads="1"/>
            </p:cNvSpPr>
            <p:nvPr/>
          </p:nvSpPr>
          <p:spPr bwMode="auto">
            <a:xfrm>
              <a:off x="4368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61535" name="Rectangle 95"/>
            <p:cNvSpPr>
              <a:spLocks noChangeArrowheads="1"/>
            </p:cNvSpPr>
            <p:nvPr/>
          </p:nvSpPr>
          <p:spPr bwMode="auto">
            <a:xfrm>
              <a:off x="4704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61536" name="Rectangle 96"/>
            <p:cNvSpPr>
              <a:spLocks noChangeArrowheads="1"/>
            </p:cNvSpPr>
            <p:nvPr/>
          </p:nvSpPr>
          <p:spPr bwMode="auto">
            <a:xfrm>
              <a:off x="672" y="2304"/>
              <a:ext cx="1008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Array index</a:t>
              </a:r>
            </a:p>
          </p:txBody>
        </p:sp>
        <p:sp>
          <p:nvSpPr>
            <p:cNvPr id="61537" name="Rectangle 97"/>
            <p:cNvSpPr>
              <a:spLocks noChangeArrowheads="1"/>
            </p:cNvSpPr>
            <p:nvPr/>
          </p:nvSpPr>
          <p:spPr bwMode="auto">
            <a:xfrm>
              <a:off x="3696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61538" name="Rectangle 98"/>
            <p:cNvSpPr>
              <a:spLocks noChangeArrowheads="1"/>
            </p:cNvSpPr>
            <p:nvPr/>
          </p:nvSpPr>
          <p:spPr bwMode="auto">
            <a:xfrm>
              <a:off x="4032" y="2304"/>
              <a:ext cx="336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1777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1227</Words>
  <Application>Microsoft Office PowerPoint</Application>
  <PresentationFormat>와이드스크린</PresentationFormat>
  <Paragraphs>690</Paragraphs>
  <Slides>51</Slides>
  <Notes>18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51</vt:i4>
      </vt:variant>
    </vt:vector>
  </HeadingPairs>
  <TitlesOfParts>
    <vt:vector size="56" baseType="lpstr">
      <vt:lpstr>맑은 고딕</vt:lpstr>
      <vt:lpstr>Arial</vt:lpstr>
      <vt:lpstr>Courier New</vt:lpstr>
      <vt:lpstr>Wingdings</vt:lpstr>
      <vt:lpstr>Office 테마</vt:lpstr>
      <vt:lpstr>Notice: Changed TA Office hour Thursday</vt:lpstr>
      <vt:lpstr>HW10</vt:lpstr>
      <vt:lpstr>HW10 (Average Time Complexity)</vt:lpstr>
      <vt:lpstr>HW 10 Pitfalls </vt:lpstr>
      <vt:lpstr>Questions?</vt:lpstr>
      <vt:lpstr>Sorting</vt:lpstr>
      <vt:lpstr>Sorting</vt:lpstr>
      <vt:lpstr>Insertion Sort PsuedoCode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Best Case Scenario for Insertion Sort?</vt:lpstr>
      <vt:lpstr>K-Nearly Sorted Arrays</vt:lpstr>
      <vt:lpstr>Optimize </vt:lpstr>
      <vt:lpstr>Divide and Conquer</vt:lpstr>
      <vt:lpstr>Merge Sort</vt:lpstr>
      <vt:lpstr>MergeSort</vt:lpstr>
      <vt:lpstr>Merge</vt:lpstr>
      <vt:lpstr>Merge</vt:lpstr>
      <vt:lpstr>Merge</vt:lpstr>
      <vt:lpstr>Merge</vt:lpstr>
      <vt:lpstr>Merge Sort Analysis</vt:lpstr>
      <vt:lpstr>Merge Sort PseudoCode</vt:lpstr>
      <vt:lpstr>Quick Sort</vt:lpstr>
      <vt:lpstr>Quick Sort PseudoCode</vt:lpstr>
      <vt:lpstr>QuickSort Advantages over MergeSort</vt:lpstr>
      <vt:lpstr>In-place Partition Algorithm (2-way)</vt:lpstr>
      <vt:lpstr>Quick Sort Optimizations</vt:lpstr>
      <vt:lpstr>Quick Sort</vt:lpstr>
      <vt:lpstr>Quick Sort</vt:lpstr>
      <vt:lpstr>HeapSort</vt:lpstr>
      <vt:lpstr>Heap Sort</vt:lpstr>
      <vt:lpstr>K-Nearly Sorted Arrays</vt:lpstr>
      <vt:lpstr>Heap Sort for K-nearly sorted arrays</vt:lpstr>
      <vt:lpstr>Run Time Complexity</vt:lpstr>
      <vt:lpstr>Demos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41</cp:revision>
  <dcterms:created xsi:type="dcterms:W3CDTF">2014-05-07T13:51:22Z</dcterms:created>
  <dcterms:modified xsi:type="dcterms:W3CDTF">2014-05-07T19:59:28Z</dcterms:modified>
</cp:coreProperties>
</file>