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5" r:id="rId1"/>
    <p:sldMasterId id="2147483822" r:id="rId2"/>
  </p:sldMasterIdLst>
  <p:notesMasterIdLst>
    <p:notesMasterId r:id="rId41"/>
  </p:notesMasterIdLst>
  <p:handoutMasterIdLst>
    <p:handoutMasterId r:id="rId42"/>
  </p:handoutMasterIdLst>
  <p:sldIdLst>
    <p:sldId id="292" r:id="rId3"/>
    <p:sldId id="330" r:id="rId4"/>
    <p:sldId id="318" r:id="rId5"/>
    <p:sldId id="295" r:id="rId6"/>
    <p:sldId id="333" r:id="rId7"/>
    <p:sldId id="296" r:id="rId8"/>
    <p:sldId id="327" r:id="rId9"/>
    <p:sldId id="334" r:id="rId10"/>
    <p:sldId id="320" r:id="rId11"/>
    <p:sldId id="298" r:id="rId12"/>
    <p:sldId id="302" r:id="rId13"/>
    <p:sldId id="299" r:id="rId14"/>
    <p:sldId id="335" r:id="rId15"/>
    <p:sldId id="338" r:id="rId16"/>
    <p:sldId id="340" r:id="rId17"/>
    <p:sldId id="300" r:id="rId18"/>
    <p:sldId id="322" r:id="rId19"/>
    <p:sldId id="328" r:id="rId20"/>
    <p:sldId id="325" r:id="rId21"/>
    <p:sldId id="323" r:id="rId22"/>
    <p:sldId id="351" r:id="rId23"/>
    <p:sldId id="311" r:id="rId24"/>
    <p:sldId id="329" r:id="rId25"/>
    <p:sldId id="332" r:id="rId26"/>
    <p:sldId id="297" r:id="rId27"/>
    <p:sldId id="326" r:id="rId28"/>
    <p:sldId id="303" r:id="rId29"/>
    <p:sldId id="336" r:id="rId30"/>
    <p:sldId id="352" r:id="rId31"/>
    <p:sldId id="304" r:id="rId32"/>
    <p:sldId id="305" r:id="rId33"/>
    <p:sldId id="344" r:id="rId34"/>
    <p:sldId id="341" r:id="rId35"/>
    <p:sldId id="345" r:id="rId36"/>
    <p:sldId id="346" r:id="rId37"/>
    <p:sldId id="350" r:id="rId38"/>
    <p:sldId id="324" r:id="rId39"/>
    <p:sldId id="315" r:id="rId40"/>
  </p:sldIdLst>
  <p:sldSz cx="9144000" cy="6858000" type="screen4x3"/>
  <p:notesSz cx="7315200" cy="9601200"/>
  <p:defaultTextStyle>
    <a:defPPr>
      <a:defRPr lang="en-US"/>
    </a:defPPr>
    <a:lvl1pPr algn="ctr" rtl="0" fontAlgn="base">
      <a:spcBef>
        <a:spcPct val="0"/>
      </a:spcBef>
      <a:spcAft>
        <a:spcPct val="0"/>
      </a:spcAft>
      <a:defRPr sz="2000" kern="1200">
        <a:solidFill>
          <a:schemeClr val="tx1"/>
        </a:solidFill>
        <a:latin typeface="Arial" charset="0"/>
        <a:ea typeface="+mn-ea"/>
        <a:cs typeface="Arial" charset="0"/>
      </a:defRPr>
    </a:lvl1pPr>
    <a:lvl2pPr marL="457200" algn="ctr" rtl="0" fontAlgn="base">
      <a:spcBef>
        <a:spcPct val="0"/>
      </a:spcBef>
      <a:spcAft>
        <a:spcPct val="0"/>
      </a:spcAft>
      <a:defRPr sz="2000" kern="1200">
        <a:solidFill>
          <a:schemeClr val="tx1"/>
        </a:solidFill>
        <a:latin typeface="Arial" charset="0"/>
        <a:ea typeface="+mn-ea"/>
        <a:cs typeface="Arial" charset="0"/>
      </a:defRPr>
    </a:lvl2pPr>
    <a:lvl3pPr marL="914400" algn="ctr" rtl="0" fontAlgn="base">
      <a:spcBef>
        <a:spcPct val="0"/>
      </a:spcBef>
      <a:spcAft>
        <a:spcPct val="0"/>
      </a:spcAft>
      <a:defRPr sz="2000" kern="1200">
        <a:solidFill>
          <a:schemeClr val="tx1"/>
        </a:solidFill>
        <a:latin typeface="Arial" charset="0"/>
        <a:ea typeface="+mn-ea"/>
        <a:cs typeface="Arial" charset="0"/>
      </a:defRPr>
    </a:lvl3pPr>
    <a:lvl4pPr marL="1371600" algn="ctr" rtl="0" fontAlgn="base">
      <a:spcBef>
        <a:spcPct val="0"/>
      </a:spcBef>
      <a:spcAft>
        <a:spcPct val="0"/>
      </a:spcAft>
      <a:defRPr sz="2000" kern="1200">
        <a:solidFill>
          <a:schemeClr val="tx1"/>
        </a:solidFill>
        <a:latin typeface="Arial" charset="0"/>
        <a:ea typeface="+mn-ea"/>
        <a:cs typeface="Arial" charset="0"/>
      </a:defRPr>
    </a:lvl4pPr>
    <a:lvl5pPr marL="1828800" algn="ctr"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FF00"/>
    <a:srgbClr val="20627A"/>
    <a:srgbClr val="182F7A"/>
    <a:srgbClr val="D60093"/>
    <a:srgbClr val="FF00FF"/>
    <a:srgbClr val="0085B4"/>
    <a:srgbClr val="A40000"/>
    <a:srgbClr val="000066"/>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76" autoAdjust="0"/>
  </p:normalViewPr>
  <p:slideViewPr>
    <p:cSldViewPr>
      <p:cViewPr varScale="1">
        <p:scale>
          <a:sx n="71" d="100"/>
          <a:sy n="71" d="100"/>
        </p:scale>
        <p:origin x="-1530" y="-102"/>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076A88-F62D-4589-BEE4-1FBFA5544A17}" type="doc">
      <dgm:prSet loTypeId="urn:microsoft.com/office/officeart/2005/8/layout/equation2" loCatId="relationship" qsTypeId="urn:microsoft.com/office/officeart/2005/8/quickstyle/simple1" qsCatId="simple" csTypeId="urn:microsoft.com/office/officeart/2005/8/colors/colorful4" csCatId="colorful" phldr="1"/>
      <dgm:spPr/>
    </dgm:pt>
    <dgm:pt modelId="{D0304E31-F494-4DDE-8C7E-D2867F7A81B8}">
      <dgm:prSet phldrT="[Text]" custT="1"/>
      <dgm:spPr>
        <a:solidFill>
          <a:srgbClr val="20627A"/>
        </a:solidFill>
      </dgm:spPr>
      <dgm:t>
        <a:bodyPr/>
        <a:lstStyle/>
        <a:p>
          <a:r>
            <a:rPr lang="en-US" sz="2400" b="1" dirty="0" smtClean="0">
              <a:solidFill>
                <a:srgbClr val="FF9900"/>
              </a:solidFill>
            </a:rPr>
            <a:t>Interest</a:t>
          </a:r>
          <a:endParaRPr lang="en-US" sz="2400" b="1" dirty="0">
            <a:solidFill>
              <a:srgbClr val="FF9900"/>
            </a:solidFill>
          </a:endParaRPr>
        </a:p>
      </dgm:t>
    </dgm:pt>
    <dgm:pt modelId="{9DB322DC-0C2F-4B89-93D3-2714ED9F0C5E}" type="parTrans" cxnId="{27915E51-3AEA-4CD0-914B-2839CCADBA01}">
      <dgm:prSet/>
      <dgm:spPr/>
      <dgm:t>
        <a:bodyPr/>
        <a:lstStyle/>
        <a:p>
          <a:endParaRPr lang="en-US"/>
        </a:p>
      </dgm:t>
    </dgm:pt>
    <dgm:pt modelId="{D051D7A1-31ED-4D2F-A6C9-6994BE9F71B3}" type="sibTrans" cxnId="{27915E51-3AEA-4CD0-914B-2839CCADBA01}">
      <dgm:prSet/>
      <dgm:spPr/>
      <dgm:t>
        <a:bodyPr/>
        <a:lstStyle/>
        <a:p>
          <a:endParaRPr lang="en-US"/>
        </a:p>
      </dgm:t>
    </dgm:pt>
    <dgm:pt modelId="{D6FAC333-AD64-4781-A882-04369AB1002F}">
      <dgm:prSet phldrT="[Text]" custT="1"/>
      <dgm:spPr>
        <a:solidFill>
          <a:srgbClr val="20627A"/>
        </a:solidFill>
      </dgm:spPr>
      <dgm:t>
        <a:bodyPr/>
        <a:lstStyle/>
        <a:p>
          <a:r>
            <a:rPr lang="en-US" sz="2400" b="1" dirty="0" smtClean="0">
              <a:solidFill>
                <a:schemeClr val="bg1">
                  <a:lumMod val="95000"/>
                </a:schemeClr>
              </a:solidFill>
            </a:rPr>
            <a:t>Expected positive outcome</a:t>
          </a:r>
          <a:endParaRPr lang="en-US" sz="2400" b="1" dirty="0">
            <a:solidFill>
              <a:schemeClr val="bg1">
                <a:lumMod val="95000"/>
              </a:schemeClr>
            </a:solidFill>
          </a:endParaRPr>
        </a:p>
      </dgm:t>
    </dgm:pt>
    <dgm:pt modelId="{00D69B5D-F23D-437B-BBFE-079C14C52289}" type="parTrans" cxnId="{D7005E02-5909-45D6-9F36-FB31C4C76DA2}">
      <dgm:prSet/>
      <dgm:spPr/>
      <dgm:t>
        <a:bodyPr/>
        <a:lstStyle/>
        <a:p>
          <a:endParaRPr lang="en-US"/>
        </a:p>
      </dgm:t>
    </dgm:pt>
    <dgm:pt modelId="{CF0D2526-20BB-4E2C-9BCE-4611BFC60C1C}" type="sibTrans" cxnId="{D7005E02-5909-45D6-9F36-FB31C4C76DA2}">
      <dgm:prSet/>
      <dgm:spPr>
        <a:solidFill>
          <a:schemeClr val="tx1"/>
        </a:solidFill>
      </dgm:spPr>
      <dgm:t>
        <a:bodyPr/>
        <a:lstStyle/>
        <a:p>
          <a:endParaRPr lang="en-US">
            <a:solidFill>
              <a:schemeClr val="tx1"/>
            </a:solidFill>
          </a:endParaRPr>
        </a:p>
      </dgm:t>
    </dgm:pt>
    <dgm:pt modelId="{5DC31EEC-FFBC-4D82-9766-A66820B033BA}">
      <dgm:prSet phldrT="[Text]" custT="1"/>
      <dgm:spPr>
        <a:solidFill>
          <a:srgbClr val="FF9900"/>
        </a:solidFill>
      </dgm:spPr>
      <dgm:t>
        <a:bodyPr/>
        <a:lstStyle/>
        <a:p>
          <a:r>
            <a:rPr lang="en-US" sz="2400" b="0" dirty="0" smtClean="0"/>
            <a:t>Achievement activity choices</a:t>
          </a:r>
          <a:endParaRPr lang="en-US" sz="2400" b="0" dirty="0"/>
        </a:p>
      </dgm:t>
    </dgm:pt>
    <dgm:pt modelId="{06569CB7-DFF2-4150-9D14-1A7168C8D6AC}" type="parTrans" cxnId="{CB49E744-6167-43C5-B515-5BE48FAE1AF7}">
      <dgm:prSet/>
      <dgm:spPr/>
      <dgm:t>
        <a:bodyPr/>
        <a:lstStyle/>
        <a:p>
          <a:endParaRPr lang="en-US"/>
        </a:p>
      </dgm:t>
    </dgm:pt>
    <dgm:pt modelId="{828A2EE7-E3F2-49E8-A185-DBC6469655C4}" type="sibTrans" cxnId="{CB49E744-6167-43C5-B515-5BE48FAE1AF7}">
      <dgm:prSet/>
      <dgm:spPr/>
      <dgm:t>
        <a:bodyPr/>
        <a:lstStyle/>
        <a:p>
          <a:endParaRPr lang="en-US"/>
        </a:p>
      </dgm:t>
    </dgm:pt>
    <dgm:pt modelId="{1E9E488A-1E66-4233-AC0D-0BD7A0CE7ACB}" type="pres">
      <dgm:prSet presAssocID="{E1076A88-F62D-4589-BEE4-1FBFA5544A17}" presName="Name0" presStyleCnt="0">
        <dgm:presLayoutVars>
          <dgm:dir/>
          <dgm:resizeHandles val="exact"/>
        </dgm:presLayoutVars>
      </dgm:prSet>
      <dgm:spPr/>
    </dgm:pt>
    <dgm:pt modelId="{0F010210-8FAB-49C7-8114-59D48F368377}" type="pres">
      <dgm:prSet presAssocID="{E1076A88-F62D-4589-BEE4-1FBFA5544A17}" presName="vNodes" presStyleCnt="0"/>
      <dgm:spPr/>
    </dgm:pt>
    <dgm:pt modelId="{164A3230-E235-4FE8-8864-5BD25089B522}" type="pres">
      <dgm:prSet presAssocID="{D0304E31-F494-4DDE-8C7E-D2867F7A81B8}" presName="node" presStyleLbl="node1" presStyleIdx="0" presStyleCnt="3" custScaleX="178121" custScaleY="129783">
        <dgm:presLayoutVars>
          <dgm:bulletEnabled val="1"/>
        </dgm:presLayoutVars>
      </dgm:prSet>
      <dgm:spPr/>
      <dgm:t>
        <a:bodyPr/>
        <a:lstStyle/>
        <a:p>
          <a:endParaRPr lang="en-US"/>
        </a:p>
      </dgm:t>
    </dgm:pt>
    <dgm:pt modelId="{D6BD9C82-7EBF-4295-958F-90A6E1E5210D}" type="pres">
      <dgm:prSet presAssocID="{D051D7A1-31ED-4D2F-A6C9-6994BE9F71B3}" presName="spacerT" presStyleCnt="0"/>
      <dgm:spPr/>
    </dgm:pt>
    <dgm:pt modelId="{6395C635-B898-4075-A38D-7FC1CAF9D57F}" type="pres">
      <dgm:prSet presAssocID="{D051D7A1-31ED-4D2F-A6C9-6994BE9F71B3}" presName="sibTrans" presStyleLbl="sibTrans2D1" presStyleIdx="0" presStyleCnt="2"/>
      <dgm:spPr/>
      <dgm:t>
        <a:bodyPr/>
        <a:lstStyle/>
        <a:p>
          <a:endParaRPr lang="en-US"/>
        </a:p>
      </dgm:t>
    </dgm:pt>
    <dgm:pt modelId="{A95EC7FA-3C84-4D69-A2D4-D6A87EDEB3D3}" type="pres">
      <dgm:prSet presAssocID="{D051D7A1-31ED-4D2F-A6C9-6994BE9F71B3}" presName="spacerB" presStyleCnt="0"/>
      <dgm:spPr/>
    </dgm:pt>
    <dgm:pt modelId="{CB99F9A8-4541-4EA2-A15F-43741647DBF6}" type="pres">
      <dgm:prSet presAssocID="{D6FAC333-AD64-4781-A882-04369AB1002F}" presName="node" presStyleLbl="node1" presStyleIdx="1" presStyleCnt="3" custScaleX="199026" custScaleY="130440" custLinFactNeighborX="-1118" custLinFactNeighborY="-35838">
        <dgm:presLayoutVars>
          <dgm:bulletEnabled val="1"/>
        </dgm:presLayoutVars>
      </dgm:prSet>
      <dgm:spPr/>
      <dgm:t>
        <a:bodyPr/>
        <a:lstStyle/>
        <a:p>
          <a:endParaRPr lang="en-US"/>
        </a:p>
      </dgm:t>
    </dgm:pt>
    <dgm:pt modelId="{10EA8FE2-8E46-448D-8CBF-54F8508E7C8F}" type="pres">
      <dgm:prSet presAssocID="{E1076A88-F62D-4589-BEE4-1FBFA5544A17}" presName="sibTransLast" presStyleLbl="sibTrans2D1" presStyleIdx="1" presStyleCnt="2"/>
      <dgm:spPr/>
      <dgm:t>
        <a:bodyPr/>
        <a:lstStyle/>
        <a:p>
          <a:endParaRPr lang="en-US"/>
        </a:p>
      </dgm:t>
    </dgm:pt>
    <dgm:pt modelId="{3CE60074-96C8-4652-90E0-CD15FE444C1E}" type="pres">
      <dgm:prSet presAssocID="{E1076A88-F62D-4589-BEE4-1FBFA5544A17}" presName="connectorText" presStyleLbl="sibTrans2D1" presStyleIdx="1" presStyleCnt="2"/>
      <dgm:spPr/>
      <dgm:t>
        <a:bodyPr/>
        <a:lstStyle/>
        <a:p>
          <a:endParaRPr lang="en-US"/>
        </a:p>
      </dgm:t>
    </dgm:pt>
    <dgm:pt modelId="{511F340F-6AA7-4089-A9BC-A0E19C988F60}" type="pres">
      <dgm:prSet presAssocID="{E1076A88-F62D-4589-BEE4-1FBFA5544A17}" presName="lastNode" presStyleLbl="node1" presStyleIdx="2" presStyleCnt="3" custScaleX="122641">
        <dgm:presLayoutVars>
          <dgm:bulletEnabled val="1"/>
        </dgm:presLayoutVars>
      </dgm:prSet>
      <dgm:spPr/>
      <dgm:t>
        <a:bodyPr/>
        <a:lstStyle/>
        <a:p>
          <a:endParaRPr lang="en-US"/>
        </a:p>
      </dgm:t>
    </dgm:pt>
  </dgm:ptLst>
  <dgm:cxnLst>
    <dgm:cxn modelId="{42F04E9B-C857-493A-B141-FFA8914455B7}" type="presOf" srcId="{CF0D2526-20BB-4E2C-9BCE-4611BFC60C1C}" destId="{10EA8FE2-8E46-448D-8CBF-54F8508E7C8F}" srcOrd="0" destOrd="0" presId="urn:microsoft.com/office/officeart/2005/8/layout/equation2"/>
    <dgm:cxn modelId="{866C9278-4D2F-4A23-B12B-044FF3E52CD3}" type="presOf" srcId="{D051D7A1-31ED-4D2F-A6C9-6994BE9F71B3}" destId="{6395C635-B898-4075-A38D-7FC1CAF9D57F}" srcOrd="0" destOrd="0" presId="urn:microsoft.com/office/officeart/2005/8/layout/equation2"/>
    <dgm:cxn modelId="{22C138B8-4F0D-44E1-8F45-58D6040AEDCE}" type="presOf" srcId="{5DC31EEC-FFBC-4D82-9766-A66820B033BA}" destId="{511F340F-6AA7-4089-A9BC-A0E19C988F60}" srcOrd="0" destOrd="0" presId="urn:microsoft.com/office/officeart/2005/8/layout/equation2"/>
    <dgm:cxn modelId="{4429244E-2010-4D4D-A030-A21603A55872}" type="presOf" srcId="{D6FAC333-AD64-4781-A882-04369AB1002F}" destId="{CB99F9A8-4541-4EA2-A15F-43741647DBF6}" srcOrd="0" destOrd="0" presId="urn:microsoft.com/office/officeart/2005/8/layout/equation2"/>
    <dgm:cxn modelId="{16FD2E82-1236-4575-AAE5-8B7CB073DC4A}" type="presOf" srcId="{D0304E31-F494-4DDE-8C7E-D2867F7A81B8}" destId="{164A3230-E235-4FE8-8864-5BD25089B522}" srcOrd="0" destOrd="0" presId="urn:microsoft.com/office/officeart/2005/8/layout/equation2"/>
    <dgm:cxn modelId="{CC1E0AD8-DA7E-42F5-BC23-581930DACC01}" type="presOf" srcId="{CF0D2526-20BB-4E2C-9BCE-4611BFC60C1C}" destId="{3CE60074-96C8-4652-90E0-CD15FE444C1E}" srcOrd="1" destOrd="0" presId="urn:microsoft.com/office/officeart/2005/8/layout/equation2"/>
    <dgm:cxn modelId="{232BBA9A-3438-4284-BFB2-CE704412A22E}" type="presOf" srcId="{E1076A88-F62D-4589-BEE4-1FBFA5544A17}" destId="{1E9E488A-1E66-4233-AC0D-0BD7A0CE7ACB}" srcOrd="0" destOrd="0" presId="urn:microsoft.com/office/officeart/2005/8/layout/equation2"/>
    <dgm:cxn modelId="{D7005E02-5909-45D6-9F36-FB31C4C76DA2}" srcId="{E1076A88-F62D-4589-BEE4-1FBFA5544A17}" destId="{D6FAC333-AD64-4781-A882-04369AB1002F}" srcOrd="1" destOrd="0" parTransId="{00D69B5D-F23D-437B-BBFE-079C14C52289}" sibTransId="{CF0D2526-20BB-4E2C-9BCE-4611BFC60C1C}"/>
    <dgm:cxn modelId="{27915E51-3AEA-4CD0-914B-2839CCADBA01}" srcId="{E1076A88-F62D-4589-BEE4-1FBFA5544A17}" destId="{D0304E31-F494-4DDE-8C7E-D2867F7A81B8}" srcOrd="0" destOrd="0" parTransId="{9DB322DC-0C2F-4B89-93D3-2714ED9F0C5E}" sibTransId="{D051D7A1-31ED-4D2F-A6C9-6994BE9F71B3}"/>
    <dgm:cxn modelId="{CB49E744-6167-43C5-B515-5BE48FAE1AF7}" srcId="{E1076A88-F62D-4589-BEE4-1FBFA5544A17}" destId="{5DC31EEC-FFBC-4D82-9766-A66820B033BA}" srcOrd="2" destOrd="0" parTransId="{06569CB7-DFF2-4150-9D14-1A7168C8D6AC}" sibTransId="{828A2EE7-E3F2-49E8-A185-DBC6469655C4}"/>
    <dgm:cxn modelId="{BDECB889-F138-4CDA-95B1-2D21FB2393AC}" type="presParOf" srcId="{1E9E488A-1E66-4233-AC0D-0BD7A0CE7ACB}" destId="{0F010210-8FAB-49C7-8114-59D48F368377}" srcOrd="0" destOrd="0" presId="urn:microsoft.com/office/officeart/2005/8/layout/equation2"/>
    <dgm:cxn modelId="{B6D01B76-2EC5-42E2-80D9-64A53BA093F6}" type="presParOf" srcId="{0F010210-8FAB-49C7-8114-59D48F368377}" destId="{164A3230-E235-4FE8-8864-5BD25089B522}" srcOrd="0" destOrd="0" presId="urn:microsoft.com/office/officeart/2005/8/layout/equation2"/>
    <dgm:cxn modelId="{69F6CA8D-4A1A-440C-A0D5-B15E37B1DA71}" type="presParOf" srcId="{0F010210-8FAB-49C7-8114-59D48F368377}" destId="{D6BD9C82-7EBF-4295-958F-90A6E1E5210D}" srcOrd="1" destOrd="0" presId="urn:microsoft.com/office/officeart/2005/8/layout/equation2"/>
    <dgm:cxn modelId="{4CAE819F-E031-4482-96F6-76951A9D905A}" type="presParOf" srcId="{0F010210-8FAB-49C7-8114-59D48F368377}" destId="{6395C635-B898-4075-A38D-7FC1CAF9D57F}" srcOrd="2" destOrd="0" presId="urn:microsoft.com/office/officeart/2005/8/layout/equation2"/>
    <dgm:cxn modelId="{EB4CB161-709D-48F5-924C-B857EA928C29}" type="presParOf" srcId="{0F010210-8FAB-49C7-8114-59D48F368377}" destId="{A95EC7FA-3C84-4D69-A2D4-D6A87EDEB3D3}" srcOrd="3" destOrd="0" presId="urn:microsoft.com/office/officeart/2005/8/layout/equation2"/>
    <dgm:cxn modelId="{3FA3A18F-8694-4EA2-9F72-DDA369A0EFB6}" type="presParOf" srcId="{0F010210-8FAB-49C7-8114-59D48F368377}" destId="{CB99F9A8-4541-4EA2-A15F-43741647DBF6}" srcOrd="4" destOrd="0" presId="urn:microsoft.com/office/officeart/2005/8/layout/equation2"/>
    <dgm:cxn modelId="{7970F0BE-4412-4420-B097-4BD704AA1008}" type="presParOf" srcId="{1E9E488A-1E66-4233-AC0D-0BD7A0CE7ACB}" destId="{10EA8FE2-8E46-448D-8CBF-54F8508E7C8F}" srcOrd="1" destOrd="0" presId="urn:microsoft.com/office/officeart/2005/8/layout/equation2"/>
    <dgm:cxn modelId="{05F584CF-905C-4AEF-9FD0-10D33D80AAE6}" type="presParOf" srcId="{10EA8FE2-8E46-448D-8CBF-54F8508E7C8F}" destId="{3CE60074-96C8-4652-90E0-CD15FE444C1E}" srcOrd="0" destOrd="0" presId="urn:microsoft.com/office/officeart/2005/8/layout/equation2"/>
    <dgm:cxn modelId="{690B750F-E56D-4740-91DC-B0C860C6D224}" type="presParOf" srcId="{1E9E488A-1E66-4233-AC0D-0BD7A0CE7ACB}" destId="{511F340F-6AA7-4089-A9BC-A0E19C988F60}"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076A88-F62D-4589-BEE4-1FBFA5544A17}" type="doc">
      <dgm:prSet loTypeId="urn:microsoft.com/office/officeart/2005/8/layout/equation2" loCatId="relationship" qsTypeId="urn:microsoft.com/office/officeart/2005/8/quickstyle/simple1" qsCatId="simple" csTypeId="urn:microsoft.com/office/officeart/2005/8/colors/colorful4" csCatId="colorful" phldr="1"/>
      <dgm:spPr/>
    </dgm:pt>
    <dgm:pt modelId="{D0304E31-F494-4DDE-8C7E-D2867F7A81B8}">
      <dgm:prSet phldrT="[Text]" custT="1"/>
      <dgm:spPr>
        <a:solidFill>
          <a:srgbClr val="20627A"/>
        </a:solidFill>
      </dgm:spPr>
      <dgm:t>
        <a:bodyPr/>
        <a:lstStyle/>
        <a:p>
          <a:r>
            <a:rPr lang="en-US" sz="2400" b="1" dirty="0" smtClean="0"/>
            <a:t>Interest</a:t>
          </a:r>
          <a:endParaRPr lang="en-US" sz="2400" b="1" dirty="0"/>
        </a:p>
      </dgm:t>
    </dgm:pt>
    <dgm:pt modelId="{9DB322DC-0C2F-4B89-93D3-2714ED9F0C5E}" type="parTrans" cxnId="{27915E51-3AEA-4CD0-914B-2839CCADBA01}">
      <dgm:prSet/>
      <dgm:spPr/>
      <dgm:t>
        <a:bodyPr/>
        <a:lstStyle/>
        <a:p>
          <a:endParaRPr lang="en-US"/>
        </a:p>
      </dgm:t>
    </dgm:pt>
    <dgm:pt modelId="{D051D7A1-31ED-4D2F-A6C9-6994BE9F71B3}" type="sibTrans" cxnId="{27915E51-3AEA-4CD0-914B-2839CCADBA01}">
      <dgm:prSet/>
      <dgm:spPr/>
      <dgm:t>
        <a:bodyPr/>
        <a:lstStyle/>
        <a:p>
          <a:endParaRPr lang="en-US"/>
        </a:p>
      </dgm:t>
    </dgm:pt>
    <dgm:pt modelId="{D6FAC333-AD64-4781-A882-04369AB1002F}">
      <dgm:prSet phldrT="[Text]" custT="1"/>
      <dgm:spPr>
        <a:solidFill>
          <a:srgbClr val="20627A"/>
        </a:solidFill>
      </dgm:spPr>
      <dgm:t>
        <a:bodyPr/>
        <a:lstStyle/>
        <a:p>
          <a:r>
            <a:rPr lang="en-US" sz="2400" b="1" dirty="0" smtClean="0">
              <a:solidFill>
                <a:srgbClr val="FF9900"/>
              </a:solidFill>
            </a:rPr>
            <a:t>Expected positive outcome</a:t>
          </a:r>
          <a:endParaRPr lang="en-US" sz="2400" b="1" dirty="0">
            <a:solidFill>
              <a:srgbClr val="FF9900"/>
            </a:solidFill>
          </a:endParaRPr>
        </a:p>
      </dgm:t>
    </dgm:pt>
    <dgm:pt modelId="{00D69B5D-F23D-437B-BBFE-079C14C52289}" type="parTrans" cxnId="{D7005E02-5909-45D6-9F36-FB31C4C76DA2}">
      <dgm:prSet/>
      <dgm:spPr/>
      <dgm:t>
        <a:bodyPr/>
        <a:lstStyle/>
        <a:p>
          <a:endParaRPr lang="en-US"/>
        </a:p>
      </dgm:t>
    </dgm:pt>
    <dgm:pt modelId="{CF0D2526-20BB-4E2C-9BCE-4611BFC60C1C}" type="sibTrans" cxnId="{D7005E02-5909-45D6-9F36-FB31C4C76DA2}">
      <dgm:prSet/>
      <dgm:spPr>
        <a:solidFill>
          <a:schemeClr val="tx1"/>
        </a:solidFill>
      </dgm:spPr>
      <dgm:t>
        <a:bodyPr/>
        <a:lstStyle/>
        <a:p>
          <a:endParaRPr lang="en-US"/>
        </a:p>
      </dgm:t>
    </dgm:pt>
    <dgm:pt modelId="{5DC31EEC-FFBC-4D82-9766-A66820B033BA}">
      <dgm:prSet phldrT="[Text]" custT="1"/>
      <dgm:spPr>
        <a:solidFill>
          <a:srgbClr val="FF9900"/>
        </a:solidFill>
      </dgm:spPr>
      <dgm:t>
        <a:bodyPr/>
        <a:lstStyle/>
        <a:p>
          <a:r>
            <a:rPr lang="en-US" sz="2400" dirty="0" smtClean="0"/>
            <a:t>Achievement activity choices</a:t>
          </a:r>
          <a:endParaRPr lang="en-US" sz="2400" dirty="0"/>
        </a:p>
      </dgm:t>
    </dgm:pt>
    <dgm:pt modelId="{06569CB7-DFF2-4150-9D14-1A7168C8D6AC}" type="parTrans" cxnId="{CB49E744-6167-43C5-B515-5BE48FAE1AF7}">
      <dgm:prSet/>
      <dgm:spPr/>
      <dgm:t>
        <a:bodyPr/>
        <a:lstStyle/>
        <a:p>
          <a:endParaRPr lang="en-US"/>
        </a:p>
      </dgm:t>
    </dgm:pt>
    <dgm:pt modelId="{828A2EE7-E3F2-49E8-A185-DBC6469655C4}" type="sibTrans" cxnId="{CB49E744-6167-43C5-B515-5BE48FAE1AF7}">
      <dgm:prSet/>
      <dgm:spPr/>
      <dgm:t>
        <a:bodyPr/>
        <a:lstStyle/>
        <a:p>
          <a:endParaRPr lang="en-US"/>
        </a:p>
      </dgm:t>
    </dgm:pt>
    <dgm:pt modelId="{1E9E488A-1E66-4233-AC0D-0BD7A0CE7ACB}" type="pres">
      <dgm:prSet presAssocID="{E1076A88-F62D-4589-BEE4-1FBFA5544A17}" presName="Name0" presStyleCnt="0">
        <dgm:presLayoutVars>
          <dgm:dir/>
          <dgm:resizeHandles val="exact"/>
        </dgm:presLayoutVars>
      </dgm:prSet>
      <dgm:spPr/>
    </dgm:pt>
    <dgm:pt modelId="{0F010210-8FAB-49C7-8114-59D48F368377}" type="pres">
      <dgm:prSet presAssocID="{E1076A88-F62D-4589-BEE4-1FBFA5544A17}" presName="vNodes" presStyleCnt="0"/>
      <dgm:spPr/>
    </dgm:pt>
    <dgm:pt modelId="{164A3230-E235-4FE8-8864-5BD25089B522}" type="pres">
      <dgm:prSet presAssocID="{D0304E31-F494-4DDE-8C7E-D2867F7A81B8}" presName="node" presStyleLbl="node1" presStyleIdx="0" presStyleCnt="3" custScaleX="233577" custScaleY="129783">
        <dgm:presLayoutVars>
          <dgm:bulletEnabled val="1"/>
        </dgm:presLayoutVars>
      </dgm:prSet>
      <dgm:spPr/>
      <dgm:t>
        <a:bodyPr/>
        <a:lstStyle/>
        <a:p>
          <a:endParaRPr lang="en-US"/>
        </a:p>
      </dgm:t>
    </dgm:pt>
    <dgm:pt modelId="{D6BD9C82-7EBF-4295-958F-90A6E1E5210D}" type="pres">
      <dgm:prSet presAssocID="{D051D7A1-31ED-4D2F-A6C9-6994BE9F71B3}" presName="spacerT" presStyleCnt="0"/>
      <dgm:spPr/>
    </dgm:pt>
    <dgm:pt modelId="{6395C635-B898-4075-A38D-7FC1CAF9D57F}" type="pres">
      <dgm:prSet presAssocID="{D051D7A1-31ED-4D2F-A6C9-6994BE9F71B3}" presName="sibTrans" presStyleLbl="sibTrans2D1" presStyleIdx="0" presStyleCnt="2"/>
      <dgm:spPr/>
      <dgm:t>
        <a:bodyPr/>
        <a:lstStyle/>
        <a:p>
          <a:endParaRPr lang="en-US"/>
        </a:p>
      </dgm:t>
    </dgm:pt>
    <dgm:pt modelId="{A95EC7FA-3C84-4D69-A2D4-D6A87EDEB3D3}" type="pres">
      <dgm:prSet presAssocID="{D051D7A1-31ED-4D2F-A6C9-6994BE9F71B3}" presName="spacerB" presStyleCnt="0"/>
      <dgm:spPr/>
    </dgm:pt>
    <dgm:pt modelId="{CB99F9A8-4541-4EA2-A15F-43741647DBF6}" type="pres">
      <dgm:prSet presAssocID="{D6FAC333-AD64-4781-A882-04369AB1002F}" presName="node" presStyleLbl="node1" presStyleIdx="1" presStyleCnt="3" custScaleX="250214" custScaleY="130440" custLinFactNeighborX="-1118" custLinFactNeighborY="-35838">
        <dgm:presLayoutVars>
          <dgm:bulletEnabled val="1"/>
        </dgm:presLayoutVars>
      </dgm:prSet>
      <dgm:spPr/>
      <dgm:t>
        <a:bodyPr/>
        <a:lstStyle/>
        <a:p>
          <a:endParaRPr lang="en-US"/>
        </a:p>
      </dgm:t>
    </dgm:pt>
    <dgm:pt modelId="{10EA8FE2-8E46-448D-8CBF-54F8508E7C8F}" type="pres">
      <dgm:prSet presAssocID="{E1076A88-F62D-4589-BEE4-1FBFA5544A17}" presName="sibTransLast" presStyleLbl="sibTrans2D1" presStyleIdx="1" presStyleCnt="2" custLinFactX="-10835" custLinFactNeighborX="-100000" custLinFactNeighborY="3931"/>
      <dgm:spPr/>
      <dgm:t>
        <a:bodyPr/>
        <a:lstStyle/>
        <a:p>
          <a:endParaRPr lang="en-US"/>
        </a:p>
      </dgm:t>
    </dgm:pt>
    <dgm:pt modelId="{3CE60074-96C8-4652-90E0-CD15FE444C1E}" type="pres">
      <dgm:prSet presAssocID="{E1076A88-F62D-4589-BEE4-1FBFA5544A17}" presName="connectorText" presStyleLbl="sibTrans2D1" presStyleIdx="1" presStyleCnt="2"/>
      <dgm:spPr/>
      <dgm:t>
        <a:bodyPr/>
        <a:lstStyle/>
        <a:p>
          <a:endParaRPr lang="en-US"/>
        </a:p>
      </dgm:t>
    </dgm:pt>
    <dgm:pt modelId="{511F340F-6AA7-4089-A9BC-A0E19C988F60}" type="pres">
      <dgm:prSet presAssocID="{E1076A88-F62D-4589-BEE4-1FBFA5544A17}" presName="lastNode" presStyleLbl="node1" presStyleIdx="2" presStyleCnt="3" custScaleX="168777">
        <dgm:presLayoutVars>
          <dgm:bulletEnabled val="1"/>
        </dgm:presLayoutVars>
      </dgm:prSet>
      <dgm:spPr/>
      <dgm:t>
        <a:bodyPr/>
        <a:lstStyle/>
        <a:p>
          <a:endParaRPr lang="en-US"/>
        </a:p>
      </dgm:t>
    </dgm:pt>
  </dgm:ptLst>
  <dgm:cxnLst>
    <dgm:cxn modelId="{47DCC14A-E53C-4B29-ABBF-67E460253AC5}" type="presOf" srcId="{D0304E31-F494-4DDE-8C7E-D2867F7A81B8}" destId="{164A3230-E235-4FE8-8864-5BD25089B522}" srcOrd="0" destOrd="0" presId="urn:microsoft.com/office/officeart/2005/8/layout/equation2"/>
    <dgm:cxn modelId="{1AA9726A-D2D5-483B-9674-81B3BC908900}" type="presOf" srcId="{D6FAC333-AD64-4781-A882-04369AB1002F}" destId="{CB99F9A8-4541-4EA2-A15F-43741647DBF6}" srcOrd="0" destOrd="0" presId="urn:microsoft.com/office/officeart/2005/8/layout/equation2"/>
    <dgm:cxn modelId="{DEF944C1-B3B3-433F-AF0F-05B245A1A01B}" type="presOf" srcId="{5DC31EEC-FFBC-4D82-9766-A66820B033BA}" destId="{511F340F-6AA7-4089-A9BC-A0E19C988F60}" srcOrd="0" destOrd="0" presId="urn:microsoft.com/office/officeart/2005/8/layout/equation2"/>
    <dgm:cxn modelId="{9A9370EA-6EA8-4319-B609-537D0136FC49}" type="presOf" srcId="{CF0D2526-20BB-4E2C-9BCE-4611BFC60C1C}" destId="{3CE60074-96C8-4652-90E0-CD15FE444C1E}" srcOrd="1" destOrd="0" presId="urn:microsoft.com/office/officeart/2005/8/layout/equation2"/>
    <dgm:cxn modelId="{D7005E02-5909-45D6-9F36-FB31C4C76DA2}" srcId="{E1076A88-F62D-4589-BEE4-1FBFA5544A17}" destId="{D6FAC333-AD64-4781-A882-04369AB1002F}" srcOrd="1" destOrd="0" parTransId="{00D69B5D-F23D-437B-BBFE-079C14C52289}" sibTransId="{CF0D2526-20BB-4E2C-9BCE-4611BFC60C1C}"/>
    <dgm:cxn modelId="{27915E51-3AEA-4CD0-914B-2839CCADBA01}" srcId="{E1076A88-F62D-4589-BEE4-1FBFA5544A17}" destId="{D0304E31-F494-4DDE-8C7E-D2867F7A81B8}" srcOrd="0" destOrd="0" parTransId="{9DB322DC-0C2F-4B89-93D3-2714ED9F0C5E}" sibTransId="{D051D7A1-31ED-4D2F-A6C9-6994BE9F71B3}"/>
    <dgm:cxn modelId="{E900769A-6964-4EB0-8C17-EDFBAAE9E043}" type="presOf" srcId="{CF0D2526-20BB-4E2C-9BCE-4611BFC60C1C}" destId="{10EA8FE2-8E46-448D-8CBF-54F8508E7C8F}" srcOrd="0" destOrd="0" presId="urn:microsoft.com/office/officeart/2005/8/layout/equation2"/>
    <dgm:cxn modelId="{4F5E5D85-F3DE-4DCF-8ECE-B55C6956B494}" type="presOf" srcId="{E1076A88-F62D-4589-BEE4-1FBFA5544A17}" destId="{1E9E488A-1E66-4233-AC0D-0BD7A0CE7ACB}" srcOrd="0" destOrd="0" presId="urn:microsoft.com/office/officeart/2005/8/layout/equation2"/>
    <dgm:cxn modelId="{CB49E744-6167-43C5-B515-5BE48FAE1AF7}" srcId="{E1076A88-F62D-4589-BEE4-1FBFA5544A17}" destId="{5DC31EEC-FFBC-4D82-9766-A66820B033BA}" srcOrd="2" destOrd="0" parTransId="{06569CB7-DFF2-4150-9D14-1A7168C8D6AC}" sibTransId="{828A2EE7-E3F2-49E8-A185-DBC6469655C4}"/>
    <dgm:cxn modelId="{80805272-6866-483A-B621-A41892B7D2AF}" type="presOf" srcId="{D051D7A1-31ED-4D2F-A6C9-6994BE9F71B3}" destId="{6395C635-B898-4075-A38D-7FC1CAF9D57F}" srcOrd="0" destOrd="0" presId="urn:microsoft.com/office/officeart/2005/8/layout/equation2"/>
    <dgm:cxn modelId="{44B127BB-2A06-4AA3-8361-9BB0E461E63D}" type="presParOf" srcId="{1E9E488A-1E66-4233-AC0D-0BD7A0CE7ACB}" destId="{0F010210-8FAB-49C7-8114-59D48F368377}" srcOrd="0" destOrd="0" presId="urn:microsoft.com/office/officeart/2005/8/layout/equation2"/>
    <dgm:cxn modelId="{938482BB-1DD9-43EC-8F99-01240CA6F9D5}" type="presParOf" srcId="{0F010210-8FAB-49C7-8114-59D48F368377}" destId="{164A3230-E235-4FE8-8864-5BD25089B522}" srcOrd="0" destOrd="0" presId="urn:microsoft.com/office/officeart/2005/8/layout/equation2"/>
    <dgm:cxn modelId="{8FF7C7ED-8F38-4841-A107-5263AE0CC2A2}" type="presParOf" srcId="{0F010210-8FAB-49C7-8114-59D48F368377}" destId="{D6BD9C82-7EBF-4295-958F-90A6E1E5210D}" srcOrd="1" destOrd="0" presId="urn:microsoft.com/office/officeart/2005/8/layout/equation2"/>
    <dgm:cxn modelId="{C3C59DDB-ECDA-4E71-931B-BD5DA7C732E4}" type="presParOf" srcId="{0F010210-8FAB-49C7-8114-59D48F368377}" destId="{6395C635-B898-4075-A38D-7FC1CAF9D57F}" srcOrd="2" destOrd="0" presId="urn:microsoft.com/office/officeart/2005/8/layout/equation2"/>
    <dgm:cxn modelId="{2F757455-9601-4AFA-B8BD-86C92C3645F2}" type="presParOf" srcId="{0F010210-8FAB-49C7-8114-59D48F368377}" destId="{A95EC7FA-3C84-4D69-A2D4-D6A87EDEB3D3}" srcOrd="3" destOrd="0" presId="urn:microsoft.com/office/officeart/2005/8/layout/equation2"/>
    <dgm:cxn modelId="{FB1FBEB4-5A0A-4C73-A7F6-C6879C1CCADC}" type="presParOf" srcId="{0F010210-8FAB-49C7-8114-59D48F368377}" destId="{CB99F9A8-4541-4EA2-A15F-43741647DBF6}" srcOrd="4" destOrd="0" presId="urn:microsoft.com/office/officeart/2005/8/layout/equation2"/>
    <dgm:cxn modelId="{738F3194-0A97-4A1C-A115-674228CE91DB}" type="presParOf" srcId="{1E9E488A-1E66-4233-AC0D-0BD7A0CE7ACB}" destId="{10EA8FE2-8E46-448D-8CBF-54F8508E7C8F}" srcOrd="1" destOrd="0" presId="urn:microsoft.com/office/officeart/2005/8/layout/equation2"/>
    <dgm:cxn modelId="{7C2253F7-180B-4A52-9E41-2DB9B6D7BCE9}" type="presParOf" srcId="{10EA8FE2-8E46-448D-8CBF-54F8508E7C8F}" destId="{3CE60074-96C8-4652-90E0-CD15FE444C1E}" srcOrd="0" destOrd="0" presId="urn:microsoft.com/office/officeart/2005/8/layout/equation2"/>
    <dgm:cxn modelId="{FCAF57DE-571C-4903-A0CB-11C795878D98}" type="presParOf" srcId="{1E9E488A-1E66-4233-AC0D-0BD7A0CE7ACB}" destId="{511F340F-6AA7-4089-A9BC-A0E19C988F60}"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A3230-E235-4FE8-8864-5BD25089B522}">
      <dsp:nvSpPr>
        <dsp:cNvPr id="0" name=""/>
        <dsp:cNvSpPr/>
      </dsp:nvSpPr>
      <dsp:spPr>
        <a:xfrm>
          <a:off x="125486" y="252195"/>
          <a:ext cx="2125657" cy="1548802"/>
        </a:xfrm>
        <a:prstGeom prst="ellipse">
          <a:avLst/>
        </a:prstGeom>
        <a:solidFill>
          <a:srgbClr val="2062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9900"/>
              </a:solidFill>
            </a:rPr>
            <a:t>Interest</a:t>
          </a:r>
          <a:endParaRPr lang="en-US" sz="2400" b="1" kern="1200" dirty="0">
            <a:solidFill>
              <a:srgbClr val="FF9900"/>
            </a:solidFill>
          </a:endParaRPr>
        </a:p>
      </dsp:txBody>
      <dsp:txXfrm>
        <a:off x="436781" y="479012"/>
        <a:ext cx="1503067" cy="1095168"/>
      </dsp:txXfrm>
    </dsp:sp>
    <dsp:sp modelId="{6395C635-B898-4075-A38D-7FC1CAF9D57F}">
      <dsp:nvSpPr>
        <dsp:cNvPr id="0" name=""/>
        <dsp:cNvSpPr/>
      </dsp:nvSpPr>
      <dsp:spPr>
        <a:xfrm>
          <a:off x="842235" y="1897900"/>
          <a:ext cx="692159" cy="692159"/>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933981" y="2162582"/>
        <a:ext cx="508667" cy="162795"/>
      </dsp:txXfrm>
    </dsp:sp>
    <dsp:sp modelId="{CB99F9A8-4541-4EA2-A15F-43741647DBF6}">
      <dsp:nvSpPr>
        <dsp:cNvPr id="0" name=""/>
        <dsp:cNvSpPr/>
      </dsp:nvSpPr>
      <dsp:spPr>
        <a:xfrm>
          <a:off x="0" y="2652233"/>
          <a:ext cx="2375133" cy="1556642"/>
        </a:xfrm>
        <a:prstGeom prst="ellipse">
          <a:avLst/>
        </a:prstGeom>
        <a:solidFill>
          <a:srgbClr val="2062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lumMod val="95000"/>
                </a:schemeClr>
              </a:solidFill>
            </a:rPr>
            <a:t>Expected positive outcome</a:t>
          </a:r>
          <a:endParaRPr lang="en-US" sz="2400" b="1" kern="1200" dirty="0">
            <a:solidFill>
              <a:schemeClr val="bg1">
                <a:lumMod val="95000"/>
              </a:schemeClr>
            </a:solidFill>
          </a:endParaRPr>
        </a:p>
      </dsp:txBody>
      <dsp:txXfrm>
        <a:off x="347830" y="2880198"/>
        <a:ext cx="1679473" cy="1100712"/>
      </dsp:txXfrm>
    </dsp:sp>
    <dsp:sp modelId="{10EA8FE2-8E46-448D-8CBF-54F8508E7C8F}">
      <dsp:nvSpPr>
        <dsp:cNvPr id="0" name=""/>
        <dsp:cNvSpPr/>
      </dsp:nvSpPr>
      <dsp:spPr>
        <a:xfrm rot="17724">
          <a:off x="2554331" y="2016593"/>
          <a:ext cx="379911" cy="44393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a:off x="2554332" y="2105086"/>
        <a:ext cx="265938" cy="266362"/>
      </dsp:txXfrm>
    </dsp:sp>
    <dsp:sp modelId="{511F340F-6AA7-4089-A9BC-A0E19C988F60}">
      <dsp:nvSpPr>
        <dsp:cNvPr id="0" name=""/>
        <dsp:cNvSpPr/>
      </dsp:nvSpPr>
      <dsp:spPr>
        <a:xfrm>
          <a:off x="3091908" y="1054521"/>
          <a:ext cx="2927142" cy="2386756"/>
        </a:xfrm>
        <a:prstGeom prst="ellipse">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smtClean="0"/>
            <a:t>Achievement activity choices</a:t>
          </a:r>
          <a:endParaRPr lang="en-US" sz="2400" b="0" kern="1200" dirty="0"/>
        </a:p>
      </dsp:txBody>
      <dsp:txXfrm>
        <a:off x="3520578" y="1404053"/>
        <a:ext cx="2069802" cy="1687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A3230-E235-4FE8-8864-5BD25089B522}">
      <dsp:nvSpPr>
        <dsp:cNvPr id="0" name=""/>
        <dsp:cNvSpPr/>
      </dsp:nvSpPr>
      <dsp:spPr>
        <a:xfrm>
          <a:off x="82803" y="615944"/>
          <a:ext cx="2279398" cy="1266508"/>
        </a:xfrm>
        <a:prstGeom prst="ellipse">
          <a:avLst/>
        </a:prstGeom>
        <a:solidFill>
          <a:srgbClr val="2062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Interest</a:t>
          </a:r>
          <a:endParaRPr lang="en-US" sz="2400" b="1" kern="1200" dirty="0"/>
        </a:p>
      </dsp:txBody>
      <dsp:txXfrm>
        <a:off x="416613" y="801420"/>
        <a:ext cx="1611778" cy="895556"/>
      </dsp:txXfrm>
    </dsp:sp>
    <dsp:sp modelId="{6395C635-B898-4075-A38D-7FC1CAF9D57F}">
      <dsp:nvSpPr>
        <dsp:cNvPr id="0" name=""/>
        <dsp:cNvSpPr/>
      </dsp:nvSpPr>
      <dsp:spPr>
        <a:xfrm>
          <a:off x="939501" y="1961693"/>
          <a:ext cx="566002" cy="566002"/>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014525" y="2178132"/>
        <a:ext cx="415954" cy="133124"/>
      </dsp:txXfrm>
    </dsp:sp>
    <dsp:sp modelId="{CB99F9A8-4541-4EA2-A15F-43741647DBF6}">
      <dsp:nvSpPr>
        <dsp:cNvPr id="0" name=""/>
        <dsp:cNvSpPr/>
      </dsp:nvSpPr>
      <dsp:spPr>
        <a:xfrm>
          <a:off x="0" y="2578537"/>
          <a:ext cx="2441753" cy="1272919"/>
        </a:xfrm>
        <a:prstGeom prst="ellipse">
          <a:avLst/>
        </a:prstGeom>
        <a:solidFill>
          <a:srgbClr val="2062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9900"/>
              </a:solidFill>
            </a:rPr>
            <a:t>Expected positive outcome</a:t>
          </a:r>
          <a:endParaRPr lang="en-US" sz="2400" b="1" kern="1200" dirty="0">
            <a:solidFill>
              <a:srgbClr val="FF9900"/>
            </a:solidFill>
          </a:endParaRPr>
        </a:p>
      </dsp:txBody>
      <dsp:txXfrm>
        <a:off x="357586" y="2764952"/>
        <a:ext cx="1726581" cy="900089"/>
      </dsp:txXfrm>
    </dsp:sp>
    <dsp:sp modelId="{10EA8FE2-8E46-448D-8CBF-54F8508E7C8F}">
      <dsp:nvSpPr>
        <dsp:cNvPr id="0" name=""/>
        <dsp:cNvSpPr/>
      </dsp:nvSpPr>
      <dsp:spPr>
        <a:xfrm rot="14128">
          <a:off x="2243617" y="2072720"/>
          <a:ext cx="311210" cy="36302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243617" y="2145132"/>
        <a:ext cx="217847" cy="217814"/>
      </dsp:txXfrm>
    </dsp:sp>
    <dsp:sp modelId="{511F340F-6AA7-4089-A9BC-A0E19C988F60}">
      <dsp:nvSpPr>
        <dsp:cNvPr id="0" name=""/>
        <dsp:cNvSpPr/>
      </dsp:nvSpPr>
      <dsp:spPr>
        <a:xfrm>
          <a:off x="3028899" y="1272033"/>
          <a:ext cx="3294074" cy="1951732"/>
        </a:xfrm>
        <a:prstGeom prst="ellipse">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Achievement activity choices</a:t>
          </a:r>
          <a:endParaRPr lang="en-US" sz="2400" kern="1200" dirty="0"/>
        </a:p>
      </dsp:txBody>
      <dsp:txXfrm>
        <a:off x="3511305" y="1557858"/>
        <a:ext cx="2329262" cy="138008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l" defTabSz="965200">
              <a:defRPr sz="1200" smtClean="0"/>
            </a:lvl1pPr>
          </a:lstStyle>
          <a:p>
            <a:pPr>
              <a:defRPr/>
            </a:pPr>
            <a:endParaRPr lang="en-US"/>
          </a:p>
        </p:txBody>
      </p:sp>
      <p:sp>
        <p:nvSpPr>
          <p:cNvPr id="93187" name="Rectangle 3"/>
          <p:cNvSpPr>
            <a:spLocks noGrp="1" noChangeArrowheads="1"/>
          </p:cNvSpPr>
          <p:nvPr>
            <p:ph type="dt" sz="quarter" idx="1"/>
          </p:nvPr>
        </p:nvSpPr>
        <p:spPr bwMode="auto">
          <a:xfrm>
            <a:off x="4144963" y="0"/>
            <a:ext cx="3168650" cy="47942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r" defTabSz="965200">
              <a:defRPr sz="1200" smtClean="0"/>
            </a:lvl1pPr>
          </a:lstStyle>
          <a:p>
            <a:pPr>
              <a:defRPr/>
            </a:pPr>
            <a:endParaRPr lang="en-US"/>
          </a:p>
        </p:txBody>
      </p:sp>
      <p:sp>
        <p:nvSpPr>
          <p:cNvPr id="93188" name="Rectangle 4"/>
          <p:cNvSpPr>
            <a:spLocks noGrp="1" noChangeArrowheads="1"/>
          </p:cNvSpPr>
          <p:nvPr>
            <p:ph type="ftr" sz="quarter" idx="2"/>
          </p:nvPr>
        </p:nvSpPr>
        <p:spPr bwMode="auto">
          <a:xfrm>
            <a:off x="0" y="9120188"/>
            <a:ext cx="3168650" cy="479425"/>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l" defTabSz="965200">
              <a:defRPr sz="1200" smtClean="0"/>
            </a:lvl1pPr>
          </a:lstStyle>
          <a:p>
            <a:pPr>
              <a:defRPr/>
            </a:pPr>
            <a:endParaRPr lang="en-US"/>
          </a:p>
        </p:txBody>
      </p:sp>
      <p:sp>
        <p:nvSpPr>
          <p:cNvPr id="93189" name="Rectangle 5"/>
          <p:cNvSpPr>
            <a:spLocks noGrp="1" noChangeArrowheads="1"/>
          </p:cNvSpPr>
          <p:nvPr>
            <p:ph type="sldNum" sz="quarter" idx="3"/>
          </p:nvPr>
        </p:nvSpPr>
        <p:spPr bwMode="auto">
          <a:xfrm>
            <a:off x="4144963" y="9120188"/>
            <a:ext cx="3168650" cy="479425"/>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r" defTabSz="965200">
              <a:defRPr sz="1200" smtClean="0"/>
            </a:lvl1pPr>
          </a:lstStyle>
          <a:p>
            <a:pPr>
              <a:defRPr/>
            </a:pPr>
            <a:fld id="{36D5140B-4F4D-4CC5-BAB8-35BA2247785E}" type="slidenum">
              <a:rPr lang="en-US"/>
              <a:pPr>
                <a:defRPr/>
              </a:pPr>
              <a:t>‹#›</a:t>
            </a:fld>
            <a:endParaRPr lang="en-US"/>
          </a:p>
        </p:txBody>
      </p:sp>
    </p:spTree>
    <p:extLst>
      <p:ext uri="{BB962C8B-B14F-4D97-AF65-F5344CB8AC3E}">
        <p14:creationId xmlns:p14="http://schemas.microsoft.com/office/powerpoint/2010/main" val="213682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l" defTabSz="965200">
              <a:defRPr sz="1200" smtClean="0"/>
            </a:lvl1pPr>
          </a:lstStyle>
          <a:p>
            <a:pPr>
              <a:defRPr/>
            </a:pPr>
            <a:endParaRPr lang="en-US"/>
          </a:p>
        </p:txBody>
      </p:sp>
      <p:sp>
        <p:nvSpPr>
          <p:cNvPr id="21507" name="Rectangle 3"/>
          <p:cNvSpPr>
            <a:spLocks noGrp="1" noChangeArrowheads="1"/>
          </p:cNvSpPr>
          <p:nvPr>
            <p:ph type="dt" idx="1"/>
          </p:nvPr>
        </p:nvSpPr>
        <p:spPr bwMode="auto">
          <a:xfrm>
            <a:off x="4144963" y="0"/>
            <a:ext cx="3168650" cy="47942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r" defTabSz="965200">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730250" y="4560888"/>
            <a:ext cx="5854700" cy="432117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9120188"/>
            <a:ext cx="3168650" cy="479425"/>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l" defTabSz="965200">
              <a:defRPr sz="1200" smtClean="0"/>
            </a:lvl1pPr>
          </a:lstStyle>
          <a:p>
            <a:pPr>
              <a:defRPr/>
            </a:pPr>
            <a:endParaRPr lang="en-US"/>
          </a:p>
        </p:txBody>
      </p:sp>
      <p:sp>
        <p:nvSpPr>
          <p:cNvPr id="21511" name="Rectangle 7"/>
          <p:cNvSpPr>
            <a:spLocks noGrp="1" noChangeArrowheads="1"/>
          </p:cNvSpPr>
          <p:nvPr>
            <p:ph type="sldNum" sz="quarter" idx="5"/>
          </p:nvPr>
        </p:nvSpPr>
        <p:spPr bwMode="auto">
          <a:xfrm>
            <a:off x="4144963" y="9120188"/>
            <a:ext cx="3168650" cy="479425"/>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r" defTabSz="965200">
              <a:defRPr sz="1200" smtClean="0"/>
            </a:lvl1pPr>
          </a:lstStyle>
          <a:p>
            <a:pPr>
              <a:defRPr/>
            </a:pPr>
            <a:fld id="{1EF402E2-6D2C-49F8-9B6B-2C25E8D76B99}" type="slidenum">
              <a:rPr lang="en-US"/>
              <a:pPr>
                <a:defRPr/>
              </a:pPr>
              <a:t>‹#›</a:t>
            </a:fld>
            <a:endParaRPr lang="en-US"/>
          </a:p>
        </p:txBody>
      </p:sp>
    </p:spTree>
    <p:extLst>
      <p:ext uri="{BB962C8B-B14F-4D97-AF65-F5344CB8AC3E}">
        <p14:creationId xmlns:p14="http://schemas.microsoft.com/office/powerpoint/2010/main" val="3001710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9" charset="0"/>
        <a:ea typeface="Arial" pitchFamily="-109" charset="0"/>
        <a:cs typeface="Arial" pitchFamily="-109" charset="0"/>
      </a:defRPr>
    </a:lvl1pPr>
    <a:lvl2pPr marL="457200" algn="l" rtl="0" eaLnBrk="0" fontAlgn="base" hangingPunct="0">
      <a:spcBef>
        <a:spcPct val="30000"/>
      </a:spcBef>
      <a:spcAft>
        <a:spcPct val="0"/>
      </a:spcAft>
      <a:defRPr sz="1200" kern="1200">
        <a:solidFill>
          <a:schemeClr val="tx1"/>
        </a:solidFill>
        <a:latin typeface="Arial" pitchFamily="-109" charset="0"/>
        <a:ea typeface="Arial" pitchFamily="-109" charset="0"/>
        <a:cs typeface="Arial" pitchFamily="-109" charset="0"/>
      </a:defRPr>
    </a:lvl2pPr>
    <a:lvl3pPr marL="914400" algn="l" rtl="0" eaLnBrk="0" fontAlgn="base" hangingPunct="0">
      <a:spcBef>
        <a:spcPct val="30000"/>
      </a:spcBef>
      <a:spcAft>
        <a:spcPct val="0"/>
      </a:spcAft>
      <a:defRPr sz="1200" kern="1200">
        <a:solidFill>
          <a:schemeClr val="tx1"/>
        </a:solidFill>
        <a:latin typeface="Arial" pitchFamily="-109" charset="0"/>
        <a:ea typeface="Arial" pitchFamily="-109" charset="0"/>
        <a:cs typeface="Arial" pitchFamily="-109" charset="0"/>
      </a:defRPr>
    </a:lvl3pPr>
    <a:lvl4pPr marL="1371600" algn="l" rtl="0" eaLnBrk="0" fontAlgn="base" hangingPunct="0">
      <a:spcBef>
        <a:spcPct val="30000"/>
      </a:spcBef>
      <a:spcAft>
        <a:spcPct val="0"/>
      </a:spcAft>
      <a:defRPr sz="1200" kern="1200">
        <a:solidFill>
          <a:schemeClr val="tx1"/>
        </a:solidFill>
        <a:latin typeface="Arial" pitchFamily="-109" charset="0"/>
        <a:ea typeface="Arial" pitchFamily="-109" charset="0"/>
        <a:cs typeface="Arial" pitchFamily="-109" charset="0"/>
      </a:defRPr>
    </a:lvl4pPr>
    <a:lvl5pPr marL="1828800" algn="l" rtl="0" eaLnBrk="0" fontAlgn="base" hangingPunct="0">
      <a:spcBef>
        <a:spcPct val="30000"/>
      </a:spcBef>
      <a:spcAft>
        <a:spcPct val="0"/>
      </a:spcAft>
      <a:defRPr sz="1200" kern="1200">
        <a:solidFill>
          <a:schemeClr val="tx1"/>
        </a:solidFill>
        <a:latin typeface="Arial" pitchFamily="-109" charset="0"/>
        <a:ea typeface="Arial" pitchFamily="-109" charset="0"/>
        <a:cs typeface="Arial" pitchFamily="-109"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26628" name="Slide Number Placeholder 3"/>
          <p:cNvSpPr>
            <a:spLocks noGrp="1"/>
          </p:cNvSpPr>
          <p:nvPr>
            <p:ph type="sldNum" sz="quarter" idx="5"/>
          </p:nvPr>
        </p:nvSpPr>
        <p:spPr>
          <a:noFill/>
        </p:spPr>
        <p:txBody>
          <a:bodyPr/>
          <a:lstStyle/>
          <a:p>
            <a:fld id="{9EBBD045-BA04-4C34-9D5C-96E5F83783EF}"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178D7C4-D4B5-4B25-963D-C5D884DA8BC0}" type="slidenum">
              <a:rPr lang="en-US" smtClean="0"/>
              <a:pPr/>
              <a:t>13</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8F2577A-AFEE-4629-B920-36AAA61BA859}" type="slidenum">
              <a:rPr lang="en-US"/>
              <a:pPr/>
              <a:t>14</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34820" name="Slide Number Placeholder 3"/>
          <p:cNvSpPr>
            <a:spLocks noGrp="1"/>
          </p:cNvSpPr>
          <p:nvPr>
            <p:ph type="sldNum" sz="quarter" idx="5"/>
          </p:nvPr>
        </p:nvSpPr>
        <p:spPr>
          <a:noFill/>
        </p:spPr>
        <p:txBody>
          <a:bodyPr/>
          <a:lstStyle/>
          <a:p>
            <a:fld id="{FAB87497-65F8-4949-95CA-AFE4BEBABA41}" type="slidenum">
              <a:rPr lang="en-US" smtClean="0"/>
              <a:pPr/>
              <a:t>16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F402E2-6D2C-49F8-9B6B-2C25E8D76B99}" type="slidenum">
              <a:rPr lang="en-US" smtClean="0"/>
              <a:pPr>
                <a:defRPr/>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F402E2-6D2C-49F8-9B6B-2C25E8D76B99}" type="slidenum">
              <a:rPr lang="en-US" smtClean="0"/>
              <a:pPr>
                <a:defRPr/>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178D7C4-D4B5-4B25-963D-C5D884DA8BC0}" type="slidenum">
              <a:rPr lang="en-US" smtClean="0"/>
              <a:pPr/>
              <a:t>22</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5253272-FABD-49F3-8908-F3A7FF3F89FC}" type="slidenum">
              <a:rPr lang="en-US" smtClean="0"/>
              <a:pPr/>
              <a:t>25</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B6C33DF-226C-406F-9E5E-86391A2079CE}" type="slidenum">
              <a:rPr lang="en-US" smtClean="0"/>
              <a:pPr/>
              <a:t>27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EF402E2-6D2C-49F8-9B6B-2C25E8D76B99}" type="slidenum">
              <a:rPr lang="en-US" smtClean="0"/>
              <a:pPr>
                <a:defRPr/>
              </a:pPr>
              <a:t>29</a:t>
            </a:fld>
            <a:endParaRPr lang="en-US"/>
          </a:p>
        </p:txBody>
      </p:sp>
    </p:spTree>
    <p:extLst>
      <p:ext uri="{BB962C8B-B14F-4D97-AF65-F5344CB8AC3E}">
        <p14:creationId xmlns:p14="http://schemas.microsoft.com/office/powerpoint/2010/main" val="8181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EFE2BE17-4E6D-48E6-BA0C-276764295024}" type="slidenum">
              <a:rPr lang="en-US" smtClean="0"/>
              <a:pPr>
                <a:defRPr/>
              </a:pPr>
              <a:t>3</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1B5CBA5-2BE7-4110-A9F9-996489BDDCC9}" type="slidenum">
              <a:rPr lang="en-US" smtClean="0"/>
              <a:pPr/>
              <a:t>30</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latin typeface="Arial" charset="0"/>
                <a:cs typeface="Arial" charset="0"/>
              </a:rPr>
              <a:t>You wouldn’t start a research project without knowing what’s already been done. </a:t>
            </a:r>
          </a:p>
          <a:p>
            <a:pPr eaLnBrk="1" hangingPunct="1"/>
            <a:r>
              <a:rPr lang="en-US" smtClean="0">
                <a:latin typeface="Arial" charset="0"/>
                <a:cs typeface="Arial" charset="0"/>
              </a:rPr>
              <a:t>Start your recruiting initiative by knowing what is being done locally.</a:t>
            </a:r>
          </a:p>
          <a:p>
            <a:pPr eaLnBrk="1" hangingPunct="1"/>
            <a:endParaRPr lang="en-US"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5392D50-7543-4E23-B354-CD211262990D}" type="slidenum">
              <a:rPr lang="en-US" smtClean="0"/>
              <a:pPr/>
              <a:t>31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en-US">
                <a:latin typeface="Arial" charset="0"/>
                <a:ea typeface="ＭＳ Ｐゴシック" charset="-128"/>
                <a:cs typeface="Arial" charset="0"/>
              </a:rPr>
              <a:t>The award began in 2007 with a few girls at a local NCWIT meeting. It has since grown to a combined national and local affiliate program with 18 Affiliates serving girls in 20 states.  </a:t>
            </a:r>
          </a:p>
          <a:p>
            <a:pPr eaLnBrk="1" hangingPunct="1">
              <a:spcBef>
                <a:spcPct val="0"/>
              </a:spcBef>
            </a:pPr>
            <a:endParaRPr lang="en-US">
              <a:latin typeface="Arial" charset="0"/>
              <a:ea typeface="ＭＳ Ｐゴシック" charset="-128"/>
              <a:cs typeface="Arial" charset="0"/>
            </a:endParaRPr>
          </a:p>
          <a:p>
            <a:pPr eaLnBrk="1" hangingPunct="1">
              <a:spcBef>
                <a:spcPct val="0"/>
              </a:spcBef>
            </a:pPr>
            <a:r>
              <a:rPr lang="en-US">
                <a:latin typeface="Arial" charset="0"/>
                <a:ea typeface="ＭＳ Ｐゴシック" charset="-128"/>
                <a:cs typeface="Arial" charset="0"/>
              </a:rPr>
              <a:t>Interest in the program has skyrocketed. There are now nearly 6000 girls (and their parents) in the awards database as well as 4700 teachers.</a:t>
            </a:r>
          </a:p>
          <a:p>
            <a:pPr eaLnBrk="1" hangingPunct="1">
              <a:spcBef>
                <a:spcPct val="0"/>
              </a:spcBef>
            </a:pPr>
            <a:r>
              <a:rPr lang="en-US">
                <a:latin typeface="Arial" charset="0"/>
                <a:ea typeface="ＭＳ Ｐゴシック" charset="-128"/>
                <a:cs typeface="Arial" charset="0"/>
              </a:rPr>
              <a:t> </a:t>
            </a:r>
          </a:p>
          <a:p>
            <a:pPr eaLnBrk="1" hangingPunct="1">
              <a:spcBef>
                <a:spcPct val="0"/>
              </a:spcBef>
            </a:pPr>
            <a:r>
              <a:rPr lang="en-US">
                <a:latin typeface="Arial" charset="0"/>
                <a:ea typeface="ＭＳ Ｐゴシック" charset="-128"/>
                <a:cs typeface="Arial" charset="0"/>
              </a:rPr>
              <a:t>In 2011 NCWIT recognized 348 young women. We plan to grow the program to recognize 1000 girls annually and build the pool to 10,000 young women in the next two years. </a:t>
            </a:r>
          </a:p>
          <a:p>
            <a:pPr eaLnBrk="1" hangingPunct="1">
              <a:spcBef>
                <a:spcPct val="0"/>
              </a:spcBef>
            </a:pPr>
            <a:endParaRPr lang="en-US">
              <a:latin typeface="Arial" charset="0"/>
              <a:ea typeface="ＭＳ Ｐゴシック" charset="-128"/>
              <a:cs typeface="Arial" charset="0"/>
            </a:endParaRPr>
          </a:p>
        </p:txBody>
      </p:sp>
      <p:sp>
        <p:nvSpPr>
          <p:cNvPr id="23556"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1400">
                <a:solidFill>
                  <a:schemeClr val="tx1"/>
                </a:solidFill>
                <a:latin typeface="Times" charset="0"/>
                <a:ea typeface="ＭＳ Ｐゴシック" charset="-128"/>
              </a:defRPr>
            </a:lvl1pPr>
            <a:lvl2pPr marL="37931725" indent="-37474525">
              <a:defRPr sz="1400">
                <a:solidFill>
                  <a:schemeClr val="tx1"/>
                </a:solidFill>
                <a:latin typeface="Times" charset="0"/>
                <a:ea typeface="ＭＳ Ｐゴシック" charset="-128"/>
              </a:defRPr>
            </a:lvl2pPr>
            <a:lvl3pPr>
              <a:defRPr sz="1400">
                <a:solidFill>
                  <a:schemeClr val="tx1"/>
                </a:solidFill>
                <a:latin typeface="Times" charset="0"/>
                <a:ea typeface="ＭＳ Ｐゴシック" charset="-128"/>
              </a:defRPr>
            </a:lvl3pPr>
            <a:lvl4pPr>
              <a:defRPr sz="1400">
                <a:solidFill>
                  <a:schemeClr val="tx1"/>
                </a:solidFill>
                <a:latin typeface="Times" charset="0"/>
                <a:ea typeface="ＭＳ Ｐゴシック" charset="-128"/>
              </a:defRPr>
            </a:lvl4pPr>
            <a:lvl5pPr>
              <a:defRPr sz="1400">
                <a:solidFill>
                  <a:schemeClr val="tx1"/>
                </a:solidFill>
                <a:latin typeface="Times" charset="0"/>
                <a:ea typeface="ＭＳ Ｐゴシック" charset="-128"/>
              </a:defRPr>
            </a:lvl5pPr>
            <a:lvl6pPr marL="457200" eaLnBrk="0" fontAlgn="base" hangingPunct="0">
              <a:spcBef>
                <a:spcPct val="0"/>
              </a:spcBef>
              <a:spcAft>
                <a:spcPct val="0"/>
              </a:spcAft>
              <a:defRPr sz="1400">
                <a:solidFill>
                  <a:schemeClr val="tx1"/>
                </a:solidFill>
                <a:latin typeface="Times" charset="0"/>
                <a:ea typeface="ＭＳ Ｐゴシック" charset="-128"/>
              </a:defRPr>
            </a:lvl6pPr>
            <a:lvl7pPr marL="914400" eaLnBrk="0" fontAlgn="base" hangingPunct="0">
              <a:spcBef>
                <a:spcPct val="0"/>
              </a:spcBef>
              <a:spcAft>
                <a:spcPct val="0"/>
              </a:spcAft>
              <a:defRPr sz="1400">
                <a:solidFill>
                  <a:schemeClr val="tx1"/>
                </a:solidFill>
                <a:latin typeface="Times" charset="0"/>
                <a:ea typeface="ＭＳ Ｐゴシック" charset="-128"/>
              </a:defRPr>
            </a:lvl7pPr>
            <a:lvl8pPr marL="1371600" eaLnBrk="0" fontAlgn="base" hangingPunct="0">
              <a:spcBef>
                <a:spcPct val="0"/>
              </a:spcBef>
              <a:spcAft>
                <a:spcPct val="0"/>
              </a:spcAft>
              <a:defRPr sz="1400">
                <a:solidFill>
                  <a:schemeClr val="tx1"/>
                </a:solidFill>
                <a:latin typeface="Times" charset="0"/>
                <a:ea typeface="ＭＳ Ｐゴシック" charset="-128"/>
              </a:defRPr>
            </a:lvl8pPr>
            <a:lvl9pPr marL="1828800" eaLnBrk="0" fontAlgn="base" hangingPunct="0">
              <a:spcBef>
                <a:spcPct val="0"/>
              </a:spcBef>
              <a:spcAft>
                <a:spcPct val="0"/>
              </a:spcAft>
              <a:defRPr sz="1400">
                <a:solidFill>
                  <a:schemeClr val="tx1"/>
                </a:solidFill>
                <a:latin typeface="Times" charset="0"/>
                <a:ea typeface="ＭＳ Ｐゴシック" charset="-128"/>
              </a:defRPr>
            </a:lvl9pPr>
          </a:lstStyle>
          <a:p>
            <a:pPr algn="r"/>
            <a:fld id="{C101BDE1-DB48-4AF8-B482-8833A1D32C6A}" type="slidenum">
              <a:rPr lang="en-US" sz="1300"/>
              <a:pPr algn="r"/>
              <a:t>32</a:t>
            </a:fld>
            <a:endParaRPr lang="en-US"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nSpc>
                <a:spcPct val="90000"/>
              </a:lnSpc>
            </a:pPr>
            <a:r>
              <a:rPr lang="en-US" dirty="0" smtClean="0">
                <a:ea typeface="ＭＳ Ｐゴシック" charset="-128"/>
              </a:rPr>
              <a:t>18 established Affiliates serving 20 US states</a:t>
            </a:r>
          </a:p>
          <a:p>
            <a:pPr>
              <a:lnSpc>
                <a:spcPct val="90000"/>
              </a:lnSpc>
            </a:pPr>
            <a:endParaRPr lang="en-US" dirty="0" smtClean="0">
              <a:ea typeface="ＭＳ Ｐゴシック" charset="-128"/>
            </a:endParaRPr>
          </a:p>
          <a:p>
            <a:pPr>
              <a:lnSpc>
                <a:spcPct val="90000"/>
              </a:lnSpc>
            </a:pPr>
            <a:r>
              <a:rPr lang="en-US" dirty="0" smtClean="0">
                <a:ea typeface="ＭＳ Ｐゴシック" charset="-128"/>
              </a:rPr>
              <a:t>(point out we need Affiliates in the green areas – also need to add more coverage in some of the states only partially served: California, Washington State, New Mexico, Upstate NY, Oklahoma, Kentucky)</a:t>
            </a:r>
          </a:p>
          <a:p>
            <a:pPr>
              <a:lnSpc>
                <a:spcPct val="90000"/>
              </a:lnSpc>
            </a:pPr>
            <a:endParaRPr lang="en-US" dirty="0" smtClean="0">
              <a:ea typeface="ＭＳ Ｐゴシック" charset="-128"/>
            </a:endParaRPr>
          </a:p>
          <a:p>
            <a:pPr>
              <a:lnSpc>
                <a:spcPct val="90000"/>
              </a:lnSpc>
            </a:pPr>
            <a:r>
              <a:rPr lang="en-US" dirty="0" smtClean="0">
                <a:ea typeface="ＭＳ Ｐゴシック" charset="-128"/>
              </a:rPr>
              <a:t>AA members hosting local Affiliates:</a:t>
            </a:r>
          </a:p>
          <a:p>
            <a:pPr>
              <a:lnSpc>
                <a:spcPct val="90000"/>
              </a:lnSpc>
            </a:pPr>
            <a:endParaRPr lang="en-US" dirty="0" smtClean="0">
              <a:ea typeface="ＭＳ Ｐゴシック" charset="-128"/>
            </a:endParaRPr>
          </a:p>
          <a:p>
            <a:pPr>
              <a:lnSpc>
                <a:spcPct val="90000"/>
              </a:lnSpc>
            </a:pPr>
            <a:r>
              <a:rPr lang="en-US" dirty="0" smtClean="0">
                <a:ea typeface="ＭＳ Ｐゴシック" charset="-128"/>
              </a:rPr>
              <a:t>Lewis &amp; Clark College</a:t>
            </a:r>
          </a:p>
          <a:p>
            <a:pPr>
              <a:lnSpc>
                <a:spcPct val="90000"/>
              </a:lnSpc>
            </a:pPr>
            <a:r>
              <a:rPr lang="en-US" dirty="0" smtClean="0">
                <a:ea typeface="ＭＳ Ｐゴシック" charset="-128"/>
              </a:rPr>
              <a:t>UC Santa Cruz</a:t>
            </a:r>
          </a:p>
          <a:p>
            <a:pPr>
              <a:lnSpc>
                <a:spcPct val="90000"/>
              </a:lnSpc>
            </a:pPr>
            <a:r>
              <a:rPr lang="en-US" dirty="0" smtClean="0">
                <a:ea typeface="ＭＳ Ｐゴシック" charset="-128"/>
              </a:rPr>
              <a:t>CU Boulder</a:t>
            </a:r>
          </a:p>
          <a:p>
            <a:pPr>
              <a:lnSpc>
                <a:spcPct val="90000"/>
              </a:lnSpc>
            </a:pPr>
            <a:r>
              <a:rPr lang="en-US" dirty="0" smtClean="0">
                <a:ea typeface="ＭＳ Ｐゴシック" charset="-128"/>
              </a:rPr>
              <a:t>Colorado School of Mines</a:t>
            </a:r>
          </a:p>
          <a:p>
            <a:pPr>
              <a:lnSpc>
                <a:spcPct val="90000"/>
              </a:lnSpc>
            </a:pPr>
            <a:r>
              <a:rPr lang="en-US" dirty="0" smtClean="0">
                <a:ea typeface="ＭＳ Ｐゴシック" charset="-128"/>
              </a:rPr>
              <a:t>UT El Paso</a:t>
            </a:r>
          </a:p>
          <a:p>
            <a:pPr>
              <a:lnSpc>
                <a:spcPct val="90000"/>
              </a:lnSpc>
            </a:pPr>
            <a:r>
              <a:rPr lang="en-US" dirty="0" smtClean="0">
                <a:ea typeface="ＭＳ Ｐゴシック" charset="-128"/>
              </a:rPr>
              <a:t>UT Austin</a:t>
            </a:r>
          </a:p>
          <a:p>
            <a:pPr>
              <a:lnSpc>
                <a:spcPct val="90000"/>
              </a:lnSpc>
            </a:pPr>
            <a:r>
              <a:rPr lang="en-US" dirty="0" smtClean="0">
                <a:ea typeface="ＭＳ Ｐゴシック" charset="-128"/>
              </a:rPr>
              <a:t>Rice</a:t>
            </a:r>
          </a:p>
          <a:p>
            <a:pPr>
              <a:lnSpc>
                <a:spcPct val="90000"/>
              </a:lnSpc>
            </a:pPr>
            <a:r>
              <a:rPr lang="en-US" dirty="0" err="1" smtClean="0">
                <a:ea typeface="ＭＳ Ｐゴシック" charset="-128"/>
              </a:rPr>
              <a:t>Univ</a:t>
            </a:r>
            <a:r>
              <a:rPr lang="en-US" dirty="0" smtClean="0">
                <a:ea typeface="ＭＳ Ｐゴシック" charset="-128"/>
              </a:rPr>
              <a:t> of Houston Downtown</a:t>
            </a:r>
          </a:p>
          <a:p>
            <a:pPr>
              <a:lnSpc>
                <a:spcPct val="90000"/>
              </a:lnSpc>
            </a:pPr>
            <a:r>
              <a:rPr lang="en-US" dirty="0" err="1" smtClean="0">
                <a:ea typeface="ＭＳ Ｐゴシック" charset="-128"/>
              </a:rPr>
              <a:t>Univ</a:t>
            </a:r>
            <a:r>
              <a:rPr lang="en-US" dirty="0" smtClean="0">
                <a:ea typeface="ＭＳ Ｐゴシック" charset="-128"/>
              </a:rPr>
              <a:t> of Arkansas (ITRI)</a:t>
            </a:r>
          </a:p>
          <a:p>
            <a:pPr>
              <a:lnSpc>
                <a:spcPct val="90000"/>
              </a:lnSpc>
            </a:pPr>
            <a:r>
              <a:rPr lang="en-US" dirty="0" smtClean="0">
                <a:ea typeface="ＭＳ Ｐゴシック" charset="-128"/>
              </a:rPr>
              <a:t>DePaul </a:t>
            </a:r>
            <a:r>
              <a:rPr lang="en-US" dirty="0" err="1" smtClean="0">
                <a:ea typeface="ＭＳ Ｐゴシック" charset="-128"/>
              </a:rPr>
              <a:t>Univ</a:t>
            </a:r>
            <a:endParaRPr lang="en-US" dirty="0" smtClean="0">
              <a:ea typeface="ＭＳ Ｐゴシック" charset="-128"/>
            </a:endParaRPr>
          </a:p>
          <a:p>
            <a:pPr>
              <a:lnSpc>
                <a:spcPct val="90000"/>
              </a:lnSpc>
            </a:pPr>
            <a:r>
              <a:rPr lang="en-US" dirty="0" err="1" smtClean="0">
                <a:ea typeface="ＭＳ Ｐゴシック" charset="-128"/>
              </a:rPr>
              <a:t>Univ</a:t>
            </a:r>
            <a:r>
              <a:rPr lang="en-US" dirty="0" smtClean="0">
                <a:ea typeface="ＭＳ Ｐゴシック" charset="-128"/>
              </a:rPr>
              <a:t> of Indiana Bloomington</a:t>
            </a:r>
          </a:p>
          <a:p>
            <a:pPr>
              <a:lnSpc>
                <a:spcPct val="90000"/>
              </a:lnSpc>
            </a:pPr>
            <a:r>
              <a:rPr lang="en-US" dirty="0" smtClean="0">
                <a:ea typeface="ＭＳ Ｐゴシック" charset="-128"/>
              </a:rPr>
              <a:t>Muskingum </a:t>
            </a:r>
            <a:r>
              <a:rPr lang="en-US" dirty="0" err="1" smtClean="0">
                <a:ea typeface="ＭＳ Ｐゴシック" charset="-128"/>
              </a:rPr>
              <a:t>Univ</a:t>
            </a:r>
            <a:endParaRPr lang="en-US" dirty="0" smtClean="0">
              <a:ea typeface="ＭＳ Ｐゴシック" charset="-128"/>
            </a:endParaRPr>
          </a:p>
          <a:p>
            <a:pPr>
              <a:lnSpc>
                <a:spcPct val="90000"/>
              </a:lnSpc>
            </a:pPr>
            <a:r>
              <a:rPr lang="en-US" dirty="0" smtClean="0">
                <a:ea typeface="ＭＳ Ｐゴシック" charset="-128"/>
              </a:rPr>
              <a:t>GA Tech</a:t>
            </a:r>
          </a:p>
          <a:p>
            <a:pPr>
              <a:lnSpc>
                <a:spcPct val="90000"/>
              </a:lnSpc>
            </a:pPr>
            <a:r>
              <a:rPr lang="en-US" dirty="0" smtClean="0">
                <a:ea typeface="ＭＳ Ｐゴシック" charset="-128"/>
              </a:rPr>
              <a:t>UNC Charlotte</a:t>
            </a:r>
          </a:p>
          <a:p>
            <a:pPr>
              <a:lnSpc>
                <a:spcPct val="90000"/>
              </a:lnSpc>
            </a:pPr>
            <a:r>
              <a:rPr lang="en-US" dirty="0" smtClean="0">
                <a:ea typeface="ＭＳ Ｐゴシック" charset="-128"/>
              </a:rPr>
              <a:t>UMass Lowell</a:t>
            </a:r>
          </a:p>
          <a:p>
            <a:pPr>
              <a:lnSpc>
                <a:spcPct val="90000"/>
              </a:lnSpc>
            </a:pPr>
            <a:r>
              <a:rPr lang="en-US" dirty="0" err="1" smtClean="0">
                <a:ea typeface="ＭＳ Ｐゴシック" charset="-128"/>
              </a:rPr>
              <a:t>Umass</a:t>
            </a:r>
            <a:r>
              <a:rPr lang="en-US" dirty="0" smtClean="0">
                <a:ea typeface="ＭＳ Ｐゴシック" charset="-128"/>
              </a:rPr>
              <a:t> Boston </a:t>
            </a:r>
          </a:p>
          <a:p>
            <a:pPr>
              <a:lnSpc>
                <a:spcPct val="90000"/>
              </a:lnSpc>
            </a:pPr>
            <a:r>
              <a:rPr lang="en-US" dirty="0" err="1" smtClean="0">
                <a:ea typeface="ＭＳ Ｐゴシック" charset="-128"/>
              </a:rPr>
              <a:t>Umass</a:t>
            </a:r>
            <a:r>
              <a:rPr lang="en-US" dirty="0" smtClean="0">
                <a:ea typeface="ＭＳ Ｐゴシック" charset="-128"/>
              </a:rPr>
              <a:t> Amherst</a:t>
            </a:r>
          </a:p>
          <a:p>
            <a:pPr>
              <a:lnSpc>
                <a:spcPct val="90000"/>
              </a:lnSpc>
            </a:pPr>
            <a:endParaRPr lang="en-US" dirty="0" smtClean="0">
              <a:ea typeface="ＭＳ Ｐゴシック"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Times" charset="0"/>
                <a:ea typeface="ＭＳ Ｐゴシック" charset="-128"/>
              </a:defRPr>
            </a:lvl1pPr>
            <a:lvl2pPr marL="40097626" indent="-39614320">
              <a:defRPr sz="1500">
                <a:solidFill>
                  <a:schemeClr val="tx1"/>
                </a:solidFill>
                <a:latin typeface="Times" charset="0"/>
                <a:ea typeface="ＭＳ Ｐゴシック" charset="-128"/>
              </a:defRPr>
            </a:lvl2pPr>
            <a:lvl3pPr>
              <a:defRPr sz="1500">
                <a:solidFill>
                  <a:schemeClr val="tx1"/>
                </a:solidFill>
                <a:latin typeface="Times" charset="0"/>
                <a:ea typeface="ＭＳ Ｐゴシック" charset="-128"/>
              </a:defRPr>
            </a:lvl3pPr>
            <a:lvl4pPr>
              <a:defRPr sz="1500">
                <a:solidFill>
                  <a:schemeClr val="tx1"/>
                </a:solidFill>
                <a:latin typeface="Times" charset="0"/>
                <a:ea typeface="ＭＳ Ｐゴシック" charset="-128"/>
              </a:defRPr>
            </a:lvl4pPr>
            <a:lvl5pPr>
              <a:defRPr sz="1500">
                <a:solidFill>
                  <a:schemeClr val="tx1"/>
                </a:solidFill>
                <a:latin typeface="Times" charset="0"/>
                <a:ea typeface="ＭＳ Ｐゴシック" charset="-128"/>
              </a:defRPr>
            </a:lvl5pPr>
            <a:lvl6pPr marL="483306" eaLnBrk="0" fontAlgn="base" hangingPunct="0">
              <a:spcBef>
                <a:spcPct val="0"/>
              </a:spcBef>
              <a:spcAft>
                <a:spcPct val="0"/>
              </a:spcAft>
              <a:defRPr sz="1500">
                <a:solidFill>
                  <a:schemeClr val="tx1"/>
                </a:solidFill>
                <a:latin typeface="Times" charset="0"/>
                <a:ea typeface="ＭＳ Ｐゴシック" charset="-128"/>
              </a:defRPr>
            </a:lvl6pPr>
            <a:lvl7pPr marL="966612" eaLnBrk="0" fontAlgn="base" hangingPunct="0">
              <a:spcBef>
                <a:spcPct val="0"/>
              </a:spcBef>
              <a:spcAft>
                <a:spcPct val="0"/>
              </a:spcAft>
              <a:defRPr sz="1500">
                <a:solidFill>
                  <a:schemeClr val="tx1"/>
                </a:solidFill>
                <a:latin typeface="Times" charset="0"/>
                <a:ea typeface="ＭＳ Ｐゴシック" charset="-128"/>
              </a:defRPr>
            </a:lvl7pPr>
            <a:lvl8pPr marL="1449918" eaLnBrk="0" fontAlgn="base" hangingPunct="0">
              <a:spcBef>
                <a:spcPct val="0"/>
              </a:spcBef>
              <a:spcAft>
                <a:spcPct val="0"/>
              </a:spcAft>
              <a:defRPr sz="1500">
                <a:solidFill>
                  <a:schemeClr val="tx1"/>
                </a:solidFill>
                <a:latin typeface="Times" charset="0"/>
                <a:ea typeface="ＭＳ Ｐゴシック" charset="-128"/>
              </a:defRPr>
            </a:lvl8pPr>
            <a:lvl9pPr marL="1933224" eaLnBrk="0" fontAlgn="base" hangingPunct="0">
              <a:spcBef>
                <a:spcPct val="0"/>
              </a:spcBef>
              <a:spcAft>
                <a:spcPct val="0"/>
              </a:spcAft>
              <a:defRPr sz="1500">
                <a:solidFill>
                  <a:schemeClr val="tx1"/>
                </a:solidFill>
                <a:latin typeface="Times" charset="0"/>
                <a:ea typeface="ＭＳ Ｐゴシック" charset="-128"/>
              </a:defRPr>
            </a:lvl9pPr>
          </a:lstStyle>
          <a:p>
            <a:fld id="{A8DC03B8-4A49-494F-98AA-C8DECF9FADFC}" type="slidenum">
              <a:rPr lang="en-US" sz="1300"/>
              <a:pPr/>
              <a:t>34</a:t>
            </a:fld>
            <a:endParaRPr lang="en-US"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nSpc>
                <a:spcPct val="90000"/>
              </a:lnSpc>
            </a:pPr>
            <a:r>
              <a:rPr lang="en-US" dirty="0" smtClean="0">
                <a:ea typeface="ＭＳ Ｐゴシック" charset="-128"/>
              </a:rPr>
              <a:t>UT Austin (Tiffany Grady) was the first institution to step up with scholarships for Aspirations Award winners in the Fall of 2009. They offer $1000 to any winner or runner up nationwide that enrolls at UT and majors in CS.  6 of girls have taken them up on the offer </a:t>
            </a:r>
            <a:r>
              <a:rPr lang="en-US" i="1" dirty="0" smtClean="0">
                <a:solidFill>
                  <a:srgbClr val="FF0000"/>
                </a:solidFill>
                <a:ea typeface="ＭＳ Ｐゴシック" charset="-128"/>
              </a:rPr>
              <a:t>(verifying w/ Tiffany).</a:t>
            </a:r>
          </a:p>
          <a:p>
            <a:pPr>
              <a:lnSpc>
                <a:spcPct val="90000"/>
              </a:lnSpc>
            </a:pPr>
            <a:endParaRPr lang="en-US" dirty="0" smtClean="0">
              <a:ea typeface="ＭＳ Ｐゴシック" charset="-128"/>
            </a:endParaRPr>
          </a:p>
          <a:p>
            <a:pPr>
              <a:lnSpc>
                <a:spcPct val="90000"/>
              </a:lnSpc>
            </a:pPr>
            <a:r>
              <a:rPr lang="en-US" dirty="0" smtClean="0">
                <a:ea typeface="ＭＳ Ｐゴシック" charset="-128"/>
              </a:rPr>
              <a:t>Thank the schools on the list for their participation and issue the challenge to the rest of the alliance.</a:t>
            </a:r>
          </a:p>
          <a:p>
            <a:pPr>
              <a:lnSpc>
                <a:spcPct val="90000"/>
              </a:lnSpc>
            </a:pPr>
            <a:endParaRPr lang="en-US" dirty="0" smtClean="0">
              <a:ea typeface="ＭＳ Ｐゴシック" charset="-128"/>
            </a:endParaRPr>
          </a:p>
          <a:p>
            <a:pPr>
              <a:lnSpc>
                <a:spcPct val="90000"/>
              </a:lnSpc>
            </a:pPr>
            <a:r>
              <a:rPr lang="en-US" dirty="0" smtClean="0">
                <a:ea typeface="ＭＳ Ｐゴシック" charset="-128"/>
              </a:rPr>
              <a:t>Scholarships can vary. They can be for just one girl, or any girl.  </a:t>
            </a:r>
          </a:p>
          <a:p>
            <a:pPr>
              <a:lnSpc>
                <a:spcPct val="90000"/>
              </a:lnSpc>
            </a:pPr>
            <a:endParaRPr lang="en-US" dirty="0" smtClean="0">
              <a:ea typeface="ＭＳ Ｐゴシック" charset="-128"/>
            </a:endParaRPr>
          </a:p>
          <a:p>
            <a:pPr>
              <a:lnSpc>
                <a:spcPct val="90000"/>
              </a:lnSpc>
            </a:pPr>
            <a:r>
              <a:rPr lang="en-US" dirty="0" smtClean="0">
                <a:ea typeface="ＭＳ Ｐゴシック" charset="-128"/>
              </a:rPr>
              <a:t>Examples:</a:t>
            </a:r>
          </a:p>
          <a:p>
            <a:pPr>
              <a:lnSpc>
                <a:spcPct val="90000"/>
              </a:lnSpc>
            </a:pPr>
            <a:r>
              <a:rPr lang="en-US" dirty="0" err="1" smtClean="0">
                <a:ea typeface="ＭＳ Ｐゴシック" charset="-128"/>
              </a:rPr>
              <a:t>Umass</a:t>
            </a:r>
            <a:r>
              <a:rPr lang="en-US" dirty="0" smtClean="0">
                <a:ea typeface="ＭＳ Ｐゴシック" charset="-128"/>
              </a:rPr>
              <a:t> Lowell awarded $10,000 to one of the Massachusetts Affiliate winners and $1000 to each of the seniors.</a:t>
            </a:r>
          </a:p>
          <a:p>
            <a:pPr>
              <a:lnSpc>
                <a:spcPct val="90000"/>
              </a:lnSpc>
            </a:pPr>
            <a:endParaRPr lang="en-US" dirty="0" smtClean="0">
              <a:ea typeface="ＭＳ Ｐゴシック" charset="-128"/>
            </a:endParaRPr>
          </a:p>
          <a:p>
            <a:pPr>
              <a:lnSpc>
                <a:spcPct val="90000"/>
              </a:lnSpc>
            </a:pPr>
            <a:r>
              <a:rPr lang="en-US" dirty="0" smtClean="0">
                <a:ea typeface="ＭＳ Ｐゴシック" charset="-128"/>
              </a:rPr>
              <a:t>Rutgers offers a $1000 scholarship to any National winner or NY Tri-state </a:t>
            </a:r>
            <a:r>
              <a:rPr lang="en-US" dirty="0" err="1" smtClean="0">
                <a:ea typeface="ＭＳ Ｐゴシック" charset="-128"/>
              </a:rPr>
              <a:t>Affililate</a:t>
            </a:r>
            <a:r>
              <a:rPr lang="en-US" dirty="0" smtClean="0">
                <a:ea typeface="ＭＳ Ｐゴシック" charset="-128"/>
              </a:rPr>
              <a:t> winner</a:t>
            </a:r>
          </a:p>
          <a:p>
            <a:pPr>
              <a:lnSpc>
                <a:spcPct val="90000"/>
              </a:lnSpc>
            </a:pPr>
            <a:endParaRPr lang="en-US" dirty="0" smtClean="0">
              <a:ea typeface="ＭＳ Ｐゴシック" charset="-128"/>
            </a:endParaRPr>
          </a:p>
          <a:p>
            <a:pPr>
              <a:lnSpc>
                <a:spcPct val="90000"/>
              </a:lnSpc>
            </a:pPr>
            <a:r>
              <a:rPr lang="en-US" dirty="0" smtClean="0">
                <a:ea typeface="ＭＳ Ｐゴシック" charset="-128"/>
              </a:rPr>
              <a:t>UC Santa Cruz offers up to $8000 per year (renewable) based on need</a:t>
            </a:r>
          </a:p>
          <a:p>
            <a:pPr>
              <a:lnSpc>
                <a:spcPct val="90000"/>
              </a:lnSpc>
            </a:pPr>
            <a:endParaRPr lang="en-US" dirty="0" smtClean="0">
              <a:ea typeface="ＭＳ Ｐゴシック"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Times" charset="0"/>
                <a:ea typeface="ＭＳ Ｐゴシック" charset="-128"/>
              </a:defRPr>
            </a:lvl1pPr>
            <a:lvl2pPr marL="40097626" indent="-39614320">
              <a:defRPr sz="1500">
                <a:solidFill>
                  <a:schemeClr val="tx1"/>
                </a:solidFill>
                <a:latin typeface="Times" charset="0"/>
                <a:ea typeface="ＭＳ Ｐゴシック" charset="-128"/>
              </a:defRPr>
            </a:lvl2pPr>
            <a:lvl3pPr>
              <a:defRPr sz="1500">
                <a:solidFill>
                  <a:schemeClr val="tx1"/>
                </a:solidFill>
                <a:latin typeface="Times" charset="0"/>
                <a:ea typeface="ＭＳ Ｐゴシック" charset="-128"/>
              </a:defRPr>
            </a:lvl3pPr>
            <a:lvl4pPr>
              <a:defRPr sz="1500">
                <a:solidFill>
                  <a:schemeClr val="tx1"/>
                </a:solidFill>
                <a:latin typeface="Times" charset="0"/>
                <a:ea typeface="ＭＳ Ｐゴシック" charset="-128"/>
              </a:defRPr>
            </a:lvl4pPr>
            <a:lvl5pPr>
              <a:defRPr sz="1500">
                <a:solidFill>
                  <a:schemeClr val="tx1"/>
                </a:solidFill>
                <a:latin typeface="Times" charset="0"/>
                <a:ea typeface="ＭＳ Ｐゴシック" charset="-128"/>
              </a:defRPr>
            </a:lvl5pPr>
            <a:lvl6pPr marL="483306" eaLnBrk="0" fontAlgn="base" hangingPunct="0">
              <a:spcBef>
                <a:spcPct val="0"/>
              </a:spcBef>
              <a:spcAft>
                <a:spcPct val="0"/>
              </a:spcAft>
              <a:defRPr sz="1500">
                <a:solidFill>
                  <a:schemeClr val="tx1"/>
                </a:solidFill>
                <a:latin typeface="Times" charset="0"/>
                <a:ea typeface="ＭＳ Ｐゴシック" charset="-128"/>
              </a:defRPr>
            </a:lvl6pPr>
            <a:lvl7pPr marL="966612" eaLnBrk="0" fontAlgn="base" hangingPunct="0">
              <a:spcBef>
                <a:spcPct val="0"/>
              </a:spcBef>
              <a:spcAft>
                <a:spcPct val="0"/>
              </a:spcAft>
              <a:defRPr sz="1500">
                <a:solidFill>
                  <a:schemeClr val="tx1"/>
                </a:solidFill>
                <a:latin typeface="Times" charset="0"/>
                <a:ea typeface="ＭＳ Ｐゴシック" charset="-128"/>
              </a:defRPr>
            </a:lvl7pPr>
            <a:lvl8pPr marL="1449918" eaLnBrk="0" fontAlgn="base" hangingPunct="0">
              <a:spcBef>
                <a:spcPct val="0"/>
              </a:spcBef>
              <a:spcAft>
                <a:spcPct val="0"/>
              </a:spcAft>
              <a:defRPr sz="1500">
                <a:solidFill>
                  <a:schemeClr val="tx1"/>
                </a:solidFill>
                <a:latin typeface="Times" charset="0"/>
                <a:ea typeface="ＭＳ Ｐゴシック" charset="-128"/>
              </a:defRPr>
            </a:lvl8pPr>
            <a:lvl9pPr marL="1933224" eaLnBrk="0" fontAlgn="base" hangingPunct="0">
              <a:spcBef>
                <a:spcPct val="0"/>
              </a:spcBef>
              <a:spcAft>
                <a:spcPct val="0"/>
              </a:spcAft>
              <a:defRPr sz="1500">
                <a:solidFill>
                  <a:schemeClr val="tx1"/>
                </a:solidFill>
                <a:latin typeface="Times" charset="0"/>
                <a:ea typeface="ＭＳ Ｐゴシック" charset="-128"/>
              </a:defRPr>
            </a:lvl9pPr>
          </a:lstStyle>
          <a:p>
            <a:fld id="{AA89D2C2-2756-4A50-94F0-084770922299}" type="slidenum">
              <a:rPr lang="en-US" sz="1300"/>
              <a:pPr/>
              <a:t>35</a:t>
            </a:fld>
            <a:endParaRPr lang="en-US"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charset="-128"/>
              </a:rPr>
              <a:t>The next award season begins in Fall 2011.  For maximum benefit, you should get your offering finalized by the end of August.</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Times" charset="0"/>
                <a:ea typeface="ＭＳ Ｐゴシック" charset="-128"/>
              </a:defRPr>
            </a:lvl1pPr>
            <a:lvl2pPr marL="40097626" indent="-39614320">
              <a:defRPr sz="1500">
                <a:solidFill>
                  <a:schemeClr val="tx1"/>
                </a:solidFill>
                <a:latin typeface="Times" charset="0"/>
                <a:ea typeface="ＭＳ Ｐゴシック" charset="-128"/>
              </a:defRPr>
            </a:lvl2pPr>
            <a:lvl3pPr>
              <a:defRPr sz="1500">
                <a:solidFill>
                  <a:schemeClr val="tx1"/>
                </a:solidFill>
                <a:latin typeface="Times" charset="0"/>
                <a:ea typeface="ＭＳ Ｐゴシック" charset="-128"/>
              </a:defRPr>
            </a:lvl3pPr>
            <a:lvl4pPr>
              <a:defRPr sz="1500">
                <a:solidFill>
                  <a:schemeClr val="tx1"/>
                </a:solidFill>
                <a:latin typeface="Times" charset="0"/>
                <a:ea typeface="ＭＳ Ｐゴシック" charset="-128"/>
              </a:defRPr>
            </a:lvl4pPr>
            <a:lvl5pPr>
              <a:defRPr sz="1500">
                <a:solidFill>
                  <a:schemeClr val="tx1"/>
                </a:solidFill>
                <a:latin typeface="Times" charset="0"/>
                <a:ea typeface="ＭＳ Ｐゴシック" charset="-128"/>
              </a:defRPr>
            </a:lvl5pPr>
            <a:lvl6pPr marL="483306" eaLnBrk="0" fontAlgn="base" hangingPunct="0">
              <a:spcBef>
                <a:spcPct val="0"/>
              </a:spcBef>
              <a:spcAft>
                <a:spcPct val="0"/>
              </a:spcAft>
              <a:defRPr sz="1500">
                <a:solidFill>
                  <a:schemeClr val="tx1"/>
                </a:solidFill>
                <a:latin typeface="Times" charset="0"/>
                <a:ea typeface="ＭＳ Ｐゴシック" charset="-128"/>
              </a:defRPr>
            </a:lvl6pPr>
            <a:lvl7pPr marL="966612" eaLnBrk="0" fontAlgn="base" hangingPunct="0">
              <a:spcBef>
                <a:spcPct val="0"/>
              </a:spcBef>
              <a:spcAft>
                <a:spcPct val="0"/>
              </a:spcAft>
              <a:defRPr sz="1500">
                <a:solidFill>
                  <a:schemeClr val="tx1"/>
                </a:solidFill>
                <a:latin typeface="Times" charset="0"/>
                <a:ea typeface="ＭＳ Ｐゴシック" charset="-128"/>
              </a:defRPr>
            </a:lvl7pPr>
            <a:lvl8pPr marL="1449918" eaLnBrk="0" fontAlgn="base" hangingPunct="0">
              <a:spcBef>
                <a:spcPct val="0"/>
              </a:spcBef>
              <a:spcAft>
                <a:spcPct val="0"/>
              </a:spcAft>
              <a:defRPr sz="1500">
                <a:solidFill>
                  <a:schemeClr val="tx1"/>
                </a:solidFill>
                <a:latin typeface="Times" charset="0"/>
                <a:ea typeface="ＭＳ Ｐゴシック" charset="-128"/>
              </a:defRPr>
            </a:lvl8pPr>
            <a:lvl9pPr marL="1933224" eaLnBrk="0" fontAlgn="base" hangingPunct="0">
              <a:spcBef>
                <a:spcPct val="0"/>
              </a:spcBef>
              <a:spcAft>
                <a:spcPct val="0"/>
              </a:spcAft>
              <a:defRPr sz="1500">
                <a:solidFill>
                  <a:schemeClr val="tx1"/>
                </a:solidFill>
                <a:latin typeface="Times" charset="0"/>
                <a:ea typeface="ＭＳ Ｐゴシック" charset="-128"/>
              </a:defRPr>
            </a:lvl9pPr>
          </a:lstStyle>
          <a:p>
            <a:fld id="{9A386FA6-64CF-49F9-B034-ECAA361667BB}" type="slidenum">
              <a:rPr lang="en-US" sz="1300"/>
              <a:pPr/>
              <a:t>36</a:t>
            </a:fld>
            <a:endParaRPr lang="en-US"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F402E2-6D2C-49F8-9B6B-2C25E8D76B99}" type="slidenum">
              <a:rPr lang="en-US" smtClean="0"/>
              <a:pPr>
                <a:defRPr/>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F402E2-6D2C-49F8-9B6B-2C25E8D76B99}" type="slidenum">
              <a:rPr lang="en-US" smtClean="0"/>
              <a:pPr>
                <a:defRPr/>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D354C87-BD24-4817-9EE2-C8FEBFC4A686}" type="slidenum">
              <a:rPr lang="en-US" smtClean="0"/>
              <a:pPr/>
              <a:t>4</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AB71D48-D96D-4440-B735-584F697ADB27}" type="slidenum">
              <a:rPr lang="en-US" smtClean="0"/>
              <a:pPr/>
              <a:t>6</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F402E2-6D2C-49F8-9B6B-2C25E8D76B99}"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F402E2-6D2C-49F8-9B6B-2C25E8D76B99}"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76AAD6D-61BC-4778-82E6-3D945684112F}" type="slidenum">
              <a:rPr lang="en-US" smtClean="0"/>
              <a:pPr/>
              <a:t>10</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6B18F1B-3BA3-4ADE-82F6-1877A127934B}" type="slidenum">
              <a:rPr lang="en-US" smtClean="0"/>
              <a:pPr/>
              <a:t>11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C494160-B8C9-4E0C-9CBD-67A6E7ACF909}" type="slidenum">
              <a:rPr lang="en-US" smtClean="0"/>
              <a:pPr/>
              <a:t>12</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latin typeface="Arial" charset="0"/>
                <a:cs typeface="Arial" charset="0"/>
              </a:rPr>
              <a:t>Another way to identify characteristics of women who could be successful in your program is to look at the women who are there now. According to focus groups with undergraduates in 16 computer science departments, they were drawn to computing in many aspects by the same things that drew their male classmates, and in some ways that were specific to the women. The similarities and differences in these experiences give clues about what could bring more women into computing. When you understand who enters and succeeds in your own program, you can use that information to replicate the process.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Times"/>
                <a:ea typeface="ＭＳ Ｐゴシック" pitchFamily="-107" charset="-128"/>
                <a:cs typeface="+mn-cs"/>
              </a:defRPr>
            </a:lvl1pPr>
          </a:lstStyle>
          <a:p>
            <a:pPr algn="l">
              <a:defRPr/>
            </a:pPr>
            <a:endParaRPr lang="en-US" sz="2400">
              <a:solidFill>
                <a:srgbClr val="000000"/>
              </a:solidFill>
            </a:endParaRPr>
          </a:p>
        </p:txBody>
      </p:sp>
      <p:sp>
        <p:nvSpPr>
          <p:cNvPr id="5" name="Footer Placeholder 4"/>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Times"/>
                <a:ea typeface="ＭＳ Ｐゴシック" pitchFamily="-107" charset="-128"/>
                <a:cs typeface="+mn-cs"/>
              </a:defRPr>
            </a:lvl1pPr>
          </a:lstStyle>
          <a:p>
            <a:pPr algn="l">
              <a:defRPr/>
            </a:pPr>
            <a:endParaRPr lang="en-US" sz="2400">
              <a:solidFill>
                <a:srgbClr val="000000"/>
              </a:solidFill>
            </a:endParaRPr>
          </a:p>
        </p:txBody>
      </p:sp>
      <p:sp>
        <p:nvSpPr>
          <p:cNvPr id="6" name="Slide Number Placeholder 5"/>
          <p:cNvSpPr>
            <a:spLocks noGrp="1" noChangeArrowheads="1"/>
          </p:cNvSpPr>
          <p:nvPr>
            <p:ph type="sldNum" sz="quarter" idx="12"/>
          </p:nvPr>
        </p:nvSpPr>
        <p:spPr>
          <a:xfrm>
            <a:off x="8305800" y="6400800"/>
            <a:ext cx="533400" cy="457200"/>
          </a:xfrm>
          <a:prstGeom prst="rect">
            <a:avLst/>
          </a:prstGeom>
        </p:spPr>
        <p:txBody>
          <a:bodyPr/>
          <a:lstStyle>
            <a:lvl1pPr>
              <a:defRPr/>
            </a:lvl1pPr>
          </a:lstStyle>
          <a:p>
            <a:pPr algn="l">
              <a:defRPr/>
            </a:pPr>
            <a:fld id="{ED8B46A7-7B08-406F-9E2D-82D65F1CCEA7}" type="slidenum">
              <a:rPr lang="en-US" sz="2400">
                <a:solidFill>
                  <a:srgbClr val="000000"/>
                </a:solidFill>
                <a:latin typeface="Times" pitchFamily="18" charset="0"/>
              </a:rPr>
              <a:pPr algn="l">
                <a:defRPr/>
              </a:pPr>
              <a:t>‹#›</a:t>
            </a:fld>
            <a:endParaRPr lang="en-US" sz="2400" dirty="0">
              <a:solidFill>
                <a:srgbClr val="000000"/>
              </a:solidFill>
              <a:latin typeface="Times" pitchFamily="18" charset="0"/>
            </a:endParaRPr>
          </a:p>
        </p:txBody>
      </p:sp>
    </p:spTree>
    <p:extLst>
      <p:ext uri="{BB962C8B-B14F-4D97-AF65-F5344CB8AC3E}">
        <p14:creationId xmlns:p14="http://schemas.microsoft.com/office/powerpoint/2010/main" val="3531693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BB5DAE-365C-421A-AEB5-CACCD8AFA456}" type="slidenum">
              <a:rPr lang="en-US"/>
              <a:pPr>
                <a:defRPr/>
              </a:pPr>
              <a:t>‹#›</a:t>
            </a:fld>
            <a:endParaRPr lang="en-US" dirty="0"/>
          </a:p>
        </p:txBody>
      </p:sp>
    </p:spTree>
    <p:extLst>
      <p:ext uri="{BB962C8B-B14F-4D97-AF65-F5344CB8AC3E}">
        <p14:creationId xmlns:p14="http://schemas.microsoft.com/office/powerpoint/2010/main" val="307254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01225F-A1E5-49E2-82D4-A7BBAB71BF95}" type="slidenum">
              <a:rPr lang="en-US"/>
              <a:pPr>
                <a:defRPr/>
              </a:pPr>
              <a:t>‹#›</a:t>
            </a:fld>
            <a:endParaRPr lang="en-US" dirty="0"/>
          </a:p>
        </p:txBody>
      </p:sp>
    </p:spTree>
    <p:extLst>
      <p:ext uri="{BB962C8B-B14F-4D97-AF65-F5344CB8AC3E}">
        <p14:creationId xmlns:p14="http://schemas.microsoft.com/office/powerpoint/2010/main" val="2418942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12F0C4-FE07-4233-8D65-D00910757DA8}" type="slidenum">
              <a:rPr lang="en-US"/>
              <a:pPr>
                <a:defRPr/>
              </a:pPr>
              <a:t>‹#›</a:t>
            </a:fld>
            <a:endParaRPr lang="en-US" dirty="0"/>
          </a:p>
        </p:txBody>
      </p:sp>
    </p:spTree>
    <p:extLst>
      <p:ext uri="{BB962C8B-B14F-4D97-AF65-F5344CB8AC3E}">
        <p14:creationId xmlns:p14="http://schemas.microsoft.com/office/powerpoint/2010/main" val="3902801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C67172-6893-4D17-BB9F-D3DCD4FDDA7C}" type="slidenum">
              <a:rPr lang="en-US"/>
              <a:pPr>
                <a:defRPr/>
              </a:pPr>
              <a:t>‹#›</a:t>
            </a:fld>
            <a:endParaRPr lang="en-US" dirty="0"/>
          </a:p>
        </p:txBody>
      </p:sp>
    </p:spTree>
    <p:extLst>
      <p:ext uri="{BB962C8B-B14F-4D97-AF65-F5344CB8AC3E}">
        <p14:creationId xmlns:p14="http://schemas.microsoft.com/office/powerpoint/2010/main" val="3635414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8F9BDC9-7D99-44DB-86CF-A6DACCC3608A}" type="slidenum">
              <a:rPr lang="en-US"/>
              <a:pPr>
                <a:defRPr/>
              </a:pPr>
              <a:t>‹#›</a:t>
            </a:fld>
            <a:endParaRPr lang="en-US" dirty="0"/>
          </a:p>
        </p:txBody>
      </p:sp>
    </p:spTree>
    <p:extLst>
      <p:ext uri="{BB962C8B-B14F-4D97-AF65-F5344CB8AC3E}">
        <p14:creationId xmlns:p14="http://schemas.microsoft.com/office/powerpoint/2010/main" val="3806581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atin typeface="Helvetica"/>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EB99301-42C6-4B78-918C-0D663F6E8D5C}" type="slidenum">
              <a:rPr lang="en-US"/>
              <a:pPr>
                <a:defRPr/>
              </a:pPr>
              <a:t>‹#›</a:t>
            </a:fld>
            <a:endParaRPr lang="en-US" dirty="0"/>
          </a:p>
        </p:txBody>
      </p:sp>
    </p:spTree>
    <p:extLst>
      <p:ext uri="{BB962C8B-B14F-4D97-AF65-F5344CB8AC3E}">
        <p14:creationId xmlns:p14="http://schemas.microsoft.com/office/powerpoint/2010/main" val="3055288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DE365BD-952E-4009-9010-AA7458A090C1}" type="slidenum">
              <a:rPr lang="en-US"/>
              <a:pPr>
                <a:defRPr/>
              </a:pPr>
              <a:t>‹#›</a:t>
            </a:fld>
            <a:endParaRPr lang="en-US" dirty="0"/>
          </a:p>
        </p:txBody>
      </p:sp>
    </p:spTree>
    <p:extLst>
      <p:ext uri="{BB962C8B-B14F-4D97-AF65-F5344CB8AC3E}">
        <p14:creationId xmlns:p14="http://schemas.microsoft.com/office/powerpoint/2010/main" val="3612897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C34D9B-8C15-49F9-9029-02078FCD6334}" type="slidenum">
              <a:rPr lang="en-US"/>
              <a:pPr>
                <a:defRPr/>
              </a:pPr>
              <a:t>‹#›</a:t>
            </a:fld>
            <a:endParaRPr lang="en-US" dirty="0"/>
          </a:p>
        </p:txBody>
      </p:sp>
    </p:spTree>
    <p:extLst>
      <p:ext uri="{BB962C8B-B14F-4D97-AF65-F5344CB8AC3E}">
        <p14:creationId xmlns:p14="http://schemas.microsoft.com/office/powerpoint/2010/main" val="2680039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8F7AAA-04C1-499C-AF46-4B2740EFD2A1}" type="slidenum">
              <a:rPr lang="en-US"/>
              <a:pPr>
                <a:defRPr/>
              </a:pPr>
              <a:t>‹#›</a:t>
            </a:fld>
            <a:endParaRPr lang="en-US" dirty="0"/>
          </a:p>
        </p:txBody>
      </p:sp>
    </p:spTree>
    <p:extLst>
      <p:ext uri="{BB962C8B-B14F-4D97-AF65-F5344CB8AC3E}">
        <p14:creationId xmlns:p14="http://schemas.microsoft.com/office/powerpoint/2010/main" val="3898710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4D70FB-C095-41E1-930D-96AFBAF042CC}" type="slidenum">
              <a:rPr lang="en-US"/>
              <a:pPr>
                <a:defRPr/>
              </a:pPr>
              <a:t>‹#›</a:t>
            </a:fld>
            <a:endParaRPr lang="en-US" dirty="0"/>
          </a:p>
        </p:txBody>
      </p:sp>
    </p:spTree>
    <p:extLst>
      <p:ext uri="{BB962C8B-B14F-4D97-AF65-F5344CB8AC3E}">
        <p14:creationId xmlns:p14="http://schemas.microsoft.com/office/powerpoint/2010/main" val="3389672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Times"/>
                <a:ea typeface="ＭＳ Ｐゴシック" pitchFamily="-107" charset="-128"/>
                <a:cs typeface="+mn-cs"/>
              </a:defRPr>
            </a:lvl1pPr>
          </a:lstStyle>
          <a:p>
            <a:pPr algn="l">
              <a:defRPr/>
            </a:pPr>
            <a:endParaRPr lang="en-US" sz="2400">
              <a:solidFill>
                <a:srgbClr val="000000"/>
              </a:solidFill>
            </a:endParaRPr>
          </a:p>
        </p:txBody>
      </p:sp>
      <p:sp>
        <p:nvSpPr>
          <p:cNvPr id="5" name="Footer Placeholder 4"/>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Times"/>
                <a:ea typeface="ＭＳ Ｐゴシック" pitchFamily="-107" charset="-128"/>
                <a:cs typeface="+mn-cs"/>
              </a:defRPr>
            </a:lvl1pPr>
          </a:lstStyle>
          <a:p>
            <a:pPr algn="l">
              <a:defRPr/>
            </a:pPr>
            <a:endParaRPr lang="en-US" sz="2400">
              <a:solidFill>
                <a:srgbClr val="000000"/>
              </a:solidFill>
            </a:endParaRPr>
          </a:p>
        </p:txBody>
      </p:sp>
      <p:sp>
        <p:nvSpPr>
          <p:cNvPr id="6" name="Slide Number Placeholder 5"/>
          <p:cNvSpPr>
            <a:spLocks noGrp="1" noChangeArrowheads="1"/>
          </p:cNvSpPr>
          <p:nvPr>
            <p:ph type="sldNum" sz="quarter" idx="12"/>
          </p:nvPr>
        </p:nvSpPr>
        <p:spPr>
          <a:xfrm>
            <a:off x="8305800" y="6400800"/>
            <a:ext cx="533400" cy="457200"/>
          </a:xfrm>
          <a:prstGeom prst="rect">
            <a:avLst/>
          </a:prstGeom>
        </p:spPr>
        <p:txBody>
          <a:bodyPr/>
          <a:lstStyle>
            <a:lvl1pPr>
              <a:defRPr/>
            </a:lvl1pPr>
          </a:lstStyle>
          <a:p>
            <a:pPr algn="l">
              <a:defRPr/>
            </a:pPr>
            <a:fld id="{C47AD316-4275-4906-86F5-006A672CE574}" type="slidenum">
              <a:rPr lang="en-US" sz="2400">
                <a:solidFill>
                  <a:srgbClr val="000000"/>
                </a:solidFill>
                <a:latin typeface="Times" pitchFamily="18" charset="0"/>
              </a:rPr>
              <a:pPr algn="l">
                <a:defRPr/>
              </a:pPr>
              <a:t>‹#›</a:t>
            </a:fld>
            <a:endParaRPr lang="en-US" sz="2400" dirty="0">
              <a:solidFill>
                <a:srgbClr val="000000"/>
              </a:solidFill>
              <a:latin typeface="Times" pitchFamily="18" charset="0"/>
            </a:endParaRPr>
          </a:p>
        </p:txBody>
      </p:sp>
    </p:spTree>
    <p:extLst>
      <p:ext uri="{BB962C8B-B14F-4D97-AF65-F5344CB8AC3E}">
        <p14:creationId xmlns:p14="http://schemas.microsoft.com/office/powerpoint/2010/main" val="4265820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29EC7E-3AEF-4540-BD1F-5352E8A5A579}" type="slidenum">
              <a:rPr lang="en-US"/>
              <a:pPr>
                <a:defRPr/>
              </a:pPr>
              <a:t>‹#›</a:t>
            </a:fld>
            <a:endParaRPr lang="en-US" dirty="0"/>
          </a:p>
        </p:txBody>
      </p:sp>
    </p:spTree>
    <p:extLst>
      <p:ext uri="{BB962C8B-B14F-4D97-AF65-F5344CB8AC3E}">
        <p14:creationId xmlns:p14="http://schemas.microsoft.com/office/powerpoint/2010/main" val="2216607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982" y="838200"/>
            <a:ext cx="8991600" cy="990600"/>
          </a:xfrm>
        </p:spPr>
        <p:txBody>
          <a:body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381000" y="1981200"/>
            <a:ext cx="8305800" cy="4267200"/>
          </a:xfrm>
          <a:noFill/>
        </p:spPr>
        <p:txBody>
          <a:bodyPr/>
          <a:lstStyle>
            <a:lvl2pPr>
              <a:buClr>
                <a:srgbClr val="70791D"/>
              </a:buClr>
              <a:buFont typeface="Wingdings" pitchFamily="2" charset="2"/>
              <a:buChar char="§"/>
              <a:defRPr/>
            </a:lvl2pPr>
            <a:lvl3pPr>
              <a:buClr>
                <a:srgbClr val="FF0000"/>
              </a:buClr>
              <a:buFont typeface="Arial" pitchFamily="34" charset="0"/>
              <a:buChar char="•"/>
              <a:defRPr sz="2400">
                <a:latin typeface="+mn-lt"/>
              </a:defRPr>
            </a:lvl3pPr>
            <a:lvl4pPr>
              <a:buClr>
                <a:srgbClr val="222268"/>
              </a:buClr>
              <a:defRPr sz="2400">
                <a:latin typeface="+mn-lt"/>
              </a:defRPr>
            </a:lvl4pPr>
            <a:lvl5pPr>
              <a:defRPr sz="24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4"/>
          </p:nvPr>
        </p:nvSpPr>
        <p:spPr>
          <a:xfrm>
            <a:off x="7010400" y="6324600"/>
            <a:ext cx="1905000" cy="533400"/>
          </a:xfrm>
          <a:prstGeom prst="rect">
            <a:avLst/>
          </a:prstGeom>
        </p:spPr>
        <p:txBody>
          <a:bodyPr/>
          <a:lstStyle>
            <a:lvl1pPr>
              <a:defRPr/>
            </a:lvl1pPr>
          </a:lstStyle>
          <a:p>
            <a:pPr algn="l">
              <a:defRPr/>
            </a:pPr>
            <a:fld id="{CCBD0F84-313B-4A49-A8FA-D8DB1C2D43BD}" type="slidenum">
              <a:rPr lang="en-US" sz="2400">
                <a:solidFill>
                  <a:srgbClr val="000000"/>
                </a:solidFill>
                <a:latin typeface="Times" pitchFamily="18" charset="0"/>
              </a:rPr>
              <a:pPr algn="l">
                <a:defRPr/>
              </a:pPr>
              <a:t>‹#›</a:t>
            </a:fld>
            <a:endParaRPr lang="en-US" sz="2400" dirty="0">
              <a:solidFill>
                <a:srgbClr val="000000"/>
              </a:solidFill>
              <a:latin typeface="Times" pitchFamily="18" charset="0"/>
            </a:endParaRPr>
          </a:p>
        </p:txBody>
      </p:sp>
    </p:spTree>
    <p:extLst>
      <p:ext uri="{BB962C8B-B14F-4D97-AF65-F5344CB8AC3E}">
        <p14:creationId xmlns:p14="http://schemas.microsoft.com/office/powerpoint/2010/main" val="2370958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286000"/>
            <a:ext cx="39624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2286000"/>
            <a:ext cx="39624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Times"/>
                <a:ea typeface="ＭＳ Ｐゴシック" pitchFamily="-107" charset="-128"/>
                <a:cs typeface="+mn-cs"/>
              </a:defRPr>
            </a:lvl1pPr>
          </a:lstStyle>
          <a:p>
            <a:pPr algn="l">
              <a:defRPr/>
            </a:pPr>
            <a:endParaRPr lang="en-US" sz="240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Times"/>
                <a:ea typeface="ＭＳ Ｐゴシック" pitchFamily="-107" charset="-128"/>
                <a:cs typeface="+mn-cs"/>
              </a:defRPr>
            </a:lvl1pPr>
          </a:lstStyle>
          <a:p>
            <a:pPr algn="l">
              <a:defRPr/>
            </a:pPr>
            <a:endParaRPr lang="en-US" sz="2400">
              <a:solidFill>
                <a:srgbClr val="000000"/>
              </a:solidFill>
            </a:endParaRPr>
          </a:p>
        </p:txBody>
      </p:sp>
      <p:sp>
        <p:nvSpPr>
          <p:cNvPr id="7" name="Slide Number Placeholder 6"/>
          <p:cNvSpPr>
            <a:spLocks noGrp="1" noChangeArrowheads="1"/>
          </p:cNvSpPr>
          <p:nvPr>
            <p:ph type="sldNum" sz="quarter" idx="12"/>
          </p:nvPr>
        </p:nvSpPr>
        <p:spPr>
          <a:xfrm>
            <a:off x="8305800" y="6400800"/>
            <a:ext cx="533400" cy="457200"/>
          </a:xfrm>
          <a:prstGeom prst="rect">
            <a:avLst/>
          </a:prstGeom>
        </p:spPr>
        <p:txBody>
          <a:bodyPr/>
          <a:lstStyle>
            <a:lvl1pPr>
              <a:defRPr/>
            </a:lvl1pPr>
          </a:lstStyle>
          <a:p>
            <a:pPr algn="l">
              <a:defRPr/>
            </a:pPr>
            <a:fld id="{EEC9AB68-FD90-4FB0-BA7F-8900F337B44F}" type="slidenum">
              <a:rPr lang="en-US" sz="2400">
                <a:solidFill>
                  <a:srgbClr val="000000"/>
                </a:solidFill>
                <a:latin typeface="Times" pitchFamily="18" charset="0"/>
              </a:rPr>
              <a:pPr algn="l">
                <a:defRPr/>
              </a:pPr>
              <a:t>‹#›</a:t>
            </a:fld>
            <a:endParaRPr lang="en-US" sz="2400" dirty="0">
              <a:solidFill>
                <a:srgbClr val="000000"/>
              </a:solidFill>
              <a:latin typeface="Times" pitchFamily="18" charset="0"/>
            </a:endParaRPr>
          </a:p>
        </p:txBody>
      </p:sp>
    </p:spTree>
    <p:extLst>
      <p:ext uri="{BB962C8B-B14F-4D97-AF65-F5344CB8AC3E}">
        <p14:creationId xmlns:p14="http://schemas.microsoft.com/office/powerpoint/2010/main" val="192088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838200"/>
            <a:ext cx="5111750" cy="5287963"/>
          </a:xfrm>
        </p:spPr>
        <p:txBody>
          <a:bodyPr/>
          <a:lstStyle>
            <a:lvl1pPr>
              <a:defRPr sz="3200"/>
            </a:lvl1pPr>
            <a:lvl2pPr>
              <a:defRPr sz="2400">
                <a:latin typeface="+mn-lt"/>
              </a:defRPr>
            </a:lvl2pPr>
            <a:lvl3pPr>
              <a:defRPr sz="2400">
                <a:latin typeface="+mn-lt"/>
              </a:defRPr>
            </a:lvl3pPr>
            <a:lvl4pPr>
              <a:defRPr sz="2400">
                <a:latin typeface="+mn-lt"/>
              </a:defRPr>
            </a:lvl4pPr>
            <a:lvl5pPr>
              <a:defRPr sz="2400">
                <a:latin typeface="+mn-l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47800"/>
            <a:ext cx="3008313" cy="4691063"/>
          </a:xfrm>
          <a:noFill/>
          <a:ln w="9525">
            <a:noFill/>
            <a:miter lim="800000"/>
            <a:headEnd/>
            <a:tailEnd/>
          </a:ln>
        </p:spPr>
        <p:txBody>
          <a:bodyPr/>
          <a:lstStyle>
            <a:lvl1pPr marL="0" indent="0" algn="l" rtl="0" eaLnBrk="0" fontAlgn="base" hangingPunct="0">
              <a:lnSpc>
                <a:spcPct val="90000"/>
              </a:lnSpc>
              <a:spcBef>
                <a:spcPct val="0"/>
              </a:spcBef>
              <a:spcAft>
                <a:spcPct val="0"/>
              </a:spcAft>
              <a:buNone/>
              <a:defRPr lang="en-US" sz="2000" b="1" dirty="0" smtClean="0">
                <a:solidFill>
                  <a:srgbClr val="E88730"/>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sldNum" sz="quarter" idx="10"/>
          </p:nvPr>
        </p:nvSpPr>
        <p:spPr>
          <a:xfrm>
            <a:off x="8305800" y="6400800"/>
            <a:ext cx="533400" cy="457200"/>
          </a:xfrm>
          <a:prstGeom prst="rect">
            <a:avLst/>
          </a:prstGeom>
          <a:ln/>
        </p:spPr>
        <p:txBody>
          <a:bodyPr/>
          <a:lstStyle>
            <a:lvl1pPr>
              <a:defRPr/>
            </a:lvl1pPr>
          </a:lstStyle>
          <a:p>
            <a:pPr algn="l">
              <a:defRPr/>
            </a:pPr>
            <a:fld id="{10D2CEBC-F9E5-428B-B957-7986BB897DA1}" type="slidenum">
              <a:rPr lang="en-US" sz="2400">
                <a:solidFill>
                  <a:srgbClr val="000000"/>
                </a:solidFill>
                <a:latin typeface="Times" pitchFamily="18" charset="0"/>
              </a:rPr>
              <a:pPr algn="l">
                <a:defRPr/>
              </a:pPr>
              <a:t>‹#›</a:t>
            </a:fld>
            <a:endParaRPr lang="en-US" sz="2400" dirty="0">
              <a:solidFill>
                <a:srgbClr val="000000"/>
              </a:solidFill>
              <a:latin typeface="Times" pitchFamily="18" charset="0"/>
            </a:endParaRPr>
          </a:p>
        </p:txBody>
      </p:sp>
    </p:spTree>
    <p:extLst>
      <p:ext uri="{BB962C8B-B14F-4D97-AF65-F5344CB8AC3E}">
        <p14:creationId xmlns:p14="http://schemas.microsoft.com/office/powerpoint/2010/main" val="2486898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Times"/>
                <a:ea typeface="ＭＳ Ｐゴシック" pitchFamily="-107" charset="-128"/>
                <a:cs typeface="+mn-cs"/>
              </a:defRPr>
            </a:lvl1pPr>
          </a:lstStyle>
          <a:p>
            <a:pPr algn="l">
              <a:defRPr/>
            </a:pPr>
            <a:endParaRPr lang="en-US" sz="2400">
              <a:solidFill>
                <a:srgbClr val="000000"/>
              </a:solidFill>
            </a:endParaRPr>
          </a:p>
        </p:txBody>
      </p:sp>
      <p:sp>
        <p:nvSpPr>
          <p:cNvPr id="4" name="Footer Placeholder 3"/>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Times"/>
                <a:ea typeface="ＭＳ Ｐゴシック" pitchFamily="-107" charset="-128"/>
                <a:cs typeface="+mn-cs"/>
              </a:defRPr>
            </a:lvl1pPr>
          </a:lstStyle>
          <a:p>
            <a:pPr algn="l">
              <a:defRPr/>
            </a:pPr>
            <a:endParaRPr lang="en-US" sz="2400">
              <a:solidFill>
                <a:srgbClr val="000000"/>
              </a:solidFill>
            </a:endParaRPr>
          </a:p>
        </p:txBody>
      </p:sp>
      <p:sp>
        <p:nvSpPr>
          <p:cNvPr id="5" name="Slide Number Placeholder 4"/>
          <p:cNvSpPr>
            <a:spLocks noGrp="1" noChangeArrowheads="1"/>
          </p:cNvSpPr>
          <p:nvPr>
            <p:ph type="sldNum" sz="quarter" idx="12"/>
          </p:nvPr>
        </p:nvSpPr>
        <p:spPr>
          <a:xfrm>
            <a:off x="8305800" y="6400800"/>
            <a:ext cx="533400" cy="457200"/>
          </a:xfrm>
          <a:prstGeom prst="rect">
            <a:avLst/>
          </a:prstGeom>
        </p:spPr>
        <p:txBody>
          <a:bodyPr/>
          <a:lstStyle>
            <a:lvl1pPr>
              <a:defRPr/>
            </a:lvl1pPr>
          </a:lstStyle>
          <a:p>
            <a:pPr algn="l">
              <a:defRPr/>
            </a:pPr>
            <a:fld id="{F33585ED-BB74-4CDD-A7BF-BDD77F44D2F5}" type="slidenum">
              <a:rPr lang="en-US" sz="2400">
                <a:solidFill>
                  <a:srgbClr val="000000"/>
                </a:solidFill>
                <a:latin typeface="Times" pitchFamily="18" charset="0"/>
              </a:rPr>
              <a:pPr algn="l">
                <a:defRPr/>
              </a:pPr>
              <a:t>‹#›</a:t>
            </a:fld>
            <a:endParaRPr lang="en-US" sz="2400" dirty="0">
              <a:solidFill>
                <a:srgbClr val="000000"/>
              </a:solidFill>
              <a:latin typeface="Times" pitchFamily="18" charset="0"/>
            </a:endParaRPr>
          </a:p>
        </p:txBody>
      </p:sp>
    </p:spTree>
    <p:extLst>
      <p:ext uri="{BB962C8B-B14F-4D97-AF65-F5344CB8AC3E}">
        <p14:creationId xmlns:p14="http://schemas.microsoft.com/office/powerpoint/2010/main" val="4130765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838200"/>
          </a:xfrm>
        </p:spPr>
        <p:txBody>
          <a:bodyPr/>
          <a:lstStyle/>
          <a:p>
            <a:r>
              <a:rPr lang="en-US" dirty="0" smtClean="0"/>
              <a:t>Click to edit Master title style</a:t>
            </a:r>
            <a:endParaRPr lang="en-US" dirty="0"/>
          </a:p>
        </p:txBody>
      </p:sp>
      <p:sp>
        <p:nvSpPr>
          <p:cNvPr id="4" name="Rectangle 5"/>
          <p:cNvSpPr>
            <a:spLocks noGrp="1" noChangeArrowheads="1"/>
          </p:cNvSpPr>
          <p:nvPr>
            <p:ph type="dt" sz="half" idx="10"/>
          </p:nvPr>
        </p:nvSpPr>
        <p:spPr>
          <a:xfrm>
            <a:off x="609600" y="6400799"/>
            <a:ext cx="1981200" cy="320675"/>
          </a:xfrm>
          <a:prstGeom prst="rect">
            <a:avLst/>
          </a:prstGeom>
          <a:ln/>
        </p:spPr>
        <p:txBody>
          <a:bodyPr/>
          <a:lstStyle>
            <a:lvl1pPr>
              <a:defRPr/>
            </a:lvl1pPr>
          </a:lstStyle>
          <a:p>
            <a:pPr>
              <a:defRPr/>
            </a:pPr>
            <a:endParaRPr lang="en-US"/>
          </a:p>
        </p:txBody>
      </p:sp>
      <p:sp>
        <p:nvSpPr>
          <p:cNvPr id="5" name="Rectangle 6"/>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3"/>
          <p:cNvSpPr>
            <a:spLocks noGrp="1" noChangeArrowheads="1"/>
          </p:cNvSpPr>
          <p:nvPr>
            <p:ph idx="13"/>
          </p:nvPr>
        </p:nvSpPr>
        <p:spPr bwMode="auto">
          <a:xfrm>
            <a:off x="228600" y="1752600"/>
            <a:ext cx="8686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2pPr algn="l" rtl="0" eaLnBrk="0" fontAlgn="base" hangingPunct="0">
              <a:spcAft>
                <a:spcPct val="0"/>
              </a:spcAft>
              <a:buClr>
                <a:srgbClr val="FF9900"/>
              </a:buClr>
              <a:defRPr lang="en-US" sz="2800" dirty="0" smtClean="0">
                <a:solidFill>
                  <a:schemeClr val="tx1"/>
                </a:solidFill>
                <a:latin typeface="+mn-lt"/>
                <a:ea typeface="ＭＳ Ｐゴシック" pitchFamily="-109" charset="-128"/>
                <a:cs typeface="Comic Sans MS"/>
              </a:defRPr>
            </a:lvl2pPr>
            <a:lvl3pPr algn="l" rtl="0" eaLnBrk="0" fontAlgn="base" hangingPunct="0">
              <a:spcAft>
                <a:spcPct val="0"/>
              </a:spcAft>
              <a:buClr>
                <a:srgbClr val="FF9900"/>
              </a:buClr>
              <a:buFont typeface="Wingdings" pitchFamily="2" charset="2"/>
              <a:buChar char="ü"/>
              <a:defRPr lang="en-US" sz="2400" dirty="0" smtClean="0">
                <a:solidFill>
                  <a:schemeClr val="tx1"/>
                </a:solidFill>
                <a:latin typeface="+mn-lt"/>
                <a:ea typeface="ＭＳ Ｐゴシック" pitchFamily="-109" charset="-128"/>
                <a:cs typeface="Comic Sans MS"/>
              </a:defRPr>
            </a:lvl3pPr>
            <a:lvl4pPr algn="l" rtl="0" eaLnBrk="0" fontAlgn="base" hangingPunct="0">
              <a:spcAft>
                <a:spcPct val="0"/>
              </a:spcAft>
              <a:buClr>
                <a:srgbClr val="FF9900"/>
              </a:buClr>
              <a:buFont typeface="Arial" pitchFamily="34" charset="0"/>
              <a:buChar char="•"/>
              <a:defRPr lang="en-US" sz="2400" dirty="0" smtClean="0">
                <a:solidFill>
                  <a:schemeClr val="tx1"/>
                </a:solidFill>
                <a:latin typeface="+mn-lt"/>
                <a:ea typeface="ＭＳ Ｐゴシック" pitchFamily="-109" charset="-128"/>
                <a:cs typeface="Comic Sans MS"/>
              </a:defRPr>
            </a:lvl4pPr>
            <a:lvl5pPr algn="l" rtl="0" eaLnBrk="0" fontAlgn="base" hangingPunct="0">
              <a:spcAft>
                <a:spcPct val="0"/>
              </a:spcAft>
              <a:buClr>
                <a:srgbClr val="FF9900"/>
              </a:buClr>
              <a:buFont typeface="Courier New" pitchFamily="49" charset="0"/>
              <a:buChar char="o"/>
              <a:defRPr lang="en-US" sz="2400" dirty="0" smtClean="0">
                <a:solidFill>
                  <a:schemeClr val="tx1"/>
                </a:solidFill>
                <a:latin typeface="+mn-lt"/>
                <a:ea typeface="ＭＳ Ｐゴシック" pitchFamily="-109" charset="-128"/>
                <a:cs typeface="Comic Sans MS"/>
              </a:defRPr>
            </a:lvl5pPr>
          </a:lstStyle>
          <a:p>
            <a:pPr lvl="1"/>
            <a:r>
              <a:rPr lang="en-US" dirty="0" smtClean="0"/>
              <a:t>Click to edit Master text styles</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706" y="838200"/>
            <a:ext cx="9144000" cy="8382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400799"/>
            <a:ext cx="1981200" cy="320675"/>
          </a:xfrm>
          <a:prstGeom prst="rect">
            <a:avLst/>
          </a:prstGeom>
        </p:spPr>
        <p:txBody>
          <a:bodyPr/>
          <a:lstStyle/>
          <a:p>
            <a:pPr>
              <a:defRPr/>
            </a:pPr>
            <a:r>
              <a:rPr lang="en-US" smtClean="0"/>
              <a:t>2009</a:t>
            </a:r>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6553200" y="6245225"/>
            <a:ext cx="1981200" cy="476250"/>
          </a:xfrm>
          <a:prstGeom prst="rect">
            <a:avLst/>
          </a:prstGeom>
        </p:spPr>
        <p:txBody>
          <a:bodyPr/>
          <a:lstStyle/>
          <a:p>
            <a:pPr>
              <a:defRPr/>
            </a:pPr>
            <a:fld id="{83A0BD03-A3FD-4FAD-9C52-883EC040C965}" type="slidenum">
              <a:rPr lang="en-US" smtClean="0"/>
              <a:pPr>
                <a:defRPr/>
              </a:pPr>
              <a:t>‹#›</a:t>
            </a:fld>
            <a:endParaRPr lang="en-US"/>
          </a:p>
        </p:txBody>
      </p:sp>
    </p:spTree>
    <p:extLst>
      <p:ext uri="{BB962C8B-B14F-4D97-AF65-F5344CB8AC3E}">
        <p14:creationId xmlns:p14="http://schemas.microsoft.com/office/powerpoint/2010/main" val="2424495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59D18D3C-5AD0-4F4E-B8D1-9A9AF08128EF}" type="slidenum">
              <a:rPr lang="en-US"/>
              <a:pPr/>
              <a:t>‹#›</a:t>
            </a:fld>
            <a:endParaRPr lang="en-US"/>
          </a:p>
        </p:txBody>
      </p:sp>
    </p:spTree>
    <p:extLst>
      <p:ext uri="{BB962C8B-B14F-4D97-AF65-F5344CB8AC3E}">
        <p14:creationId xmlns:p14="http://schemas.microsoft.com/office/powerpoint/2010/main" val="4024673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85248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Headline Line 1</a:t>
            </a:r>
            <a:br>
              <a:rPr lang="en-US" smtClean="0"/>
            </a:br>
            <a:r>
              <a:rPr lang="en-US" smtClean="0"/>
              <a:t>Line 2</a:t>
            </a:r>
          </a:p>
        </p:txBody>
      </p:sp>
      <p:sp>
        <p:nvSpPr>
          <p:cNvPr id="1027" name="Rectangle 3"/>
          <p:cNvSpPr>
            <a:spLocks noGrp="1" noChangeArrowheads="1"/>
          </p:cNvSpPr>
          <p:nvPr>
            <p:ph type="body" idx="1"/>
          </p:nvPr>
        </p:nvSpPr>
        <p:spPr bwMode="auto">
          <a:xfrm>
            <a:off x="0" y="213360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List Level 1</a:t>
            </a:r>
          </a:p>
          <a:p>
            <a:pPr lvl="1"/>
            <a:r>
              <a:rPr lang="en-US" dirty="0" smtClean="0"/>
              <a:t>List Level 2</a:t>
            </a:r>
          </a:p>
        </p:txBody>
      </p:sp>
      <p:pic>
        <p:nvPicPr>
          <p:cNvPr id="1028" name="Picture 7" descr="NCWITSlideTemplate_Minimal2010_v3_Slid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5588"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16312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03" r:id="rId7"/>
    <p:sldLayoutId id="2147483814" r:id="rId8"/>
    <p:sldLayoutId id="2147483834" r:id="rId9"/>
  </p:sldLayoutIdLst>
  <p:txStyles>
    <p:titleStyle>
      <a:lvl1pPr algn="l" rtl="0" eaLnBrk="1" fontAlgn="base" hangingPunct="1">
        <a:spcBef>
          <a:spcPct val="0"/>
        </a:spcBef>
        <a:spcAft>
          <a:spcPct val="0"/>
        </a:spcAft>
        <a:defRPr sz="4000" b="1">
          <a:solidFill>
            <a:srgbClr val="52AAC4"/>
          </a:solidFill>
          <a:latin typeface="+mj-lt"/>
          <a:ea typeface="+mj-ea"/>
          <a:cs typeface="ＭＳ Ｐゴシック" charset="-128"/>
        </a:defRPr>
      </a:lvl1pPr>
      <a:lvl2pPr algn="l" rtl="0" eaLnBrk="1" fontAlgn="base" hangingPunct="1">
        <a:spcBef>
          <a:spcPct val="0"/>
        </a:spcBef>
        <a:spcAft>
          <a:spcPct val="0"/>
        </a:spcAft>
        <a:defRPr sz="4000" b="1">
          <a:solidFill>
            <a:srgbClr val="52AAC4"/>
          </a:solidFill>
          <a:latin typeface="Helvetica" pitchFamily="-112" charset="0"/>
          <a:ea typeface="ＭＳ Ｐゴシック" pitchFamily="-112" charset="-128"/>
          <a:cs typeface="ＭＳ Ｐゴシック" charset="-128"/>
        </a:defRPr>
      </a:lvl2pPr>
      <a:lvl3pPr algn="l" rtl="0" eaLnBrk="1" fontAlgn="base" hangingPunct="1">
        <a:spcBef>
          <a:spcPct val="0"/>
        </a:spcBef>
        <a:spcAft>
          <a:spcPct val="0"/>
        </a:spcAft>
        <a:defRPr sz="4000" b="1">
          <a:solidFill>
            <a:srgbClr val="52AAC4"/>
          </a:solidFill>
          <a:latin typeface="Helvetica" pitchFamily="-112" charset="0"/>
          <a:ea typeface="ＭＳ Ｐゴシック" pitchFamily="-112" charset="-128"/>
          <a:cs typeface="ＭＳ Ｐゴシック" charset="-128"/>
        </a:defRPr>
      </a:lvl3pPr>
      <a:lvl4pPr algn="l" rtl="0" eaLnBrk="1" fontAlgn="base" hangingPunct="1">
        <a:spcBef>
          <a:spcPct val="0"/>
        </a:spcBef>
        <a:spcAft>
          <a:spcPct val="0"/>
        </a:spcAft>
        <a:defRPr sz="4000" b="1">
          <a:solidFill>
            <a:srgbClr val="52AAC4"/>
          </a:solidFill>
          <a:latin typeface="Helvetica" pitchFamily="-112" charset="0"/>
          <a:ea typeface="ＭＳ Ｐゴシック" pitchFamily="-112" charset="-128"/>
          <a:cs typeface="ＭＳ Ｐゴシック" charset="-128"/>
        </a:defRPr>
      </a:lvl4pPr>
      <a:lvl5pPr algn="l" rtl="0" eaLnBrk="1" fontAlgn="base" hangingPunct="1">
        <a:spcBef>
          <a:spcPct val="0"/>
        </a:spcBef>
        <a:spcAft>
          <a:spcPct val="0"/>
        </a:spcAft>
        <a:defRPr sz="4000" b="1">
          <a:solidFill>
            <a:srgbClr val="52AAC4"/>
          </a:solidFill>
          <a:latin typeface="Helvetica" pitchFamily="-112" charset="0"/>
          <a:ea typeface="ＭＳ Ｐゴシック" pitchFamily="-112" charset="-128"/>
          <a:cs typeface="ＭＳ Ｐゴシック" charset="-128"/>
        </a:defRPr>
      </a:lvl5pPr>
      <a:lvl6pPr marL="457200" algn="l" rtl="0" eaLnBrk="1" fontAlgn="base" hangingPunct="1">
        <a:spcBef>
          <a:spcPct val="0"/>
        </a:spcBef>
        <a:spcAft>
          <a:spcPct val="0"/>
        </a:spcAft>
        <a:defRPr sz="4000" b="1">
          <a:solidFill>
            <a:srgbClr val="52AAC4"/>
          </a:solidFill>
          <a:latin typeface="Helvetica" pitchFamily="-112" charset="0"/>
          <a:ea typeface="ＭＳ Ｐゴシック" pitchFamily="-112" charset="-128"/>
        </a:defRPr>
      </a:lvl6pPr>
      <a:lvl7pPr marL="914400" algn="l" rtl="0" eaLnBrk="1" fontAlgn="base" hangingPunct="1">
        <a:spcBef>
          <a:spcPct val="0"/>
        </a:spcBef>
        <a:spcAft>
          <a:spcPct val="0"/>
        </a:spcAft>
        <a:defRPr sz="4000" b="1">
          <a:solidFill>
            <a:srgbClr val="52AAC4"/>
          </a:solidFill>
          <a:latin typeface="Helvetica" pitchFamily="-112" charset="0"/>
          <a:ea typeface="ＭＳ Ｐゴシック" pitchFamily="-112" charset="-128"/>
        </a:defRPr>
      </a:lvl7pPr>
      <a:lvl8pPr marL="1371600" algn="l" rtl="0" eaLnBrk="1" fontAlgn="base" hangingPunct="1">
        <a:spcBef>
          <a:spcPct val="0"/>
        </a:spcBef>
        <a:spcAft>
          <a:spcPct val="0"/>
        </a:spcAft>
        <a:defRPr sz="4000" b="1">
          <a:solidFill>
            <a:srgbClr val="52AAC4"/>
          </a:solidFill>
          <a:latin typeface="Helvetica" pitchFamily="-112" charset="0"/>
          <a:ea typeface="ＭＳ Ｐゴシック" pitchFamily="-112" charset="-128"/>
        </a:defRPr>
      </a:lvl8pPr>
      <a:lvl9pPr marL="1828800" algn="l" rtl="0" eaLnBrk="1" fontAlgn="base" hangingPunct="1">
        <a:spcBef>
          <a:spcPct val="0"/>
        </a:spcBef>
        <a:spcAft>
          <a:spcPct val="0"/>
        </a:spcAft>
        <a:defRPr sz="4000" b="1">
          <a:solidFill>
            <a:srgbClr val="52AAC4"/>
          </a:solidFill>
          <a:latin typeface="Helvetica" pitchFamily="-112" charset="0"/>
          <a:ea typeface="ＭＳ Ｐゴシック" pitchFamily="-112" charset="-128"/>
        </a:defRPr>
      </a:lvl9pPr>
    </p:titleStyle>
    <p:bodyStyle>
      <a:lvl1pPr marL="342900" indent="-342900" algn="l" rtl="0" eaLnBrk="1" fontAlgn="base" hangingPunct="1">
        <a:spcBef>
          <a:spcPct val="20000"/>
        </a:spcBef>
        <a:spcAft>
          <a:spcPct val="0"/>
        </a:spcAft>
        <a:defRPr sz="2800" b="1">
          <a:solidFill>
            <a:schemeClr val="tx1"/>
          </a:solidFill>
          <a:latin typeface="+mn-lt"/>
          <a:ea typeface="+mn-ea"/>
          <a:cs typeface="ＭＳ Ｐゴシック" charset="-128"/>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defRPr sz="2400">
          <a:solidFill>
            <a:schemeClr val="tx1"/>
          </a:solidFill>
          <a:latin typeface="Arial" charset="0"/>
          <a:ea typeface="+mn-ea"/>
        </a:defRPr>
      </a:lvl3pPr>
      <a:lvl4pPr marL="1600200" indent="-228600" algn="l" rtl="0" eaLnBrk="1" fontAlgn="base" hangingPunct="1">
        <a:spcBef>
          <a:spcPct val="20000"/>
        </a:spcBef>
        <a:spcAft>
          <a:spcPct val="0"/>
        </a:spcAft>
        <a:buChar char="–"/>
        <a:defRPr sz="2000">
          <a:solidFill>
            <a:schemeClr val="tx1"/>
          </a:solidFill>
          <a:latin typeface="Arial" charset="0"/>
          <a:ea typeface="+mn-ea"/>
        </a:defRPr>
      </a:lvl4pPr>
      <a:lvl5pPr marL="2057400" indent="-228600" algn="l" rtl="0" eaLnBrk="1" fontAlgn="base" hangingPunct="1">
        <a:spcBef>
          <a:spcPct val="20000"/>
        </a:spcBef>
        <a:spcAft>
          <a:spcPct val="0"/>
        </a:spcAft>
        <a:buChar char="»"/>
        <a:defRPr sz="2000">
          <a:solidFill>
            <a:schemeClr val="tx1"/>
          </a:solidFill>
          <a:latin typeface="Arial" charset="0"/>
          <a:ea typeface="+mn-ea"/>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Times"/>
                <a:ea typeface="ＭＳ Ｐゴシック" pitchFamily="-107" charset="-128"/>
                <a:cs typeface="+mn-cs"/>
              </a:defRPr>
            </a:lvl1pPr>
          </a:lstStyle>
          <a:p>
            <a:pPr algn="l">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Times"/>
                <a:ea typeface="ＭＳ Ｐゴシック" pitchFamily="-107"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Times"/>
                <a:ea typeface="ＭＳ Ｐゴシック" pitchFamily="-107" charset="-128"/>
                <a:cs typeface="+mn-cs"/>
              </a:defRPr>
            </a:lvl1pPr>
          </a:lstStyle>
          <a:p>
            <a:pPr>
              <a:defRPr/>
            </a:pPr>
            <a:fld id="{2440DD4D-5B2C-4D30-94A0-04260DF0A017}" type="slidenum">
              <a:rPr lang="en-US"/>
              <a:pPr>
                <a:defRPr/>
              </a:pPr>
              <a:t>‹#›</a:t>
            </a:fld>
            <a:endParaRPr lang="en-US" dirty="0"/>
          </a:p>
        </p:txBody>
      </p:sp>
    </p:spTree>
    <p:extLst>
      <p:ext uri="{BB962C8B-B14F-4D97-AF65-F5344CB8AC3E}">
        <p14:creationId xmlns:p14="http://schemas.microsoft.com/office/powerpoint/2010/main" val="427656447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a:cs typeface="MS PGothic"/>
        </a:defRPr>
      </a:lvl1pPr>
      <a:lvl2pPr algn="ctr" rtl="0" eaLnBrk="0" fontAlgn="base" hangingPunct="0">
        <a:spcBef>
          <a:spcPct val="0"/>
        </a:spcBef>
        <a:spcAft>
          <a:spcPct val="0"/>
        </a:spcAft>
        <a:defRPr sz="4400">
          <a:solidFill>
            <a:schemeClr val="tx1"/>
          </a:solidFill>
          <a:latin typeface="Calibri" pitchFamily="34" charset="0"/>
          <a:ea typeface="MS PGothic"/>
          <a:cs typeface="MS PGothic"/>
        </a:defRPr>
      </a:lvl2pPr>
      <a:lvl3pPr algn="ctr" rtl="0" eaLnBrk="0" fontAlgn="base" hangingPunct="0">
        <a:spcBef>
          <a:spcPct val="0"/>
        </a:spcBef>
        <a:spcAft>
          <a:spcPct val="0"/>
        </a:spcAft>
        <a:defRPr sz="4400">
          <a:solidFill>
            <a:schemeClr val="tx1"/>
          </a:solidFill>
          <a:latin typeface="Calibri" pitchFamily="34" charset="0"/>
          <a:ea typeface="MS PGothic"/>
          <a:cs typeface="MS PGothic"/>
        </a:defRPr>
      </a:lvl3pPr>
      <a:lvl4pPr algn="ctr" rtl="0" eaLnBrk="0" fontAlgn="base" hangingPunct="0">
        <a:spcBef>
          <a:spcPct val="0"/>
        </a:spcBef>
        <a:spcAft>
          <a:spcPct val="0"/>
        </a:spcAft>
        <a:defRPr sz="4400">
          <a:solidFill>
            <a:schemeClr val="tx1"/>
          </a:solidFill>
          <a:latin typeface="Calibri" pitchFamily="34" charset="0"/>
          <a:ea typeface="MS PGothic"/>
          <a:cs typeface="MS PGothic"/>
        </a:defRPr>
      </a:lvl4pPr>
      <a:lvl5pPr algn="ctr" rtl="0" eaLnBrk="0" fontAlgn="base" hangingPunct="0">
        <a:spcBef>
          <a:spcPct val="0"/>
        </a:spcBef>
        <a:spcAft>
          <a:spcPct val="0"/>
        </a:spcAft>
        <a:defRPr sz="4400">
          <a:solidFill>
            <a:schemeClr val="tx1"/>
          </a:solidFill>
          <a:latin typeface="Calibri" pitchFamily="34" charset="0"/>
          <a:ea typeface="MS PGothic"/>
          <a:cs typeface="MS PGothic"/>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a:cs typeface="MS PGothic"/>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a:cs typeface="MS PGothic"/>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a:cs typeface="MS PGothic"/>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a:cs typeface="MS PGothic"/>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a:cs typeface="MS P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hyperlink" Target="http://www.dotdiva.org/"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1.xml"/><Relationship Id="rId7" Type="http://schemas.openxmlformats.org/officeDocument/2006/relationships/image" Target="../media/image33.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2.emf"/><Relationship Id="rId4" Type="http://schemas.openxmlformats.org/officeDocument/2006/relationships/oleObject" Target="../embeddings/oleObject1.bin"/><Relationship Id="rId9" Type="http://schemas.openxmlformats.org/officeDocument/2006/relationships/image" Target="../media/image34.emf"/></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5.jpe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notesSlide" Target="../notesSlides/notesSlide24.xml"/><Relationship Id="rId16"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35.jpe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hyperlink" Target="http://www.aspirationsaward.org"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hyperlink" Target="mailto:aspirations@ncwit.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7" descr="diverse women smiling and looking"/>
          <p:cNvPicPr>
            <a:picLocks noChangeAspect="1" noChangeArrowheads="1"/>
          </p:cNvPicPr>
          <p:nvPr/>
        </p:nvPicPr>
        <p:blipFill>
          <a:blip r:embed="rId3" cstate="print">
            <a:lum bright="10000" contrast="-60000"/>
            <a:extLst>
              <a:ext uri="{28A0092B-C50C-407E-A947-70E740481C1C}">
                <a14:useLocalDpi xmlns:a14="http://schemas.microsoft.com/office/drawing/2010/main" val="0"/>
              </a:ext>
            </a:extLst>
          </a:blip>
          <a:srcRect/>
          <a:stretch>
            <a:fillRect/>
          </a:stretch>
        </p:blipFill>
        <p:spPr bwMode="auto">
          <a:xfrm>
            <a:off x="13447" y="914400"/>
            <a:ext cx="9144000" cy="5721350"/>
          </a:xfrm>
          <a:prstGeom prst="rect">
            <a:avLst/>
          </a:prstGeom>
          <a:noFill/>
          <a:ln w="9525">
            <a:noFill/>
            <a:miter lim="800000"/>
            <a:headEnd/>
            <a:tailEnd/>
          </a:ln>
        </p:spPr>
      </p:pic>
      <p:sp>
        <p:nvSpPr>
          <p:cNvPr id="2" name="Title 1"/>
          <p:cNvSpPr>
            <a:spLocks noGrp="1"/>
          </p:cNvSpPr>
          <p:nvPr>
            <p:ph type="title"/>
          </p:nvPr>
        </p:nvSpPr>
        <p:spPr>
          <a:xfrm>
            <a:off x="304800" y="4572000"/>
            <a:ext cx="8305800" cy="1219200"/>
          </a:xfrm>
          <a:ln w="12700"/>
        </p:spPr>
        <p:style>
          <a:lnRef idx="0">
            <a:scrgbClr r="0" g="0" b="0"/>
          </a:lnRef>
          <a:fillRef idx="1001">
            <a:schemeClr val="dk2"/>
          </a:fillRef>
          <a:effectRef idx="0">
            <a:scrgbClr r="0" g="0" b="0"/>
          </a:effectRef>
          <a:fontRef idx="major"/>
        </p:style>
        <p:txBody>
          <a:bodyPr/>
          <a:lstStyle/>
          <a:p>
            <a:pPr>
              <a:defRPr/>
            </a:pPr>
            <a:r>
              <a:rPr lang="en-US" sz="3600" dirty="0" smtClean="0"/>
              <a:t>Recruiting Messages for More and Different students</a:t>
            </a:r>
            <a:endParaRPr lang="en-US" sz="3600" dirty="0"/>
          </a:p>
        </p:txBody>
      </p:sp>
      <p:sp>
        <p:nvSpPr>
          <p:cNvPr id="6148" name="Text Placeholder 3"/>
          <p:cNvSpPr>
            <a:spLocks noGrp="1"/>
          </p:cNvSpPr>
          <p:nvPr>
            <p:ph type="body" idx="1"/>
          </p:nvPr>
        </p:nvSpPr>
        <p:spPr/>
        <p:txBody>
          <a:bodyPr/>
          <a:lstStyle/>
          <a:p>
            <a:pPr algn="r"/>
            <a:r>
              <a:rPr lang="en-US" sz="3200" b="1" dirty="0" smtClean="0">
                <a:solidFill>
                  <a:schemeClr val="bg1"/>
                </a:solidFill>
                <a:ea typeface="ＭＳ Ｐゴシック" pitchFamily="34" charset="-128"/>
                <a:cs typeface="Comic Sans MS" pitchFamily="66" charset="0"/>
              </a:rPr>
              <a:t>Joanne McGrath Cohoon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852488"/>
            <a:ext cx="9144000" cy="747712"/>
          </a:xfrm>
        </p:spPr>
        <p:txBody>
          <a:bodyPr/>
          <a:lstStyle/>
          <a:p>
            <a:r>
              <a:rPr lang="en-US" dirty="0" smtClean="0"/>
              <a:t>Young Girls’ Career Interests</a:t>
            </a:r>
          </a:p>
        </p:txBody>
      </p:sp>
      <p:sp>
        <p:nvSpPr>
          <p:cNvPr id="12291" name="Rectangle 6"/>
          <p:cNvSpPr>
            <a:spLocks noGrp="1" noChangeArrowheads="1"/>
          </p:cNvSpPr>
          <p:nvPr>
            <p:ph type="body" sz="half" idx="4294967295"/>
          </p:nvPr>
        </p:nvSpPr>
        <p:spPr>
          <a:xfrm>
            <a:off x="0" y="5943600"/>
            <a:ext cx="5638800" cy="457200"/>
          </a:xfrm>
        </p:spPr>
        <p:txBody>
          <a:bodyPr/>
          <a:lstStyle/>
          <a:p>
            <a:pPr marL="0" indent="0" eaLnBrk="1" hangingPunct="1">
              <a:lnSpc>
                <a:spcPct val="90000"/>
              </a:lnSpc>
              <a:buFontTx/>
              <a:buNone/>
            </a:pPr>
            <a:r>
              <a:rPr lang="en-US" sz="1400" dirty="0" smtClean="0">
                <a:latin typeface="+mn-lt"/>
                <a:ea typeface="ＭＳ Ｐゴシック" pitchFamily="34" charset="-128"/>
                <a:cs typeface="Comic Sans MS" pitchFamily="66" charset="0"/>
              </a:rPr>
              <a:t>Source: 715 survey responses from middle school girls at a science, technology, engineering recruiting event</a:t>
            </a:r>
          </a:p>
        </p:txBody>
      </p:sp>
      <p:pic>
        <p:nvPicPr>
          <p:cNvPr id="1229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867" y="1676400"/>
            <a:ext cx="4625734" cy="4211791"/>
          </a:xfrm>
          <a:prstGeom prst="rect">
            <a:avLst/>
          </a:prstGeom>
          <a:noFill/>
          <a:ln w="9525">
            <a:noFill/>
            <a:miter lim="800000"/>
            <a:headEnd/>
            <a:tailEnd/>
          </a:ln>
        </p:spPr>
      </p:pic>
      <p:sp>
        <p:nvSpPr>
          <p:cNvPr id="12293" name="TextBox 4"/>
          <p:cNvSpPr txBox="1">
            <a:spLocks noChangeArrowheads="1"/>
          </p:cNvSpPr>
          <p:nvPr/>
        </p:nvSpPr>
        <p:spPr bwMode="auto">
          <a:xfrm>
            <a:off x="5715000" y="1600200"/>
            <a:ext cx="3200400" cy="1938992"/>
          </a:xfrm>
          <a:prstGeom prst="rect">
            <a:avLst/>
          </a:prstGeom>
          <a:noFill/>
          <a:ln w="9525">
            <a:noFill/>
            <a:miter lim="800000"/>
            <a:headEnd/>
            <a:tailEnd/>
          </a:ln>
        </p:spPr>
        <p:txBody>
          <a:bodyPr wrap="square">
            <a:spAutoFit/>
          </a:bodyPr>
          <a:lstStyle/>
          <a:p>
            <a:r>
              <a:rPr lang="en-US" sz="2400" dirty="0">
                <a:latin typeface="+mn-lt"/>
                <a:ea typeface="ＭＳ Ｐゴシック" pitchFamily="34" charset="-128"/>
                <a:cs typeface="Comic Sans MS" pitchFamily="66" charset="0"/>
              </a:rPr>
              <a:t>These goals appear to compete with computing but you could align them with computing</a:t>
            </a:r>
          </a:p>
        </p:txBody>
      </p:sp>
      <p:pic>
        <p:nvPicPr>
          <p:cNvPr id="12294" name="Picture 7"/>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172200" y="3657600"/>
            <a:ext cx="2141538" cy="1761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What typically influences teen girls?</a:t>
            </a:r>
            <a:endParaRPr lang="en-US" dirty="0" smtClean="0"/>
          </a:p>
        </p:txBody>
      </p:sp>
      <p:sp>
        <p:nvSpPr>
          <p:cNvPr id="16387" name="Rectangle 3"/>
          <p:cNvSpPr>
            <a:spLocks noGrp="1" noChangeArrowheads="1"/>
          </p:cNvSpPr>
          <p:nvPr>
            <p:ph sz="half" idx="1"/>
          </p:nvPr>
        </p:nvSpPr>
        <p:spPr>
          <a:xfrm>
            <a:off x="380999" y="2286000"/>
            <a:ext cx="6316637" cy="3810000"/>
          </a:xfrm>
        </p:spPr>
        <p:txBody>
          <a:bodyPr/>
          <a:lstStyle/>
          <a:p>
            <a:r>
              <a:rPr lang="en-US" dirty="0" smtClean="0"/>
              <a:t>Belonging, with potential to have status in the group</a:t>
            </a:r>
          </a:p>
          <a:p>
            <a:pPr lvl="1"/>
            <a:r>
              <a:rPr lang="en-US" dirty="0" smtClean="0"/>
              <a:t>So, recruit groups instead of individuals</a:t>
            </a:r>
          </a:p>
          <a:p>
            <a:r>
              <a:rPr lang="en-US" dirty="0" smtClean="0"/>
              <a:t>Role fulfillment - conforming to expectations</a:t>
            </a:r>
          </a:p>
          <a:p>
            <a:pPr lvl="1"/>
            <a:r>
              <a:rPr lang="en-US" dirty="0" smtClean="0"/>
              <a:t>So, talk about ways computing is </a:t>
            </a:r>
            <a:br>
              <a:rPr lang="en-US" dirty="0" smtClean="0"/>
            </a:br>
            <a:r>
              <a:rPr lang="en-US" dirty="0" smtClean="0"/>
              <a:t>social, helps people, lets you give </a:t>
            </a:r>
            <a:br>
              <a:rPr lang="en-US" dirty="0" smtClean="0"/>
            </a:br>
            <a:r>
              <a:rPr lang="en-US" dirty="0" smtClean="0"/>
              <a:t>back to your community</a:t>
            </a:r>
          </a:p>
          <a:p>
            <a:endParaRPr lang="en-US" dirty="0" smtClean="0"/>
          </a:p>
          <a:p>
            <a:endParaRPr lang="en-US" dirty="0" smtClean="0"/>
          </a:p>
          <a:p>
            <a:endParaRPr lang="en-US" dirty="0" smtClean="0"/>
          </a:p>
          <a:p>
            <a:endParaRPr lang="en-US" dirty="0" smtClean="0"/>
          </a:p>
          <a:p>
            <a:endParaRPr lang="en-US" dirty="0" smtClean="0"/>
          </a:p>
        </p:txBody>
      </p:sp>
      <p:pic>
        <p:nvPicPr>
          <p:cNvPr id="16390" name="Picture 9" descr="shopping for prom dres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3479" y="1770647"/>
            <a:ext cx="2169521" cy="29251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389" name="Picture 8" descr="jenna in dot dres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30278" flipH="1">
            <a:off x="5922973" y="3691489"/>
            <a:ext cx="1549326" cy="28665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ea typeface="ＭＳ Ｐゴシック" pitchFamily="34" charset="-128"/>
              </a:rPr>
              <a:t>CS majors were attracted by…</a:t>
            </a:r>
          </a:p>
        </p:txBody>
      </p:sp>
      <p:sp>
        <p:nvSpPr>
          <p:cNvPr id="13325" name="Rectangle 24"/>
          <p:cNvSpPr>
            <a:spLocks noGrp="1" noChangeArrowheads="1"/>
          </p:cNvSpPr>
          <p:nvPr>
            <p:ph type="body" sz="quarter" idx="13"/>
          </p:nvPr>
        </p:nvSpPr>
        <p:spPr>
          <a:xfrm>
            <a:off x="914400" y="5867400"/>
            <a:ext cx="7239000" cy="457200"/>
          </a:xfrm>
          <a:prstGeom prst="rect">
            <a:avLst/>
          </a:prstGeom>
        </p:spPr>
        <p:txBody>
          <a:bodyPr lIns="0" rIns="0"/>
          <a:lstStyle/>
          <a:p>
            <a:pPr marL="0" indent="0" algn="ctr" eaLnBrk="1" hangingPunct="1">
              <a:lnSpc>
                <a:spcPct val="90000"/>
              </a:lnSpc>
              <a:buFontTx/>
              <a:buNone/>
            </a:pPr>
            <a:r>
              <a:rPr lang="en-US" sz="1400" i="1" dirty="0" smtClean="0">
                <a:latin typeface="Comic Sans MS" pitchFamily="66" charset="0"/>
                <a:ea typeface="ＭＳ Ｐゴシック" pitchFamily="34" charset="-128"/>
                <a:cs typeface="Comic Sans MS" pitchFamily="66" charset="0"/>
              </a:rPr>
              <a:t>Source: Focus groups with 182 CS students in 16 programs</a:t>
            </a:r>
          </a:p>
        </p:txBody>
      </p:sp>
      <p:sp>
        <p:nvSpPr>
          <p:cNvPr id="13315" name="AutoShape 4"/>
          <p:cNvSpPr>
            <a:spLocks noChangeArrowheads="1"/>
          </p:cNvSpPr>
          <p:nvPr/>
        </p:nvSpPr>
        <p:spPr bwMode="auto">
          <a:xfrm>
            <a:off x="381000" y="4419600"/>
            <a:ext cx="1524000" cy="1066800"/>
          </a:xfrm>
          <a:prstGeom prst="flowChartAlternateProcess">
            <a:avLst/>
          </a:prstGeom>
          <a:solidFill>
            <a:schemeClr val="accent1"/>
          </a:solidFill>
          <a:ln w="9525">
            <a:solidFill>
              <a:schemeClr val="tx1"/>
            </a:solidFill>
            <a:miter lim="800000"/>
            <a:headEnd/>
            <a:tailEnd/>
          </a:ln>
        </p:spPr>
        <p:txBody>
          <a:bodyPr wrap="none" anchor="ctr"/>
          <a:lstStyle/>
          <a:p>
            <a:r>
              <a:rPr lang="en-US" dirty="0"/>
              <a:t>Positive </a:t>
            </a:r>
          </a:p>
          <a:p>
            <a:r>
              <a:rPr lang="en-US" dirty="0"/>
              <a:t>computing </a:t>
            </a:r>
          </a:p>
          <a:p>
            <a:r>
              <a:rPr lang="en-US" dirty="0"/>
              <a:t>experiences</a:t>
            </a:r>
          </a:p>
        </p:txBody>
      </p:sp>
      <p:sp>
        <p:nvSpPr>
          <p:cNvPr id="13316" name="AutoShape 5"/>
          <p:cNvSpPr>
            <a:spLocks noChangeArrowheads="1"/>
          </p:cNvSpPr>
          <p:nvPr/>
        </p:nvSpPr>
        <p:spPr bwMode="auto">
          <a:xfrm>
            <a:off x="5334000" y="4419600"/>
            <a:ext cx="1447800" cy="1066800"/>
          </a:xfrm>
          <a:prstGeom prst="flowChartAlternateProcess">
            <a:avLst/>
          </a:prstGeom>
          <a:solidFill>
            <a:schemeClr val="accent1"/>
          </a:solidFill>
          <a:ln w="9525">
            <a:solidFill>
              <a:schemeClr val="tx1"/>
            </a:solidFill>
            <a:miter lim="800000"/>
            <a:headEnd/>
            <a:tailEnd/>
          </a:ln>
        </p:spPr>
        <p:txBody>
          <a:bodyPr wrap="none" anchor="ctr"/>
          <a:lstStyle/>
          <a:p>
            <a:r>
              <a:rPr lang="en-US"/>
              <a:t>Math </a:t>
            </a:r>
          </a:p>
          <a:p>
            <a:r>
              <a:rPr lang="en-US"/>
              <a:t>or logic </a:t>
            </a:r>
          </a:p>
          <a:p>
            <a:r>
              <a:rPr lang="en-US"/>
              <a:t>confidence</a:t>
            </a:r>
          </a:p>
        </p:txBody>
      </p:sp>
      <p:sp>
        <p:nvSpPr>
          <p:cNvPr id="13317" name="AutoShape 6"/>
          <p:cNvSpPr>
            <a:spLocks noChangeArrowheads="1"/>
          </p:cNvSpPr>
          <p:nvPr/>
        </p:nvSpPr>
        <p:spPr bwMode="auto">
          <a:xfrm>
            <a:off x="1981200" y="4419600"/>
            <a:ext cx="1600200" cy="1066800"/>
          </a:xfrm>
          <a:prstGeom prst="flowChartAlternateProcess">
            <a:avLst/>
          </a:prstGeom>
          <a:solidFill>
            <a:schemeClr val="accent1"/>
          </a:solidFill>
          <a:ln w="9525">
            <a:solidFill>
              <a:schemeClr val="tx1"/>
            </a:solidFill>
            <a:miter lim="800000"/>
            <a:headEnd/>
            <a:tailEnd/>
          </a:ln>
        </p:spPr>
        <p:txBody>
          <a:bodyPr wrap="none" anchor="ctr"/>
          <a:lstStyle/>
          <a:p>
            <a:r>
              <a:rPr lang="en-US"/>
              <a:t>Encouraged</a:t>
            </a:r>
          </a:p>
        </p:txBody>
      </p:sp>
      <p:sp>
        <p:nvSpPr>
          <p:cNvPr id="13318" name="AutoShape 7"/>
          <p:cNvSpPr>
            <a:spLocks noChangeArrowheads="1"/>
          </p:cNvSpPr>
          <p:nvPr/>
        </p:nvSpPr>
        <p:spPr bwMode="auto">
          <a:xfrm>
            <a:off x="6858000" y="4419600"/>
            <a:ext cx="1752600" cy="1066800"/>
          </a:xfrm>
          <a:prstGeom prst="flowChartAlternateProcess">
            <a:avLst/>
          </a:prstGeom>
          <a:solidFill>
            <a:schemeClr val="accent1"/>
          </a:solidFill>
          <a:ln w="9525">
            <a:solidFill>
              <a:schemeClr val="tx1"/>
            </a:solidFill>
            <a:miter lim="800000"/>
            <a:headEnd/>
            <a:tailEnd/>
          </a:ln>
        </p:spPr>
        <p:txBody>
          <a:bodyPr wrap="none" anchor="ctr"/>
          <a:lstStyle/>
          <a:p>
            <a:r>
              <a:rPr lang="en-US"/>
              <a:t>Enjoy </a:t>
            </a:r>
          </a:p>
          <a:p>
            <a:r>
              <a:rPr lang="en-US"/>
              <a:t>programming</a:t>
            </a:r>
          </a:p>
        </p:txBody>
      </p:sp>
      <p:sp>
        <p:nvSpPr>
          <p:cNvPr id="13319" name="AutoShape 8"/>
          <p:cNvSpPr>
            <a:spLocks noChangeArrowheads="1"/>
          </p:cNvSpPr>
          <p:nvPr/>
        </p:nvSpPr>
        <p:spPr bwMode="auto">
          <a:xfrm>
            <a:off x="3657600" y="4419600"/>
            <a:ext cx="1600200" cy="1066800"/>
          </a:xfrm>
          <a:prstGeom prst="flowChartAlternateProcess">
            <a:avLst/>
          </a:prstGeom>
          <a:solidFill>
            <a:schemeClr val="accent1"/>
          </a:solidFill>
          <a:ln w="9525">
            <a:solidFill>
              <a:schemeClr val="tx1"/>
            </a:solidFill>
            <a:miter lim="800000"/>
            <a:headEnd/>
            <a:tailEnd/>
          </a:ln>
        </p:spPr>
        <p:txBody>
          <a:bodyPr wrap="none" anchor="ctr"/>
          <a:lstStyle/>
          <a:p>
            <a:r>
              <a:rPr lang="en-US" dirty="0"/>
              <a:t>Rewarding </a:t>
            </a:r>
          </a:p>
          <a:p>
            <a:r>
              <a:rPr lang="en-US" b="1" dirty="0">
                <a:solidFill>
                  <a:srgbClr val="FFC000"/>
                </a:solidFill>
              </a:rPr>
              <a:t>flexible</a:t>
            </a:r>
          </a:p>
          <a:p>
            <a:r>
              <a:rPr lang="en-US" dirty="0"/>
              <a:t> career</a:t>
            </a:r>
          </a:p>
        </p:txBody>
      </p:sp>
      <p:grpSp>
        <p:nvGrpSpPr>
          <p:cNvPr id="16" name="Group 15"/>
          <p:cNvGrpSpPr/>
          <p:nvPr/>
        </p:nvGrpSpPr>
        <p:grpSpPr>
          <a:xfrm>
            <a:off x="1066800" y="1676400"/>
            <a:ext cx="6324600" cy="2286000"/>
            <a:chOff x="1143000" y="2362200"/>
            <a:chExt cx="6324600" cy="2286000"/>
          </a:xfrm>
        </p:grpSpPr>
        <p:sp>
          <p:nvSpPr>
            <p:cNvPr id="13320" name="AutoShape 14"/>
            <p:cNvSpPr>
              <a:spLocks noChangeArrowheads="1"/>
            </p:cNvSpPr>
            <p:nvPr/>
          </p:nvSpPr>
          <p:spPr bwMode="auto">
            <a:xfrm>
              <a:off x="1143000" y="3581400"/>
              <a:ext cx="1905000" cy="1066800"/>
            </a:xfrm>
            <a:prstGeom prst="flowChartAlternateProcess">
              <a:avLst/>
            </a:prstGeom>
            <a:solidFill>
              <a:srgbClr val="00FF00">
                <a:alpha val="29019"/>
              </a:srgbClr>
            </a:solidFill>
            <a:ln w="9525">
              <a:solidFill>
                <a:schemeClr val="tx1"/>
              </a:solidFill>
              <a:miter lim="800000"/>
              <a:headEnd/>
              <a:tailEnd/>
            </a:ln>
          </p:spPr>
          <p:txBody>
            <a:bodyPr wrap="none" anchor="ctr"/>
            <a:lstStyle/>
            <a:p>
              <a:r>
                <a:rPr lang="en-US"/>
                <a:t>View </a:t>
              </a:r>
            </a:p>
            <a:p>
              <a:r>
                <a:rPr lang="en-US"/>
                <a:t>computing as </a:t>
              </a:r>
            </a:p>
            <a:p>
              <a:r>
                <a:rPr lang="en-US"/>
                <a:t>communication</a:t>
              </a:r>
            </a:p>
          </p:txBody>
        </p:sp>
        <p:sp>
          <p:nvSpPr>
            <p:cNvPr id="13321" name="AutoShape 15"/>
            <p:cNvSpPr>
              <a:spLocks noChangeArrowheads="1"/>
            </p:cNvSpPr>
            <p:nvPr/>
          </p:nvSpPr>
          <p:spPr bwMode="auto">
            <a:xfrm>
              <a:off x="4724400" y="2362200"/>
              <a:ext cx="1752600" cy="990600"/>
            </a:xfrm>
            <a:prstGeom prst="flowChartAlternateProcess">
              <a:avLst/>
            </a:prstGeom>
            <a:solidFill>
              <a:srgbClr val="00FF00">
                <a:alpha val="29019"/>
              </a:srgbClr>
            </a:solidFill>
            <a:ln w="9525">
              <a:solidFill>
                <a:schemeClr val="tx1"/>
              </a:solidFill>
              <a:miter lim="800000"/>
              <a:headEnd/>
              <a:tailEnd/>
            </a:ln>
          </p:spPr>
          <p:txBody>
            <a:bodyPr wrap="none" anchor="ctr"/>
            <a:lstStyle/>
            <a:p>
              <a:r>
                <a:rPr lang="en-US"/>
                <a:t>Defy</a:t>
              </a:r>
            </a:p>
            <a:p>
              <a:r>
                <a:rPr lang="en-US"/>
                <a:t>stereotypes</a:t>
              </a:r>
            </a:p>
          </p:txBody>
        </p:sp>
        <p:sp>
          <p:nvSpPr>
            <p:cNvPr id="13322" name="AutoShape 16"/>
            <p:cNvSpPr>
              <a:spLocks noChangeArrowheads="1"/>
            </p:cNvSpPr>
            <p:nvPr/>
          </p:nvSpPr>
          <p:spPr bwMode="auto">
            <a:xfrm>
              <a:off x="5715000" y="3581400"/>
              <a:ext cx="1752600" cy="1066800"/>
            </a:xfrm>
            <a:prstGeom prst="flowChartAlternateProcess">
              <a:avLst/>
            </a:prstGeom>
            <a:solidFill>
              <a:srgbClr val="00FF00">
                <a:alpha val="29019"/>
              </a:srgbClr>
            </a:solidFill>
            <a:ln w="9525">
              <a:solidFill>
                <a:schemeClr val="tx1"/>
              </a:solidFill>
              <a:miter lim="800000"/>
              <a:headEnd/>
              <a:tailEnd/>
            </a:ln>
          </p:spPr>
          <p:txBody>
            <a:bodyPr wrap="none" anchor="ctr"/>
            <a:lstStyle/>
            <a:p>
              <a:r>
                <a:rPr lang="en-US" dirty="0"/>
                <a:t>Persuaded </a:t>
              </a:r>
            </a:p>
            <a:p>
              <a:r>
                <a:rPr lang="en-US" dirty="0"/>
                <a:t>by</a:t>
              </a:r>
            </a:p>
            <a:p>
              <a:r>
                <a:rPr lang="en-US" dirty="0"/>
                <a:t>friends</a:t>
              </a:r>
            </a:p>
          </p:txBody>
        </p:sp>
        <p:sp>
          <p:nvSpPr>
            <p:cNvPr id="13323" name="AutoShape 17"/>
            <p:cNvSpPr>
              <a:spLocks noChangeArrowheads="1"/>
            </p:cNvSpPr>
            <p:nvPr/>
          </p:nvSpPr>
          <p:spPr bwMode="auto">
            <a:xfrm>
              <a:off x="2438400" y="2362200"/>
              <a:ext cx="1752600" cy="990600"/>
            </a:xfrm>
            <a:prstGeom prst="flowChartAlternateProcess">
              <a:avLst/>
            </a:prstGeom>
            <a:solidFill>
              <a:srgbClr val="00FF00">
                <a:alpha val="29019"/>
              </a:srgbClr>
            </a:solidFill>
            <a:ln w="9525">
              <a:solidFill>
                <a:schemeClr val="tx1"/>
              </a:solidFill>
              <a:miter lim="800000"/>
              <a:headEnd/>
              <a:tailEnd/>
            </a:ln>
          </p:spPr>
          <p:txBody>
            <a:bodyPr wrap="none" anchor="ctr"/>
            <a:lstStyle/>
            <a:p>
              <a:r>
                <a:rPr lang="en-US"/>
                <a:t>Path to a</a:t>
              </a:r>
            </a:p>
            <a:p>
              <a:r>
                <a:rPr lang="en-US"/>
                <a:t>helping</a:t>
              </a:r>
            </a:p>
            <a:p>
              <a:r>
                <a:rPr lang="en-US"/>
                <a:t>occupation</a:t>
              </a:r>
            </a:p>
          </p:txBody>
        </p:sp>
        <p:sp>
          <p:nvSpPr>
            <p:cNvPr id="13324" name="AutoShape 18"/>
            <p:cNvSpPr>
              <a:spLocks noChangeArrowheads="1"/>
            </p:cNvSpPr>
            <p:nvPr/>
          </p:nvSpPr>
          <p:spPr bwMode="auto">
            <a:xfrm>
              <a:off x="3352800" y="3581400"/>
              <a:ext cx="2133600" cy="1066800"/>
            </a:xfrm>
            <a:prstGeom prst="flowChartAlternateProcess">
              <a:avLst/>
            </a:prstGeom>
            <a:solidFill>
              <a:srgbClr val="00FF00">
                <a:alpha val="29019"/>
              </a:srgbClr>
            </a:solidFill>
            <a:ln w="9525">
              <a:solidFill>
                <a:schemeClr val="tx1"/>
              </a:solidFill>
              <a:miter lim="800000"/>
              <a:headEnd/>
              <a:tailEnd/>
            </a:ln>
          </p:spPr>
          <p:txBody>
            <a:bodyPr wrap="none" anchor="ctr"/>
            <a:lstStyle/>
            <a:p>
              <a:r>
                <a:rPr lang="en-US"/>
                <a:t>Self-expression </a:t>
              </a:r>
            </a:p>
            <a:p>
              <a:r>
                <a:rPr lang="en-US"/>
                <a:t>through</a:t>
              </a:r>
            </a:p>
            <a:p>
              <a:r>
                <a:rPr lang="en-US"/>
                <a:t>computing</a:t>
              </a:r>
            </a:p>
          </p:txBody>
        </p:sp>
      </p:grpSp>
      <p:sp>
        <p:nvSpPr>
          <p:cNvPr id="13326" name="AutoShape 25"/>
          <p:cNvSpPr>
            <a:spLocks noChangeArrowheads="1"/>
          </p:cNvSpPr>
          <p:nvPr/>
        </p:nvSpPr>
        <p:spPr bwMode="auto">
          <a:xfrm>
            <a:off x="7391400" y="2286000"/>
            <a:ext cx="1371600" cy="685800"/>
          </a:xfrm>
          <a:prstGeom prst="flowChartAlternateProcess">
            <a:avLst/>
          </a:prstGeom>
          <a:solidFill>
            <a:schemeClr val="accent1"/>
          </a:solidFill>
          <a:ln w="9525">
            <a:solidFill>
              <a:schemeClr val="tx1"/>
            </a:solidFill>
            <a:miter lim="800000"/>
            <a:headEnd/>
            <a:tailEnd/>
          </a:ln>
        </p:spPr>
        <p:txBody>
          <a:bodyPr wrap="none" anchor="ctr"/>
          <a:lstStyle/>
          <a:p>
            <a:r>
              <a:rPr lang="en-US" sz="1600" b="1" dirty="0" smtClean="0"/>
              <a:t>Both Men </a:t>
            </a:r>
            <a:r>
              <a:rPr lang="en-US" sz="1600" b="1" dirty="0"/>
              <a:t>and</a:t>
            </a:r>
          </a:p>
          <a:p>
            <a:r>
              <a:rPr lang="en-US" sz="1600" b="1" dirty="0"/>
              <a:t>Women</a:t>
            </a:r>
          </a:p>
        </p:txBody>
      </p:sp>
      <p:sp>
        <p:nvSpPr>
          <p:cNvPr id="13327" name="AutoShape 26"/>
          <p:cNvSpPr>
            <a:spLocks noChangeArrowheads="1"/>
          </p:cNvSpPr>
          <p:nvPr/>
        </p:nvSpPr>
        <p:spPr bwMode="auto">
          <a:xfrm>
            <a:off x="7391400" y="1447800"/>
            <a:ext cx="1371600" cy="762000"/>
          </a:xfrm>
          <a:prstGeom prst="flowChartAlternateProcess">
            <a:avLst/>
          </a:prstGeom>
          <a:solidFill>
            <a:srgbClr val="00FF00">
              <a:alpha val="29019"/>
            </a:srgbClr>
          </a:solidFill>
          <a:ln w="9525">
            <a:solidFill>
              <a:schemeClr val="tx1"/>
            </a:solidFill>
            <a:miter lim="800000"/>
            <a:headEnd/>
            <a:tailEnd/>
          </a:ln>
        </p:spPr>
        <p:txBody>
          <a:bodyPr wrap="none" anchor="ctr"/>
          <a:lstStyle/>
          <a:p>
            <a:r>
              <a:rPr lang="en-US" sz="1600" b="1" dirty="0"/>
              <a:t>Women</a:t>
            </a:r>
          </a:p>
          <a:p>
            <a:r>
              <a:rPr lang="en-US" sz="1600" b="1" dirty="0"/>
              <a:t>More</a:t>
            </a:r>
          </a:p>
          <a:p>
            <a:r>
              <a:rPr lang="en-US" sz="1600" b="1" dirty="0"/>
              <a:t>than Men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4" descr="dressmaker dummy"/>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685800"/>
            <a:ext cx="6400800" cy="4800600"/>
          </a:xfrm>
          <a:prstGeom prst="rect">
            <a:avLst/>
          </a:prstGeom>
          <a:noFill/>
          <a:ln w="9525">
            <a:noFill/>
            <a:miter lim="800000"/>
            <a:headEnd/>
            <a:tailEnd/>
          </a:ln>
        </p:spPr>
      </p:pic>
      <p:pic>
        <p:nvPicPr>
          <p:cNvPr id="23556" name="Picture 5" descr="scissors"/>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0799" y="793376"/>
            <a:ext cx="2866465" cy="2149849"/>
          </a:xfrm>
          <a:prstGeom prst="rect">
            <a:avLst/>
          </a:prstGeom>
          <a:noFill/>
          <a:ln w="9525">
            <a:noFill/>
            <a:miter lim="800000"/>
            <a:headEnd/>
            <a:tailEnd/>
          </a:ln>
        </p:spPr>
      </p:pic>
      <p:sp>
        <p:nvSpPr>
          <p:cNvPr id="23554" name="Rectangle 2"/>
          <p:cNvSpPr>
            <a:spLocks noGrp="1" noChangeArrowheads="1"/>
          </p:cNvSpPr>
          <p:nvPr>
            <p:ph type="title"/>
          </p:nvPr>
        </p:nvSpPr>
        <p:spPr>
          <a:xfrm>
            <a:off x="762000" y="5181600"/>
            <a:ext cx="8077200" cy="1362075"/>
          </a:xfrm>
        </p:spPr>
        <p:txBody>
          <a:bodyPr/>
          <a:lstStyle/>
          <a:p>
            <a:pPr eaLnBrk="1" hangingPunct="1"/>
            <a:r>
              <a:rPr lang="en-US" dirty="0" smtClean="0">
                <a:ea typeface="ＭＳ Ｐゴシック" pitchFamily="34" charset="-128"/>
              </a:rPr>
              <a:t>Tailor your message content to your audience</a:t>
            </a:r>
          </a:p>
        </p:txBody>
      </p:sp>
    </p:spTree>
    <p:extLst>
      <p:ext uri="{BB962C8B-B14F-4D97-AF65-F5344CB8AC3E}">
        <p14:creationId xmlns:p14="http://schemas.microsoft.com/office/powerpoint/2010/main" val="3269028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dirty="0" smtClean="0"/>
              <a:t>Important Messages for Students</a:t>
            </a:r>
          </a:p>
        </p:txBody>
      </p:sp>
      <p:sp>
        <p:nvSpPr>
          <p:cNvPr id="7" name="Text Placeholder 6"/>
          <p:cNvSpPr>
            <a:spLocks noGrp="1"/>
          </p:cNvSpPr>
          <p:nvPr>
            <p:ph idx="4294967295"/>
          </p:nvPr>
        </p:nvSpPr>
        <p:spPr>
          <a:xfrm>
            <a:off x="381000" y="2286000"/>
            <a:ext cx="8077200" cy="3810000"/>
          </a:xfrm>
          <a:prstGeom prst="rect">
            <a:avLst/>
          </a:prstGeom>
        </p:spPr>
        <p:txBody>
          <a:bodyPr/>
          <a:lstStyle/>
          <a:p>
            <a:r>
              <a:rPr lang="en-US" sz="2800" dirty="0" smtClean="0"/>
              <a:t>Tell them you want them to study computing</a:t>
            </a:r>
          </a:p>
          <a:p>
            <a:r>
              <a:rPr lang="en-US" sz="2800" dirty="0" smtClean="0"/>
              <a:t>Tell them why they would want to</a:t>
            </a:r>
            <a:endParaRPr lang="en-US" sz="2800" dirty="0"/>
          </a:p>
        </p:txBody>
      </p:sp>
      <p:pic>
        <p:nvPicPr>
          <p:cNvPr id="14341" name="Picture 5" descr="Allison-Okamu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3657600"/>
            <a:ext cx="4342506" cy="2897267"/>
          </a:xfrm>
          <a:prstGeom prst="rect">
            <a:avLst/>
          </a:prstGeom>
          <a:noFill/>
          <a:ln w="9525">
            <a:noFill/>
            <a:miter lim="800000"/>
            <a:headEnd/>
            <a:tailEnd/>
          </a:ln>
        </p:spPr>
      </p:pic>
    </p:spTree>
    <p:extLst>
      <p:ext uri="{BB962C8B-B14F-4D97-AF65-F5344CB8AC3E}">
        <p14:creationId xmlns:p14="http://schemas.microsoft.com/office/powerpoint/2010/main" val="4221169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763000" cy="1143000"/>
          </a:xfrm>
        </p:spPr>
        <p:txBody>
          <a:bodyPr/>
          <a:lstStyle/>
          <a:p>
            <a:r>
              <a:rPr lang="en-US" dirty="0" smtClean="0"/>
              <a:t>Dot Diva market research identified appealing messages </a:t>
            </a:r>
            <a:endParaRPr lang="en-US" dirty="0"/>
          </a:p>
        </p:txBody>
      </p:sp>
      <p:pic>
        <p:nvPicPr>
          <p:cNvPr id="4" name="Content Placeholder 3" descr="dot diva.JPG"/>
          <p:cNvPicPr>
            <a:picLocks noGrp="1" noChangeAspect="1"/>
          </p:cNvPicPr>
          <p:nvPr>
            <p:ph sz="half" idx="1"/>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2057400"/>
            <a:ext cx="6060985" cy="2667000"/>
          </a:xfrm>
        </p:spPr>
      </p:pic>
      <p:pic>
        <p:nvPicPr>
          <p:cNvPr id="5" name="Content Placeholder 3" descr="dot diva.JPG"/>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25" y="4324004"/>
            <a:ext cx="6172199" cy="2286000"/>
          </a:xfrm>
          <a:prstGeom prst="rect">
            <a:avLst/>
          </a:prstGeom>
          <a:noFill/>
          <a:ln w="9525">
            <a:noFill/>
            <a:miter lim="800000"/>
            <a:headEnd/>
            <a:tailEnd/>
          </a:ln>
        </p:spPr>
      </p:pic>
      <p:pic>
        <p:nvPicPr>
          <p:cNvPr id="6" name="Content Placeholder 3" descr="dot diva.JPG"/>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19094" y="4038600"/>
            <a:ext cx="2924906" cy="1600200"/>
          </a:xfrm>
          <a:prstGeom prst="rect">
            <a:avLst/>
          </a:prstGeom>
          <a:noFill/>
          <a:ln w="9525">
            <a:noFill/>
            <a:miter lim="800000"/>
            <a:headEnd/>
            <a:tailEnd/>
          </a:ln>
        </p:spPr>
      </p:pic>
      <p:pic>
        <p:nvPicPr>
          <p:cNvPr id="8" name="Content Placeholder 3" descr="dot diva.JPG"/>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00" y="2209800"/>
            <a:ext cx="3048000" cy="1524000"/>
          </a:xfrm>
          <a:prstGeom prst="rect">
            <a:avLst/>
          </a:prstGeom>
          <a:noFill/>
          <a:ln w="9525">
            <a:noFill/>
            <a:miter lim="800000"/>
            <a:headEnd/>
            <a:tailEnd/>
          </a:ln>
        </p:spPr>
      </p:pic>
      <p:sp>
        <p:nvSpPr>
          <p:cNvPr id="7" name="Content Placeholder 6"/>
          <p:cNvSpPr>
            <a:spLocks noGrp="1"/>
          </p:cNvSpPr>
          <p:nvPr>
            <p:ph sz="half" idx="2"/>
          </p:nvPr>
        </p:nvSpPr>
        <p:spPr>
          <a:xfrm>
            <a:off x="6019800" y="6019800"/>
            <a:ext cx="3124200" cy="685800"/>
          </a:xfrm>
        </p:spPr>
        <p:txBody>
          <a:bodyPr/>
          <a:lstStyle/>
          <a:p>
            <a:r>
              <a:rPr lang="en-US" dirty="0" smtClean="0">
                <a:hlinkClick r:id="rId6"/>
              </a:rPr>
              <a:t>www.dotdiva.org</a:t>
            </a:r>
            <a:endParaRPr lang="en-US" dirty="0" smtClean="0"/>
          </a:p>
          <a:p>
            <a:endParaRPr lang="en-US" dirty="0" smtClean="0"/>
          </a:p>
          <a:p>
            <a:endParaRPr lang="en-US" dirty="0"/>
          </a:p>
        </p:txBody>
      </p:sp>
    </p:spTree>
    <p:extLst>
      <p:ext uri="{BB962C8B-B14F-4D97-AF65-F5344CB8AC3E}">
        <p14:creationId xmlns:p14="http://schemas.microsoft.com/office/powerpoint/2010/main" val="3920803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2982" y="838200"/>
            <a:ext cx="8991600" cy="762000"/>
          </a:xfrm>
        </p:spPr>
        <p:txBody>
          <a:bodyPr/>
          <a:lstStyle/>
          <a:p>
            <a:r>
              <a:rPr lang="en-US" dirty="0" smtClean="0">
                <a:ea typeface="ＭＳ Ｐゴシック" pitchFamily="34" charset="-128"/>
              </a:rPr>
              <a:t>Take care what you communicate</a:t>
            </a:r>
          </a:p>
        </p:txBody>
      </p:sp>
      <p:sp>
        <p:nvSpPr>
          <p:cNvPr id="14339" name="Content Placeholder 2"/>
          <p:cNvSpPr>
            <a:spLocks noGrp="1"/>
          </p:cNvSpPr>
          <p:nvPr>
            <p:ph type="body" sz="quarter" idx="13"/>
          </p:nvPr>
        </p:nvSpPr>
        <p:spPr>
          <a:xfrm>
            <a:off x="0" y="1600200"/>
            <a:ext cx="9144000" cy="4952999"/>
          </a:xfrm>
          <a:prstGeom prst="rect">
            <a:avLst/>
          </a:prstGeom>
        </p:spPr>
        <p:txBody>
          <a:bodyPr/>
          <a:lstStyle/>
          <a:p>
            <a:pPr>
              <a:buFont typeface="Wingdings" pitchFamily="2" charset="2"/>
              <a:buNone/>
            </a:pPr>
            <a:r>
              <a:rPr lang="en-US" b="1" u="sng" dirty="0" smtClean="0">
                <a:solidFill>
                  <a:srgbClr val="FF9900"/>
                </a:solidFill>
                <a:latin typeface="+mn-lt"/>
                <a:ea typeface="ＭＳ Ｐゴシック" pitchFamily="34" charset="-128"/>
                <a:cs typeface="Comic Sans MS" pitchFamily="66" charset="0"/>
              </a:rPr>
              <a:t>Beware</a:t>
            </a:r>
            <a:r>
              <a:rPr lang="en-US" dirty="0" smtClean="0">
                <a:latin typeface="+mn-lt"/>
                <a:ea typeface="ＭＳ Ｐゴシック" pitchFamily="34" charset="-128"/>
                <a:cs typeface="Comic Sans MS" pitchFamily="66" charset="0"/>
              </a:rPr>
              <a:t> of communicating or reinforcing stereotypes</a:t>
            </a:r>
          </a:p>
          <a:p>
            <a:pPr>
              <a:buFont typeface="Wingdings" pitchFamily="2" charset="2"/>
              <a:buNone/>
            </a:pPr>
            <a:r>
              <a:rPr lang="en-US" b="1" u="sng" dirty="0" smtClean="0">
                <a:solidFill>
                  <a:srgbClr val="FF9900"/>
                </a:solidFill>
                <a:latin typeface="+mn-lt"/>
                <a:ea typeface="ＭＳ Ｐゴシック" pitchFamily="34" charset="-128"/>
                <a:cs typeface="Comic Sans MS" pitchFamily="66" charset="0"/>
              </a:rPr>
              <a:t>Avoid</a:t>
            </a:r>
            <a:r>
              <a:rPr lang="en-US" dirty="0" smtClean="0">
                <a:latin typeface="+mn-lt"/>
                <a:ea typeface="ＭＳ Ｐゴシック" pitchFamily="34" charset="-128"/>
                <a:cs typeface="Comic Sans MS" pitchFamily="66" charset="0"/>
              </a:rPr>
              <a:t> comparisons with other groups</a:t>
            </a:r>
          </a:p>
          <a:p>
            <a:pPr>
              <a:buFont typeface="Wingdings" pitchFamily="2" charset="2"/>
              <a:buNone/>
            </a:pPr>
            <a:r>
              <a:rPr lang="en-US" dirty="0" smtClean="0">
                <a:latin typeface="+mn-lt"/>
                <a:ea typeface="ＭＳ Ｐゴシック" pitchFamily="34" charset="-128"/>
                <a:cs typeface="Comic Sans MS" pitchFamily="66" charset="0"/>
              </a:rPr>
              <a:t>	e.g., girls v. boys</a:t>
            </a:r>
          </a:p>
          <a:p>
            <a:pPr>
              <a:buFont typeface="Wingdings" pitchFamily="2" charset="2"/>
              <a:buNone/>
            </a:pPr>
            <a:endParaRPr lang="en-US" dirty="0" smtClean="0">
              <a:latin typeface="+mn-lt"/>
              <a:ea typeface="ＭＳ Ｐゴシック" pitchFamily="34" charset="-128"/>
              <a:cs typeface="Comic Sans MS" pitchFamily="66" charset="0"/>
            </a:endParaRPr>
          </a:p>
          <a:p>
            <a:pPr>
              <a:buFont typeface="Wingdings" pitchFamily="2" charset="2"/>
              <a:buNone/>
            </a:pPr>
            <a:endParaRPr lang="en-US" dirty="0" smtClean="0">
              <a:latin typeface="+mn-lt"/>
              <a:ea typeface="ＭＳ Ｐゴシック" pitchFamily="34" charset="-128"/>
              <a:cs typeface="Comic Sans MS" pitchFamily="66" charset="0"/>
            </a:endParaRPr>
          </a:p>
          <a:p>
            <a:pPr>
              <a:buFont typeface="Wingdings" pitchFamily="2" charset="2"/>
              <a:buNone/>
            </a:pPr>
            <a:endParaRPr lang="en-US" dirty="0" smtClean="0">
              <a:latin typeface="+mn-lt"/>
              <a:ea typeface="ＭＳ Ｐゴシック" pitchFamily="34" charset="-128"/>
              <a:cs typeface="Comic Sans MS" pitchFamily="66" charset="0"/>
            </a:endParaRPr>
          </a:p>
          <a:p>
            <a:pPr>
              <a:buFont typeface="Wingdings" pitchFamily="2" charset="2"/>
              <a:buNone/>
            </a:pPr>
            <a:r>
              <a:rPr lang="en-US" b="1" u="sng" dirty="0" smtClean="0">
                <a:solidFill>
                  <a:srgbClr val="FF9900"/>
                </a:solidFill>
                <a:latin typeface="+mn-lt"/>
                <a:ea typeface="ＭＳ Ｐゴシック" pitchFamily="34" charset="-128"/>
                <a:cs typeface="Comic Sans MS" pitchFamily="66" charset="0"/>
              </a:rPr>
              <a:t>Do not</a:t>
            </a:r>
            <a:r>
              <a:rPr lang="en-US" dirty="0" smtClean="0">
                <a:latin typeface="+mn-lt"/>
                <a:ea typeface="ＭＳ Ｐゴシック" pitchFamily="34" charset="-128"/>
                <a:cs typeface="Comic Sans MS" pitchFamily="66" charset="0"/>
              </a:rPr>
              <a:t> perpetuate stereotypes by repeating them</a:t>
            </a:r>
          </a:p>
          <a:p>
            <a:pPr>
              <a:buFont typeface="Wingdings" pitchFamily="2" charset="2"/>
              <a:buNone/>
            </a:pPr>
            <a:r>
              <a:rPr lang="en-US" b="1" u="sng" dirty="0" smtClean="0">
                <a:solidFill>
                  <a:srgbClr val="FF9900"/>
                </a:solidFill>
                <a:latin typeface="+mn-lt"/>
                <a:ea typeface="ＭＳ Ｐゴシック" pitchFamily="34" charset="-128"/>
                <a:cs typeface="Comic Sans MS" pitchFamily="66" charset="0"/>
              </a:rPr>
              <a:t>Refrain</a:t>
            </a:r>
            <a:r>
              <a:rPr lang="en-US" dirty="0" smtClean="0">
                <a:latin typeface="+mn-lt"/>
                <a:ea typeface="ＭＳ Ｐゴシック" pitchFamily="34" charset="-128"/>
                <a:cs typeface="Comic Sans MS" pitchFamily="66" charset="0"/>
              </a:rPr>
              <a:t> from implying only geniuses succeed in CS</a:t>
            </a:r>
          </a:p>
        </p:txBody>
      </p:sp>
      <p:pic>
        <p:nvPicPr>
          <p:cNvPr id="14340" name="Picture 3" descr="dilber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584281"/>
            <a:ext cx="2794000" cy="2095500"/>
          </a:xfrm>
          <a:prstGeom prst="rect">
            <a:avLst/>
          </a:prstGeom>
          <a:noFill/>
          <a:ln w="9525">
            <a:noFill/>
            <a:miter lim="800000"/>
            <a:headEnd/>
            <a:tailEnd/>
          </a:ln>
        </p:spPr>
      </p:pic>
      <p:sp>
        <p:nvSpPr>
          <p:cNvPr id="14341" name="TextBox 4"/>
          <p:cNvSpPr txBox="1">
            <a:spLocks noChangeArrowheads="1"/>
          </p:cNvSpPr>
          <p:nvPr/>
        </p:nvSpPr>
        <p:spPr bwMode="auto">
          <a:xfrm>
            <a:off x="1905000" y="3278088"/>
            <a:ext cx="3657600" cy="707886"/>
          </a:xfrm>
          <a:prstGeom prst="rect">
            <a:avLst/>
          </a:prstGeom>
          <a:noFill/>
          <a:ln w="9525">
            <a:noFill/>
            <a:miter lim="800000"/>
            <a:headEnd/>
            <a:tailEnd/>
          </a:ln>
        </p:spPr>
        <p:txBody>
          <a:bodyPr wrap="square">
            <a:spAutoFit/>
          </a:bodyPr>
          <a:lstStyle/>
          <a:p>
            <a:r>
              <a:rPr lang="en-US" dirty="0" smtClean="0">
                <a:latin typeface="+mn-lt"/>
                <a:ea typeface="ＭＳ Ｐゴシック" pitchFamily="34" charset="-128"/>
                <a:cs typeface="Comic Sans MS" pitchFamily="66" charset="0"/>
              </a:rPr>
              <a:t>Do </a:t>
            </a:r>
            <a:r>
              <a:rPr lang="en-US" dirty="0">
                <a:latin typeface="+mn-lt"/>
                <a:ea typeface="ＭＳ Ｐゴシック" pitchFamily="34" charset="-128"/>
                <a:cs typeface="Comic Sans MS" pitchFamily="66" charset="0"/>
              </a:rPr>
              <a:t>most 15 year-old girls want to grow up to be Dilbert???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messages influence parents?</a:t>
            </a:r>
            <a:endParaRPr lang="en-US" dirty="0"/>
          </a:p>
        </p:txBody>
      </p:sp>
      <p:sp>
        <p:nvSpPr>
          <p:cNvPr id="3" name="Content Placeholder 2"/>
          <p:cNvSpPr>
            <a:spLocks noGrp="1"/>
          </p:cNvSpPr>
          <p:nvPr>
            <p:ph type="body" sz="quarter" idx="13"/>
          </p:nvPr>
        </p:nvSpPr>
        <p:spPr>
          <a:xfrm>
            <a:off x="228600" y="1981200"/>
            <a:ext cx="8153400" cy="4267200"/>
          </a:xfrm>
        </p:spPr>
        <p:txBody>
          <a:bodyPr/>
          <a:lstStyle/>
          <a:p>
            <a:r>
              <a:rPr lang="en-US" dirty="0" smtClean="0"/>
              <a:t>Research shows that parents have </a:t>
            </a:r>
            <a:br>
              <a:rPr lang="en-US" dirty="0" smtClean="0"/>
            </a:br>
            <a:r>
              <a:rPr lang="en-US" dirty="0" smtClean="0"/>
              <a:t>different career expectations</a:t>
            </a:r>
            <a:br>
              <a:rPr lang="en-US" dirty="0" smtClean="0"/>
            </a:br>
            <a:r>
              <a:rPr lang="en-US" dirty="0" smtClean="0"/>
              <a:t>for their sons and daughters</a:t>
            </a:r>
          </a:p>
          <a:p>
            <a:pPr lvl="1"/>
            <a:r>
              <a:rPr lang="en-US" dirty="0" smtClean="0"/>
              <a:t>Want sons to persevere for the </a:t>
            </a:r>
            <a:br>
              <a:rPr lang="en-US" dirty="0" smtClean="0"/>
            </a:br>
            <a:r>
              <a:rPr lang="en-US" dirty="0" smtClean="0"/>
              <a:t>sake of future family responsibilities</a:t>
            </a:r>
          </a:p>
          <a:p>
            <a:pPr lvl="1"/>
            <a:r>
              <a:rPr lang="en-US" dirty="0" smtClean="0"/>
              <a:t>Want daughters to “be happy” in their career</a:t>
            </a:r>
          </a:p>
          <a:p>
            <a:pPr lvl="1"/>
            <a:endParaRPr lang="en-US" dirty="0" smtClean="0"/>
          </a:p>
          <a:p>
            <a:r>
              <a:rPr lang="en-US" dirty="0" smtClean="0"/>
              <a:t>So, tell parents that computing careers are enjoyable and offer financial independence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194200"/>
            <a:ext cx="3124200" cy="2072999"/>
          </a:xfrm>
          <a:prstGeom prst="roundRect">
            <a:avLst>
              <a:gd name="adj" fmla="val 3394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messages influence counselors?</a:t>
            </a:r>
            <a:endParaRPr lang="en-US" dirty="0"/>
          </a:p>
        </p:txBody>
      </p:sp>
      <p:sp>
        <p:nvSpPr>
          <p:cNvPr id="4" name="Content Placeholder 3"/>
          <p:cNvSpPr>
            <a:spLocks noGrp="1"/>
          </p:cNvSpPr>
          <p:nvPr>
            <p:ph type="body" sz="quarter" idx="13"/>
          </p:nvPr>
        </p:nvSpPr>
        <p:spPr/>
        <p:txBody>
          <a:bodyPr/>
          <a:lstStyle/>
          <a:p>
            <a:r>
              <a:rPr lang="en-US" smtClean="0"/>
              <a:t>Positive forecasts for </a:t>
            </a:r>
          </a:p>
          <a:p>
            <a:r>
              <a:rPr lang="en-US" smtClean="0"/>
              <a:t>Job openings </a:t>
            </a:r>
          </a:p>
          <a:p>
            <a:r>
              <a:rPr lang="en-US" smtClean="0"/>
              <a:t>Career trajectories</a:t>
            </a:r>
          </a:p>
          <a:p>
            <a:endParaRPr lang="en-US" smtClean="0"/>
          </a:p>
          <a:p>
            <a:r>
              <a:rPr lang="en-US" smtClean="0"/>
              <a:t>Pleasant work</a:t>
            </a:r>
            <a:endParaRPr lang="en-US" dirty="0"/>
          </a:p>
        </p:txBody>
      </p:sp>
      <p:pic>
        <p:nvPicPr>
          <p:cNvPr id="5" name="Picture 4" descr="women consult.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3831613" y="2286000"/>
            <a:ext cx="5193894"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4409273XSmall[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114800" y="3492281"/>
            <a:ext cx="5029200" cy="3356754"/>
          </a:xfrm>
          <a:prstGeom prst="roundRect">
            <a:avLst>
              <a:gd name="adj" fmla="val 1147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362" name="Rectangle 2"/>
          <p:cNvSpPr>
            <a:spLocks noGrp="1" noChangeArrowheads="1"/>
          </p:cNvSpPr>
          <p:nvPr>
            <p:ph type="title"/>
          </p:nvPr>
        </p:nvSpPr>
        <p:spPr/>
        <p:txBody>
          <a:bodyPr/>
          <a:lstStyle/>
          <a:p>
            <a:r>
              <a:rPr lang="en-US" smtClean="0"/>
              <a:t>Which Messages Do All Audiences Need to Hear?</a:t>
            </a:r>
            <a:endParaRPr lang="en-US" dirty="0" smtClean="0"/>
          </a:p>
        </p:txBody>
      </p:sp>
      <p:sp>
        <p:nvSpPr>
          <p:cNvPr id="15363" name="Rectangle 3"/>
          <p:cNvSpPr>
            <a:spLocks noGrp="1" noChangeArrowheads="1"/>
          </p:cNvSpPr>
          <p:nvPr>
            <p:ph type="body" sz="quarter" idx="13"/>
          </p:nvPr>
        </p:nvSpPr>
        <p:spPr/>
        <p:txBody>
          <a:bodyPr/>
          <a:lstStyle/>
          <a:p>
            <a:r>
              <a:rPr lang="en-US" dirty="0" smtClean="0"/>
              <a:t>Strong job projections</a:t>
            </a:r>
          </a:p>
          <a:p>
            <a:r>
              <a:rPr lang="en-US" dirty="0" smtClean="0"/>
              <a:t>Great salaries</a:t>
            </a:r>
          </a:p>
          <a:p>
            <a:r>
              <a:rPr lang="en-US" dirty="0" smtClean="0"/>
              <a:t>Flexibility: industry, geographic</a:t>
            </a:r>
          </a:p>
          <a:p>
            <a:r>
              <a:rPr lang="en-US" dirty="0" smtClean="0"/>
              <a:t>Social relevance </a:t>
            </a:r>
          </a:p>
          <a:p>
            <a:r>
              <a:rPr lang="en-US" dirty="0" smtClean="0"/>
              <a:t>Work with others</a:t>
            </a:r>
          </a:p>
          <a:p>
            <a:r>
              <a:rPr lang="en-US" dirty="0" smtClean="0"/>
              <a:t>Time with family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7772400" cy="1460500"/>
          </a:xfrm>
        </p:spPr>
        <p:txBody>
          <a:bodyPr/>
          <a:lstStyle/>
          <a:p>
            <a:r>
              <a:rPr lang="en-US" dirty="0" smtClean="0"/>
              <a:t>What is women’s representation in </a:t>
            </a:r>
            <a:r>
              <a:rPr lang="en-US" u="sng" dirty="0" smtClean="0"/>
              <a:t>your</a:t>
            </a:r>
            <a:r>
              <a:rPr lang="en-US" dirty="0" smtClean="0"/>
              <a:t> department?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40554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Help them see they’ll succeed with hard work</a:t>
            </a:r>
            <a:endParaRPr 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744926940"/>
              </p:ext>
            </p:extLst>
          </p:nvPr>
        </p:nvGraphicFramePr>
        <p:xfrm>
          <a:off x="2819400" y="1447800"/>
          <a:ext cx="6324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57200" y="2667000"/>
            <a:ext cx="2209800" cy="1569660"/>
          </a:xfrm>
          <a:prstGeom prst="rect">
            <a:avLst/>
          </a:prstGeom>
          <a:noFill/>
        </p:spPr>
        <p:txBody>
          <a:bodyPr wrap="square" rtlCol="0">
            <a:spAutoFit/>
          </a:bodyPr>
          <a:lstStyle/>
          <a:p>
            <a:r>
              <a:rPr lang="en-US" sz="2400" dirty="0" smtClean="0">
                <a:latin typeface="+mn-lt"/>
              </a:rPr>
              <a:t>Expectation of success is crucial </a:t>
            </a:r>
          </a:p>
          <a:p>
            <a:endParaRPr lang="en-US" sz="2400"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Stereotypes affect performance</a:t>
            </a:r>
            <a:endParaRPr lang="en-US" dirty="0"/>
          </a:p>
        </p:txBody>
      </p:sp>
      <p:sp>
        <p:nvSpPr>
          <p:cNvPr id="3" name="Text Placeholder 2"/>
          <p:cNvSpPr>
            <a:spLocks noGrp="1"/>
          </p:cNvSpPr>
          <p:nvPr>
            <p:ph type="body" sz="quarter" idx="13"/>
          </p:nvPr>
        </p:nvSpPr>
        <p:spPr>
          <a:xfrm>
            <a:off x="4495062" y="4763293"/>
            <a:ext cx="4572738" cy="1686812"/>
          </a:xfrm>
        </p:spPr>
        <p:txBody>
          <a:bodyPr/>
          <a:lstStyle/>
          <a:p>
            <a:r>
              <a:rPr lang="en-US" dirty="0" smtClean="0">
                <a:solidFill>
                  <a:srgbClr val="52AAC4"/>
                </a:solidFill>
                <a:latin typeface="+mj-lt"/>
                <a:ea typeface="+mj-ea"/>
              </a:rPr>
              <a:t>Make it possible to succeed through effort</a:t>
            </a:r>
          </a:p>
          <a:p>
            <a:r>
              <a:rPr lang="en-US" dirty="0" smtClean="0">
                <a:solidFill>
                  <a:srgbClr val="52AAC4"/>
                </a:solidFill>
                <a:latin typeface="+mj-lt"/>
                <a:ea typeface="+mj-ea"/>
              </a:rPr>
              <a:t>- Tell them that!</a:t>
            </a:r>
            <a:endParaRPr lang="en-US" dirty="0">
              <a:solidFill>
                <a:srgbClr val="52AAC4"/>
              </a:solidFill>
              <a:latin typeface="+mj-lt"/>
              <a:ea typeface="+mj-ea"/>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25" y="2209800"/>
            <a:ext cx="4397036" cy="32407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694328"/>
            <a:ext cx="4113789" cy="3035965"/>
          </a:xfrm>
          <a:prstGeom prst="rect">
            <a:avLst/>
          </a:prstGeom>
        </p:spPr>
      </p:pic>
    </p:spTree>
    <p:extLst>
      <p:ext uri="{BB962C8B-B14F-4D97-AF65-F5344CB8AC3E}">
        <p14:creationId xmlns:p14="http://schemas.microsoft.com/office/powerpoint/2010/main" val="3504987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ea typeface="ＭＳ Ｐゴシック" pitchFamily="34" charset="-128"/>
              </a:rPr>
              <a:t>Try tailoring your message content</a:t>
            </a:r>
          </a:p>
        </p:txBody>
      </p:sp>
      <p:pic>
        <p:nvPicPr>
          <p:cNvPr id="23555" name="Picture 4" descr="dressmaker dummy"/>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718" y="2057400"/>
            <a:ext cx="6400800" cy="4800600"/>
          </a:xfrm>
          <a:prstGeom prst="rect">
            <a:avLst/>
          </a:prstGeom>
          <a:noFill/>
          <a:ln w="9525">
            <a:noFill/>
            <a:miter lim="800000"/>
            <a:headEnd/>
            <a:tailEnd/>
          </a:ln>
        </p:spPr>
      </p:pic>
      <p:pic>
        <p:nvPicPr>
          <p:cNvPr id="23556" name="Picture 5" descr="scissors"/>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1650" y="1725404"/>
            <a:ext cx="2705100" cy="2028825"/>
          </a:xfrm>
          <a:prstGeom prst="rect">
            <a:avLst/>
          </a:prstGeom>
          <a:noFill/>
          <a:ln w="9525">
            <a:noFill/>
            <a:miter lim="800000"/>
            <a:headEnd/>
            <a:tailEnd/>
          </a:ln>
        </p:spPr>
      </p:pic>
      <p:sp>
        <p:nvSpPr>
          <p:cNvPr id="23557" name="TextBox 4"/>
          <p:cNvSpPr txBox="1">
            <a:spLocks noChangeArrowheads="1"/>
          </p:cNvSpPr>
          <p:nvPr/>
        </p:nvSpPr>
        <p:spPr bwMode="auto">
          <a:xfrm>
            <a:off x="4267200" y="2057400"/>
            <a:ext cx="4648200" cy="3724096"/>
          </a:xfrm>
          <a:prstGeom prst="rect">
            <a:avLst/>
          </a:prstGeom>
          <a:noFill/>
          <a:ln w="9525">
            <a:noFill/>
            <a:miter lim="800000"/>
            <a:headEnd/>
            <a:tailEnd/>
          </a:ln>
        </p:spPr>
        <p:txBody>
          <a:bodyPr wrap="square">
            <a:spAutoFit/>
          </a:bodyPr>
          <a:lstStyle/>
          <a:p>
            <a:pPr algn="l"/>
            <a:r>
              <a:rPr lang="en-US" sz="2400" dirty="0" smtClean="0">
                <a:latin typeface="+mn-lt"/>
              </a:rPr>
              <a:t>Brainstorm </a:t>
            </a:r>
            <a:r>
              <a:rPr lang="en-US" sz="2400" dirty="0">
                <a:latin typeface="+mn-lt"/>
              </a:rPr>
              <a:t>ideas for </a:t>
            </a:r>
            <a:r>
              <a:rPr lang="en-US" sz="2400" dirty="0" smtClean="0">
                <a:latin typeface="+mn-lt"/>
              </a:rPr>
              <a:t>effective messages</a:t>
            </a:r>
          </a:p>
          <a:p>
            <a:pPr algn="l"/>
            <a:endParaRPr lang="en-US" sz="2400" dirty="0" smtClean="0">
              <a:latin typeface="+mn-lt"/>
            </a:endParaRPr>
          </a:p>
          <a:p>
            <a:pPr algn="l"/>
            <a:r>
              <a:rPr lang="en-US" sz="2400" dirty="0" smtClean="0">
                <a:latin typeface="+mn-lt"/>
              </a:rPr>
              <a:t>What will you say to young women to draw them into your CS classes?</a:t>
            </a:r>
          </a:p>
          <a:p>
            <a:pPr algn="l"/>
            <a:endParaRPr lang="en-US" sz="2400" dirty="0">
              <a:latin typeface="+mn-lt"/>
            </a:endParaRPr>
          </a:p>
          <a:p>
            <a:pPr algn="l"/>
            <a:r>
              <a:rPr lang="en-US" sz="2400" dirty="0" smtClean="0">
                <a:latin typeface="+mn-lt"/>
              </a:rPr>
              <a:t>Pair and share</a:t>
            </a:r>
          </a:p>
          <a:p>
            <a:pPr algn="l"/>
            <a:r>
              <a:rPr lang="en-US" sz="2400" dirty="0" smtClean="0">
                <a:latin typeface="+mn-lt"/>
              </a:rPr>
              <a:t>	</a:t>
            </a:r>
          </a:p>
          <a:p>
            <a:endParaRPr lang="en-US" dirty="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Convey Your Message</a:t>
            </a:r>
            <a:endParaRPr lang="en-US" dirty="0"/>
          </a:p>
        </p:txBody>
      </p:sp>
      <p:sp>
        <p:nvSpPr>
          <p:cNvPr id="3" name="Content Placeholder 2"/>
          <p:cNvSpPr>
            <a:spLocks noGrp="1"/>
          </p:cNvSpPr>
          <p:nvPr>
            <p:ph type="body" sz="quarter" idx="13"/>
          </p:nvPr>
        </p:nvSpPr>
        <p:spPr/>
        <p:txBody>
          <a:bodyPr/>
          <a:lstStyle/>
          <a:p>
            <a:r>
              <a:rPr lang="en-US" dirty="0" smtClean="0"/>
              <a:t>Go where the capable girls are</a:t>
            </a:r>
          </a:p>
          <a:p>
            <a:endParaRPr lang="en-US" dirty="0" smtClean="0"/>
          </a:p>
          <a:p>
            <a:r>
              <a:rPr lang="en-US" dirty="0" smtClean="0"/>
              <a:t>Recruit friendship groups so </a:t>
            </a:r>
            <a:br>
              <a:rPr lang="en-US" dirty="0" smtClean="0"/>
            </a:br>
            <a:r>
              <a:rPr lang="en-US" dirty="0" smtClean="0"/>
              <a:t>girls won’t be isolated</a:t>
            </a:r>
          </a:p>
          <a:p>
            <a:endParaRPr lang="en-US" dirty="0" smtClean="0"/>
          </a:p>
          <a:p>
            <a:r>
              <a:rPr lang="en-US" dirty="0" smtClean="0"/>
              <a:t>Personally extend invitations </a:t>
            </a:r>
            <a:br>
              <a:rPr lang="en-US" dirty="0" smtClean="0"/>
            </a:br>
            <a:r>
              <a:rPr lang="en-US" dirty="0" smtClean="0"/>
              <a:t>– “You’d be great at this”</a:t>
            </a:r>
            <a:endParaRPr lang="en-US" dirty="0"/>
          </a:p>
        </p:txBody>
      </p:sp>
      <p:pic>
        <p:nvPicPr>
          <p:cNvPr id="5" name="Picture 4" descr="newspaper boy.jpg"/>
          <p:cNvPicPr>
            <a:picLocks noChangeAspect="1"/>
          </p:cNvPicPr>
          <p:nvPr/>
        </p:nvPicPr>
        <p:blipFill>
          <a:blip r:embed="rId2" cstate="print">
            <a:lum bright="-10000"/>
            <a:extLst>
              <a:ext uri="{28A0092B-C50C-407E-A947-70E740481C1C}">
                <a14:useLocalDpi xmlns:a14="http://schemas.microsoft.com/office/drawing/2010/main" val="0"/>
              </a:ext>
            </a:extLst>
          </a:blip>
          <a:srcRect/>
          <a:stretch>
            <a:fillRect/>
          </a:stretch>
        </p:blipFill>
        <p:spPr>
          <a:xfrm>
            <a:off x="5613450" y="1524000"/>
            <a:ext cx="3406583" cy="5104715"/>
          </a:xfrm>
          <a:prstGeom prst="roundRect">
            <a:avLst>
              <a:gd name="adj" fmla="val 3884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Introductory courses are </a:t>
            </a:r>
            <a:r>
              <a:rPr lang="en-US" u="sng" dirty="0" smtClean="0"/>
              <a:t>crucial</a:t>
            </a:r>
            <a:endParaRPr lang="en-US" u="sng" dirty="0"/>
          </a:p>
        </p:txBody>
      </p:sp>
      <p:pic>
        <p:nvPicPr>
          <p:cNvPr id="4" name="Content Placeholder 3" descr="classstudents.JPG"/>
          <p:cNvPicPr>
            <a:picLocks noGrp="1" noChangeAspect="1"/>
          </p:cNvPicPr>
          <p:nvPr>
            <p:ph idx="4294967295"/>
          </p:nvPr>
        </p:nvPicPr>
        <p:blipFill>
          <a:blip r:embed="rId2" cstate="screen">
            <a:extLst>
              <a:ext uri="{28A0092B-C50C-407E-A947-70E740481C1C}">
                <a14:useLocalDpi xmlns:a14="http://schemas.microsoft.com/office/drawing/2010/main" val="0"/>
              </a:ext>
            </a:extLst>
          </a:blip>
          <a:stretch>
            <a:fillRect/>
          </a:stretch>
        </p:blipFill>
        <p:spPr>
          <a:xfrm>
            <a:off x="381000" y="2532790"/>
            <a:ext cx="4038600" cy="1658210"/>
          </a:xfrm>
          <a:prstGeom prst="rect">
            <a:avLst/>
          </a:prstGeom>
        </p:spPr>
      </p:pic>
      <p:sp>
        <p:nvSpPr>
          <p:cNvPr id="5" name="TextBox 4"/>
          <p:cNvSpPr txBox="1"/>
          <p:nvPr/>
        </p:nvSpPr>
        <p:spPr>
          <a:xfrm>
            <a:off x="228600" y="4267200"/>
            <a:ext cx="4267200" cy="1384995"/>
          </a:xfrm>
          <a:prstGeom prst="rect">
            <a:avLst/>
          </a:prstGeom>
          <a:noFill/>
        </p:spPr>
        <p:txBody>
          <a:bodyPr wrap="square" rtlCol="0">
            <a:spAutoFit/>
          </a:bodyPr>
          <a:lstStyle/>
          <a:p>
            <a:pPr algn="ctr"/>
            <a:r>
              <a:rPr lang="en-US" sz="2800" dirty="0" smtClean="0">
                <a:solidFill>
                  <a:srgbClr val="6D761C"/>
                </a:solidFill>
                <a:latin typeface="Arial" pitchFamily="34" charset="0"/>
                <a:cs typeface="Arial" pitchFamily="34" charset="0"/>
              </a:rPr>
              <a:t>See practice sheets on Harvey </a:t>
            </a:r>
            <a:r>
              <a:rPr lang="en-US" sz="2800" dirty="0" err="1" smtClean="0">
                <a:solidFill>
                  <a:srgbClr val="6D761C"/>
                </a:solidFill>
                <a:latin typeface="Arial" pitchFamily="34" charset="0"/>
                <a:cs typeface="Arial" pitchFamily="34" charset="0"/>
              </a:rPr>
              <a:t>Mudd</a:t>
            </a:r>
            <a:r>
              <a:rPr lang="en-US" sz="2800" dirty="0" smtClean="0">
                <a:solidFill>
                  <a:srgbClr val="6D761C"/>
                </a:solidFill>
                <a:latin typeface="Arial" pitchFamily="34" charset="0"/>
                <a:cs typeface="Arial" pitchFamily="34" charset="0"/>
              </a:rPr>
              <a:t> &amp; UVA successes</a:t>
            </a:r>
          </a:p>
        </p:txBody>
      </p:sp>
      <p:sp>
        <p:nvSpPr>
          <p:cNvPr id="6" name="TextBox 5"/>
          <p:cNvSpPr txBox="1"/>
          <p:nvPr/>
        </p:nvSpPr>
        <p:spPr>
          <a:xfrm>
            <a:off x="4419600" y="2286000"/>
            <a:ext cx="4419600" cy="3970318"/>
          </a:xfrm>
          <a:prstGeom prst="rect">
            <a:avLst/>
          </a:prstGeom>
          <a:noFill/>
        </p:spPr>
        <p:txBody>
          <a:bodyPr wrap="square" rtlCol="0">
            <a:spAutoFit/>
          </a:bodyPr>
          <a:lstStyle/>
          <a:p>
            <a:r>
              <a:rPr lang="en-US" sz="2800" dirty="0" smtClean="0">
                <a:latin typeface="Arial" pitchFamily="34" charset="0"/>
                <a:cs typeface="Arial" pitchFamily="34" charset="0"/>
              </a:rPr>
              <a:t>Use the course as a recruiting tool</a:t>
            </a:r>
          </a:p>
          <a:p>
            <a:endParaRPr lang="en-US" sz="2800" dirty="0" smtClean="0">
              <a:latin typeface="Arial" pitchFamily="34" charset="0"/>
              <a:cs typeface="Arial" pitchFamily="34" charset="0"/>
            </a:endParaRPr>
          </a:p>
          <a:p>
            <a:pPr lvl="1">
              <a:buFont typeface="Wingdings" pitchFamily="2" charset="2"/>
              <a:buChar char="ü"/>
            </a:pPr>
            <a:r>
              <a:rPr lang="en-US" sz="2800" dirty="0" smtClean="0">
                <a:latin typeface="Arial" pitchFamily="34" charset="0"/>
                <a:cs typeface="Arial" pitchFamily="34" charset="0"/>
              </a:rPr>
              <a:t>Inclusive pedagogy</a:t>
            </a:r>
          </a:p>
          <a:p>
            <a:pPr lvl="1">
              <a:buFont typeface="Wingdings" pitchFamily="2" charset="2"/>
              <a:buChar char="ü"/>
            </a:pPr>
            <a:r>
              <a:rPr lang="en-US" sz="2800" dirty="0" smtClean="0">
                <a:latin typeface="Arial" pitchFamily="34" charset="0"/>
                <a:cs typeface="Arial" pitchFamily="34" charset="0"/>
              </a:rPr>
              <a:t>Tie concepts to 	interesting uses</a:t>
            </a:r>
          </a:p>
          <a:p>
            <a:pPr lvl="1">
              <a:buFont typeface="Wingdings" pitchFamily="2" charset="2"/>
              <a:buChar char="ü"/>
            </a:pPr>
            <a:r>
              <a:rPr lang="en-US" sz="2800" dirty="0" smtClean="0">
                <a:latin typeface="Arial" pitchFamily="34" charset="0"/>
                <a:cs typeface="Arial" pitchFamily="34" charset="0"/>
              </a:rPr>
              <a:t>Inhibit grandstanding</a:t>
            </a:r>
          </a:p>
          <a:p>
            <a:pPr lvl="1">
              <a:buFont typeface="Wingdings" pitchFamily="2" charset="2"/>
              <a:buChar char="ü"/>
            </a:pPr>
            <a:r>
              <a:rPr lang="en-US" sz="2800" dirty="0" smtClean="0">
                <a:latin typeface="Arial" pitchFamily="34" charset="0"/>
                <a:cs typeface="Arial" pitchFamily="34" charset="0"/>
              </a:rPr>
              <a:t>Collaborative learning</a:t>
            </a:r>
          </a:p>
          <a:p>
            <a:pPr lvl="1">
              <a:buFont typeface="Wingdings" pitchFamily="2" charset="2"/>
              <a:buChar char="ü"/>
            </a:pPr>
            <a:r>
              <a:rPr lang="en-US" sz="2800" dirty="0" smtClean="0">
                <a:latin typeface="Arial" pitchFamily="34" charset="0"/>
                <a:cs typeface="Arial" pitchFamily="34" charset="0"/>
              </a:rPr>
              <a:t>Encourage!!</a:t>
            </a:r>
          </a:p>
        </p:txBody>
      </p:sp>
    </p:spTree>
    <p:extLst>
      <p:ext uri="{BB962C8B-B14F-4D97-AF65-F5344CB8AC3E}">
        <p14:creationId xmlns:p14="http://schemas.microsoft.com/office/powerpoint/2010/main" val="2358964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nikki-feb05"/>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2819400" y="3657600"/>
            <a:ext cx="1676400" cy="2202065"/>
          </a:xfrm>
          <a:prstGeom prst="roundRect">
            <a:avLst/>
          </a:prstGeom>
          <a:noFill/>
          <a:ln w="9525">
            <a:noFill/>
            <a:miter lim="800000"/>
            <a:headEnd/>
            <a:tailEnd/>
          </a:ln>
        </p:spPr>
      </p:pic>
      <p:sp>
        <p:nvSpPr>
          <p:cNvPr id="11267" name="Rectangle 2"/>
          <p:cNvSpPr>
            <a:spLocks noGrp="1" noChangeArrowheads="1"/>
          </p:cNvSpPr>
          <p:nvPr>
            <p:ph type="title"/>
          </p:nvPr>
        </p:nvSpPr>
        <p:spPr/>
        <p:txBody>
          <a:bodyPr/>
          <a:lstStyle/>
          <a:p>
            <a:r>
              <a:rPr lang="en-US" dirty="0" smtClean="0"/>
              <a:t>What to Do If Talented Students Object</a:t>
            </a:r>
          </a:p>
        </p:txBody>
      </p:sp>
      <p:sp>
        <p:nvSpPr>
          <p:cNvPr id="11284" name="AutoShape 35"/>
          <p:cNvSpPr>
            <a:spLocks noChangeArrowheads="1"/>
          </p:cNvSpPr>
          <p:nvPr/>
        </p:nvSpPr>
        <p:spPr bwMode="auto">
          <a:xfrm>
            <a:off x="4724400" y="1676400"/>
            <a:ext cx="3581400" cy="3276600"/>
          </a:xfrm>
          <a:prstGeom prst="wedgeEllipseCallout">
            <a:avLst>
              <a:gd name="adj1" fmla="val -67607"/>
              <a:gd name="adj2" fmla="val 61449"/>
            </a:avLst>
          </a:prstGeom>
          <a:solidFill>
            <a:schemeClr val="accent1">
              <a:alpha val="59999"/>
            </a:schemeClr>
          </a:solidFill>
          <a:ln w="6350">
            <a:solidFill>
              <a:srgbClr val="FF6600"/>
            </a:solidFill>
            <a:prstDash val="sysDot"/>
            <a:miter lim="800000"/>
            <a:headEnd/>
            <a:tailEnd/>
          </a:ln>
        </p:spPr>
        <p:txBody>
          <a:bodyPr lIns="0" tIns="0" rIns="0" bIns="0"/>
          <a:lstStyle/>
          <a:p>
            <a:r>
              <a:rPr lang="en-US" sz="2400" dirty="0" smtClean="0"/>
              <a:t>CS is</a:t>
            </a:r>
            <a:br>
              <a:rPr lang="en-US" sz="2400" dirty="0" smtClean="0"/>
            </a:br>
            <a:r>
              <a:rPr lang="en-US" sz="2400" dirty="0" smtClean="0"/>
              <a:t>Boring</a:t>
            </a:r>
            <a:endParaRPr lang="en-US" sz="2400" dirty="0"/>
          </a:p>
          <a:p>
            <a:r>
              <a:rPr lang="en-US" sz="2400" dirty="0"/>
              <a:t>Hard</a:t>
            </a:r>
          </a:p>
          <a:p>
            <a:r>
              <a:rPr lang="en-US" sz="2400" dirty="0"/>
              <a:t>Machine-focused No jobs</a:t>
            </a:r>
          </a:p>
          <a:p>
            <a:endParaRPr lang="en-US" sz="800" dirty="0" smtClean="0"/>
          </a:p>
          <a:p>
            <a:r>
              <a:rPr lang="en-US" sz="2400" dirty="0" smtClean="0"/>
              <a:t>Who knows what it is?</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women say they avoid computing majors because </a:t>
            </a:r>
          </a:p>
        </p:txBody>
      </p:sp>
      <p:sp>
        <p:nvSpPr>
          <p:cNvPr id="3" name="Content Placeholder 2"/>
          <p:cNvSpPr>
            <a:spLocks noGrp="1"/>
          </p:cNvSpPr>
          <p:nvPr>
            <p:ph type="body" sz="quarter" idx="13"/>
          </p:nvPr>
        </p:nvSpPr>
        <p:spPr/>
        <p:txBody>
          <a:bodyPr/>
          <a:lstStyle/>
          <a:p>
            <a:pPr marL="57150" indent="0"/>
            <a:r>
              <a:rPr lang="en-US" dirty="0" smtClean="0"/>
              <a:t>Coursework seems uninteresting</a:t>
            </a:r>
          </a:p>
          <a:p>
            <a:pPr marL="57150" indent="0"/>
            <a:r>
              <a:rPr lang="en-US" dirty="0" smtClean="0"/>
              <a:t>Coursework seems difficult</a:t>
            </a:r>
          </a:p>
          <a:p>
            <a:pPr marL="57150" indent="0"/>
            <a:r>
              <a:rPr lang="en-US" dirty="0" smtClean="0"/>
              <a:t>Associated careers do not seem enjoyable</a:t>
            </a:r>
            <a:endParaRPr lang="en-US" dirty="0"/>
          </a:p>
        </p:txBody>
      </p:sp>
      <p:pic>
        <p:nvPicPr>
          <p:cNvPr id="4" name="Picture 3" descr="earth woman comput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514600" y="3886200"/>
            <a:ext cx="3969215" cy="2510095"/>
          </a:xfrm>
          <a:prstGeom prst="roundRect">
            <a:avLst>
              <a:gd name="adj" fmla="val 2536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Overcome objections and </a:t>
            </a:r>
            <a:br>
              <a:rPr lang="en-US" dirty="0" smtClean="0"/>
            </a:br>
            <a:r>
              <a:rPr lang="en-US" dirty="0" smtClean="0"/>
              <a:t>biases</a:t>
            </a:r>
          </a:p>
        </p:txBody>
      </p:sp>
      <p:sp>
        <p:nvSpPr>
          <p:cNvPr id="16387" name="Rectangle 3"/>
          <p:cNvSpPr>
            <a:spLocks noGrp="1" noChangeArrowheads="1"/>
          </p:cNvSpPr>
          <p:nvPr>
            <p:ph sz="half" idx="1"/>
          </p:nvPr>
        </p:nvSpPr>
        <p:spPr>
          <a:xfrm>
            <a:off x="381000" y="2094061"/>
            <a:ext cx="8534400" cy="4001939"/>
          </a:xfrm>
        </p:spPr>
        <p:txBody>
          <a:bodyPr/>
          <a:lstStyle/>
          <a:p>
            <a:r>
              <a:rPr lang="en-US" dirty="0" smtClean="0"/>
              <a:t>Have 1-1 conversations use student’s name</a:t>
            </a:r>
          </a:p>
          <a:p>
            <a:r>
              <a:rPr lang="en-US" dirty="0" smtClean="0"/>
              <a:t>Listen &amp; acknowledge student’s beliefs – “I understand why you think that CS is …”</a:t>
            </a:r>
          </a:p>
          <a:p>
            <a:r>
              <a:rPr lang="en-US" dirty="0" smtClean="0"/>
              <a:t>Offer persuasive evidence – “… can I show you the actual numbers?” or “can I tell you about my former students?”</a:t>
            </a:r>
          </a:p>
          <a:p>
            <a:r>
              <a:rPr lang="en-US" dirty="0" smtClean="0"/>
              <a:t>Assure the student s/he can succeed</a:t>
            </a:r>
          </a:p>
          <a:p>
            <a:endParaRPr lang="en-US" dirty="0" smtClean="0"/>
          </a:p>
          <a:p>
            <a:pPr lvl="1"/>
            <a:endParaRPr lang="en-US" dirty="0" smtClean="0"/>
          </a:p>
          <a:p>
            <a:endParaRPr lang="en-US" dirty="0" smtClean="0"/>
          </a:p>
          <a:p>
            <a:endParaRPr lang="en-US" dirty="0" smtClean="0"/>
          </a:p>
        </p:txBody>
      </p:sp>
      <p:pic>
        <p:nvPicPr>
          <p:cNvPr id="17412" name="Picture 4" descr="iStock_000006193148XSmall[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91460">
            <a:off x="6687884" y="201552"/>
            <a:ext cx="1681578" cy="19804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Don’t let refusal be permanent </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715000" y="1752600"/>
            <a:ext cx="3429000" cy="4953000"/>
          </a:xfrm>
          <a:prstGeom prst="rect">
            <a:avLst/>
          </a:prstGeom>
        </p:spPr>
      </p:pic>
      <p:sp>
        <p:nvSpPr>
          <p:cNvPr id="6" name="Text Placeholder 5"/>
          <p:cNvSpPr>
            <a:spLocks noGrp="1"/>
          </p:cNvSpPr>
          <p:nvPr>
            <p:ph type="body" sz="quarter" idx="13"/>
          </p:nvPr>
        </p:nvSpPr>
        <p:spPr/>
        <p:txBody>
          <a:bodyPr/>
          <a:lstStyle/>
          <a:p>
            <a:endParaRPr lang="en-US" dirty="0" smtClean="0"/>
          </a:p>
          <a:p>
            <a:r>
              <a:rPr lang="en-US" dirty="0" smtClean="0"/>
              <a:t>“</a:t>
            </a:r>
            <a:r>
              <a:rPr lang="en-US" dirty="0"/>
              <a:t>Can we talk again before you </a:t>
            </a:r>
            <a:r>
              <a:rPr lang="en-US" dirty="0" smtClean="0"/>
              <a:t/>
            </a:r>
            <a:br>
              <a:rPr lang="en-US" dirty="0" smtClean="0"/>
            </a:br>
            <a:r>
              <a:rPr lang="en-US" dirty="0" smtClean="0"/>
              <a:t>choose </a:t>
            </a:r>
            <a:r>
              <a:rPr lang="en-US" dirty="0"/>
              <a:t>your courses for next </a:t>
            </a:r>
            <a:r>
              <a:rPr lang="en-US" dirty="0" smtClean="0"/>
              <a:t/>
            </a:r>
            <a:br>
              <a:rPr lang="en-US" dirty="0" smtClean="0"/>
            </a:br>
            <a:r>
              <a:rPr lang="en-US" dirty="0" smtClean="0"/>
              <a:t>year</a:t>
            </a:r>
            <a:r>
              <a:rPr lang="en-US" dirty="0"/>
              <a:t>?” </a:t>
            </a:r>
            <a:endParaRPr lang="en-US" dirty="0" smtClean="0"/>
          </a:p>
          <a:p>
            <a:endParaRPr lang="en-US" dirty="0"/>
          </a:p>
          <a:p>
            <a:r>
              <a:rPr lang="en-US" dirty="0" smtClean="0"/>
              <a:t>“</a:t>
            </a:r>
            <a:r>
              <a:rPr lang="en-US" dirty="0"/>
              <a:t>If not now, consider CS in college”</a:t>
            </a:r>
          </a:p>
          <a:p>
            <a:endParaRPr lang="en-US" dirty="0"/>
          </a:p>
          <a:p>
            <a:endParaRPr lang="en-US" dirty="0"/>
          </a:p>
        </p:txBody>
      </p:sp>
    </p:spTree>
    <p:extLst>
      <p:ext uri="{BB962C8B-B14F-4D97-AF65-F5344CB8AC3E}">
        <p14:creationId xmlns:p14="http://schemas.microsoft.com/office/powerpoint/2010/main" val="3676316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Experiences</a:t>
            </a:r>
            <a:endParaRPr lang="en-US" dirty="0"/>
          </a:p>
        </p:txBody>
      </p:sp>
      <p:sp>
        <p:nvSpPr>
          <p:cNvPr id="3" name="Text Placeholder 2"/>
          <p:cNvSpPr>
            <a:spLocks noGrp="1"/>
          </p:cNvSpPr>
          <p:nvPr>
            <p:ph type="body" sz="quarter" idx="13"/>
          </p:nvPr>
        </p:nvSpPr>
        <p:spPr>
          <a:xfrm>
            <a:off x="381000" y="3352800"/>
            <a:ext cx="8305800" cy="2895600"/>
          </a:xfrm>
        </p:spPr>
        <p:txBody>
          <a:bodyPr/>
          <a:lstStyle/>
          <a:p>
            <a:r>
              <a:rPr lang="en-US" dirty="0" smtClean="0"/>
              <a:t>Personal experiences from two UD CS students</a:t>
            </a:r>
            <a:endParaRPr lang="en-US" dirty="0"/>
          </a:p>
        </p:txBody>
      </p:sp>
    </p:spTree>
    <p:extLst>
      <p:ext uri="{BB962C8B-B14F-4D97-AF65-F5344CB8AC3E}">
        <p14:creationId xmlns:p14="http://schemas.microsoft.com/office/powerpoint/2010/main" val="360230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smtClean="0"/>
              <a:t>Actively Recruit</a:t>
            </a:r>
            <a:r>
              <a:rPr lang="en-US" dirty="0" smtClean="0"/>
              <a:t> Diverse Students</a:t>
            </a:r>
            <a:endParaRPr lang="en-US" dirty="0"/>
          </a:p>
        </p:txBody>
      </p:sp>
      <p:sp>
        <p:nvSpPr>
          <p:cNvPr id="6" name="Content Placeholder 5"/>
          <p:cNvSpPr>
            <a:spLocks noGrp="1"/>
          </p:cNvSpPr>
          <p:nvPr>
            <p:ph type="body" sz="quarter" idx="13"/>
          </p:nvPr>
        </p:nvSpPr>
        <p:spPr/>
        <p:txBody>
          <a:bodyPr/>
          <a:lstStyle/>
          <a:p>
            <a:r>
              <a:rPr lang="en-US" dirty="0" smtClean="0"/>
              <a:t>Consider students &amp; their influencers</a:t>
            </a:r>
          </a:p>
          <a:p>
            <a:endParaRPr lang="en-US" dirty="0" smtClean="0"/>
          </a:p>
          <a:p>
            <a:r>
              <a:rPr lang="en-US" dirty="0" smtClean="0"/>
              <a:t>Use messages that persuade</a:t>
            </a:r>
          </a:p>
          <a:p>
            <a:endParaRPr lang="en-US" dirty="0" smtClean="0"/>
          </a:p>
          <a:p>
            <a:endParaRPr lang="en-US" dirty="0"/>
          </a:p>
        </p:txBody>
      </p:sp>
      <p:pic>
        <p:nvPicPr>
          <p:cNvPr id="13" name="Picture 12" descr="crowd of hs girls.jp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09800" y="3581399"/>
            <a:ext cx="5009026" cy="30521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ea typeface="ＭＳ Ｐゴシック" pitchFamily="34" charset="-128"/>
              </a:rPr>
              <a:t>Leverage </a:t>
            </a:r>
            <a:br>
              <a:rPr lang="en-US" dirty="0" smtClean="0">
                <a:ea typeface="ＭＳ Ｐゴシック" pitchFamily="34" charset="-128"/>
              </a:rPr>
            </a:br>
            <a:r>
              <a:rPr lang="en-US" dirty="0" smtClean="0">
                <a:ea typeface="ＭＳ Ｐゴシック" pitchFamily="34" charset="-128"/>
              </a:rPr>
              <a:t>your assets</a:t>
            </a:r>
          </a:p>
        </p:txBody>
      </p:sp>
      <p:pic>
        <p:nvPicPr>
          <p:cNvPr id="18435" name="Picture 3" descr="overworked"/>
          <p:cNvPicPr>
            <a:picLocks noChangeAspect="1" noChangeArrowheads="1"/>
          </p:cNvPicPr>
          <p:nvPr/>
        </p:nvPicPr>
        <p:blipFill>
          <a:blip r:embed="rId3" cstate="print">
            <a:lum contrast="10000"/>
            <a:extLst>
              <a:ext uri="{28A0092B-C50C-407E-A947-70E740481C1C}">
                <a14:useLocalDpi xmlns:a14="http://schemas.microsoft.com/office/drawing/2010/main" val="0"/>
              </a:ext>
            </a:extLst>
          </a:blip>
          <a:srcRect/>
          <a:stretch>
            <a:fillRect/>
          </a:stretch>
        </p:blipFill>
        <p:spPr bwMode="auto">
          <a:xfrm>
            <a:off x="4648200" y="1524000"/>
            <a:ext cx="4391025" cy="4800600"/>
          </a:xfrm>
          <a:prstGeom prst="rect">
            <a:avLst/>
          </a:prstGeom>
          <a:ln>
            <a:noFill/>
          </a:ln>
          <a:effectLst>
            <a:softEdge rad="112500"/>
          </a:effectLst>
        </p:spPr>
      </p:pic>
      <p:sp>
        <p:nvSpPr>
          <p:cNvPr id="18436" name="Text Box 4"/>
          <p:cNvSpPr txBox="1">
            <a:spLocks noChangeArrowheads="1"/>
          </p:cNvSpPr>
          <p:nvPr/>
        </p:nvSpPr>
        <p:spPr bwMode="auto">
          <a:xfrm>
            <a:off x="152400" y="2362200"/>
            <a:ext cx="3505200" cy="1384300"/>
          </a:xfrm>
          <a:prstGeom prst="rect">
            <a:avLst/>
          </a:prstGeom>
          <a:noFill/>
          <a:ln w="9525">
            <a:noFill/>
            <a:miter lim="800000"/>
            <a:headEnd/>
            <a:tailEnd/>
          </a:ln>
        </p:spPr>
        <p:txBody>
          <a:bodyPr>
            <a:spAutoFit/>
          </a:bodyPr>
          <a:lstStyle/>
          <a:p>
            <a:pPr algn="r"/>
            <a:r>
              <a:rPr lang="en-US" sz="2800" b="1" i="1" dirty="0">
                <a:latin typeface="+mn-lt"/>
              </a:rPr>
              <a:t>Too much to do all by yourself? </a:t>
            </a:r>
          </a:p>
          <a:p>
            <a:pPr algn="r"/>
            <a:endParaRPr lang="en-US" sz="2800" b="1" i="1" dirty="0">
              <a:solidFill>
                <a:schemeClr val="folHlink"/>
              </a:solidFill>
              <a:latin typeface="High Tower Text"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2"/>
          <p:cNvSpPr>
            <a:spLocks noGrp="1" noChangeArrowheads="1"/>
          </p:cNvSpPr>
          <p:nvPr>
            <p:ph type="title"/>
          </p:nvPr>
        </p:nvSpPr>
        <p:spPr/>
        <p:txBody>
          <a:bodyPr/>
          <a:lstStyle/>
          <a:p>
            <a:r>
              <a:rPr lang="en-US" dirty="0" smtClean="0"/>
              <a:t>What assets do you have?</a:t>
            </a:r>
          </a:p>
        </p:txBody>
      </p:sp>
      <p:sp>
        <p:nvSpPr>
          <p:cNvPr id="1032" name="Rectangle 3"/>
          <p:cNvSpPr>
            <a:spLocks noGrp="1" noChangeArrowheads="1"/>
          </p:cNvSpPr>
          <p:nvPr>
            <p:ph sz="half" idx="1"/>
          </p:nvPr>
        </p:nvSpPr>
        <p:spPr>
          <a:xfrm>
            <a:off x="381000" y="1752600"/>
            <a:ext cx="5029200" cy="4343400"/>
          </a:xfrm>
        </p:spPr>
        <p:txBody>
          <a:bodyPr/>
          <a:lstStyle/>
          <a:p>
            <a:r>
              <a:rPr lang="en-US" dirty="0" smtClean="0"/>
              <a:t>Alumni</a:t>
            </a:r>
          </a:p>
          <a:p>
            <a:r>
              <a:rPr lang="en-US" dirty="0" smtClean="0"/>
              <a:t>Parents of former students</a:t>
            </a:r>
          </a:p>
          <a:p>
            <a:r>
              <a:rPr lang="en-US" dirty="0" smtClean="0"/>
              <a:t>After-School Programs</a:t>
            </a:r>
          </a:p>
          <a:p>
            <a:pPr lvl="1"/>
            <a:r>
              <a:rPr lang="en-US" dirty="0" smtClean="0"/>
              <a:t>e.g., Girl Scouts</a:t>
            </a:r>
          </a:p>
          <a:p>
            <a:r>
              <a:rPr lang="en-US" dirty="0" smtClean="0"/>
              <a:t>Recruiting Materials from National Sources (e.g., NCWIT, CSTA)</a:t>
            </a:r>
          </a:p>
          <a:p>
            <a:r>
              <a:rPr lang="en-US" dirty="0" smtClean="0"/>
              <a:t>NCWIT Award for Aspirations in Computing</a:t>
            </a:r>
          </a:p>
        </p:txBody>
      </p:sp>
      <p:graphicFrame>
        <p:nvGraphicFramePr>
          <p:cNvPr id="1029" name="Object 5"/>
          <p:cNvGraphicFramePr>
            <a:graphicFrameLocks noChangeAspect="1"/>
          </p:cNvGraphicFramePr>
          <p:nvPr>
            <p:extLst>
              <p:ext uri="{D42A27DB-BD31-4B8C-83A1-F6EECF244321}">
                <p14:modId xmlns:p14="http://schemas.microsoft.com/office/powerpoint/2010/main" val="1193711719"/>
              </p:ext>
            </p:extLst>
          </p:nvPr>
        </p:nvGraphicFramePr>
        <p:xfrm>
          <a:off x="5562600" y="1752600"/>
          <a:ext cx="2636838" cy="3413125"/>
        </p:xfrm>
        <a:graphic>
          <a:graphicData uri="http://schemas.openxmlformats.org/presentationml/2006/ole">
            <mc:AlternateContent xmlns:mc="http://schemas.openxmlformats.org/markup-compatibility/2006">
              <mc:Choice xmlns:v="urn:schemas-microsoft-com:vml" Requires="v">
                <p:oleObj spid="_x0000_s1151" name="Acrobat Document" r:id="rId4" imgW="7779960" imgH="10051560" progId="AcroExch.Document.7">
                  <p:embed/>
                </p:oleObj>
              </mc:Choice>
              <mc:Fallback>
                <p:oleObj name="Acrobat Document" r:id="rId4" imgW="7779960" imgH="10051560" progId="AcroExch.Document.7">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752600"/>
                        <a:ext cx="2636838" cy="341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8"/>
          <p:cNvGraphicFramePr>
            <a:graphicFrameLocks noChangeAspect="1"/>
          </p:cNvGraphicFramePr>
          <p:nvPr>
            <p:extLst>
              <p:ext uri="{D42A27DB-BD31-4B8C-83A1-F6EECF244321}">
                <p14:modId xmlns:p14="http://schemas.microsoft.com/office/powerpoint/2010/main" val="2996028762"/>
              </p:ext>
            </p:extLst>
          </p:nvPr>
        </p:nvGraphicFramePr>
        <p:xfrm>
          <a:off x="4953000" y="3429000"/>
          <a:ext cx="3138488" cy="2034565"/>
        </p:xfrm>
        <a:graphic>
          <a:graphicData uri="http://schemas.openxmlformats.org/presentationml/2006/ole">
            <mc:AlternateContent xmlns:mc="http://schemas.openxmlformats.org/markup-compatibility/2006">
              <mc:Choice xmlns:v="urn:schemas-microsoft-com:vml" Requires="v">
                <p:oleObj spid="_x0000_s1152" name="Acrobat Document" r:id="rId6" imgW="5829300" imgH="3771900" progId="AcroExch.Document.7">
                  <p:embed/>
                </p:oleObj>
              </mc:Choice>
              <mc:Fallback>
                <p:oleObj name="Acrobat Document" r:id="rId6" imgW="5829300" imgH="3771900" progId="AcroExch.Document.7">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429000"/>
                        <a:ext cx="3138488" cy="203456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6" name="Object 3"/>
          <p:cNvGraphicFramePr>
            <a:graphicFrameLocks noChangeAspect="1"/>
          </p:cNvGraphicFramePr>
          <p:nvPr>
            <p:extLst>
              <p:ext uri="{D42A27DB-BD31-4B8C-83A1-F6EECF244321}">
                <p14:modId xmlns:p14="http://schemas.microsoft.com/office/powerpoint/2010/main" val="1768012033"/>
              </p:ext>
            </p:extLst>
          </p:nvPr>
        </p:nvGraphicFramePr>
        <p:xfrm>
          <a:off x="6324600" y="3200400"/>
          <a:ext cx="2630488" cy="3403600"/>
        </p:xfrm>
        <a:graphic>
          <a:graphicData uri="http://schemas.openxmlformats.org/presentationml/2006/ole">
            <mc:AlternateContent xmlns:mc="http://schemas.openxmlformats.org/markup-compatibility/2006">
              <mc:Choice xmlns:v="urn:schemas-microsoft-com:vml" Requires="v">
                <p:oleObj spid="_x0000_s1153" name="Acrobat Document" r:id="rId8" imgW="7779960" imgH="10051560" progId="AcroExch.Document.7">
                  <p:embed/>
                </p:oleObj>
              </mc:Choice>
              <mc:Fallback>
                <p:oleObj name="Acrobat Document" r:id="rId8" imgW="7779960" imgH="10051560" progId="AcroExch.Document.7">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3200400"/>
                        <a:ext cx="2630488" cy="340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ea typeface="ＭＳ Ｐゴシック" charset="-128"/>
              </a:rPr>
              <a:t>NCWIT Award for Aspirations in Computing</a:t>
            </a:r>
          </a:p>
        </p:txBody>
      </p:sp>
      <p:sp>
        <p:nvSpPr>
          <p:cNvPr id="2" name="Text Placeholder 1"/>
          <p:cNvSpPr>
            <a:spLocks noGrp="1"/>
          </p:cNvSpPr>
          <p:nvPr>
            <p:ph type="body" sz="quarter" idx="13"/>
          </p:nvPr>
        </p:nvSpPr>
        <p:spPr>
          <a:xfrm>
            <a:off x="381000" y="1981200"/>
            <a:ext cx="8610600" cy="4267200"/>
          </a:xfrm>
        </p:spPr>
        <p:txBody>
          <a:bodyPr/>
          <a:lstStyle/>
          <a:p>
            <a:pPr marL="236538" indent="-236538">
              <a:spcAft>
                <a:spcPts val="1200"/>
              </a:spcAft>
              <a:buFontTx/>
              <a:buChar char="»"/>
            </a:pPr>
            <a:r>
              <a:rPr lang="en-US" dirty="0">
                <a:solidFill>
                  <a:srgbClr val="595959"/>
                </a:solidFill>
                <a:latin typeface="Helvetica" charset="0"/>
              </a:rPr>
              <a:t>Identify, </a:t>
            </a:r>
            <a:r>
              <a:rPr lang="en-US" dirty="0" smtClean="0">
                <a:solidFill>
                  <a:srgbClr val="595959"/>
                </a:solidFill>
                <a:latin typeface="Helvetica" charset="0"/>
              </a:rPr>
              <a:t>recognize, </a:t>
            </a:r>
            <a:r>
              <a:rPr lang="en-US" dirty="0">
                <a:solidFill>
                  <a:srgbClr val="595959"/>
                </a:solidFill>
                <a:latin typeface="Helvetica" charset="0"/>
              </a:rPr>
              <a:t>and encourage </a:t>
            </a:r>
            <a:r>
              <a:rPr lang="en-US" dirty="0" smtClean="0">
                <a:solidFill>
                  <a:srgbClr val="595959"/>
                </a:solidFill>
                <a:latin typeface="Helvetica" charset="0"/>
              </a:rPr>
              <a:t/>
            </a:r>
            <a:br>
              <a:rPr lang="en-US" dirty="0" smtClean="0">
                <a:solidFill>
                  <a:srgbClr val="595959"/>
                </a:solidFill>
                <a:latin typeface="Helvetica" charset="0"/>
              </a:rPr>
            </a:br>
            <a:r>
              <a:rPr lang="en-US" dirty="0" smtClean="0">
                <a:solidFill>
                  <a:srgbClr val="595959"/>
                </a:solidFill>
                <a:latin typeface="Helvetica" charset="0"/>
              </a:rPr>
              <a:t>young   </a:t>
            </a:r>
            <a:r>
              <a:rPr lang="en-US" dirty="0">
                <a:solidFill>
                  <a:srgbClr val="595959"/>
                </a:solidFill>
                <a:latin typeface="Helvetica" charset="0"/>
              </a:rPr>
              <a:t>women for their aspirations </a:t>
            </a:r>
            <a:r>
              <a:rPr lang="en-US" dirty="0" smtClean="0">
                <a:solidFill>
                  <a:srgbClr val="595959"/>
                </a:solidFill>
                <a:latin typeface="Helvetica" charset="0"/>
              </a:rPr>
              <a:t/>
            </a:r>
            <a:br>
              <a:rPr lang="en-US" dirty="0" smtClean="0">
                <a:solidFill>
                  <a:srgbClr val="595959"/>
                </a:solidFill>
                <a:latin typeface="Helvetica" charset="0"/>
              </a:rPr>
            </a:br>
            <a:r>
              <a:rPr lang="en-US" dirty="0" smtClean="0">
                <a:solidFill>
                  <a:srgbClr val="595959"/>
                </a:solidFill>
                <a:latin typeface="Helvetica" charset="0"/>
              </a:rPr>
              <a:t>and </a:t>
            </a:r>
            <a:r>
              <a:rPr lang="en-US" dirty="0">
                <a:solidFill>
                  <a:srgbClr val="595959"/>
                </a:solidFill>
                <a:latin typeface="Helvetica" charset="0"/>
              </a:rPr>
              <a:t>achievements </a:t>
            </a:r>
            <a:r>
              <a:rPr lang="en-US" dirty="0" smtClean="0">
                <a:solidFill>
                  <a:srgbClr val="595959"/>
                </a:solidFill>
                <a:latin typeface="Helvetica" charset="0"/>
              </a:rPr>
              <a:t>in </a:t>
            </a:r>
            <a:r>
              <a:rPr lang="en-US" dirty="0">
                <a:solidFill>
                  <a:srgbClr val="595959"/>
                </a:solidFill>
                <a:latin typeface="Helvetica" charset="0"/>
              </a:rPr>
              <a:t>computing</a:t>
            </a:r>
          </a:p>
          <a:p>
            <a:pPr marL="236538" indent="-236538">
              <a:spcAft>
                <a:spcPts val="1200"/>
              </a:spcAft>
              <a:buFontTx/>
              <a:buChar char="»"/>
            </a:pPr>
            <a:r>
              <a:rPr lang="en-US" dirty="0" smtClean="0">
                <a:solidFill>
                  <a:srgbClr val="595959"/>
                </a:solidFill>
                <a:latin typeface="Helvetica" charset="0"/>
              </a:rPr>
              <a:t>A </a:t>
            </a:r>
            <a:r>
              <a:rPr lang="en-US" dirty="0">
                <a:solidFill>
                  <a:srgbClr val="595959"/>
                </a:solidFill>
                <a:latin typeface="Helvetica" charset="0"/>
              </a:rPr>
              <a:t>national award with local affiliate system</a:t>
            </a:r>
          </a:p>
          <a:p>
            <a:pPr marL="236538" indent="-236538">
              <a:spcAft>
                <a:spcPts val="1200"/>
              </a:spcAft>
              <a:buFontTx/>
              <a:buChar char="»"/>
            </a:pPr>
            <a:r>
              <a:rPr lang="en-US" dirty="0" smtClean="0">
                <a:solidFill>
                  <a:srgbClr val="595959"/>
                </a:solidFill>
                <a:latin typeface="Helvetica" charset="0"/>
              </a:rPr>
              <a:t>Peer </a:t>
            </a:r>
            <a:r>
              <a:rPr lang="en-US" dirty="0">
                <a:solidFill>
                  <a:srgbClr val="595959"/>
                </a:solidFill>
                <a:latin typeface="Helvetica" charset="0"/>
              </a:rPr>
              <a:t>networking through Facebook group </a:t>
            </a:r>
            <a:r>
              <a:rPr lang="en-US" dirty="0" smtClean="0">
                <a:solidFill>
                  <a:srgbClr val="595959"/>
                </a:solidFill>
                <a:latin typeface="Helvetica" charset="0"/>
              </a:rPr>
              <a:t/>
            </a:r>
            <a:br>
              <a:rPr lang="en-US" dirty="0" smtClean="0">
                <a:solidFill>
                  <a:srgbClr val="595959"/>
                </a:solidFill>
                <a:latin typeface="Helvetica" charset="0"/>
              </a:rPr>
            </a:br>
            <a:r>
              <a:rPr lang="en-US" dirty="0" smtClean="0">
                <a:solidFill>
                  <a:srgbClr val="595959"/>
                </a:solidFill>
                <a:latin typeface="Helvetica" charset="0"/>
              </a:rPr>
              <a:t>– </a:t>
            </a:r>
            <a:r>
              <a:rPr lang="en-US" dirty="0">
                <a:solidFill>
                  <a:srgbClr val="595959"/>
                </a:solidFill>
                <a:latin typeface="Helvetica" charset="0"/>
              </a:rPr>
              <a:t>mitigating the isolation girls experience</a:t>
            </a:r>
          </a:p>
          <a:p>
            <a:pPr marL="236538" indent="-236538">
              <a:spcAft>
                <a:spcPts val="1200"/>
              </a:spcAft>
              <a:buFontTx/>
              <a:buChar char="»"/>
            </a:pPr>
            <a:r>
              <a:rPr lang="en-US" dirty="0" smtClean="0">
                <a:solidFill>
                  <a:srgbClr val="595959"/>
                </a:solidFill>
                <a:latin typeface="Helvetica" charset="0"/>
              </a:rPr>
              <a:t>Connect girls </a:t>
            </a:r>
            <a:r>
              <a:rPr lang="en-US" dirty="0">
                <a:solidFill>
                  <a:srgbClr val="595959"/>
                </a:solidFill>
                <a:latin typeface="Helvetica" charset="0"/>
              </a:rPr>
              <a:t>interested in computing </a:t>
            </a:r>
            <a:r>
              <a:rPr lang="en-US" dirty="0" smtClean="0">
                <a:solidFill>
                  <a:srgbClr val="595959"/>
                </a:solidFill>
                <a:latin typeface="Helvetica" charset="0"/>
              </a:rPr>
              <a:t>with universities </a:t>
            </a:r>
            <a:r>
              <a:rPr lang="en-US" dirty="0">
                <a:solidFill>
                  <a:srgbClr val="595959"/>
                </a:solidFill>
                <a:latin typeface="Helvetica" charset="0"/>
              </a:rPr>
              <a:t>and employers</a:t>
            </a:r>
          </a:p>
          <a:p>
            <a:endParaRPr lang="en-US" dirty="0"/>
          </a:p>
        </p:txBody>
      </p:sp>
      <p:pic>
        <p:nvPicPr>
          <p:cNvPr id="22532" name="Picture 4" descr="AspirationsAwardLogo_FullColor.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781800" y="12954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0622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81000" y="838200"/>
            <a:ext cx="8382000" cy="1470025"/>
          </a:xfrm>
        </p:spPr>
        <p:txBody>
          <a:bodyPr/>
          <a:lstStyle/>
          <a:p>
            <a:r>
              <a:rPr lang="en-US" dirty="0" smtClean="0">
                <a:ea typeface="ＭＳ Ｐゴシック" charset="-128"/>
              </a:rPr>
              <a:t>NCWIT Award for Aspirations </a:t>
            </a:r>
            <a:br>
              <a:rPr lang="en-US" dirty="0" smtClean="0">
                <a:ea typeface="ＭＳ Ｐゴシック" charset="-128"/>
              </a:rPr>
            </a:br>
            <a:r>
              <a:rPr lang="en-US" dirty="0" smtClean="0">
                <a:ea typeface="ＭＳ Ｐゴシック" charset="-128"/>
              </a:rPr>
              <a:t>in Computing</a:t>
            </a:r>
          </a:p>
        </p:txBody>
      </p:sp>
      <p:pic>
        <p:nvPicPr>
          <p:cNvPr id="17411" name="Picture 7" descr="IMG_3078sm.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638800" y="4581525"/>
            <a:ext cx="3270250"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8" descr="IMG_3147sm.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172200" y="1914099"/>
            <a:ext cx="1676400" cy="251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0" descr="IMG_3051.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260600" y="4591050"/>
            <a:ext cx="3043238" cy="2038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1" descr="IMG_3120.jpg"/>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bwMode="auto">
          <a:xfrm>
            <a:off x="2362200" y="2312159"/>
            <a:ext cx="3429000" cy="21165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2" descr="IMG_2842.jpg"/>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81000" y="2514600"/>
            <a:ext cx="1574800" cy="2362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AspirationsAwardLogo_FullColor.jpg"/>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7848600" y="0"/>
            <a:ext cx="1165412" cy="11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43563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ictur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52208"/>
            <a:ext cx="9365576" cy="60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Oval Callout 3"/>
          <p:cNvSpPr>
            <a:spLocks noChangeArrowheads="1"/>
          </p:cNvSpPr>
          <p:nvPr/>
        </p:nvSpPr>
        <p:spPr bwMode="auto">
          <a:xfrm>
            <a:off x="6270812" y="5181600"/>
            <a:ext cx="2743200" cy="1598238"/>
          </a:xfrm>
          <a:prstGeom prst="wedgeEllipseCallout">
            <a:avLst>
              <a:gd name="adj1" fmla="val -56617"/>
              <a:gd name="adj2" fmla="val -39954"/>
            </a:avLst>
          </a:prstGeom>
          <a:solidFill>
            <a:srgbClr val="BFCF36"/>
          </a:solidFill>
          <a:ln w="9525">
            <a:solidFill>
              <a:schemeClr val="tx1"/>
            </a:solidFill>
            <a:round/>
            <a:headEnd/>
            <a:tailEnd/>
          </a:ln>
        </p:spPr>
        <p:txBody>
          <a:bodyPr/>
          <a:lstStyle/>
          <a:p>
            <a:pPr algn="ctr"/>
            <a:r>
              <a:rPr lang="en-US" sz="2400" dirty="0">
                <a:solidFill>
                  <a:srgbClr val="595959"/>
                </a:solidFill>
                <a:latin typeface="Helvetica" charset="0"/>
                <a:cs typeface="Helvetica" charset="0"/>
              </a:rPr>
              <a:t>20 more local Awards in 2012</a:t>
            </a:r>
          </a:p>
        </p:txBody>
      </p:sp>
      <p:pic>
        <p:nvPicPr>
          <p:cNvPr id="4" name="Picture 4" descr="AspirationsAwardLogo_FullColor.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848600" y="0"/>
            <a:ext cx="1165412" cy="11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292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600" y="838200"/>
            <a:ext cx="8763000" cy="1066800"/>
          </a:xfrm>
        </p:spPr>
        <p:txBody>
          <a:bodyPr/>
          <a:lstStyle/>
          <a:p>
            <a:r>
              <a:rPr lang="en-US" dirty="0" smtClean="0">
                <a:ea typeface="ＭＳ Ｐゴシック" charset="-128"/>
              </a:rPr>
              <a:t>Schools Providing Scholarships</a:t>
            </a:r>
          </a:p>
        </p:txBody>
      </p:sp>
      <p:pic>
        <p:nvPicPr>
          <p:cNvPr id="2662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43200"/>
            <a:ext cx="254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372" y="1905000"/>
            <a:ext cx="280212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810000"/>
            <a:ext cx="189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1981200"/>
            <a:ext cx="1905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3048000"/>
            <a:ext cx="3175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724400"/>
            <a:ext cx="284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4038600"/>
            <a:ext cx="190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5105400"/>
            <a:ext cx="1905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400800" y="2514600"/>
            <a:ext cx="1905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5867400"/>
            <a:ext cx="2006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29000" y="5867400"/>
            <a:ext cx="18415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1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943600" y="6019800"/>
            <a:ext cx="27241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1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867400" y="5181600"/>
            <a:ext cx="2781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17"/>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019800" y="4183063"/>
            <a:ext cx="24384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18"/>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391400" y="3048000"/>
            <a:ext cx="1346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19"/>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451600" y="1673936"/>
            <a:ext cx="1905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AspirationsAwardLogo_FullColor.jpg"/>
          <p:cNvPicPr>
            <a:picLocks noChangeAspect="1"/>
          </p:cNvPicPr>
          <p:nvPr/>
        </p:nvPicPr>
        <p:blipFill>
          <a:blip r:embed="rId19" cstate="screen">
            <a:extLst>
              <a:ext uri="{28A0092B-C50C-407E-A947-70E740481C1C}">
                <a14:useLocalDpi xmlns:a14="http://schemas.microsoft.com/office/drawing/2010/main" val="0"/>
              </a:ext>
            </a:extLst>
          </a:blip>
          <a:srcRect/>
          <a:stretch>
            <a:fillRect/>
          </a:stretch>
        </p:blipFill>
        <p:spPr bwMode="auto">
          <a:xfrm>
            <a:off x="7848600" y="0"/>
            <a:ext cx="1165412" cy="11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7959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04800" y="1371600"/>
            <a:ext cx="7772400" cy="685800"/>
          </a:xfrm>
        </p:spPr>
        <p:txBody>
          <a:bodyPr/>
          <a:lstStyle/>
          <a:p>
            <a:r>
              <a:rPr lang="en-US" smtClean="0">
                <a:ea typeface="ＭＳ Ｐゴシック" charset="-128"/>
              </a:rPr>
              <a:t>How do I participate?</a:t>
            </a:r>
          </a:p>
        </p:txBody>
      </p:sp>
      <p:sp>
        <p:nvSpPr>
          <p:cNvPr id="30723" name="Content Placeholder 2"/>
          <p:cNvSpPr>
            <a:spLocks noGrp="1"/>
          </p:cNvSpPr>
          <p:nvPr>
            <p:ph idx="4294967295"/>
          </p:nvPr>
        </p:nvSpPr>
        <p:spPr>
          <a:xfrm>
            <a:off x="381000" y="2133600"/>
            <a:ext cx="8077200" cy="4114800"/>
          </a:xfrm>
          <a:prstGeom prst="rect">
            <a:avLst/>
          </a:prstGeom>
        </p:spPr>
        <p:txBody>
          <a:bodyPr/>
          <a:lstStyle/>
          <a:p>
            <a:pPr marL="514350" indent="-514350">
              <a:spcAft>
                <a:spcPts val="600"/>
              </a:spcAft>
            </a:pPr>
            <a:r>
              <a:rPr lang="en-US" sz="2700" smtClean="0">
                <a:solidFill>
                  <a:srgbClr val="595959"/>
                </a:solidFill>
                <a:ea typeface="ＭＳ Ｐゴシック" charset="-128"/>
              </a:rPr>
              <a:t>Visit </a:t>
            </a:r>
            <a:r>
              <a:rPr lang="en-US" sz="2700" smtClean="0">
                <a:solidFill>
                  <a:srgbClr val="595959"/>
                </a:solidFill>
                <a:ea typeface="ＭＳ Ｐゴシック" charset="-128"/>
                <a:hlinkClick r:id="rId3"/>
              </a:rPr>
              <a:t>www.aspirationsaward.org</a:t>
            </a:r>
            <a:r>
              <a:rPr lang="en-US" sz="2700" smtClean="0">
                <a:solidFill>
                  <a:srgbClr val="595959"/>
                </a:solidFill>
                <a:ea typeface="ＭＳ Ｐゴシック" charset="-128"/>
              </a:rPr>
              <a:t> for details.</a:t>
            </a:r>
          </a:p>
          <a:p>
            <a:pPr marL="514350" indent="-514350">
              <a:spcAft>
                <a:spcPts val="600"/>
              </a:spcAft>
            </a:pPr>
            <a:r>
              <a:rPr lang="en-US" sz="2700" smtClean="0">
                <a:solidFill>
                  <a:srgbClr val="595959"/>
                </a:solidFill>
                <a:ea typeface="ＭＳ Ｐゴシック" charset="-128"/>
              </a:rPr>
              <a:t>Encourage girls to apply 9/15 – 10/31</a:t>
            </a:r>
          </a:p>
          <a:p>
            <a:pPr marL="514350" indent="-514350">
              <a:spcAft>
                <a:spcPts val="600"/>
              </a:spcAft>
            </a:pPr>
            <a:r>
              <a:rPr lang="en-US" sz="2700" smtClean="0">
                <a:solidFill>
                  <a:srgbClr val="595959"/>
                </a:solidFill>
                <a:ea typeface="ＭＳ Ｐゴシック" charset="-128"/>
              </a:rPr>
              <a:t>Get involved with your local Affiliate.</a:t>
            </a:r>
          </a:p>
          <a:p>
            <a:pPr marL="514350" indent="-514350">
              <a:spcAft>
                <a:spcPts val="600"/>
              </a:spcAft>
            </a:pPr>
            <a:r>
              <a:rPr lang="en-US" sz="2700" smtClean="0">
                <a:solidFill>
                  <a:srgbClr val="595959"/>
                </a:solidFill>
                <a:ea typeface="ＭＳ Ｐゴシック" charset="-128"/>
              </a:rPr>
              <a:t>Contact Ruthe Farmer (</a:t>
            </a:r>
            <a:r>
              <a:rPr lang="en-US" sz="2700" smtClean="0">
                <a:solidFill>
                  <a:srgbClr val="595959"/>
                </a:solidFill>
                <a:ea typeface="ＭＳ Ｐゴシック" charset="-128"/>
                <a:hlinkClick r:id="rId4"/>
              </a:rPr>
              <a:t>aspirations@ncwit.org</a:t>
            </a:r>
            <a:r>
              <a:rPr lang="en-US" sz="2700" smtClean="0">
                <a:solidFill>
                  <a:srgbClr val="595959"/>
                </a:solidFill>
                <a:ea typeface="ＭＳ Ｐゴシック" charset="-128"/>
              </a:rPr>
              <a:t>)     for more information.</a:t>
            </a:r>
          </a:p>
          <a:p>
            <a:pPr marL="514350" indent="-514350">
              <a:buFontTx/>
              <a:buNone/>
            </a:pPr>
            <a:endParaRPr lang="en-US" smtClean="0">
              <a:ea typeface="ＭＳ Ｐゴシック" charset="-128"/>
            </a:endParaRPr>
          </a:p>
          <a:p>
            <a:pPr marL="514350" indent="-514350"/>
            <a:endParaRPr lang="en-US" smtClean="0">
              <a:ea typeface="ＭＳ Ｐゴシック" charset="-128"/>
            </a:endParaRPr>
          </a:p>
        </p:txBody>
      </p:sp>
      <p:pic>
        <p:nvPicPr>
          <p:cNvPr id="4" name="Picture 4" descr="AspirationsAwardLogo_FullColor.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848600" y="0"/>
            <a:ext cx="1165412" cy="11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6366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Don’t forget to track your outcomes!</a:t>
            </a:r>
            <a:endParaRPr lang="en-US" dirty="0"/>
          </a:p>
        </p:txBody>
      </p:sp>
      <p:pic>
        <p:nvPicPr>
          <p:cNvPr id="7" name="Content Placeholder 6" descr="computer use.jpg"/>
          <p:cNvPicPr>
            <a:picLocks noGrp="1" noChangeAspect="1"/>
          </p:cNvPicPr>
          <p:nvPr>
            <p:ph idx="4294967295"/>
          </p:nvPr>
        </p:nvPicPr>
        <p:blipFill>
          <a:blip r:embed="rId3" cstate="screen">
            <a:extLst>
              <a:ext uri="{28A0092B-C50C-407E-A947-70E740481C1C}">
                <a14:useLocalDpi xmlns:a14="http://schemas.microsoft.com/office/drawing/2010/main" val="0"/>
              </a:ext>
            </a:extLst>
          </a:blip>
          <a:srcRect/>
          <a:stretch>
            <a:fillRect/>
          </a:stretch>
        </p:blipFill>
        <p:spPr>
          <a:xfrm>
            <a:off x="228600" y="2057400"/>
            <a:ext cx="4242005" cy="2743200"/>
          </a:xfrm>
        </p:spPr>
      </p:pic>
      <p:sp>
        <p:nvSpPr>
          <p:cNvPr id="6" name="TextBox 5"/>
          <p:cNvSpPr txBox="1"/>
          <p:nvPr/>
        </p:nvSpPr>
        <p:spPr>
          <a:xfrm>
            <a:off x="4648200" y="2438400"/>
            <a:ext cx="4114800" cy="2985433"/>
          </a:xfrm>
          <a:prstGeom prst="rect">
            <a:avLst/>
          </a:prstGeom>
          <a:noFill/>
        </p:spPr>
        <p:txBody>
          <a:bodyPr wrap="square" rtlCol="0">
            <a:spAutoFit/>
          </a:bodyPr>
          <a:lstStyle/>
          <a:p>
            <a:pPr algn="l"/>
            <a:r>
              <a:rPr lang="en-US" sz="2400" dirty="0" smtClean="0">
                <a:latin typeface="+mn-lt"/>
              </a:rPr>
              <a:t>Do students in your classes go on to take more CS? </a:t>
            </a:r>
          </a:p>
          <a:p>
            <a:pPr algn="l"/>
            <a:r>
              <a:rPr lang="en-US" sz="2400" dirty="0" smtClean="0">
                <a:latin typeface="+mn-lt"/>
              </a:rPr>
              <a:t>Do they want to?</a:t>
            </a:r>
          </a:p>
          <a:p>
            <a:pPr algn="l"/>
            <a:endParaRPr lang="en-US" sz="2400" dirty="0" smtClean="0">
              <a:latin typeface="+mn-lt"/>
            </a:endParaRPr>
          </a:p>
          <a:p>
            <a:pPr algn="l"/>
            <a:r>
              <a:rPr lang="en-US" sz="2400" b="1" dirty="0" smtClean="0">
                <a:solidFill>
                  <a:srgbClr val="FF9900"/>
                </a:solidFill>
                <a:latin typeface="+mn-lt"/>
              </a:rPr>
              <a:t>Is it similar for boys and girls?</a:t>
            </a:r>
          </a:p>
          <a:p>
            <a:endParaRPr lang="en-US" dirty="0"/>
          </a:p>
        </p:txBody>
      </p:sp>
      <p:sp>
        <p:nvSpPr>
          <p:cNvPr id="8" name="TextBox 7"/>
          <p:cNvSpPr txBox="1"/>
          <p:nvPr/>
        </p:nvSpPr>
        <p:spPr>
          <a:xfrm>
            <a:off x="533400" y="5334000"/>
            <a:ext cx="7772400" cy="769441"/>
          </a:xfrm>
          <a:prstGeom prst="rect">
            <a:avLst/>
          </a:prstGeom>
          <a:noFill/>
        </p:spPr>
        <p:txBody>
          <a:bodyPr wrap="square" rtlCol="0">
            <a:spAutoFit/>
          </a:bodyPr>
          <a:lstStyle/>
          <a:p>
            <a:pPr algn="l"/>
            <a:r>
              <a:rPr lang="en-US" sz="2400" b="1" dirty="0" smtClean="0">
                <a:solidFill>
                  <a:srgbClr val="FF9900"/>
                </a:solidFill>
                <a:latin typeface="+mn-lt"/>
              </a:rPr>
              <a:t>Tell us, so we can invite you back as a speaker</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s in clas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750691"/>
            <a:ext cx="6858000" cy="4264770"/>
          </a:xfrm>
          <a:prstGeom prst="rect">
            <a:avLst/>
          </a:prstGeom>
        </p:spPr>
      </p:pic>
      <p:sp>
        <p:nvSpPr>
          <p:cNvPr id="5" name="Title 4"/>
          <p:cNvSpPr>
            <a:spLocks noGrp="1"/>
          </p:cNvSpPr>
          <p:nvPr>
            <p:ph type="title"/>
          </p:nvPr>
        </p:nvSpPr>
        <p:spPr/>
        <p:txBody>
          <a:bodyPr/>
          <a:lstStyle/>
          <a:p>
            <a:r>
              <a:rPr lang="en-US" smtClean="0"/>
              <a:t>Questions?</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Your audience is students &amp; their influencers</a:t>
            </a:r>
          </a:p>
        </p:txBody>
      </p:sp>
      <p:sp>
        <p:nvSpPr>
          <p:cNvPr id="9219" name="AutoShape 6"/>
          <p:cNvSpPr>
            <a:spLocks noChangeArrowheads="1"/>
          </p:cNvSpPr>
          <p:nvPr/>
        </p:nvSpPr>
        <p:spPr bwMode="auto">
          <a:xfrm>
            <a:off x="304800" y="2366282"/>
            <a:ext cx="3276600" cy="2819400"/>
          </a:xfrm>
          <a:prstGeom prst="rightArrowCallout">
            <a:avLst>
              <a:gd name="adj1" fmla="val 34234"/>
              <a:gd name="adj2" fmla="val 25000"/>
              <a:gd name="adj3" fmla="val 18356"/>
              <a:gd name="adj4" fmla="val 74597"/>
            </a:avLst>
          </a:prstGeom>
          <a:solidFill>
            <a:srgbClr val="FFFFFF"/>
          </a:solidFill>
          <a:ln w="9525">
            <a:solidFill>
              <a:srgbClr val="C0C0C0"/>
            </a:solidFill>
            <a:miter lim="800000"/>
            <a:headEnd/>
            <a:tailEnd/>
          </a:ln>
        </p:spPr>
        <p:txBody>
          <a:bodyPr anchor="ctr"/>
          <a:lstStyle/>
          <a:p>
            <a:r>
              <a:rPr lang="en-US" b="1" dirty="0">
                <a:solidFill>
                  <a:srgbClr val="CC0099"/>
                </a:solidFill>
              </a:rPr>
              <a:t>Family</a:t>
            </a:r>
          </a:p>
          <a:p>
            <a:r>
              <a:rPr lang="en-US" b="1" dirty="0">
                <a:solidFill>
                  <a:srgbClr val="CC0099"/>
                </a:solidFill>
              </a:rPr>
              <a:t>Friends</a:t>
            </a:r>
          </a:p>
          <a:p>
            <a:r>
              <a:rPr lang="en-US" b="1" dirty="0">
                <a:solidFill>
                  <a:srgbClr val="CC0099"/>
                </a:solidFill>
              </a:rPr>
              <a:t>Other teachers</a:t>
            </a:r>
          </a:p>
          <a:p>
            <a:r>
              <a:rPr lang="en-US" b="1" dirty="0">
                <a:solidFill>
                  <a:srgbClr val="CC0099"/>
                </a:solidFill>
              </a:rPr>
              <a:t>Counselors</a:t>
            </a:r>
          </a:p>
          <a:p>
            <a:r>
              <a:rPr lang="en-US" b="1" dirty="0">
                <a:solidFill>
                  <a:srgbClr val="CC0099"/>
                </a:solidFill>
              </a:rPr>
              <a:t>Coaches</a:t>
            </a:r>
          </a:p>
          <a:p>
            <a:r>
              <a:rPr lang="en-US" b="1" dirty="0">
                <a:solidFill>
                  <a:srgbClr val="CC0099"/>
                </a:solidFill>
              </a:rPr>
              <a:t>Group leaders</a:t>
            </a:r>
          </a:p>
          <a:p>
            <a:r>
              <a:rPr lang="en-US" b="1" dirty="0">
                <a:solidFill>
                  <a:srgbClr val="CC0099"/>
                </a:solidFill>
              </a:rPr>
              <a:t>Celebrities</a:t>
            </a:r>
          </a:p>
          <a:p>
            <a:r>
              <a:rPr lang="en-US" b="1" dirty="0">
                <a:solidFill>
                  <a:srgbClr val="CC0099"/>
                </a:solidFill>
              </a:rPr>
              <a:t>Boys</a:t>
            </a:r>
          </a:p>
        </p:txBody>
      </p:sp>
      <p:pic>
        <p:nvPicPr>
          <p:cNvPr id="9220" name="Picture 8" descr="silgirl_4_1024x768"/>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581400" y="1752600"/>
            <a:ext cx="5257800" cy="3433082"/>
          </a:xfrm>
          <a:prstGeom prst="rect">
            <a:avLst/>
          </a:prstGeom>
          <a:noFill/>
          <a:ln w="9525">
            <a:noFill/>
            <a:miter lim="800000"/>
            <a:headEnd/>
            <a:tailEnd/>
          </a:ln>
        </p:spPr>
      </p:pic>
      <p:sp>
        <p:nvSpPr>
          <p:cNvPr id="9221" name="Rectangle 4"/>
          <p:cNvSpPr>
            <a:spLocks noChangeArrowheads="1"/>
          </p:cNvSpPr>
          <p:nvPr/>
        </p:nvSpPr>
        <p:spPr bwMode="auto">
          <a:xfrm>
            <a:off x="6348089" y="1935976"/>
            <a:ext cx="2514600" cy="2723823"/>
          </a:xfrm>
          <a:prstGeom prst="rect">
            <a:avLst/>
          </a:prstGeom>
          <a:noFill/>
          <a:ln w="9525">
            <a:noFill/>
            <a:miter lim="800000"/>
            <a:headEnd/>
            <a:tailEnd/>
          </a:ln>
        </p:spPr>
        <p:txBody>
          <a:bodyPr wrap="square">
            <a:spAutoFit/>
          </a:bodyPr>
          <a:lstStyle/>
          <a:p>
            <a:r>
              <a:rPr lang="en-US" sz="1900" b="1" dirty="0"/>
              <a:t>College-bound girls</a:t>
            </a:r>
          </a:p>
          <a:p>
            <a:r>
              <a:rPr lang="en-US" sz="1900" b="1" dirty="0"/>
              <a:t>Vocational track</a:t>
            </a:r>
          </a:p>
          <a:p>
            <a:r>
              <a:rPr lang="en-US" sz="1900" b="1" dirty="0"/>
              <a:t>Honor Society</a:t>
            </a:r>
          </a:p>
          <a:p>
            <a:r>
              <a:rPr lang="en-US" sz="1900" b="1" dirty="0"/>
              <a:t>Math class</a:t>
            </a:r>
          </a:p>
          <a:p>
            <a:r>
              <a:rPr lang="en-US" sz="1900" b="1" dirty="0"/>
              <a:t>Math club</a:t>
            </a:r>
          </a:p>
          <a:p>
            <a:r>
              <a:rPr lang="en-US" sz="1900" b="1" dirty="0"/>
              <a:t>Chess club</a:t>
            </a:r>
          </a:p>
          <a:p>
            <a:r>
              <a:rPr lang="en-US" sz="1900" b="1" dirty="0"/>
              <a:t>Sports teams</a:t>
            </a:r>
          </a:p>
          <a:p>
            <a:r>
              <a:rPr lang="en-US" sz="1900" b="1" dirty="0"/>
              <a:t>Music &amp; Art</a:t>
            </a:r>
          </a:p>
          <a:p>
            <a:r>
              <a:rPr lang="en-US" sz="1900" b="1" dirty="0"/>
              <a:t>Friendship groups</a:t>
            </a:r>
          </a:p>
        </p:txBody>
      </p:sp>
      <p:sp>
        <p:nvSpPr>
          <p:cNvPr id="9222" name="TextBox 5"/>
          <p:cNvSpPr txBox="1">
            <a:spLocks noChangeArrowheads="1"/>
          </p:cNvSpPr>
          <p:nvPr/>
        </p:nvSpPr>
        <p:spPr bwMode="auto">
          <a:xfrm>
            <a:off x="533400" y="5181600"/>
            <a:ext cx="8153400" cy="1077913"/>
          </a:xfrm>
          <a:prstGeom prst="rect">
            <a:avLst/>
          </a:prstGeom>
          <a:noFill/>
          <a:ln w="9525">
            <a:noFill/>
            <a:miter lim="800000"/>
            <a:headEnd/>
            <a:tailEnd/>
          </a:ln>
        </p:spPr>
        <p:txBody>
          <a:bodyPr>
            <a:spAutoFit/>
          </a:bodyPr>
          <a:lstStyle/>
          <a:p>
            <a:r>
              <a:rPr lang="en-US" sz="3200" dirty="0"/>
              <a:t>Think broadly about potential audiences</a:t>
            </a:r>
          </a:p>
          <a:p>
            <a:r>
              <a:rPr lang="en-US" sz="3200" dirty="0">
                <a:solidFill>
                  <a:srgbClr val="FFC000"/>
                </a:solidFill>
              </a:rPr>
              <a:t>Go beyond geek </a:t>
            </a:r>
          </a:p>
        </p:txBody>
      </p:sp>
      <p:sp>
        <p:nvSpPr>
          <p:cNvPr id="7" name="TextBox 6"/>
          <p:cNvSpPr txBox="1"/>
          <p:nvPr/>
        </p:nvSpPr>
        <p:spPr>
          <a:xfrm>
            <a:off x="555812" y="1944958"/>
            <a:ext cx="1905000" cy="461665"/>
          </a:xfrm>
          <a:prstGeom prst="rect">
            <a:avLst/>
          </a:prstGeom>
          <a:noFill/>
        </p:spPr>
        <p:txBody>
          <a:bodyPr wrap="square" rtlCol="0">
            <a:spAutoFit/>
          </a:bodyPr>
          <a:lstStyle/>
          <a:p>
            <a:r>
              <a:rPr lang="en-US" sz="2400" b="1" dirty="0" smtClean="0">
                <a:solidFill>
                  <a:srgbClr val="D60093"/>
                </a:solidFill>
              </a:rPr>
              <a:t>Influencers</a:t>
            </a:r>
            <a:endParaRPr lang="en-US" sz="2400" b="1" dirty="0">
              <a:solidFill>
                <a:srgbClr val="D60093"/>
              </a:solidFill>
            </a:endParaRPr>
          </a:p>
        </p:txBody>
      </p:sp>
      <p:sp>
        <p:nvSpPr>
          <p:cNvPr id="8" name="Rectangle 7"/>
          <p:cNvSpPr/>
          <p:nvPr/>
        </p:nvSpPr>
        <p:spPr>
          <a:xfrm>
            <a:off x="6858000" y="1373849"/>
            <a:ext cx="885179" cy="461665"/>
          </a:xfrm>
          <a:prstGeom prst="rect">
            <a:avLst/>
          </a:prstGeom>
        </p:spPr>
        <p:txBody>
          <a:bodyPr wrap="none">
            <a:spAutoFit/>
          </a:bodyPr>
          <a:lstStyle/>
          <a:p>
            <a:r>
              <a:rPr lang="en-US" sz="2400" b="1" dirty="0" smtClean="0">
                <a:latin typeface="+mn-lt"/>
              </a:rPr>
              <a:t>Girls</a:t>
            </a:r>
            <a:endParaRPr lang="en-US" sz="24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7772400" cy="1460500"/>
          </a:xfrm>
        </p:spPr>
        <p:txBody>
          <a:bodyPr/>
          <a:lstStyle/>
          <a:p>
            <a:r>
              <a:rPr lang="en-US" dirty="0" smtClean="0"/>
              <a:t>Analyze your audience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30171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For teen girls, think about</a:t>
            </a:r>
          </a:p>
        </p:txBody>
      </p:sp>
      <p:sp>
        <p:nvSpPr>
          <p:cNvPr id="10243" name="Rectangle 3"/>
          <p:cNvSpPr>
            <a:spLocks noGrp="1" noChangeArrowheads="1"/>
          </p:cNvSpPr>
          <p:nvPr>
            <p:ph type="body" sz="quarter" idx="13"/>
          </p:nvPr>
        </p:nvSpPr>
        <p:spPr/>
        <p:txBody>
          <a:bodyPr/>
          <a:lstStyle/>
          <a:p>
            <a:r>
              <a:rPr lang="en-US" dirty="0" smtClean="0"/>
              <a:t>What they value</a:t>
            </a:r>
          </a:p>
          <a:p>
            <a:pPr lvl="1"/>
            <a:r>
              <a:rPr lang="en-US" dirty="0" smtClean="0"/>
              <a:t>	How you can fit their values / meet their needs</a:t>
            </a:r>
          </a:p>
          <a:p>
            <a:r>
              <a:rPr lang="en-US" dirty="0" smtClean="0"/>
              <a:t>What their competing goals are</a:t>
            </a:r>
          </a:p>
          <a:p>
            <a:pPr lvl="1"/>
            <a:r>
              <a:rPr lang="en-US" dirty="0" smtClean="0"/>
              <a:t>	Interest in saving the planet</a:t>
            </a:r>
          </a:p>
          <a:p>
            <a:pPr lvl="1"/>
            <a:r>
              <a:rPr lang="en-US" dirty="0" smtClean="0"/>
              <a:t>	Desire to spend time with friends</a:t>
            </a:r>
          </a:p>
          <a:p>
            <a:r>
              <a:rPr lang="en-US" dirty="0" smtClean="0"/>
              <a:t>What influences their behavior</a:t>
            </a:r>
          </a:p>
          <a:p>
            <a:r>
              <a:rPr lang="en-US" dirty="0" smtClean="0"/>
              <a:t>How you can overcome objections like,</a:t>
            </a:r>
          </a:p>
          <a:p>
            <a:r>
              <a:rPr lang="en-US" dirty="0" smtClean="0"/>
              <a:t>	CS is too hard and will jeopardize my GPA</a:t>
            </a:r>
          </a:p>
          <a:p>
            <a:endParaRPr lang="en-US" dirty="0" smtClean="0"/>
          </a:p>
          <a:p>
            <a:endParaRPr lang="en-US" dirty="0" smtClean="0"/>
          </a:p>
          <a:p>
            <a:endParaRPr lang="en-US" dirty="0" smtClean="0"/>
          </a:p>
          <a:p>
            <a:endParaRPr lang="en-US" dirty="0" smtClean="0"/>
          </a:p>
        </p:txBody>
      </p:sp>
      <p:pic>
        <p:nvPicPr>
          <p:cNvPr id="10244" name="Picture 7" descr="magnifying glass figure.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817089" y="2971800"/>
            <a:ext cx="1898650" cy="1968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Interest/values and expectation affect choice</a:t>
            </a:r>
            <a:endParaRPr 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784952311"/>
              </p:ext>
            </p:extLst>
          </p:nvPr>
        </p:nvGraphicFramePr>
        <p:xfrm>
          <a:off x="3124200" y="1447800"/>
          <a:ext cx="6019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81000" y="2667000"/>
            <a:ext cx="2209800" cy="1938992"/>
          </a:xfrm>
          <a:prstGeom prst="rect">
            <a:avLst/>
          </a:prstGeom>
          <a:noFill/>
        </p:spPr>
        <p:txBody>
          <a:bodyPr wrap="square" rtlCol="0">
            <a:spAutoFit/>
          </a:bodyPr>
          <a:lstStyle/>
          <a:p>
            <a:r>
              <a:rPr lang="en-US" sz="2400" b="1" dirty="0" smtClean="0">
                <a:solidFill>
                  <a:srgbClr val="FF9900"/>
                </a:solidFill>
                <a:latin typeface="+mn-lt"/>
              </a:rPr>
              <a:t>Interest is crucial for career - oriented choices</a:t>
            </a:r>
            <a:endParaRPr lang="en-US" sz="2400" b="1" dirty="0">
              <a:solidFill>
                <a:srgbClr val="FF9900"/>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2" y="4406900"/>
            <a:ext cx="8269287" cy="1460500"/>
          </a:xfrm>
        </p:spPr>
        <p:txBody>
          <a:bodyPr/>
          <a:lstStyle/>
          <a:p>
            <a:r>
              <a:rPr lang="en-US" dirty="0" smtClean="0"/>
              <a:t>Consider how </a:t>
            </a:r>
            <a:r>
              <a:rPr lang="en-US" dirty="0" smtClean="0"/>
              <a:t>computing relates to </a:t>
            </a:r>
            <a:r>
              <a:rPr lang="en-US" dirty="0" smtClean="0"/>
              <a:t>their interests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30171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Males and females have mostly similar interests</a:t>
            </a:r>
            <a:endParaRPr lang="en-US" dirty="0"/>
          </a:p>
        </p:txBody>
      </p:sp>
      <p:pic>
        <p:nvPicPr>
          <p:cNvPr id="3" name="Picture 2" descr="earth+fac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66800" y="2717481"/>
            <a:ext cx="2514600" cy="2298598"/>
          </a:xfrm>
          <a:prstGeom prst="rect">
            <a:avLst/>
          </a:prstGeom>
        </p:spPr>
      </p:pic>
      <p:sp>
        <p:nvSpPr>
          <p:cNvPr id="4" name="TextBox 3"/>
          <p:cNvSpPr txBox="1"/>
          <p:nvPr/>
        </p:nvSpPr>
        <p:spPr>
          <a:xfrm>
            <a:off x="387723" y="2009595"/>
            <a:ext cx="4038600" cy="707886"/>
          </a:xfrm>
          <a:prstGeom prst="rect">
            <a:avLst/>
          </a:prstGeom>
          <a:noFill/>
        </p:spPr>
        <p:txBody>
          <a:bodyPr wrap="square" rtlCol="0">
            <a:spAutoFit/>
          </a:bodyPr>
          <a:lstStyle/>
          <a:p>
            <a:r>
              <a:rPr lang="en-US" dirty="0" smtClean="0"/>
              <a:t>Women are more interested than men in protecting the environment</a:t>
            </a:r>
            <a:endParaRPr lang="en-US" dirty="0"/>
          </a:p>
        </p:txBody>
      </p:sp>
      <p:sp>
        <p:nvSpPr>
          <p:cNvPr id="5" name="TextBox 4"/>
          <p:cNvSpPr txBox="1"/>
          <p:nvPr/>
        </p:nvSpPr>
        <p:spPr>
          <a:xfrm>
            <a:off x="533400" y="5007114"/>
            <a:ext cx="3810000" cy="707886"/>
          </a:xfrm>
          <a:prstGeom prst="rect">
            <a:avLst/>
          </a:prstGeom>
          <a:noFill/>
        </p:spPr>
        <p:txBody>
          <a:bodyPr wrap="square" rtlCol="0">
            <a:spAutoFit/>
          </a:bodyPr>
          <a:lstStyle/>
          <a:p>
            <a:pPr algn="l"/>
            <a:r>
              <a:rPr lang="en-US" dirty="0" smtClean="0"/>
              <a:t>Women will work for less pay than men</a:t>
            </a:r>
            <a:endParaRPr lang="en-US" dirty="0"/>
          </a:p>
        </p:txBody>
      </p:sp>
      <p:pic>
        <p:nvPicPr>
          <p:cNvPr id="40962" name="Picture 2" descr="C:\Users\jlc6j\Documents\Downloads\iStock_000004905184X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7518" y="2791015"/>
            <a:ext cx="4282440" cy="2133600"/>
          </a:xfrm>
          <a:prstGeom prst="rect">
            <a:avLst/>
          </a:prstGeom>
          <a:noFill/>
        </p:spPr>
      </p:pic>
      <p:sp>
        <p:nvSpPr>
          <p:cNvPr id="8" name="TextBox 7"/>
          <p:cNvSpPr txBox="1"/>
          <p:nvPr/>
        </p:nvSpPr>
        <p:spPr>
          <a:xfrm>
            <a:off x="4567518" y="1969254"/>
            <a:ext cx="4267200" cy="707886"/>
          </a:xfrm>
          <a:prstGeom prst="rect">
            <a:avLst/>
          </a:prstGeom>
          <a:noFill/>
        </p:spPr>
        <p:txBody>
          <a:bodyPr wrap="square" rtlCol="0">
            <a:spAutoFit/>
          </a:bodyPr>
          <a:lstStyle/>
          <a:p>
            <a:r>
              <a:rPr lang="en-US" dirty="0" smtClean="0"/>
              <a:t>Men are more interested than women in war &amp; military technology</a:t>
            </a:r>
            <a:endParaRPr lang="en-US" dirty="0"/>
          </a:p>
        </p:txBody>
      </p:sp>
      <p:sp>
        <p:nvSpPr>
          <p:cNvPr id="9" name="TextBox 8"/>
          <p:cNvSpPr txBox="1"/>
          <p:nvPr/>
        </p:nvSpPr>
        <p:spPr>
          <a:xfrm>
            <a:off x="533400" y="5715000"/>
            <a:ext cx="8153400" cy="830997"/>
          </a:xfrm>
          <a:prstGeom prst="rect">
            <a:avLst/>
          </a:prstGeom>
          <a:noFill/>
        </p:spPr>
        <p:txBody>
          <a:bodyPr wrap="square" rtlCol="0">
            <a:spAutoFit/>
          </a:bodyPr>
          <a:lstStyle/>
          <a:p>
            <a:r>
              <a:rPr lang="en-US" sz="2400" b="1" dirty="0" smtClean="0">
                <a:solidFill>
                  <a:srgbClr val="FF9900"/>
                </a:solidFill>
                <a:latin typeface="+mj-lt"/>
                <a:ea typeface="ＭＳ Ｐゴシック" pitchFamily="-65" charset="-128"/>
                <a:cs typeface="ＭＳ Ｐゴシック" pitchFamily="-65" charset="-128"/>
              </a:rPr>
              <a:t>So explaining how computing can help the environment might especially appeal to girls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CWIT New Template 20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16812</TotalTime>
  <Words>1295</Words>
  <Application>Microsoft Office PowerPoint</Application>
  <PresentationFormat>On-screen Show (4:3)</PresentationFormat>
  <Paragraphs>284</Paragraphs>
  <Slides>38</Slides>
  <Notes>27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1" baseType="lpstr">
      <vt:lpstr>NCWIT New Template 2011</vt:lpstr>
      <vt:lpstr>Custom Design</vt:lpstr>
      <vt:lpstr>Acrobat Document</vt:lpstr>
      <vt:lpstr>Recruiting Messages for More and Different students</vt:lpstr>
      <vt:lpstr>What is women’s representation in your department?</vt:lpstr>
      <vt:lpstr>Actively Recruit Diverse Students</vt:lpstr>
      <vt:lpstr>Your audience is students &amp; their influencers</vt:lpstr>
      <vt:lpstr>Analyze your audience</vt:lpstr>
      <vt:lpstr>For teen girls, think about</vt:lpstr>
      <vt:lpstr>Interest/values and expectation affect choice</vt:lpstr>
      <vt:lpstr>Consider how computing relates to their interests</vt:lpstr>
      <vt:lpstr>Males and females have mostly similar interests</vt:lpstr>
      <vt:lpstr>Young Girls’ Career Interests</vt:lpstr>
      <vt:lpstr>What typically influences teen girls?</vt:lpstr>
      <vt:lpstr>CS majors were attracted by…</vt:lpstr>
      <vt:lpstr>Tailor your message content to your audience</vt:lpstr>
      <vt:lpstr>Important Messages for Students</vt:lpstr>
      <vt:lpstr>Dot Diva market research identified appealing messages </vt:lpstr>
      <vt:lpstr>Take care what you communicate</vt:lpstr>
      <vt:lpstr>What messages influence parents?</vt:lpstr>
      <vt:lpstr>What messages influence counselors?</vt:lpstr>
      <vt:lpstr>Which Messages Do All Audiences Need to Hear?</vt:lpstr>
      <vt:lpstr>Help them see they’ll succeed with hard work</vt:lpstr>
      <vt:lpstr>Stereotypes affect performance</vt:lpstr>
      <vt:lpstr>Try tailoring your message content</vt:lpstr>
      <vt:lpstr>Convey Your Message</vt:lpstr>
      <vt:lpstr>Introductory courses are crucial</vt:lpstr>
      <vt:lpstr>What to Do If Talented Students Object</vt:lpstr>
      <vt:lpstr>College women say they avoid computing majors because </vt:lpstr>
      <vt:lpstr>Overcome objections and  biases</vt:lpstr>
      <vt:lpstr>Don’t let refusal be permanent </vt:lpstr>
      <vt:lpstr>Student Experiences</vt:lpstr>
      <vt:lpstr>Leverage  your assets</vt:lpstr>
      <vt:lpstr>What assets do you have?</vt:lpstr>
      <vt:lpstr>NCWIT Award for Aspirations in Computing</vt:lpstr>
      <vt:lpstr>NCWIT Award for Aspirations  in Computing</vt:lpstr>
      <vt:lpstr>PowerPoint Presentation</vt:lpstr>
      <vt:lpstr>Schools Providing Scholarships</vt:lpstr>
      <vt:lpstr>How do I participate?</vt:lpstr>
      <vt:lpstr>Don’t forget to track your outcomes!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CS101</dc:title>
  <dc:creator>J. P. Cohoon</dc:creator>
  <cp:lastModifiedBy>Joanne McGrath Cohoon</cp:lastModifiedBy>
  <cp:revision>247</cp:revision>
  <dcterms:created xsi:type="dcterms:W3CDTF">2008-07-07T10:21:57Z</dcterms:created>
  <dcterms:modified xsi:type="dcterms:W3CDTF">2011-07-27T16:52:31Z</dcterms:modified>
</cp:coreProperties>
</file>