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B523-A155-8949-97A1-E0C3DFAD6E83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7388-A95D-2D49-AA8E-9D6820827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2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Conceptually </a:t>
            </a:r>
            <a:r>
              <a:rPr lang="en-US" dirty="0" smtClean="0"/>
              <a:t>similar operations/functions on different</a:t>
            </a:r>
            <a:r>
              <a:rPr lang="en-US" baseline="0" dirty="0" smtClean="0"/>
              <a:t> domains.</a:t>
            </a:r>
          </a:p>
          <a:p>
            <a:r>
              <a:rPr lang="en-US" baseline="0" dirty="0" smtClean="0"/>
              <a:t>Challenges:   using the name is ambiguous. Compiler needs to know what to generate in the code.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7388-A95D-2D49-AA8E-9D68208274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Subclasses declare method with same name and same type signature.</a:t>
            </a:r>
          </a:p>
          <a:p>
            <a:r>
              <a:rPr lang="en-US" dirty="0" smtClean="0"/>
              <a:t>Same number and type of arguments and same name, but different classes.</a:t>
            </a:r>
          </a:p>
          <a:p>
            <a:r>
              <a:rPr lang="en-US" dirty="0" smtClean="0"/>
              <a:t>Resolve by inheritance graph and type of receiver object. Play function is overridden.</a:t>
            </a:r>
          </a:p>
          <a:p>
            <a:r>
              <a:rPr lang="en-US" dirty="0" err="1" smtClean="0"/>
              <a:t>Wind.play</a:t>
            </a:r>
            <a:r>
              <a:rPr lang="en-US" dirty="0" smtClean="0"/>
              <a:t>(note) overrides </a:t>
            </a:r>
            <a:r>
              <a:rPr lang="en-US" dirty="0" err="1" smtClean="0"/>
              <a:t>instrument.play</a:t>
            </a:r>
            <a:endParaRPr lang="en-US" dirty="0" smtClean="0"/>
          </a:p>
          <a:p>
            <a:r>
              <a:rPr lang="en-US" dirty="0" smtClean="0"/>
              <a:t>Instrument brass</a:t>
            </a:r>
          </a:p>
          <a:p>
            <a:r>
              <a:rPr lang="en-US" dirty="0" smtClean="0"/>
              <a:t>Read(x);</a:t>
            </a:r>
          </a:p>
          <a:p>
            <a:r>
              <a:rPr lang="en-US" dirty="0" smtClean="0"/>
              <a:t>If x &lt; 10 then </a:t>
            </a:r>
            <a:r>
              <a:rPr lang="en-US" dirty="0" smtClean="0"/>
              <a:t>then</a:t>
            </a:r>
            <a:r>
              <a:rPr lang="en-US" dirty="0" smtClean="0"/>
              <a:t>(flute)</a:t>
            </a:r>
          </a:p>
          <a:p>
            <a:r>
              <a:rPr lang="en-US" dirty="0" smtClean="0"/>
              <a:t>      else tune(brass);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7388-A95D-2D49-AA8E-9D68208274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Music.tune</a:t>
            </a:r>
            <a:r>
              <a:rPr lang="en-US" dirty="0" smtClean="0"/>
              <a:t>(</a:t>
            </a:r>
            <a:r>
              <a:rPr lang="en-US" dirty="0" smtClean="0"/>
              <a:t>instrument) calls </a:t>
            </a:r>
            <a:r>
              <a:rPr lang="en-US" dirty="0" err="1" smtClean="0"/>
              <a:t>i.play</a:t>
            </a:r>
            <a:r>
              <a:rPr lang="en-US" dirty="0" smtClean="0"/>
              <a:t>(note).</a:t>
            </a:r>
          </a:p>
          <a:p>
            <a:r>
              <a:rPr lang="en-US" dirty="0" smtClean="0"/>
              <a:t>What play is called? Wind or instrument?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dynamic type of the </a:t>
            </a:r>
            <a:r>
              <a:rPr lang="en-US" baseline="0" dirty="0" err="1" smtClean="0"/>
              <a:t>e.x</a:t>
            </a:r>
            <a:r>
              <a:rPr lang="en-US" baseline="0" dirty="0" smtClean="0"/>
              <a:t>(…) tells us which method is being called?</a:t>
            </a:r>
          </a:p>
          <a:p>
            <a:r>
              <a:rPr lang="en-US" baseline="0" dirty="0" smtClean="0"/>
              <a:t>So, a call to an </a:t>
            </a:r>
            <a:r>
              <a:rPr lang="en-US" baseline="0" dirty="0" smtClean="0"/>
              <a:t>overridden </a:t>
            </a:r>
            <a:r>
              <a:rPr lang="en-US" baseline="0" dirty="0" smtClean="0"/>
              <a:t>method is polymorphic call site.</a:t>
            </a:r>
          </a:p>
          <a:p>
            <a:r>
              <a:rPr lang="en-US" baseline="0" dirty="0" smtClean="0"/>
              <a:t>At compiler time, semantic analysis makes sure the types are compatible at the call.</a:t>
            </a:r>
          </a:p>
          <a:p>
            <a:r>
              <a:rPr lang="en-US" baseline="0" dirty="0" smtClean="0"/>
              <a:t>During code gen, must generate code to resolve the correct dynamic type, lookup the location of</a:t>
            </a:r>
          </a:p>
          <a:p>
            <a:r>
              <a:rPr lang="en-US" baseline="0" dirty="0" smtClean="0"/>
              <a:t>The method in the dispatch table and jump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7388-A95D-2D49-AA8E-9D68208274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Parametric polymorphism</a:t>
            </a:r>
            <a:r>
              <a:rPr lang="en-US" baseline="0" dirty="0" smtClean="0"/>
              <a:t> - </a:t>
            </a:r>
            <a:r>
              <a:rPr lang="en-US" dirty="0" smtClean="0"/>
              <a:t>A single function with a body that can be executed with different type arguments. You only wrote</a:t>
            </a:r>
            <a:r>
              <a:rPr lang="en-US" baseline="0" dirty="0" smtClean="0"/>
              <a:t> the function once.  Example tune.  </a:t>
            </a:r>
            <a:r>
              <a:rPr lang="en-US" baseline="0" dirty="0" err="1" smtClean="0"/>
              <a:t>Music.tune</a:t>
            </a:r>
            <a:r>
              <a:rPr lang="en-US" baseline="0" dirty="0" smtClean="0"/>
              <a:t>(instrument) is a polymorphic method. Takes</a:t>
            </a:r>
          </a:p>
          <a:p>
            <a:r>
              <a:rPr lang="en-US" baseline="0" dirty="0" smtClean="0"/>
              <a:t>A general instrument or a wind instrument.</a:t>
            </a:r>
          </a:p>
          <a:p>
            <a:r>
              <a:rPr lang="en-US" baseline="0" dirty="0" smtClean="0"/>
              <a:t>One time.  To type check, need concept of type variables in</a:t>
            </a:r>
          </a:p>
          <a:p>
            <a:r>
              <a:rPr lang="en-US" baseline="0" dirty="0" smtClean="0"/>
              <a:t>Type expressions – to represent type expressions of unknown type.</a:t>
            </a:r>
          </a:p>
          <a:p>
            <a:r>
              <a:rPr lang="en-US" baseline="0" dirty="0" smtClean="0"/>
              <a:t>Distinct occurrences of poly function can have different </a:t>
            </a:r>
            <a:r>
              <a:rPr lang="en-US" baseline="0" dirty="0" err="1" smtClean="0"/>
              <a:t>arg</a:t>
            </a:r>
            <a:r>
              <a:rPr lang="en-US" baseline="0" dirty="0" smtClean="0"/>
              <a:t> types.</a:t>
            </a:r>
          </a:p>
          <a:p>
            <a:r>
              <a:rPr lang="en-US" baseline="0" dirty="0" smtClean="0"/>
              <a:t>Need to determine </a:t>
            </a:r>
            <a:r>
              <a:rPr lang="en-US" baseline="0" dirty="0" err="1" smtClean="0"/>
              <a:t>eguivalence</a:t>
            </a:r>
            <a:r>
              <a:rPr lang="en-US" baseline="0" dirty="0" smtClean="0"/>
              <a:t> of 2 type </a:t>
            </a:r>
            <a:r>
              <a:rPr lang="en-US" baseline="0" dirty="0" err="1" smtClean="0"/>
              <a:t>exprs</a:t>
            </a:r>
            <a:r>
              <a:rPr lang="en-US" baseline="0" dirty="0" smtClean="0"/>
              <a:t> with type </a:t>
            </a:r>
            <a:r>
              <a:rPr lang="en-US" baseline="0" dirty="0" err="1" smtClean="0"/>
              <a:t>vars</a:t>
            </a:r>
            <a:r>
              <a:rPr lang="en-US" baseline="0" dirty="0" smtClean="0"/>
              <a:t> = unification.</a:t>
            </a:r>
          </a:p>
          <a:p>
            <a:r>
              <a:rPr lang="en-US" baseline="0" dirty="0" smtClean="0"/>
              <a:t>Can’t tell during type checking . Use type variables and unification to determine equivalence of 2 type expressions with type variables.</a:t>
            </a:r>
          </a:p>
          <a:p>
            <a:endParaRPr lang="en-US" dirty="0" smtClean="0"/>
          </a:p>
          <a:p>
            <a:r>
              <a:rPr lang="en-US" dirty="0" err="1" smtClean="0"/>
              <a:t>Music.tune</a:t>
            </a:r>
            <a:r>
              <a:rPr lang="en-US" dirty="0" smtClean="0"/>
              <a:t>(</a:t>
            </a:r>
            <a:r>
              <a:rPr lang="en-US" dirty="0" smtClean="0"/>
              <a:t>instrument) calls </a:t>
            </a:r>
            <a:r>
              <a:rPr lang="en-US" dirty="0" err="1" smtClean="0"/>
              <a:t>i.play</a:t>
            </a:r>
            <a:r>
              <a:rPr lang="en-US" dirty="0" smtClean="0"/>
              <a:t>(note).</a:t>
            </a:r>
          </a:p>
          <a:p>
            <a:r>
              <a:rPr lang="en-US" dirty="0" smtClean="0"/>
              <a:t>What play is called? Wind or instrument?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dynamic type of the </a:t>
            </a:r>
            <a:r>
              <a:rPr lang="en-US" baseline="0" dirty="0" err="1" smtClean="0"/>
              <a:t>e.x</a:t>
            </a:r>
            <a:r>
              <a:rPr lang="en-US" baseline="0" dirty="0" smtClean="0"/>
              <a:t>(…) tells us which method is being called?</a:t>
            </a:r>
          </a:p>
          <a:p>
            <a:r>
              <a:rPr lang="en-US" baseline="0" dirty="0" smtClean="0"/>
              <a:t>So, a call to an </a:t>
            </a:r>
            <a:r>
              <a:rPr lang="en-US" baseline="0" dirty="0" smtClean="0"/>
              <a:t>overridden </a:t>
            </a:r>
            <a:r>
              <a:rPr lang="en-US" baseline="0" dirty="0" smtClean="0"/>
              <a:t>method is polymorphic call site.</a:t>
            </a:r>
          </a:p>
          <a:p>
            <a:r>
              <a:rPr lang="en-US" baseline="0" dirty="0" smtClean="0"/>
              <a:t>At compiler time, semantic analysis makes sure the types are compatible at the call.</a:t>
            </a:r>
          </a:p>
          <a:p>
            <a:r>
              <a:rPr lang="en-US" baseline="0" dirty="0" smtClean="0"/>
              <a:t>During code gen, must generate code to resolve the correct dynamic type, lookup the location of</a:t>
            </a:r>
          </a:p>
          <a:p>
            <a:r>
              <a:rPr lang="en-US" baseline="0" dirty="0" smtClean="0"/>
              <a:t>The method in the dispatch table and jump there.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7388-A95D-2D49-AA8E-9D68208274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Doh</a:t>
            </a:r>
            <a:r>
              <a:rPr lang="en-US" baseline="0" dirty="0" smtClean="0"/>
              <a:t> </a:t>
            </a:r>
            <a:r>
              <a:rPr lang="en-US" baseline="0" dirty="0" smtClean="0"/>
              <a:t>is polymorphic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 and B – same name in same block scope – 2 different methods, with different type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 expected – overloading</a:t>
            </a:r>
          </a:p>
          <a:p>
            <a:r>
              <a:rPr lang="en-US" baseline="0" dirty="0" smtClean="0"/>
              <a:t>C – in subclass, method with different type </a:t>
            </a:r>
            <a:r>
              <a:rPr lang="en-US" baseline="0" dirty="0" err="1" smtClean="0"/>
              <a:t>arg</a:t>
            </a:r>
            <a:r>
              <a:rPr lang="en-US" baseline="0" dirty="0" smtClean="0"/>
              <a:t> so not overriding, but instead overloading.</a:t>
            </a:r>
          </a:p>
          <a:p>
            <a:r>
              <a:rPr lang="en-US" baseline="0" dirty="0" smtClean="0"/>
              <a:t>W – at B</a:t>
            </a:r>
          </a:p>
          <a:p>
            <a:r>
              <a:rPr lang="en-US" baseline="0" dirty="0" smtClean="0"/>
              <a:t>X at A</a:t>
            </a:r>
          </a:p>
          <a:p>
            <a:r>
              <a:rPr lang="en-US" baseline="0" dirty="0" smtClean="0"/>
              <a:t>Y at B</a:t>
            </a:r>
          </a:p>
          <a:p>
            <a:r>
              <a:rPr lang="en-US" baseline="0" dirty="0" smtClean="0"/>
              <a:t>Z at 21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7388-A95D-2D49-AA8E-9D68208274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650430" cy="1790700"/>
          </a:xfrm>
          <a:prstGeom prst="rect">
            <a:avLst/>
          </a:prstGeom>
          <a:ln w="76200" cmpd="sng">
            <a:solidFill>
              <a:srgbClr val="003E8C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0" y="6173787"/>
            <a:ext cx="51435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EE59E1-9ED7-814E-8112-58530427A9C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3C8FD-4B1E-DD40-A3E0-6BC97C90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189038"/>
          </a:xfrm>
          <a:prstGeom prst="rect">
            <a:avLst/>
          </a:prstGeom>
          <a:solidFill>
            <a:srgbClr val="B8A6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23000"/>
            <a:ext cx="9144000" cy="635000"/>
          </a:xfrm>
          <a:prstGeom prst="rect">
            <a:avLst/>
          </a:prstGeom>
          <a:solidFill>
            <a:srgbClr val="003E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6963"/>
            <a:ext cx="9144000" cy="0"/>
          </a:xfrm>
          <a:prstGeom prst="line">
            <a:avLst/>
          </a:prstGeom>
          <a:ln w="57150" cmpd="sng">
            <a:solidFill>
              <a:srgbClr val="B8A6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196976"/>
            <a:ext cx="9144000" cy="0"/>
          </a:xfrm>
          <a:prstGeom prst="line">
            <a:avLst/>
          </a:prstGeom>
          <a:ln w="76200" cmpd="sng">
            <a:solidFill>
              <a:srgbClr val="003E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70" y="6242686"/>
            <a:ext cx="576630" cy="570864"/>
          </a:xfrm>
          <a:prstGeom prst="rect">
            <a:avLst/>
          </a:prstGeom>
          <a:ln w="38100" cmpd="sng">
            <a:solidFill>
              <a:srgbClr val="B8A66C"/>
            </a:solidFill>
          </a:ln>
        </p:spPr>
      </p:pic>
    </p:spTree>
    <p:extLst>
      <p:ext uri="{BB962C8B-B14F-4D97-AF65-F5344CB8AC3E}">
        <p14:creationId xmlns:p14="http://schemas.microsoft.com/office/powerpoint/2010/main" val="35335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merican Typewrite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E8C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E8C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E8C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E8C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E8C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on Type Checking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</a:p>
          <a:p>
            <a:endParaRPr lang="en-US"/>
          </a:p>
          <a:p>
            <a:r>
              <a:rPr lang="en-US" smtClean="0"/>
              <a:t>With </a:t>
            </a:r>
            <a:r>
              <a:rPr lang="en-US" dirty="0" smtClean="0"/>
              <a:t>a partner, Outline the main issues you need to know to implement a </a:t>
            </a:r>
            <a:r>
              <a:rPr lang="en-US" smtClean="0"/>
              <a:t>type checker.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and Coercion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C;</a:t>
            </a:r>
          </a:p>
          <a:p>
            <a:pPr marL="0" indent="0">
              <a:buNone/>
            </a:pPr>
            <a:r>
              <a:rPr lang="en-US" dirty="0" smtClean="0"/>
              <a:t>A = 1.5 + C;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id binds to &gt;1 semantic entity in same scope</a:t>
            </a:r>
          </a:p>
          <a:p>
            <a:pPr marL="0" indent="0">
              <a:buNone/>
            </a:pPr>
            <a:r>
              <a:rPr lang="en-US" dirty="0" smtClean="0"/>
              <a:t>Pascal: f = f + 1</a:t>
            </a:r>
          </a:p>
          <a:p>
            <a:pPr marL="0" indent="0">
              <a:buNone/>
            </a:pPr>
            <a:r>
              <a:rPr lang="en-US" dirty="0" smtClean="0"/>
              <a:t>Fortran/PL1: + </a:t>
            </a:r>
            <a:r>
              <a:rPr lang="en-US" dirty="0" err="1" smtClean="0"/>
              <a:t>int</a:t>
            </a:r>
            <a:r>
              <a:rPr lang="en-US" dirty="0" smtClean="0"/>
              <a:t> or real addition</a:t>
            </a:r>
          </a:p>
          <a:p>
            <a:pPr marL="0" indent="0">
              <a:buNone/>
            </a:pPr>
            <a:r>
              <a:rPr lang="en-US" dirty="0" smtClean="0"/>
              <a:t>Ada:    A(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Many languages: function </a:t>
            </a:r>
            <a:r>
              <a:rPr lang="en-US" dirty="0" err="1" smtClean="0"/>
              <a:t>decls</a:t>
            </a:r>
            <a:r>
              <a:rPr lang="en-US" dirty="0" smtClean="0"/>
              <a:t> with different parameter numbers/types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Why?   What are the challenges in implementing overloaded id’s?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overloaded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Determine unique meaning –  use context</a:t>
            </a:r>
          </a:p>
          <a:p>
            <a:r>
              <a:rPr lang="en-US" dirty="0" smtClean="0"/>
              <a:t>Operators (non-ids)</a:t>
            </a:r>
          </a:p>
          <a:p>
            <a:r>
              <a:rPr lang="en-US" dirty="0" smtClean="0"/>
              <a:t>Ids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43" y="3031112"/>
            <a:ext cx="5892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5700"/>
            <a:ext cx="77597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Overriding in Java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189038"/>
            <a:ext cx="5994696" cy="57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Polymorphic Call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189038"/>
            <a:ext cx="5994696" cy="57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1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Polymorphic Functions:</a:t>
            </a:r>
            <a:br>
              <a:rPr lang="en-US" dirty="0" smtClean="0"/>
            </a:br>
            <a:r>
              <a:rPr lang="en-US" dirty="0" smtClean="0"/>
              <a:t>one function </a:t>
            </a:r>
            <a:r>
              <a:rPr lang="en-US" dirty="0" err="1" smtClean="0"/>
              <a:t>decl</a:t>
            </a:r>
            <a:r>
              <a:rPr lang="en-US" dirty="0" smtClean="0"/>
              <a:t>, multiple type </a:t>
            </a:r>
            <a:r>
              <a:rPr lang="en-US" dirty="0" err="1" smtClean="0"/>
              <a:t>args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189038"/>
            <a:ext cx="5994696" cy="57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5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Polymorphism, Overloading, Overriding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89038"/>
            <a:ext cx="72263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7798"/>
      </p:ext>
    </p:extLst>
  </p:cSld>
  <p:clrMapOvr>
    <a:masterClrMapping/>
  </p:clrMapOvr>
</p:sld>
</file>

<file path=ppt/theme/theme1.xml><?xml version="1.0" encoding="utf-8"?>
<a:theme xmlns:a="http://schemas.openxmlformats.org/drawingml/2006/main" name="pollock-ud2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pollock-ud2-template.thmx</Template>
  <TotalTime>126</TotalTime>
  <Words>591</Words>
  <Application>Microsoft Macintosh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pollock-ud2-template</vt:lpstr>
      <vt:lpstr>More on Type Checking</vt:lpstr>
      <vt:lpstr>Conversion and Coercion</vt:lpstr>
      <vt:lpstr>Overloading</vt:lpstr>
      <vt:lpstr>Resolving overloaded symbols</vt:lpstr>
      <vt:lpstr>Another example</vt:lpstr>
      <vt:lpstr>Overriding in Java</vt:lpstr>
      <vt:lpstr>Polymorphic Call Sites</vt:lpstr>
      <vt:lpstr>Polymorphic Functions: one function decl, multiple type args</vt:lpstr>
      <vt:lpstr>Polymorphism, Overloading, Overriding</vt:lpstr>
      <vt:lpstr>Type Checking Summary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on Type Checking</dc:title>
  <dc:creator>Lori Pollock</dc:creator>
  <cp:lastModifiedBy>Lori Pollock</cp:lastModifiedBy>
  <cp:revision>14</cp:revision>
  <dcterms:created xsi:type="dcterms:W3CDTF">2013-10-27T23:55:03Z</dcterms:created>
  <dcterms:modified xsi:type="dcterms:W3CDTF">2013-10-31T13:56:01Z</dcterms:modified>
</cp:coreProperties>
</file>