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3" r:id="rId14"/>
    <p:sldId id="26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2" autoAdjust="0"/>
  </p:normalViewPr>
  <p:slideViewPr>
    <p:cSldViewPr snapToGrid="0" snapToObjects="1">
      <p:cViewPr varScale="1">
        <p:scale>
          <a:sx n="77" d="100"/>
          <a:sy n="77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E8E1-8A6E-1F47-99C5-2CF29D98461E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48420-1758-6945-9A46-558EC06C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47D1-AB4E-044E-945F-9C3E87820913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9806-3BA1-DE42-A41E-65B3751D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fie()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declared g[0], used g[17]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“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is not 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wrong dimension on use of 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undeclared variable q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10 is not a character string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9806-3BA1-DE42-A41E-65B3751D7B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9806-3BA1-DE42-A41E-65B3751D7B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650430" cy="1790700"/>
          </a:xfrm>
          <a:prstGeom prst="rect">
            <a:avLst/>
          </a:prstGeom>
          <a:ln w="76200" cmpd="sng">
            <a:solidFill>
              <a:srgbClr val="003E8C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0" y="6173787"/>
            <a:ext cx="51435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06EAA-6A08-A245-B6DF-1A2AC0220474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5F07C5-602B-864F-850A-9D823C38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AE7F-BCEB-DC4D-BAAD-C09EBA9C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189038"/>
          </a:xfrm>
          <a:prstGeom prst="rect">
            <a:avLst/>
          </a:prstGeom>
          <a:solidFill>
            <a:srgbClr val="B8A6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23000"/>
            <a:ext cx="9144000" cy="635000"/>
          </a:xfrm>
          <a:prstGeom prst="rect">
            <a:avLst/>
          </a:prstGeom>
          <a:solidFill>
            <a:srgbClr val="003E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6963"/>
            <a:ext cx="9144000" cy="0"/>
          </a:xfrm>
          <a:prstGeom prst="line">
            <a:avLst/>
          </a:prstGeom>
          <a:ln w="57150" cmpd="sng">
            <a:solidFill>
              <a:srgbClr val="B8A6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196976"/>
            <a:ext cx="9144000" cy="0"/>
          </a:xfrm>
          <a:prstGeom prst="line">
            <a:avLst/>
          </a:prstGeom>
          <a:ln w="76200" cmpd="sng">
            <a:solidFill>
              <a:srgbClr val="003E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370" y="6242686"/>
            <a:ext cx="576630" cy="570864"/>
          </a:xfrm>
          <a:prstGeom prst="rect">
            <a:avLst/>
          </a:prstGeom>
          <a:ln w="38100" cmpd="sng">
            <a:solidFill>
              <a:srgbClr val="B8A66C"/>
            </a:solidFill>
          </a:ln>
        </p:spPr>
      </p:pic>
    </p:spTree>
    <p:extLst>
      <p:ext uri="{BB962C8B-B14F-4D97-AF65-F5344CB8AC3E}">
        <p14:creationId xmlns:p14="http://schemas.microsoft.com/office/powerpoint/2010/main" val="35335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merican Typewrite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E8C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E8C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E8C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E8C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E8C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possible data structures could be used for storing a single scope?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Exercise: Assigned a given data structure, create arguments to “sell” yours as the one to be used, and arguments to “not buy” the others</a:t>
            </a:r>
          </a:p>
        </p:txBody>
      </p:sp>
    </p:spTree>
    <p:extLst>
      <p:ext uri="{BB962C8B-B14F-4D97-AF65-F5344CB8AC3E}">
        <p14:creationId xmlns:p14="http://schemas.microsoft.com/office/powerpoint/2010/main" val="90954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symbol table manager and data structure must implement: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 smtClean="0"/>
              <a:t>enter_scope</a:t>
            </a:r>
            <a:r>
              <a:rPr lang="en-US" sz="2400" b="1" dirty="0" smtClean="0"/>
              <a:t>()     start a new nested scope</a:t>
            </a:r>
          </a:p>
          <a:p>
            <a:pPr>
              <a:defRPr/>
            </a:pPr>
            <a:r>
              <a:rPr lang="en-US" sz="2400" b="1" dirty="0" smtClean="0"/>
              <a:t>lookup	(x)  		 finds current x (or null) via scoping rules</a:t>
            </a:r>
          </a:p>
          <a:p>
            <a:pPr>
              <a:defRPr/>
            </a:pPr>
            <a:r>
              <a:rPr lang="en-US" sz="2400" b="1" dirty="0" err="1" smtClean="0"/>
              <a:t>insert_symbol</a:t>
            </a:r>
            <a:r>
              <a:rPr lang="en-US" sz="2400" b="1" dirty="0" smtClean="0"/>
              <a:t>(x)    add a symbol x to the table</a:t>
            </a:r>
          </a:p>
          <a:p>
            <a:pPr>
              <a:defRPr/>
            </a:pPr>
            <a:r>
              <a:rPr lang="en-US" sz="2400" b="1" dirty="0"/>
              <a:t>l</a:t>
            </a:r>
            <a:r>
              <a:rPr lang="en-US" sz="2400" b="1" dirty="0" smtClean="0"/>
              <a:t>ocal-lookup(x)	 determines if x in local scope</a:t>
            </a:r>
          </a:p>
          <a:p>
            <a:pPr>
              <a:defRPr/>
            </a:pPr>
            <a:r>
              <a:rPr lang="en-US" sz="2400" b="1" dirty="0" err="1" smtClean="0"/>
              <a:t>exit_scope</a:t>
            </a:r>
            <a:r>
              <a:rPr lang="en-US" sz="2400" b="1" dirty="0" smtClean="0"/>
              <a:t>()        exit current scope</a:t>
            </a:r>
          </a:p>
          <a:p>
            <a:pPr marL="0" indent="0">
              <a:buNone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7863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we have to deal with scopes and scoping rules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1322" y="1996881"/>
            <a:ext cx="88392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  </a:t>
            </a:r>
            <a:r>
              <a:rPr lang="en-US" sz="2400" dirty="0">
                <a:cs typeface="+mn-cs"/>
              </a:rPr>
              <a:t>Separate table for each procedure (i.e., for each scope)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cs typeface="+mn-cs"/>
              </a:rPr>
              <a:t>  At a given point have symbol table for each nesting level </a:t>
            </a:r>
            <a:r>
              <a:rPr lang="en-US" sz="2400" dirty="0">
                <a:cs typeface="+mn-cs"/>
                <a:sym typeface="Symbol" charset="0"/>
              </a:rPr>
              <a:t>  current nesting level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cs typeface="+mn-cs"/>
              </a:rPr>
              <a:t>  Info is deleted as well as created</a:t>
            </a:r>
          </a:p>
        </p:txBody>
      </p:sp>
    </p:spTree>
    <p:extLst>
      <p:ext uri="{BB962C8B-B14F-4D97-AF65-F5344CB8AC3E}">
        <p14:creationId xmlns:p14="http://schemas.microsoft.com/office/powerpoint/2010/main" val="201779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773521" y="530198"/>
            <a:ext cx="4951776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Using a Symbol Table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1270" y="1590595"/>
            <a:ext cx="5942426" cy="7508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21"/>
              </a:lnSpc>
            </a:pPr>
            <a:r>
              <a:rPr lang="en-CA" sz="11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500">
                <a:solidFill>
                  <a:srgbClr val="3B3B3B"/>
                </a:solidFill>
                <a:latin typeface="DejaVu Serif"/>
                <a:cs typeface="DejaVu Serif"/>
              </a:rPr>
              <a:t>  To process a portion of the program that</a:t>
            </a:r>
          </a:p>
          <a:p>
            <a:pPr>
              <a:lnSpc>
                <a:spcPts val="2921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4630" y="1959428"/>
            <a:ext cx="6165769" cy="11516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3"/>
              </a:lnSpc>
            </a:pPr>
            <a:r>
              <a:rPr lang="en-CA" sz="2500">
                <a:solidFill>
                  <a:srgbClr val="3B3B3B"/>
                </a:solidFill>
                <a:latin typeface="DejaVu Serif"/>
                <a:cs typeface="DejaVu Serif"/>
              </a:rPr>
              <a:t>creates a scope (block statements, function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3B3B3B"/>
                </a:solidFill>
                <a:latin typeface="DejaVu Serif"/>
                <a:cs typeface="DejaVu Serif"/>
              </a:rPr>
              <a:t>calls, classes, etc.)</a:t>
            </a:r>
          </a:p>
          <a:p>
            <a:pPr>
              <a:lnSpc>
                <a:spcPts val="2993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6761" y="2869986"/>
            <a:ext cx="2649401" cy="656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53"/>
              </a:lnSpc>
            </a:pPr>
            <a:r>
              <a:rPr lang="en-CA" sz="10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200">
                <a:solidFill>
                  <a:srgbClr val="3B3B3B"/>
                </a:solidFill>
                <a:latin typeface="DejaVu Serif"/>
                <a:cs typeface="DejaVu Serif"/>
              </a:rPr>
              <a:t>  Enter a new scope.</a:t>
            </a:r>
          </a:p>
          <a:p>
            <a:pPr>
              <a:lnSpc>
                <a:spcPts val="2553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6761" y="3215768"/>
            <a:ext cx="6272162" cy="17730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92"/>
              </a:lnSpc>
            </a:pPr>
            <a:r>
              <a:rPr lang="en-CA" sz="10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200">
                <a:solidFill>
                  <a:srgbClr val="3B3B3B"/>
                </a:solidFill>
                <a:latin typeface="DejaVu Serif"/>
                <a:cs typeface="DejaVu Serif"/>
              </a:rPr>
              <a:t>  Add all variable declarations to the symbol table.</a:t>
            </a:r>
            <a:r>
              <a:rPr lang="en-CA" sz="2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00">
                <a:solidFill>
                  <a:srgbClr val="000000"/>
                </a:solidFill>
                <a:latin typeface="Times New Roman"/>
              </a:rPr>
            </a:br>
            <a:r>
              <a:rPr lang="en-CA" sz="10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200">
                <a:solidFill>
                  <a:srgbClr val="3B3B3B"/>
                </a:solidFill>
                <a:latin typeface="DejaVu Serif"/>
                <a:cs typeface="DejaVu Serif"/>
              </a:rPr>
              <a:t>  Process the body of the block/function/class.</a:t>
            </a:r>
            <a:r>
              <a:rPr lang="en-CA" sz="2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00">
                <a:solidFill>
                  <a:srgbClr val="000000"/>
                </a:solidFill>
                <a:latin typeface="Times New Roman"/>
              </a:rPr>
            </a:br>
            <a:r>
              <a:rPr lang="en-CA" sz="10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200">
                <a:solidFill>
                  <a:srgbClr val="3B3B3B"/>
                </a:solidFill>
                <a:latin typeface="DejaVu Serif"/>
                <a:cs typeface="DejaVu Serif"/>
              </a:rPr>
              <a:t>  Exit the scope.</a:t>
            </a:r>
          </a:p>
          <a:p>
            <a:pPr>
              <a:lnSpc>
                <a:spcPts val="349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1270" y="4644998"/>
            <a:ext cx="6713715" cy="11516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3"/>
              </a:lnSpc>
            </a:pPr>
            <a:r>
              <a:rPr lang="en-CA" sz="11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500">
                <a:solidFill>
                  <a:srgbClr val="3B3B3B"/>
                </a:solidFill>
                <a:latin typeface="DejaVu Serif"/>
                <a:cs typeface="DejaVu Serif"/>
              </a:rPr>
              <a:t>  Much of semantic analysis is defined in terms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3B3B3B"/>
                </a:solidFill>
                <a:latin typeface="DejaVu Serif"/>
                <a:cs typeface="DejaVu Serif"/>
              </a:rPr>
              <a:t>of recursive AST traversals like this.</a:t>
            </a:r>
          </a:p>
          <a:p>
            <a:pPr>
              <a:lnSpc>
                <a:spcPts val="2993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74638" y="5004375"/>
            <a:ext cx="8229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Search from </a:t>
            </a:r>
            <a:r>
              <a:rPr lang="en-US" sz="2000" dirty="0" smtClean="0"/>
              <a:t>top of stack</a:t>
            </a:r>
            <a:endParaRPr lang="en-US" sz="2000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When table not needed, delete the pointer to its symbol table else keep pointers to table - code generation, debugging - - delete only from active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7742238" y="1927225"/>
            <a:ext cx="1108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symbol </a:t>
            </a:r>
          </a:p>
          <a:p>
            <a:pPr>
              <a:defRPr/>
            </a:pPr>
            <a:r>
              <a:rPr lang="en-US" dirty="0">
                <a:cs typeface="+mn-cs"/>
              </a:rPr>
              <a:t>table</a:t>
            </a:r>
          </a:p>
          <a:p>
            <a:pPr>
              <a:defRPr/>
            </a:pPr>
            <a:r>
              <a:rPr lang="en-US" dirty="0">
                <a:cs typeface="+mn-cs"/>
              </a:rPr>
              <a:t>P3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654175"/>
            <a:ext cx="8453438" cy="3521075"/>
            <a:chOff x="304800" y="685800"/>
            <a:chExt cx="8453438" cy="3521075"/>
          </a:xfrm>
        </p:grpSpPr>
        <p:sp>
          <p:nvSpPr>
            <p:cNvPr id="105475" name="Line 3"/>
            <p:cNvSpPr>
              <a:spLocks noChangeShapeType="1"/>
            </p:cNvSpPr>
            <p:nvPr/>
          </p:nvSpPr>
          <p:spPr bwMode="auto">
            <a:xfrm>
              <a:off x="528638" y="958850"/>
              <a:ext cx="0" cy="280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6" name="Line 4"/>
            <p:cNvSpPr>
              <a:spLocks noChangeShapeType="1"/>
            </p:cNvSpPr>
            <p:nvPr/>
          </p:nvSpPr>
          <p:spPr bwMode="auto">
            <a:xfrm>
              <a:off x="528638" y="95885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7" name="Line 5"/>
            <p:cNvSpPr>
              <a:spLocks noChangeShapeType="1"/>
            </p:cNvSpPr>
            <p:nvPr/>
          </p:nvSpPr>
          <p:spPr bwMode="auto">
            <a:xfrm>
              <a:off x="528638" y="375920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8" name="Line 6"/>
            <p:cNvSpPr>
              <a:spLocks noChangeShapeType="1"/>
            </p:cNvSpPr>
            <p:nvPr/>
          </p:nvSpPr>
          <p:spPr bwMode="auto">
            <a:xfrm>
              <a:off x="1036638" y="124460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9" name="Line 7"/>
            <p:cNvSpPr>
              <a:spLocks noChangeShapeType="1"/>
            </p:cNvSpPr>
            <p:nvPr/>
          </p:nvSpPr>
          <p:spPr bwMode="auto">
            <a:xfrm>
              <a:off x="1036638" y="124460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>
              <a:off x="1036638" y="221615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1" name="Line 9"/>
            <p:cNvSpPr>
              <a:spLocks noChangeShapeType="1"/>
            </p:cNvSpPr>
            <p:nvPr/>
          </p:nvSpPr>
          <p:spPr bwMode="auto">
            <a:xfrm>
              <a:off x="1036638" y="255905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036638" y="255905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3" name="Line 11"/>
            <p:cNvSpPr>
              <a:spLocks noChangeShapeType="1"/>
            </p:cNvSpPr>
            <p:nvPr/>
          </p:nvSpPr>
          <p:spPr bwMode="auto">
            <a:xfrm>
              <a:off x="1036638" y="353060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4" name="Text Box 12"/>
            <p:cNvSpPr txBox="1">
              <a:spLocks noChangeArrowheads="1"/>
            </p:cNvSpPr>
            <p:nvPr/>
          </p:nvSpPr>
          <p:spPr bwMode="auto">
            <a:xfrm>
              <a:off x="812800" y="10747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</a:t>
              </a:r>
            </a:p>
          </p:txBody>
        </p:sp>
        <p:sp>
          <p:nvSpPr>
            <p:cNvPr id="105485" name="Text Box 13"/>
            <p:cNvSpPr txBox="1">
              <a:spLocks noChangeArrowheads="1"/>
            </p:cNvSpPr>
            <p:nvPr/>
          </p:nvSpPr>
          <p:spPr bwMode="auto">
            <a:xfrm>
              <a:off x="1138238" y="97155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sp>
          <p:nvSpPr>
            <p:cNvPr id="105486" name="Text Box 14"/>
            <p:cNvSpPr txBox="1">
              <a:spLocks noChangeArrowheads="1"/>
            </p:cNvSpPr>
            <p:nvPr/>
          </p:nvSpPr>
          <p:spPr bwMode="auto">
            <a:xfrm>
              <a:off x="731838" y="240030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1138238" y="234315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P4</a:t>
              </a:r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>
              <a:off x="2357438" y="153035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9" name="Line 17"/>
            <p:cNvSpPr>
              <a:spLocks noChangeShapeType="1"/>
            </p:cNvSpPr>
            <p:nvPr/>
          </p:nvSpPr>
          <p:spPr bwMode="auto">
            <a:xfrm>
              <a:off x="2357438" y="153035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0" name="Line 18"/>
            <p:cNvSpPr>
              <a:spLocks noChangeShapeType="1"/>
            </p:cNvSpPr>
            <p:nvPr/>
          </p:nvSpPr>
          <p:spPr bwMode="auto">
            <a:xfrm>
              <a:off x="2357438" y="204470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1" name="Text Box 19"/>
            <p:cNvSpPr txBox="1">
              <a:spLocks noChangeArrowheads="1"/>
            </p:cNvSpPr>
            <p:nvPr/>
          </p:nvSpPr>
          <p:spPr bwMode="auto">
            <a:xfrm>
              <a:off x="2052638" y="137160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</a:t>
              </a:r>
            </a:p>
          </p:txBody>
        </p:sp>
        <p:sp>
          <p:nvSpPr>
            <p:cNvPr id="105492" name="Text Box 20"/>
            <p:cNvSpPr txBox="1">
              <a:spLocks noChangeArrowheads="1"/>
            </p:cNvSpPr>
            <p:nvPr/>
          </p:nvSpPr>
          <p:spPr bwMode="auto">
            <a:xfrm>
              <a:off x="2459038" y="125730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P3</a:t>
              </a:r>
            </a:p>
          </p:txBody>
        </p:sp>
        <p:sp>
          <p:nvSpPr>
            <p:cNvPr id="105493" name="Text Box 21"/>
            <p:cNvSpPr txBox="1">
              <a:spLocks noChangeArrowheads="1"/>
            </p:cNvSpPr>
            <p:nvPr/>
          </p:nvSpPr>
          <p:spPr bwMode="auto">
            <a:xfrm>
              <a:off x="2560638" y="1771650"/>
              <a:ext cx="319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*</a:t>
              </a:r>
            </a:p>
          </p:txBody>
        </p:sp>
        <p:sp>
          <p:nvSpPr>
            <p:cNvPr id="105494" name="Text Box 22"/>
            <p:cNvSpPr txBox="1">
              <a:spLocks noChangeArrowheads="1"/>
            </p:cNvSpPr>
            <p:nvPr/>
          </p:nvSpPr>
          <p:spPr bwMode="auto">
            <a:xfrm>
              <a:off x="4648200" y="990600"/>
              <a:ext cx="99853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symbol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table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P1</a:t>
              </a:r>
            </a:p>
          </p:txBody>
        </p:sp>
        <p:sp>
          <p:nvSpPr>
            <p:cNvPr id="105495" name="Text Box 23"/>
            <p:cNvSpPr txBox="1">
              <a:spLocks noChangeArrowheads="1"/>
            </p:cNvSpPr>
            <p:nvPr/>
          </p:nvSpPr>
          <p:spPr bwMode="auto">
            <a:xfrm>
              <a:off x="6096000" y="990600"/>
              <a:ext cx="99853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symbol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table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grpSp>
          <p:nvGrpSpPr>
            <p:cNvPr id="46104" name="Group 25"/>
            <p:cNvGrpSpPr>
              <a:grpSpLocks/>
            </p:cNvGrpSpPr>
            <p:nvPr/>
          </p:nvGrpSpPr>
          <p:grpSpPr bwMode="auto">
            <a:xfrm>
              <a:off x="4572000" y="762000"/>
              <a:ext cx="4186238" cy="855663"/>
              <a:chOff x="2944" y="749"/>
              <a:chExt cx="2637" cy="539"/>
            </a:xfrm>
          </p:grpSpPr>
          <p:sp>
            <p:nvSpPr>
              <p:cNvPr id="105498" name="Rectangle 26"/>
              <p:cNvSpPr>
                <a:spLocks noChangeArrowheads="1"/>
              </p:cNvSpPr>
              <p:nvPr/>
            </p:nvSpPr>
            <p:spPr bwMode="auto">
              <a:xfrm>
                <a:off x="2957" y="964"/>
                <a:ext cx="640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499" name="Rectangle 27"/>
              <p:cNvSpPr>
                <a:spLocks noChangeArrowheads="1"/>
              </p:cNvSpPr>
              <p:nvPr/>
            </p:nvSpPr>
            <p:spPr bwMode="auto">
              <a:xfrm>
                <a:off x="3917" y="964"/>
                <a:ext cx="640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00" name="Rectangle 28"/>
              <p:cNvSpPr>
                <a:spLocks noChangeArrowheads="1"/>
              </p:cNvSpPr>
              <p:nvPr/>
            </p:nvSpPr>
            <p:spPr bwMode="auto">
              <a:xfrm>
                <a:off x="4941" y="964"/>
                <a:ext cx="640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01" name="Text Box 29"/>
              <p:cNvSpPr txBox="1">
                <a:spLocks noChangeArrowheads="1"/>
              </p:cNvSpPr>
              <p:nvPr/>
            </p:nvSpPr>
            <p:spPr bwMode="auto">
              <a:xfrm>
                <a:off x="2944" y="749"/>
                <a:ext cx="85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linear list</a:t>
                </a:r>
              </a:p>
            </p:txBody>
          </p:sp>
          <p:sp>
            <p:nvSpPr>
              <p:cNvPr id="105502" name="Line 30"/>
              <p:cNvSpPr>
                <a:spLocks noChangeShapeType="1"/>
              </p:cNvSpPr>
              <p:nvPr/>
            </p:nvSpPr>
            <p:spPr bwMode="auto">
              <a:xfrm flipH="1">
                <a:off x="4557" y="11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03" name="Line 31"/>
              <p:cNvSpPr>
                <a:spLocks noChangeShapeType="1"/>
              </p:cNvSpPr>
              <p:nvPr/>
            </p:nvSpPr>
            <p:spPr bwMode="auto">
              <a:xfrm flipH="1">
                <a:off x="3597" y="1108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3475038" y="2444750"/>
              <a:ext cx="868362" cy="1289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5" name="Line 33"/>
            <p:cNvSpPr>
              <a:spLocks noChangeShapeType="1"/>
            </p:cNvSpPr>
            <p:nvPr/>
          </p:nvSpPr>
          <p:spPr bwMode="auto">
            <a:xfrm>
              <a:off x="3475038" y="278765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6" name="Line 34"/>
            <p:cNvSpPr>
              <a:spLocks noChangeShapeType="1"/>
            </p:cNvSpPr>
            <p:nvPr/>
          </p:nvSpPr>
          <p:spPr bwMode="auto">
            <a:xfrm>
              <a:off x="3475038" y="31877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7" name="Text Box 35"/>
            <p:cNvSpPr txBox="1">
              <a:spLocks noChangeArrowheads="1"/>
            </p:cNvSpPr>
            <p:nvPr/>
          </p:nvSpPr>
          <p:spPr bwMode="auto">
            <a:xfrm>
              <a:off x="3678238" y="2514600"/>
              <a:ext cx="4209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cs typeface="+mn-cs"/>
                </a:rPr>
                <a:t>P3</a:t>
              </a:r>
              <a:endParaRPr lang="en-US" dirty="0">
                <a:cs typeface="+mn-cs"/>
              </a:endParaRPr>
            </a:p>
          </p:txBody>
        </p:sp>
        <p:sp>
          <p:nvSpPr>
            <p:cNvPr id="105508" name="Text Box 36"/>
            <p:cNvSpPr txBox="1">
              <a:spLocks noChangeArrowheads="1"/>
            </p:cNvSpPr>
            <p:nvPr/>
          </p:nvSpPr>
          <p:spPr bwMode="auto">
            <a:xfrm>
              <a:off x="3657600" y="2895600"/>
              <a:ext cx="546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sp>
          <p:nvSpPr>
            <p:cNvPr id="105509" name="Text Box 37"/>
            <p:cNvSpPr txBox="1">
              <a:spLocks noChangeArrowheads="1"/>
            </p:cNvSpPr>
            <p:nvPr/>
          </p:nvSpPr>
          <p:spPr bwMode="auto">
            <a:xfrm>
              <a:off x="3657600" y="3303588"/>
              <a:ext cx="4209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cs typeface="+mn-cs"/>
                </a:rPr>
                <a:t>P1</a:t>
              </a:r>
              <a:endParaRPr lang="en-US" dirty="0">
                <a:cs typeface="+mn-cs"/>
              </a:endParaRPr>
            </a:p>
          </p:txBody>
        </p:sp>
        <p:sp>
          <p:nvSpPr>
            <p:cNvPr id="105510" name="Rectangle 38"/>
            <p:cNvSpPr>
              <a:spLocks noChangeArrowheads="1"/>
            </p:cNvSpPr>
            <p:nvPr/>
          </p:nvSpPr>
          <p:spPr bwMode="auto">
            <a:xfrm>
              <a:off x="6523038" y="2273300"/>
              <a:ext cx="1422400" cy="1485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1" name="Line 39"/>
            <p:cNvSpPr>
              <a:spLocks noChangeShapeType="1"/>
            </p:cNvSpPr>
            <p:nvPr/>
          </p:nvSpPr>
          <p:spPr bwMode="auto">
            <a:xfrm>
              <a:off x="6523038" y="2730500"/>
              <a:ext cx="142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>
              <a:off x="6523038" y="3244850"/>
              <a:ext cx="142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3" name="Line 41"/>
            <p:cNvSpPr>
              <a:spLocks noChangeShapeType="1"/>
            </p:cNvSpPr>
            <p:nvPr/>
          </p:nvSpPr>
          <p:spPr bwMode="auto">
            <a:xfrm flipV="1">
              <a:off x="4389438" y="2501900"/>
              <a:ext cx="203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4" name="Line 42"/>
            <p:cNvSpPr>
              <a:spLocks noChangeShapeType="1"/>
            </p:cNvSpPr>
            <p:nvPr/>
          </p:nvSpPr>
          <p:spPr bwMode="auto">
            <a:xfrm>
              <a:off x="4389438" y="3016250"/>
              <a:ext cx="203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5" name="Line 43"/>
            <p:cNvSpPr>
              <a:spLocks noChangeShapeType="1"/>
            </p:cNvSpPr>
            <p:nvPr/>
          </p:nvSpPr>
          <p:spPr bwMode="auto">
            <a:xfrm>
              <a:off x="4389438" y="3359150"/>
              <a:ext cx="1930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6" name="Text Box 44"/>
            <p:cNvSpPr txBox="1">
              <a:spLocks noChangeArrowheads="1"/>
            </p:cNvSpPr>
            <p:nvPr/>
          </p:nvSpPr>
          <p:spPr bwMode="auto">
            <a:xfrm>
              <a:off x="3429000" y="3810000"/>
              <a:ext cx="911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active</a:t>
              </a:r>
            </a:p>
          </p:txBody>
        </p:sp>
        <p:sp>
          <p:nvSpPr>
            <p:cNvPr id="105517" name="Text Box 45"/>
            <p:cNvSpPr txBox="1">
              <a:spLocks noChangeArrowheads="1"/>
            </p:cNvSpPr>
            <p:nvPr/>
          </p:nvSpPr>
          <p:spPr bwMode="auto">
            <a:xfrm>
              <a:off x="304800" y="7318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105518" name="Text Box 46"/>
            <p:cNvSpPr txBox="1">
              <a:spLocks noChangeArrowheads="1"/>
            </p:cNvSpPr>
            <p:nvPr/>
          </p:nvSpPr>
          <p:spPr bwMode="auto">
            <a:xfrm>
              <a:off x="833438" y="68580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2638" y="3382149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of stack: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7909" y="1901799"/>
            <a:ext cx="4073321" cy="9553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60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3114" y="2132320"/>
            <a:ext cx="3201397" cy="4876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</a:p>
          <a:p>
            <a:pPr>
              <a:lnSpc>
                <a:spcPts val="1878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105602" y="2120793"/>
            <a:ext cx="492523" cy="4876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87909" y="2362841"/>
            <a:ext cx="123131" cy="4801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334005" y="2535731"/>
            <a:ext cx="1600699" cy="5067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9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</a:p>
          <a:p>
            <a:pPr>
              <a:lnSpc>
                <a:spcPts val="19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188141" y="2512679"/>
            <a:ext cx="156906" cy="6348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4"/>
              </a:lnSpc>
            </a:pP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1</a:t>
            </a:r>
          </a:p>
          <a:p>
            <a:pPr>
              <a:lnSpc>
                <a:spcPts val="2504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714045" y="2950669"/>
            <a:ext cx="861915" cy="6348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</a:p>
          <a:p>
            <a:pPr>
              <a:lnSpc>
                <a:spcPts val="2504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8188141" y="2927617"/>
            <a:ext cx="156906" cy="6348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4"/>
              </a:lnSpc>
            </a:pP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2</a:t>
            </a:r>
          </a:p>
          <a:p>
            <a:pPr>
              <a:lnSpc>
                <a:spcPts val="2504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7909" y="5670817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7909" y="5670817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7909" y="5670817"/>
            <a:ext cx="1248193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6 problems with this code.</a:t>
            </a:r>
            <a:br>
              <a:rPr lang="en-US" dirty="0" smtClean="0"/>
            </a:br>
            <a:r>
              <a:rPr lang="en-US" dirty="0" smtClean="0"/>
              <a:t>These issues go beyond syntax.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638675" cy="49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29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3324528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public void doSomething()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418644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248193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3324528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public void doSomething()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418644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248193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3324528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4186443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248193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3324528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4186443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447658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447658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447658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447658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34005" y="5843707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6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kinds of questions does the semantic analysis/code generator need to answer?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650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5198248"/>
            <a:ext cx="4186443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System.out.println(publicBaseInt);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44029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34005" y="5843707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6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6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317" y="5198248"/>
            <a:ext cx="4186443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System.out.println(publicBaseInt);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113" y="544029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58358" y="6350854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6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334005" y="5843707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6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3703928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1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protected int baseInt = 2;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846934"/>
            <a:ext cx="430957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derivedInt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570789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4;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68664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System.out.println(publicBaseInt);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817051" cy="7050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58358" y="6350854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6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34005" y="5843707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6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9" name="TextBox 2"/>
          <p:cNvSpPr txBox="1"/>
          <p:nvPr/>
        </p:nvSpPr>
        <p:spPr>
          <a:xfrm>
            <a:off x="1312866" y="530198"/>
            <a:ext cx="558897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Scoping with Inheritance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60111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13325"/>
            <a:ext cx="3570789" cy="4644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1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publicBaseInt = 1;</a:t>
            </a:r>
          </a:p>
          <a:p>
            <a:pPr>
              <a:lnSpc>
                <a:spcPts val="18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3113" y="2143845"/>
            <a:ext cx="861915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protect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374366"/>
            <a:ext cx="123131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7909" y="2846934"/>
            <a:ext cx="1354437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319502"/>
            <a:ext cx="73878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50489" y="2086215"/>
            <a:ext cx="3154409" cy="12473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9620">
              <a:lnSpc>
                <a:spcPts val="2449"/>
              </a:lnSpc>
              <a:tabLst>
                <a:tab pos="288004" algn="l"/>
              </a:tabLst>
            </a:pP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Typically the scope would also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	contain the names “</a:t>
            </a:r>
            <a:r>
              <a:rPr lang="en-CA" sz="1600" b="1">
                <a:solidFill>
                  <a:srgbClr val="0000FF"/>
                </a:solidFill>
                <a:latin typeface="Courier New Bold"/>
                <a:cs typeface="Courier New Bold"/>
              </a:rPr>
              <a:t>Base</a:t>
            </a: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” and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“</a:t>
            </a:r>
            <a:r>
              <a:rPr lang="en-CA" sz="1600" b="1">
                <a:solidFill>
                  <a:srgbClr val="0000FF"/>
                </a:solidFill>
                <a:latin typeface="Courier New Bold"/>
                <a:cs typeface="Courier New Bold"/>
              </a:rPr>
              <a:t>Derived</a:t>
            </a: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,” along with the function</a:t>
            </a:r>
          </a:p>
          <a:p>
            <a:pPr>
              <a:lnSpc>
                <a:spcPts val="2472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23234" y="3077455"/>
            <a:ext cx="2871690" cy="9955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28325">
              <a:lnSpc>
                <a:spcPts val="2631"/>
              </a:lnSpc>
            </a:pP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name “</a:t>
            </a:r>
            <a:r>
              <a:rPr lang="en-CA" sz="1600" b="1">
                <a:solidFill>
                  <a:srgbClr val="0000FF"/>
                </a:solidFill>
                <a:latin typeface="Courier New Bold"/>
                <a:cs typeface="Courier New Bold"/>
              </a:rPr>
              <a:t>doSomething</a:t>
            </a: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.”  For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Arial"/>
                <a:cs typeface="Arial"/>
              </a:rPr>
              <a:t>simplicity, I've left these out.</a:t>
            </a:r>
          </a:p>
          <a:p>
            <a:pPr>
              <a:lnSpc>
                <a:spcPts val="261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05602" y="2132319"/>
            <a:ext cx="49252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34005" y="2524205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14045" y="2939143"/>
            <a:ext cx="164588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474582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83113" y="3792070"/>
            <a:ext cx="9850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8317" y="4022591"/>
            <a:ext cx="4186443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System.out.println(baseInt);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8317" y="4495159"/>
            <a:ext cx="3817051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System.out.println(derivedInt);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8317" y="4967727"/>
            <a:ext cx="270887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int publicBaseInt = 6;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3113" y="5198249"/>
            <a:ext cx="4688972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System.out.println(publicBaseInt);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7909" y="5670817"/>
            <a:ext cx="1419314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1117456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	&gt; 4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58358" y="5912864"/>
            <a:ext cx="114114" cy="3875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501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58358" y="6108806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58358" y="6350854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6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921340" y="3792070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29784" y="4183956"/>
            <a:ext cx="183201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658904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derivedInt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334005" y="4598894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4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667980" y="5451822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34005" y="5843707"/>
            <a:ext cx="2029766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85474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publicBaseInt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6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35930" y="3377133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55315" y="3769018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</a:t>
            </a: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value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</a:t>
            </a: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this.value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</a:t>
            </a: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super.value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35930" y="3377133"/>
            <a:ext cx="86191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55315" y="3769018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</a:t>
            </a: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value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</a:t>
            </a: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this.value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</a:t>
            </a: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super.value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85612" y="5209775"/>
            <a:ext cx="11982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3113" y="4022591"/>
            <a:ext cx="4440385" cy="9361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85612" y="5209775"/>
            <a:ext cx="11982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Semantic Analysis = Values/Meaning</a:t>
            </a:r>
            <a:br>
              <a:rPr lang="en-US" dirty="0" smtClean="0"/>
            </a:br>
            <a:r>
              <a:rPr lang="en-US" dirty="0" smtClean="0"/>
              <a:t>Context-Sensitive Analysis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108" y="1962089"/>
            <a:ext cx="9016892" cy="359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3619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3113" y="4022591"/>
            <a:ext cx="4440385" cy="9361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3817051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264638"/>
            <a:ext cx="4442711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3817051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264638"/>
            <a:ext cx="4442711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817051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94018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System.out.println(super.value);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495159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817051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94018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System.out.println(super.value);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495159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38972" y="5693869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public int value = 2;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2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38972" y="5693869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62408" y="3792070"/>
            <a:ext cx="3018544" cy="5295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6"/>
              </a:lnSpc>
              <a:tabLst>
                <a:tab pos="1681945" algn="l"/>
                <a:tab pos="2833962" algn="l"/>
              </a:tabLst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2</a:t>
            </a:r>
          </a:p>
          <a:p>
            <a:pPr>
              <a:lnSpc>
                <a:spcPts val="203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624371" y="212086"/>
            <a:ext cx="7812635" cy="17703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 dirty="0">
                <a:solidFill>
                  <a:srgbClr val="3B3B3B"/>
                </a:solidFill>
                <a:latin typeface="DejaVu Serif"/>
                <a:cs typeface="DejaVu Serif"/>
              </a:rPr>
              <a:t>Explicit </a:t>
            </a:r>
            <a:r>
              <a:rPr lang="en-CA" sz="4000" dirty="0" smtClean="0">
                <a:solidFill>
                  <a:srgbClr val="3B3B3B"/>
                </a:solidFill>
                <a:latin typeface="DejaVu Serif"/>
                <a:cs typeface="DejaVu Serif"/>
              </a:rPr>
              <a:t>Disambiguation – no value</a:t>
            </a:r>
          </a:p>
          <a:p>
            <a:pPr>
              <a:lnSpc>
                <a:spcPts val="4590"/>
              </a:lnSpc>
            </a:pPr>
            <a:r>
              <a:rPr lang="en-CA" sz="4000" dirty="0" smtClean="0">
                <a:solidFill>
                  <a:srgbClr val="3B3B3B"/>
                </a:solidFill>
                <a:latin typeface="DejaVu Serif"/>
                <a:cs typeface="DejaVu Serif"/>
              </a:rPr>
              <a:t>Declared in Derived</a:t>
            </a:r>
            <a:endParaRPr lang="en-CA" sz="4000" dirty="0">
              <a:solidFill>
                <a:srgbClr val="3B3B3B"/>
              </a:solidFill>
              <a:latin typeface="DejaVu Serif"/>
              <a:cs typeface="DejaVu Serif"/>
            </a:endParaRPr>
          </a:p>
          <a:p>
            <a:pPr>
              <a:lnSpc>
                <a:spcPts val="4590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85612" y="5209775"/>
            <a:ext cx="11982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3113" y="4022591"/>
            <a:ext cx="4440385" cy="9361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85612" y="5209775"/>
            <a:ext cx="11982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3113" y="4022591"/>
            <a:ext cx="4440385" cy="9361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7" y="423388"/>
            <a:ext cx="8475123" cy="64346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 smtClean="0"/>
              <a:t>SCOPING: Consider </a:t>
            </a:r>
            <a:r>
              <a:rPr lang="en-US" sz="1800" dirty="0"/>
              <a:t>the following code segment in a language with nested function definitions in which all parameters are passed by reference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r>
              <a:rPr lang="en-US" sz="1200" dirty="0"/>
              <a:t> </a:t>
            </a:r>
          </a:p>
          <a:p>
            <a:r>
              <a:rPr lang="en-US" sz="1100" dirty="0" err="1"/>
              <a:t>int</a:t>
            </a:r>
            <a:r>
              <a:rPr lang="en-US" sz="1100" dirty="0"/>
              <a:t> a, b, c, d;</a:t>
            </a:r>
          </a:p>
          <a:p>
            <a:r>
              <a:rPr lang="en-US" sz="1100" dirty="0"/>
              <a:t>function f(</a:t>
            </a:r>
            <a:r>
              <a:rPr lang="en-US" sz="1100" dirty="0" err="1"/>
              <a:t>int</a:t>
            </a:r>
            <a:r>
              <a:rPr lang="en-US" sz="1100" dirty="0"/>
              <a:t> a, </a:t>
            </a:r>
            <a:r>
              <a:rPr lang="en-US" sz="1100" dirty="0" err="1"/>
              <a:t>int</a:t>
            </a:r>
            <a:r>
              <a:rPr lang="en-US" sz="1100" dirty="0"/>
              <a:t> x)</a:t>
            </a:r>
          </a:p>
          <a:p>
            <a:r>
              <a:rPr lang="en-US" sz="1100" dirty="0"/>
              <a:t>  {  </a:t>
            </a:r>
            <a:r>
              <a:rPr lang="en-US" sz="1100" dirty="0" err="1"/>
              <a:t>int</a:t>
            </a:r>
            <a:r>
              <a:rPr lang="en-US" sz="1100" dirty="0"/>
              <a:t> b = 0;</a:t>
            </a:r>
          </a:p>
          <a:p>
            <a:r>
              <a:rPr lang="en-US" sz="1100" dirty="0"/>
              <a:t>      function g()</a:t>
            </a:r>
          </a:p>
          <a:p>
            <a:r>
              <a:rPr lang="en-US" sz="1100" dirty="0"/>
              <a:t>	{  </a:t>
            </a:r>
            <a:r>
              <a:rPr lang="en-US" sz="1100" dirty="0" err="1"/>
              <a:t>int</a:t>
            </a:r>
            <a:r>
              <a:rPr lang="en-US" sz="1100" dirty="0"/>
              <a:t> c = 3; </a:t>
            </a:r>
          </a:p>
          <a:p>
            <a:r>
              <a:rPr lang="en-US" sz="1100" dirty="0"/>
              <a:t>	    print (“in g:”,</a:t>
            </a:r>
            <a:r>
              <a:rPr lang="en-US" sz="1100" dirty="0" err="1"/>
              <a:t>a,b,c,d,x</a:t>
            </a:r>
            <a:r>
              <a:rPr lang="en-US" sz="1100" dirty="0"/>
              <a:t>);</a:t>
            </a:r>
          </a:p>
          <a:p>
            <a:r>
              <a:rPr lang="en-US" sz="1100" dirty="0"/>
              <a:t>	    call h(</a:t>
            </a:r>
            <a:r>
              <a:rPr lang="en-US" sz="1100" dirty="0" err="1"/>
              <a:t>a,b,c</a:t>
            </a:r>
            <a:r>
              <a:rPr lang="en-US" sz="1100" dirty="0"/>
              <a:t>);</a:t>
            </a:r>
          </a:p>
          <a:p>
            <a:r>
              <a:rPr lang="en-US" sz="1100" dirty="0"/>
              <a:t>	    print(“in g:”,</a:t>
            </a:r>
            <a:r>
              <a:rPr lang="en-US" sz="1100" dirty="0" err="1"/>
              <a:t>a,b,c,d,x</a:t>
            </a:r>
            <a:r>
              <a:rPr lang="en-US" sz="1100" dirty="0"/>
              <a:t>);</a:t>
            </a:r>
          </a:p>
          <a:p>
            <a:r>
              <a:rPr lang="en-US" sz="1100" dirty="0"/>
              <a:t>	}</a:t>
            </a:r>
          </a:p>
          <a:p>
            <a:r>
              <a:rPr lang="en-US" sz="1100" dirty="0"/>
              <a:t>   { /*in f*/</a:t>
            </a:r>
          </a:p>
          <a:p>
            <a:r>
              <a:rPr lang="en-US" sz="1100" dirty="0"/>
              <a:t>      print(“in f:”,</a:t>
            </a:r>
            <a:r>
              <a:rPr lang="en-US" sz="1100" dirty="0" err="1"/>
              <a:t>a,b,c,d,x</a:t>
            </a:r>
            <a:r>
              <a:rPr lang="en-US" sz="1100" dirty="0"/>
              <a:t>);</a:t>
            </a:r>
          </a:p>
          <a:p>
            <a:r>
              <a:rPr lang="en-US" sz="1100" dirty="0"/>
              <a:t>      call g(); </a:t>
            </a:r>
          </a:p>
          <a:p>
            <a:r>
              <a:rPr lang="en-US" sz="1100" dirty="0"/>
              <a:t>      print(“in f:”,</a:t>
            </a:r>
            <a:r>
              <a:rPr lang="en-US" sz="1100" dirty="0" err="1"/>
              <a:t>a,b,c,d,x</a:t>
            </a:r>
            <a:r>
              <a:rPr lang="en-US" sz="1100" dirty="0"/>
              <a:t>); </a:t>
            </a:r>
          </a:p>
          <a:p>
            <a:r>
              <a:rPr lang="en-US" sz="1100" dirty="0"/>
              <a:t>      a = 6;</a:t>
            </a:r>
          </a:p>
          <a:p>
            <a:r>
              <a:rPr lang="en-US" sz="1100" dirty="0"/>
              <a:t>    }</a:t>
            </a:r>
          </a:p>
          <a:p>
            <a:r>
              <a:rPr lang="en-US" sz="1100" dirty="0"/>
              <a:t>function h(</a:t>
            </a:r>
            <a:r>
              <a:rPr lang="en-US" sz="1100" dirty="0" err="1"/>
              <a:t>int</a:t>
            </a:r>
            <a:r>
              <a:rPr lang="en-US" sz="1100" dirty="0"/>
              <a:t> x, </a:t>
            </a:r>
            <a:r>
              <a:rPr lang="en-US" sz="1100" dirty="0" err="1"/>
              <a:t>int</a:t>
            </a:r>
            <a:r>
              <a:rPr lang="en-US" sz="1100" dirty="0"/>
              <a:t> y, </a:t>
            </a:r>
            <a:r>
              <a:rPr lang="en-US" sz="1100" dirty="0" err="1"/>
              <a:t>int</a:t>
            </a:r>
            <a:r>
              <a:rPr lang="en-US" sz="1100" dirty="0"/>
              <a:t> z)</a:t>
            </a:r>
          </a:p>
          <a:p>
            <a:r>
              <a:rPr lang="en-US" sz="1100" dirty="0"/>
              <a:t>{  </a:t>
            </a:r>
            <a:r>
              <a:rPr lang="en-US" sz="1100" dirty="0" err="1"/>
              <a:t>int</a:t>
            </a:r>
            <a:r>
              <a:rPr lang="en-US" sz="1100" dirty="0"/>
              <a:t> d = 2;</a:t>
            </a:r>
          </a:p>
          <a:p>
            <a:r>
              <a:rPr lang="en-US" sz="1100" dirty="0"/>
              <a:t>    print(“in h:”,</a:t>
            </a:r>
            <a:r>
              <a:rPr lang="en-US" sz="1100" dirty="0" err="1"/>
              <a:t>a,b,c,d,x,y,z</a:t>
            </a:r>
            <a:r>
              <a:rPr lang="en-US" sz="1100" dirty="0"/>
              <a:t>);	</a:t>
            </a:r>
          </a:p>
          <a:p>
            <a:r>
              <a:rPr lang="en-US" sz="1100" dirty="0"/>
              <a:t>    x = 3; y= 4; z = 5;</a:t>
            </a:r>
          </a:p>
          <a:p>
            <a:r>
              <a:rPr lang="en-US" sz="1100" dirty="0"/>
              <a:t>       }</a:t>
            </a:r>
          </a:p>
          <a:p>
            <a:r>
              <a:rPr lang="en-US" sz="1100" dirty="0"/>
              <a:t>  function main()</a:t>
            </a:r>
          </a:p>
          <a:p>
            <a:r>
              <a:rPr lang="en-US" sz="1100" dirty="0"/>
              <a:t> {  a = b = c = d = 99;</a:t>
            </a:r>
          </a:p>
          <a:p>
            <a:r>
              <a:rPr lang="en-US" sz="1100" dirty="0"/>
              <a:t>     call f(</a:t>
            </a:r>
            <a:r>
              <a:rPr lang="en-US" sz="1100" dirty="0" err="1"/>
              <a:t>b,c</a:t>
            </a:r>
            <a:r>
              <a:rPr lang="en-US" sz="1100" dirty="0"/>
              <a:t>); print(“in ma</a:t>
            </a:r>
            <a:r>
              <a:rPr lang="en-US" sz="1200" dirty="0"/>
              <a:t>in”,</a:t>
            </a:r>
            <a:r>
              <a:rPr lang="en-US" sz="1200" dirty="0" err="1"/>
              <a:t>a,b,c,d</a:t>
            </a:r>
            <a:r>
              <a:rPr lang="en-US" sz="1200" dirty="0"/>
              <a:t>); call h(</a:t>
            </a:r>
            <a:r>
              <a:rPr lang="en-US" sz="1200" dirty="0" err="1"/>
              <a:t>a,b,c</a:t>
            </a:r>
            <a:r>
              <a:rPr lang="en-US" sz="1200" dirty="0"/>
              <a:t>); print(“in main”, </a:t>
            </a:r>
            <a:r>
              <a:rPr lang="en-US" sz="1200" dirty="0" err="1"/>
              <a:t>a,b,c,d</a:t>
            </a:r>
            <a:r>
              <a:rPr lang="en-US" sz="1200" dirty="0"/>
              <a:t>);</a:t>
            </a:r>
          </a:p>
          <a:p>
            <a:r>
              <a:rPr lang="en-US" sz="1200" dirty="0"/>
              <a:t>}</a:t>
            </a:r>
          </a:p>
          <a:p>
            <a:pPr marL="0" lv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1. Show </a:t>
            </a:r>
            <a:r>
              <a:rPr lang="en-US" sz="1200" dirty="0">
                <a:solidFill>
                  <a:schemeClr val="bg1"/>
                </a:solidFill>
              </a:rPr>
              <a:t>the output of this program assuming static scoping.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2. Show </a:t>
            </a:r>
            <a:r>
              <a:rPr lang="en-US" sz="1200" dirty="0">
                <a:solidFill>
                  <a:schemeClr val="bg1"/>
                </a:solidFill>
              </a:rPr>
              <a:t>the output of this program assuming dynamic scoping.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3807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3817051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264638"/>
            <a:ext cx="4442711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201397" cy="4724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</a:p>
          <a:p>
            <a:pPr>
              <a:lnSpc>
                <a:spcPts val="186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022591"/>
            <a:ext cx="3817051" cy="4713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264638"/>
            <a:ext cx="4442711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817051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94018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System.out.println(super.value);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495159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8317" y="3792070"/>
            <a:ext cx="3817051" cy="70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System.out.println(this.value);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8317" y="4264638"/>
            <a:ext cx="394018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 b="1">
                <a:solidFill>
                  <a:srgbClr val="FF0000"/>
                </a:solidFill>
                <a:latin typeface="Courier New Bold"/>
                <a:cs typeface="Courier New Bold"/>
              </a:rPr>
              <a:t>System.out.println(super.value);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113" y="4495159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38972" y="5693869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485612" y="530198"/>
            <a:ext cx="5302934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Explicit Disambiguation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63184" y="1325496"/>
            <a:ext cx="1072209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FFFF00"/>
                </a:solidFill>
                <a:latin typeface="DejaVu Serif"/>
                <a:cs typeface="DejaVu Serif"/>
              </a:rPr>
              <a:t>Root Scope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909" y="1671277"/>
            <a:ext cx="2339483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3113" y="1901799"/>
            <a:ext cx="2585744" cy="482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int value = 1;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7909" y="2143845"/>
            <a:ext cx="123131" cy="469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37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909" y="2616413"/>
            <a:ext cx="430957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class Derived extends Base {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3113" y="3319502"/>
            <a:ext cx="3324528" cy="703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public void doSomething() {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int value = 3;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3113" y="3792070"/>
            <a:ext cx="4440385" cy="116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7670">
              <a:lnSpc>
                <a:spcPts val="1814"/>
              </a:lnSpc>
              <a:tabLst>
                <a:tab pos="495367" algn="l"/>
                <a:tab pos="49536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System.out.println(value);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System.out.println(this.value);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	System.out.println(super.value);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7909" y="4737206"/>
            <a:ext cx="123131" cy="4709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ts val="184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85612" y="5209775"/>
            <a:ext cx="290945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&gt;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38972" y="5451822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38972" y="5693869"/>
            <a:ext cx="114114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00FF00"/>
                </a:solidFill>
                <a:latin typeface="DejaVu Sans Mono Bold"/>
                <a:cs typeface="DejaVu Sans Mono Bold"/>
              </a:rPr>
              <a:t>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08675" y="2143845"/>
            <a:ext cx="492523" cy="4520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3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Base</a:t>
            </a:r>
          </a:p>
          <a:p>
            <a:pPr>
              <a:lnSpc>
                <a:spcPts val="17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3799" y="2524205"/>
            <a:ext cx="1296909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2897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1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96957" y="2962195"/>
            <a:ext cx="6156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super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4539" y="3377133"/>
            <a:ext cx="2548652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670425" algn="l"/>
              </a:tabLst>
            </a:pPr>
            <a:r>
              <a:rPr lang="en-CA" sz="1600" b="1">
                <a:solidFill>
                  <a:srgbClr val="3B3B3B"/>
                </a:solidFill>
                <a:latin typeface="Courier New Bold"/>
                <a:cs typeface="Courier New Bold"/>
              </a:rPr>
              <a:t>this</a:t>
            </a: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	Derived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62408" y="3815122"/>
            <a:ext cx="59311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3B3B3B"/>
                </a:solidFill>
                <a:latin typeface="DejaVu Serif"/>
                <a:cs typeface="DejaVu Serif"/>
              </a:rPr>
              <a:t>Locals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82569" y="4621946"/>
            <a:ext cx="135443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b="1">
                <a:solidFill>
                  <a:srgbClr val="FFFF00"/>
                </a:solidFill>
                <a:latin typeface="Courier New Bold"/>
                <a:cs typeface="Courier New Bold"/>
              </a:rPr>
              <a:t>doSomething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55315" y="5013832"/>
            <a:ext cx="1308541" cy="5522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6"/>
              </a:lnSpc>
              <a:tabLst>
                <a:tab pos="1140497" algn="l"/>
              </a:tabLst>
            </a:pPr>
            <a:r>
              <a:rPr lang="en-CA" sz="1600">
                <a:solidFill>
                  <a:srgbClr val="3B3B3B"/>
                </a:solidFill>
                <a:latin typeface="Courier New"/>
                <a:cs typeface="Courier New"/>
              </a:rPr>
              <a:t>value</a:t>
            </a:r>
            <a:r>
              <a:rPr lang="en-CA" sz="2200" b="1">
                <a:solidFill>
                  <a:srgbClr val="3B3B3B"/>
                </a:solidFill>
                <a:latin typeface="DejaVu Serif Bold"/>
                <a:cs typeface="DejaVu Serif Bold"/>
              </a:rPr>
              <a:t>	3</a:t>
            </a:r>
          </a:p>
          <a:p>
            <a:pPr>
              <a:lnSpc>
                <a:spcPts val="213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543194" y="530198"/>
            <a:ext cx="5389095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3B3B3B"/>
                </a:solidFill>
                <a:latin typeface="DejaVu Serif"/>
                <a:cs typeface="DejaVu Serif"/>
              </a:rPr>
              <a:t>Disambiguating Scopes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2786" y="1590595"/>
            <a:ext cx="6778310" cy="12937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6"/>
              </a:lnSpc>
            </a:pPr>
            <a:r>
              <a:rPr lang="en-CA" sz="13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  Maintain a second table of pointers into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the scope stack.</a:t>
            </a:r>
          </a:p>
          <a:p>
            <a:pPr>
              <a:lnSpc>
                <a:spcPts val="3356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2786" y="2616414"/>
            <a:ext cx="6426570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13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  When looking up a value in a specific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2786" y="2996773"/>
            <a:ext cx="7015287" cy="24359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93763">
              <a:lnSpc>
                <a:spcPts val="3810"/>
              </a:lnSpc>
            </a:pP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scope, begin the search from that scope.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3B3B3B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  Some languages allow you to jump up to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any arbitrary base class (for example,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3B3B3B"/>
                </a:solidFill>
                <a:latin typeface="DejaVu Serif"/>
                <a:cs typeface="DejaVu Serif"/>
              </a:rPr>
              <a:t>C++).</a:t>
            </a:r>
          </a:p>
          <a:p>
            <a:pPr>
              <a:lnSpc>
                <a:spcPts val="3810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Identifying the Scoping Rules of a 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the Decaf spec,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how new names are introduced 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rules for visibility of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Semantic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Decaf handout, identify what semantic checks need to be done by the compiler.  Runtime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Symbol Table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kind of named object,  what information is needed to</a:t>
            </a:r>
          </a:p>
          <a:p>
            <a:pPr lvl="1"/>
            <a:r>
              <a:rPr lang="en-US" dirty="0" smtClean="0"/>
              <a:t>Perform semantic checks</a:t>
            </a:r>
          </a:p>
          <a:p>
            <a:pPr lvl="1"/>
            <a:r>
              <a:rPr lang="en-US" dirty="0" smtClean="0"/>
              <a:t>Generate code efficiently (not have to traverse AST for the information in faraway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Table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key operations to be performed on the symbol 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84777"/>
      </p:ext>
    </p:extLst>
  </p:cSld>
  <p:clrMapOvr>
    <a:masterClrMapping/>
  </p:clrMapOvr>
</p:sld>
</file>

<file path=ppt/theme/theme1.xml><?xml version="1.0" encoding="utf-8"?>
<a:theme xmlns:a="http://schemas.openxmlformats.org/drawingml/2006/main" name="pollock-u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pollock-ud-template.thmx</Template>
  <TotalTime>606</TotalTime>
  <Words>2574</Words>
  <Application>Microsoft Macintosh PowerPoint</Application>
  <PresentationFormat>On-screen Show (4:3)</PresentationFormat>
  <Paragraphs>862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pollock-ud-template</vt:lpstr>
      <vt:lpstr>Semantic Analysis</vt:lpstr>
      <vt:lpstr>Find 6 problems with this code. These issues go beyond syntax.</vt:lpstr>
      <vt:lpstr>What kinds of questions does the semantic analysis/code generator need to answer? </vt:lpstr>
      <vt:lpstr>Semantic Analysis = Values/Meaning Context-Sensitive Analysis</vt:lpstr>
      <vt:lpstr>PowerPoint Presentation</vt:lpstr>
      <vt:lpstr>Exercise: Identifying the Scoping Rules of a PL</vt:lpstr>
      <vt:lpstr>Exercise: Semantic Checks</vt:lpstr>
      <vt:lpstr>A Symbol Table Entry</vt:lpstr>
      <vt:lpstr>Symbol Table Operations</vt:lpstr>
      <vt:lpstr>Implementing a Symbol Table</vt:lpstr>
      <vt:lpstr>A symbol table manager and data structure must implement:</vt:lpstr>
      <vt:lpstr>But, we have to deal with scopes and scoping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Analysis</dc:title>
  <dc:creator>Lori Pollock</dc:creator>
  <cp:lastModifiedBy>Lori Pollock</cp:lastModifiedBy>
  <cp:revision>10</cp:revision>
  <cp:lastPrinted>2013-10-08T11:57:53Z</cp:lastPrinted>
  <dcterms:created xsi:type="dcterms:W3CDTF">2013-10-08T03:04:26Z</dcterms:created>
  <dcterms:modified xsi:type="dcterms:W3CDTF">2013-10-24T14:52:55Z</dcterms:modified>
</cp:coreProperties>
</file>