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842" autoAdjust="0"/>
  </p:normalViewPr>
  <p:slideViewPr>
    <p:cSldViewPr snapToGrid="0" snapToObjects="1">
      <p:cViewPr varScale="1">
        <p:scale>
          <a:sx n="72" d="100"/>
          <a:sy n="72" d="100"/>
        </p:scale>
        <p:origin x="-104" y="-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FE8E1-8A6E-1F47-99C5-2CF29D98461E}" type="datetimeFigureOut">
              <a:rPr lang="en-US" smtClean="0"/>
              <a:t>10/8/13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48420-1758-6945-9A46-558EC06CD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50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D47D1-AB4E-044E-945F-9C3E87820913}" type="datetimeFigureOut">
              <a:rPr lang="en-US" smtClean="0"/>
              <a:t>10/8/13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09806-3BA1-DE42-A41E-65B3751D7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26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Answers: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args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fie()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declared g[0], used g[17]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“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is not an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wrong dimension on use of 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undeclared variable q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10 is not a character string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09806-3BA1-DE42-A41E-65B3751D7B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60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09806-3BA1-DE42-A41E-65B3751D7B7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72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0"/>
            <a:ext cx="1650430" cy="1790700"/>
          </a:xfrm>
          <a:prstGeom prst="rect">
            <a:avLst/>
          </a:prstGeom>
          <a:ln w="76200" cmpd="sng">
            <a:solidFill>
              <a:srgbClr val="003E8C"/>
            </a:solidFill>
          </a:ln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00250" y="6173787"/>
            <a:ext cx="5143500" cy="6842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49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706EAA-6A08-A245-B6DF-1A2AC0220474}" type="datetimeFigureOut">
              <a:rPr lang="en-US" smtClean="0"/>
              <a:t>10/7/13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6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5F07C5-602B-864F-850A-9D823C389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20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3AE7F-BCEB-DC4D-BAAD-C09EBA9C6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642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1189038"/>
          </a:xfrm>
          <a:prstGeom prst="rect">
            <a:avLst/>
          </a:prstGeom>
          <a:solidFill>
            <a:srgbClr val="B8A66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223000"/>
            <a:ext cx="9144000" cy="635000"/>
          </a:xfrm>
          <a:prstGeom prst="rect">
            <a:avLst/>
          </a:prstGeom>
          <a:solidFill>
            <a:srgbClr val="003E8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76963"/>
            <a:ext cx="9144000" cy="0"/>
          </a:xfrm>
          <a:prstGeom prst="line">
            <a:avLst/>
          </a:prstGeom>
          <a:ln w="57150" cmpd="sng">
            <a:solidFill>
              <a:srgbClr val="B8A66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1196976"/>
            <a:ext cx="9144000" cy="0"/>
          </a:xfrm>
          <a:prstGeom prst="line">
            <a:avLst/>
          </a:prstGeom>
          <a:ln w="76200" cmpd="sng">
            <a:solidFill>
              <a:srgbClr val="003E8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7370" y="6242686"/>
            <a:ext cx="576630" cy="570864"/>
          </a:xfrm>
          <a:prstGeom prst="rect">
            <a:avLst/>
          </a:prstGeom>
          <a:ln w="38100" cmpd="sng">
            <a:solidFill>
              <a:srgbClr val="B8A66C"/>
            </a:solidFill>
          </a:ln>
        </p:spPr>
      </p:pic>
    </p:spTree>
    <p:extLst>
      <p:ext uri="{BB962C8B-B14F-4D97-AF65-F5344CB8AC3E}">
        <p14:creationId xmlns:p14="http://schemas.microsoft.com/office/powerpoint/2010/main" val="3533500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merican Typewriter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3E8C"/>
          </a:solidFill>
          <a:latin typeface="Helvetic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3E8C"/>
          </a:solidFill>
          <a:latin typeface="Helvetic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3E8C"/>
          </a:solidFill>
          <a:latin typeface="Helvetic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3E8C"/>
          </a:solidFill>
          <a:latin typeface="Helvetic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3E8C"/>
          </a:solidFill>
          <a:latin typeface="Helvetic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Semantic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511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a Symbol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possible data structures could be used for storing a single scope?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Exercise: Assigned a given data structure, create arguments to “sell” yours as the one to be used, and arguments to “not buy” the others</a:t>
            </a:r>
          </a:p>
        </p:txBody>
      </p:sp>
    </p:spTree>
    <p:extLst>
      <p:ext uri="{BB962C8B-B14F-4D97-AF65-F5344CB8AC3E}">
        <p14:creationId xmlns:p14="http://schemas.microsoft.com/office/powerpoint/2010/main" val="909548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symbol table manager and data structure must implement: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003E8C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03E8C"/>
                </a:solidFill>
                <a:latin typeface="Helvetica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03E8C"/>
                </a:solidFill>
                <a:latin typeface="Helvetica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3E8C"/>
                </a:solidFill>
                <a:latin typeface="Helvetica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03E8C"/>
                </a:solidFill>
                <a:latin typeface="Helvetic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b="1" dirty="0" err="1" smtClean="0"/>
              <a:t>enter_scope</a:t>
            </a:r>
            <a:r>
              <a:rPr lang="en-US" sz="2400" b="1" dirty="0" smtClean="0"/>
              <a:t>()     start a new nested scope</a:t>
            </a:r>
          </a:p>
          <a:p>
            <a:pPr>
              <a:defRPr/>
            </a:pPr>
            <a:r>
              <a:rPr lang="en-US" sz="2400" b="1" dirty="0" smtClean="0"/>
              <a:t>lookup	(x)  		 finds current x (or null) via scoping rules</a:t>
            </a:r>
          </a:p>
          <a:p>
            <a:pPr>
              <a:defRPr/>
            </a:pPr>
            <a:r>
              <a:rPr lang="en-US" sz="2400" b="1" dirty="0" err="1" smtClean="0"/>
              <a:t>insert_symbol</a:t>
            </a:r>
            <a:r>
              <a:rPr lang="en-US" sz="2400" b="1" dirty="0" smtClean="0"/>
              <a:t>(x)    add a symbol x to the table</a:t>
            </a:r>
          </a:p>
          <a:p>
            <a:pPr>
              <a:defRPr/>
            </a:pPr>
            <a:r>
              <a:rPr lang="en-US" sz="2400" b="1" dirty="0"/>
              <a:t>l</a:t>
            </a:r>
            <a:r>
              <a:rPr lang="en-US" sz="2400" b="1" dirty="0" smtClean="0"/>
              <a:t>ocal-lookup(x)	 determines if x in local scope</a:t>
            </a:r>
          </a:p>
          <a:p>
            <a:pPr>
              <a:defRPr/>
            </a:pPr>
            <a:r>
              <a:rPr lang="en-US" sz="2400" b="1" dirty="0" err="1" smtClean="0"/>
              <a:t>exit_scope</a:t>
            </a:r>
            <a:r>
              <a:rPr lang="en-US" sz="2400" b="1" dirty="0" smtClean="0"/>
              <a:t>()        exit current scope</a:t>
            </a:r>
          </a:p>
          <a:p>
            <a:pPr marL="0" indent="0">
              <a:buNone/>
              <a:defRPr/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878636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But, we have to deal with scopes and scoping rules</a:t>
            </a:r>
            <a:endParaRPr lang="en-US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81322" y="1996881"/>
            <a:ext cx="8839200" cy="281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dirty="0"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US" dirty="0">
              <a:cs typeface="+mn-cs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dirty="0">
                <a:cs typeface="+mn-cs"/>
              </a:rPr>
              <a:t>  </a:t>
            </a:r>
            <a:r>
              <a:rPr lang="en-US" sz="2400" dirty="0">
                <a:cs typeface="+mn-cs"/>
              </a:rPr>
              <a:t>Separate table for each procedure (i.e., for each scope)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400" dirty="0">
                <a:cs typeface="+mn-cs"/>
              </a:rPr>
              <a:t>  At a given point have symbol table for each nesting level </a:t>
            </a:r>
            <a:r>
              <a:rPr lang="en-US" sz="2400" dirty="0">
                <a:cs typeface="+mn-cs"/>
                <a:sym typeface="Symbol" charset="0"/>
              </a:rPr>
              <a:t>  current nesting level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400" dirty="0">
                <a:cs typeface="+mn-cs"/>
              </a:rPr>
              <a:t>  Info is deleted as well as created</a:t>
            </a:r>
          </a:p>
        </p:txBody>
      </p:sp>
    </p:spTree>
    <p:extLst>
      <p:ext uri="{BB962C8B-B14F-4D97-AF65-F5344CB8AC3E}">
        <p14:creationId xmlns:p14="http://schemas.microsoft.com/office/powerpoint/2010/main" val="2017799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274638" y="5004375"/>
            <a:ext cx="82296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cs typeface="+mn-cs"/>
              </a:rPr>
              <a:t>Search from bottom</a:t>
            </a:r>
          </a:p>
          <a:p>
            <a:pPr>
              <a:spcBef>
                <a:spcPct val="50000"/>
              </a:spcBef>
              <a:defRPr/>
            </a:pPr>
            <a:r>
              <a:rPr lang="en-US" sz="2000" dirty="0">
                <a:cs typeface="+mn-cs"/>
              </a:rPr>
              <a:t>When table not needed, delete the pointer to its symbol table else keep pointers to table - code generation, debugging - - delete only from active</a:t>
            </a:r>
          </a:p>
        </p:txBody>
      </p:sp>
      <p:sp>
        <p:nvSpPr>
          <p:cNvPr id="105496" name="Text Box 24"/>
          <p:cNvSpPr txBox="1">
            <a:spLocks noChangeArrowheads="1"/>
          </p:cNvSpPr>
          <p:nvPr/>
        </p:nvSpPr>
        <p:spPr bwMode="auto">
          <a:xfrm>
            <a:off x="7742238" y="1927225"/>
            <a:ext cx="11080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symbol </a:t>
            </a:r>
          </a:p>
          <a:p>
            <a:pPr>
              <a:defRPr/>
            </a:pPr>
            <a:r>
              <a:rPr lang="en-US" dirty="0">
                <a:cs typeface="+mn-cs"/>
              </a:rPr>
              <a:t>table</a:t>
            </a:r>
          </a:p>
          <a:p>
            <a:pPr>
              <a:defRPr/>
            </a:pPr>
            <a:r>
              <a:rPr lang="en-US" dirty="0">
                <a:cs typeface="+mn-cs"/>
              </a:rPr>
              <a:t>P3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04800" y="1654175"/>
            <a:ext cx="8453438" cy="3521075"/>
            <a:chOff x="304800" y="685800"/>
            <a:chExt cx="8453438" cy="3521075"/>
          </a:xfrm>
        </p:grpSpPr>
        <p:sp>
          <p:nvSpPr>
            <p:cNvPr id="105475" name="Line 3"/>
            <p:cNvSpPr>
              <a:spLocks noChangeShapeType="1"/>
            </p:cNvSpPr>
            <p:nvPr/>
          </p:nvSpPr>
          <p:spPr bwMode="auto">
            <a:xfrm>
              <a:off x="528638" y="958850"/>
              <a:ext cx="0" cy="2800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5476" name="Line 4"/>
            <p:cNvSpPr>
              <a:spLocks noChangeShapeType="1"/>
            </p:cNvSpPr>
            <p:nvPr/>
          </p:nvSpPr>
          <p:spPr bwMode="auto">
            <a:xfrm>
              <a:off x="528638" y="958850"/>
              <a:ext cx="71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5477" name="Line 5"/>
            <p:cNvSpPr>
              <a:spLocks noChangeShapeType="1"/>
            </p:cNvSpPr>
            <p:nvPr/>
          </p:nvSpPr>
          <p:spPr bwMode="auto">
            <a:xfrm>
              <a:off x="528638" y="3759200"/>
              <a:ext cx="71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5478" name="Line 6"/>
            <p:cNvSpPr>
              <a:spLocks noChangeShapeType="1"/>
            </p:cNvSpPr>
            <p:nvPr/>
          </p:nvSpPr>
          <p:spPr bwMode="auto">
            <a:xfrm>
              <a:off x="1036638" y="1244600"/>
              <a:ext cx="0" cy="971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5479" name="Line 7"/>
            <p:cNvSpPr>
              <a:spLocks noChangeShapeType="1"/>
            </p:cNvSpPr>
            <p:nvPr/>
          </p:nvSpPr>
          <p:spPr bwMode="auto">
            <a:xfrm>
              <a:off x="1036638" y="1244600"/>
              <a:ext cx="508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5480" name="Line 8"/>
            <p:cNvSpPr>
              <a:spLocks noChangeShapeType="1"/>
            </p:cNvSpPr>
            <p:nvPr/>
          </p:nvSpPr>
          <p:spPr bwMode="auto">
            <a:xfrm>
              <a:off x="1036638" y="2216150"/>
              <a:ext cx="508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5481" name="Line 9"/>
            <p:cNvSpPr>
              <a:spLocks noChangeShapeType="1"/>
            </p:cNvSpPr>
            <p:nvPr/>
          </p:nvSpPr>
          <p:spPr bwMode="auto">
            <a:xfrm>
              <a:off x="1036638" y="2559050"/>
              <a:ext cx="508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5482" name="Line 10"/>
            <p:cNvSpPr>
              <a:spLocks noChangeShapeType="1"/>
            </p:cNvSpPr>
            <p:nvPr/>
          </p:nvSpPr>
          <p:spPr bwMode="auto">
            <a:xfrm>
              <a:off x="1036638" y="2559050"/>
              <a:ext cx="0" cy="971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5483" name="Line 11"/>
            <p:cNvSpPr>
              <a:spLocks noChangeShapeType="1"/>
            </p:cNvSpPr>
            <p:nvPr/>
          </p:nvSpPr>
          <p:spPr bwMode="auto">
            <a:xfrm>
              <a:off x="1036638" y="3530600"/>
              <a:ext cx="508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5484" name="Text Box 12"/>
            <p:cNvSpPr txBox="1">
              <a:spLocks noChangeArrowheads="1"/>
            </p:cNvSpPr>
            <p:nvPr/>
          </p:nvSpPr>
          <p:spPr bwMode="auto">
            <a:xfrm>
              <a:off x="812800" y="1074738"/>
              <a:ext cx="3397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1</a:t>
              </a:r>
            </a:p>
          </p:txBody>
        </p:sp>
        <p:sp>
          <p:nvSpPr>
            <p:cNvPr id="105485" name="Text Box 13"/>
            <p:cNvSpPr txBox="1">
              <a:spLocks noChangeArrowheads="1"/>
            </p:cNvSpPr>
            <p:nvPr/>
          </p:nvSpPr>
          <p:spPr bwMode="auto">
            <a:xfrm>
              <a:off x="1138238" y="971550"/>
              <a:ext cx="474662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P2</a:t>
              </a:r>
            </a:p>
          </p:txBody>
        </p:sp>
        <p:sp>
          <p:nvSpPr>
            <p:cNvPr id="105486" name="Text Box 14"/>
            <p:cNvSpPr txBox="1">
              <a:spLocks noChangeArrowheads="1"/>
            </p:cNvSpPr>
            <p:nvPr/>
          </p:nvSpPr>
          <p:spPr bwMode="auto">
            <a:xfrm>
              <a:off x="731838" y="2400300"/>
              <a:ext cx="3397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3</a:t>
              </a:r>
            </a:p>
          </p:txBody>
        </p:sp>
        <p:sp>
          <p:nvSpPr>
            <p:cNvPr id="105487" name="Text Box 15"/>
            <p:cNvSpPr txBox="1">
              <a:spLocks noChangeArrowheads="1"/>
            </p:cNvSpPr>
            <p:nvPr/>
          </p:nvSpPr>
          <p:spPr bwMode="auto">
            <a:xfrm>
              <a:off x="1138238" y="2343150"/>
              <a:ext cx="474662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P4</a:t>
              </a:r>
            </a:p>
          </p:txBody>
        </p:sp>
        <p:sp>
          <p:nvSpPr>
            <p:cNvPr id="105488" name="Line 16"/>
            <p:cNvSpPr>
              <a:spLocks noChangeShapeType="1"/>
            </p:cNvSpPr>
            <p:nvPr/>
          </p:nvSpPr>
          <p:spPr bwMode="auto">
            <a:xfrm>
              <a:off x="2357438" y="1530350"/>
              <a:ext cx="0" cy="514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5489" name="Line 17"/>
            <p:cNvSpPr>
              <a:spLocks noChangeShapeType="1"/>
            </p:cNvSpPr>
            <p:nvPr/>
          </p:nvSpPr>
          <p:spPr bwMode="auto">
            <a:xfrm>
              <a:off x="2357438" y="1530350"/>
              <a:ext cx="508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5490" name="Line 18"/>
            <p:cNvSpPr>
              <a:spLocks noChangeShapeType="1"/>
            </p:cNvSpPr>
            <p:nvPr/>
          </p:nvSpPr>
          <p:spPr bwMode="auto">
            <a:xfrm>
              <a:off x="2357438" y="2044700"/>
              <a:ext cx="508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5491" name="Text Box 19"/>
            <p:cNvSpPr txBox="1">
              <a:spLocks noChangeArrowheads="1"/>
            </p:cNvSpPr>
            <p:nvPr/>
          </p:nvSpPr>
          <p:spPr bwMode="auto">
            <a:xfrm>
              <a:off x="2052638" y="1371600"/>
              <a:ext cx="3397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2</a:t>
              </a:r>
            </a:p>
          </p:txBody>
        </p:sp>
        <p:sp>
          <p:nvSpPr>
            <p:cNvPr id="105492" name="Text Box 20"/>
            <p:cNvSpPr txBox="1">
              <a:spLocks noChangeArrowheads="1"/>
            </p:cNvSpPr>
            <p:nvPr/>
          </p:nvSpPr>
          <p:spPr bwMode="auto">
            <a:xfrm>
              <a:off x="2459038" y="1257300"/>
              <a:ext cx="474662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P3</a:t>
              </a:r>
            </a:p>
          </p:txBody>
        </p:sp>
        <p:sp>
          <p:nvSpPr>
            <p:cNvPr id="105493" name="Text Box 21"/>
            <p:cNvSpPr txBox="1">
              <a:spLocks noChangeArrowheads="1"/>
            </p:cNvSpPr>
            <p:nvPr/>
          </p:nvSpPr>
          <p:spPr bwMode="auto">
            <a:xfrm>
              <a:off x="2560638" y="1771650"/>
              <a:ext cx="319087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*</a:t>
              </a:r>
            </a:p>
          </p:txBody>
        </p:sp>
        <p:sp>
          <p:nvSpPr>
            <p:cNvPr id="105494" name="Text Box 22"/>
            <p:cNvSpPr txBox="1">
              <a:spLocks noChangeArrowheads="1"/>
            </p:cNvSpPr>
            <p:nvPr/>
          </p:nvSpPr>
          <p:spPr bwMode="auto">
            <a:xfrm>
              <a:off x="4648200" y="990600"/>
              <a:ext cx="998538" cy="100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cs typeface="+mn-cs"/>
                </a:rPr>
                <a:t>symbol</a:t>
              </a:r>
            </a:p>
            <a:p>
              <a:pPr>
                <a:defRPr/>
              </a:pPr>
              <a:r>
                <a:rPr lang="en-US" dirty="0">
                  <a:cs typeface="+mn-cs"/>
                </a:rPr>
                <a:t>table</a:t>
              </a:r>
            </a:p>
            <a:p>
              <a:pPr>
                <a:defRPr/>
              </a:pPr>
              <a:r>
                <a:rPr lang="en-US" dirty="0">
                  <a:cs typeface="+mn-cs"/>
                </a:rPr>
                <a:t>P1</a:t>
              </a:r>
            </a:p>
          </p:txBody>
        </p:sp>
        <p:sp>
          <p:nvSpPr>
            <p:cNvPr id="105495" name="Text Box 23"/>
            <p:cNvSpPr txBox="1">
              <a:spLocks noChangeArrowheads="1"/>
            </p:cNvSpPr>
            <p:nvPr/>
          </p:nvSpPr>
          <p:spPr bwMode="auto">
            <a:xfrm>
              <a:off x="6096000" y="990600"/>
              <a:ext cx="998538" cy="100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symbol</a:t>
              </a:r>
            </a:p>
            <a:p>
              <a:pPr>
                <a:defRPr/>
              </a:pPr>
              <a:r>
                <a:rPr lang="en-US">
                  <a:cs typeface="+mn-cs"/>
                </a:rPr>
                <a:t>table</a:t>
              </a:r>
            </a:p>
            <a:p>
              <a:pPr>
                <a:defRPr/>
              </a:pPr>
              <a:r>
                <a:rPr lang="en-US">
                  <a:cs typeface="+mn-cs"/>
                </a:rPr>
                <a:t>P2</a:t>
              </a:r>
            </a:p>
          </p:txBody>
        </p:sp>
        <p:grpSp>
          <p:nvGrpSpPr>
            <p:cNvPr id="46104" name="Group 25"/>
            <p:cNvGrpSpPr>
              <a:grpSpLocks/>
            </p:cNvGrpSpPr>
            <p:nvPr/>
          </p:nvGrpSpPr>
          <p:grpSpPr bwMode="auto">
            <a:xfrm>
              <a:off x="4572000" y="762000"/>
              <a:ext cx="4186238" cy="855663"/>
              <a:chOff x="2944" y="749"/>
              <a:chExt cx="2637" cy="539"/>
            </a:xfrm>
          </p:grpSpPr>
          <p:sp>
            <p:nvSpPr>
              <p:cNvPr id="105498" name="Rectangle 26"/>
              <p:cNvSpPr>
                <a:spLocks noChangeArrowheads="1"/>
              </p:cNvSpPr>
              <p:nvPr/>
            </p:nvSpPr>
            <p:spPr bwMode="auto">
              <a:xfrm>
                <a:off x="2957" y="964"/>
                <a:ext cx="640" cy="3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5499" name="Rectangle 27"/>
              <p:cNvSpPr>
                <a:spLocks noChangeArrowheads="1"/>
              </p:cNvSpPr>
              <p:nvPr/>
            </p:nvSpPr>
            <p:spPr bwMode="auto">
              <a:xfrm>
                <a:off x="3917" y="964"/>
                <a:ext cx="640" cy="3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5500" name="Rectangle 28"/>
              <p:cNvSpPr>
                <a:spLocks noChangeArrowheads="1"/>
              </p:cNvSpPr>
              <p:nvPr/>
            </p:nvSpPr>
            <p:spPr bwMode="auto">
              <a:xfrm>
                <a:off x="4941" y="964"/>
                <a:ext cx="640" cy="3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5501" name="Text Box 29"/>
              <p:cNvSpPr txBox="1">
                <a:spLocks noChangeArrowheads="1"/>
              </p:cNvSpPr>
              <p:nvPr/>
            </p:nvSpPr>
            <p:spPr bwMode="auto">
              <a:xfrm>
                <a:off x="2944" y="749"/>
                <a:ext cx="85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>
                    <a:cs typeface="+mn-cs"/>
                  </a:rPr>
                  <a:t>linear list</a:t>
                </a:r>
              </a:p>
            </p:txBody>
          </p:sp>
          <p:sp>
            <p:nvSpPr>
              <p:cNvPr id="105502" name="Line 30"/>
              <p:cNvSpPr>
                <a:spLocks noChangeShapeType="1"/>
              </p:cNvSpPr>
              <p:nvPr/>
            </p:nvSpPr>
            <p:spPr bwMode="auto">
              <a:xfrm flipH="1">
                <a:off x="4557" y="1108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5503" name="Line 31"/>
              <p:cNvSpPr>
                <a:spLocks noChangeShapeType="1"/>
              </p:cNvSpPr>
              <p:nvPr/>
            </p:nvSpPr>
            <p:spPr bwMode="auto">
              <a:xfrm flipH="1">
                <a:off x="3597" y="1108"/>
                <a:ext cx="3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105504" name="Rectangle 32"/>
            <p:cNvSpPr>
              <a:spLocks noChangeArrowheads="1"/>
            </p:cNvSpPr>
            <p:nvPr/>
          </p:nvSpPr>
          <p:spPr bwMode="auto">
            <a:xfrm>
              <a:off x="3475038" y="2444750"/>
              <a:ext cx="868362" cy="12890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5505" name="Line 33"/>
            <p:cNvSpPr>
              <a:spLocks noChangeShapeType="1"/>
            </p:cNvSpPr>
            <p:nvPr/>
          </p:nvSpPr>
          <p:spPr bwMode="auto">
            <a:xfrm>
              <a:off x="3475038" y="2787650"/>
              <a:ext cx="91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5506" name="Line 34"/>
            <p:cNvSpPr>
              <a:spLocks noChangeShapeType="1"/>
            </p:cNvSpPr>
            <p:nvPr/>
          </p:nvSpPr>
          <p:spPr bwMode="auto">
            <a:xfrm>
              <a:off x="3475038" y="3187700"/>
              <a:ext cx="91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5507" name="Text Box 35"/>
            <p:cNvSpPr txBox="1">
              <a:spLocks noChangeArrowheads="1"/>
            </p:cNvSpPr>
            <p:nvPr/>
          </p:nvSpPr>
          <p:spPr bwMode="auto">
            <a:xfrm>
              <a:off x="3678238" y="2514600"/>
              <a:ext cx="474662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P1</a:t>
              </a:r>
            </a:p>
          </p:txBody>
        </p:sp>
        <p:sp>
          <p:nvSpPr>
            <p:cNvPr id="105508" name="Text Box 36"/>
            <p:cNvSpPr txBox="1">
              <a:spLocks noChangeArrowheads="1"/>
            </p:cNvSpPr>
            <p:nvPr/>
          </p:nvSpPr>
          <p:spPr bwMode="auto">
            <a:xfrm>
              <a:off x="3657600" y="2895600"/>
              <a:ext cx="5461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P2</a:t>
              </a:r>
            </a:p>
          </p:txBody>
        </p:sp>
        <p:sp>
          <p:nvSpPr>
            <p:cNvPr id="105509" name="Text Box 37"/>
            <p:cNvSpPr txBox="1">
              <a:spLocks noChangeArrowheads="1"/>
            </p:cNvSpPr>
            <p:nvPr/>
          </p:nvSpPr>
          <p:spPr bwMode="auto">
            <a:xfrm>
              <a:off x="3657600" y="3303588"/>
              <a:ext cx="47466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P3</a:t>
              </a:r>
            </a:p>
          </p:txBody>
        </p:sp>
        <p:sp>
          <p:nvSpPr>
            <p:cNvPr id="105510" name="Rectangle 38"/>
            <p:cNvSpPr>
              <a:spLocks noChangeArrowheads="1"/>
            </p:cNvSpPr>
            <p:nvPr/>
          </p:nvSpPr>
          <p:spPr bwMode="auto">
            <a:xfrm>
              <a:off x="6523038" y="2273300"/>
              <a:ext cx="1422400" cy="14859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5511" name="Line 39"/>
            <p:cNvSpPr>
              <a:spLocks noChangeShapeType="1"/>
            </p:cNvSpPr>
            <p:nvPr/>
          </p:nvSpPr>
          <p:spPr bwMode="auto">
            <a:xfrm>
              <a:off x="6523038" y="2730500"/>
              <a:ext cx="142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5512" name="Line 40"/>
            <p:cNvSpPr>
              <a:spLocks noChangeShapeType="1"/>
            </p:cNvSpPr>
            <p:nvPr/>
          </p:nvSpPr>
          <p:spPr bwMode="auto">
            <a:xfrm>
              <a:off x="6523038" y="3244850"/>
              <a:ext cx="142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5513" name="Line 41"/>
            <p:cNvSpPr>
              <a:spLocks noChangeShapeType="1"/>
            </p:cNvSpPr>
            <p:nvPr/>
          </p:nvSpPr>
          <p:spPr bwMode="auto">
            <a:xfrm flipV="1">
              <a:off x="4389438" y="2501900"/>
              <a:ext cx="20320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5514" name="Line 42"/>
            <p:cNvSpPr>
              <a:spLocks noChangeShapeType="1"/>
            </p:cNvSpPr>
            <p:nvPr/>
          </p:nvSpPr>
          <p:spPr bwMode="auto">
            <a:xfrm>
              <a:off x="4389438" y="3016250"/>
              <a:ext cx="203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5515" name="Line 43"/>
            <p:cNvSpPr>
              <a:spLocks noChangeShapeType="1"/>
            </p:cNvSpPr>
            <p:nvPr/>
          </p:nvSpPr>
          <p:spPr bwMode="auto">
            <a:xfrm>
              <a:off x="4389438" y="3359150"/>
              <a:ext cx="1930400" cy="171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5516" name="Text Box 44"/>
            <p:cNvSpPr txBox="1">
              <a:spLocks noChangeArrowheads="1"/>
            </p:cNvSpPr>
            <p:nvPr/>
          </p:nvSpPr>
          <p:spPr bwMode="auto">
            <a:xfrm>
              <a:off x="3429000" y="3810000"/>
              <a:ext cx="9112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active</a:t>
              </a:r>
            </a:p>
          </p:txBody>
        </p:sp>
        <p:sp>
          <p:nvSpPr>
            <p:cNvPr id="105517" name="Text Box 45"/>
            <p:cNvSpPr txBox="1">
              <a:spLocks noChangeArrowheads="1"/>
            </p:cNvSpPr>
            <p:nvPr/>
          </p:nvSpPr>
          <p:spPr bwMode="auto">
            <a:xfrm>
              <a:off x="304800" y="731838"/>
              <a:ext cx="3397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0</a:t>
              </a:r>
            </a:p>
          </p:txBody>
        </p:sp>
        <p:sp>
          <p:nvSpPr>
            <p:cNvPr id="105518" name="Text Box 46"/>
            <p:cNvSpPr txBox="1">
              <a:spLocks noChangeArrowheads="1"/>
            </p:cNvSpPr>
            <p:nvPr/>
          </p:nvSpPr>
          <p:spPr bwMode="auto">
            <a:xfrm>
              <a:off x="833438" y="685800"/>
              <a:ext cx="474662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P1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3508873" y="287675"/>
            <a:ext cx="2024713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cs typeface="+mn-cs"/>
              </a:rPr>
              <a:t>Binary tree</a:t>
            </a:r>
          </a:p>
        </p:txBody>
      </p:sp>
      <p:sp>
        <p:nvSpPr>
          <p:cNvPr id="106538" name="Text Box 42"/>
          <p:cNvSpPr txBox="1">
            <a:spLocks noChangeArrowheads="1"/>
          </p:cNvSpPr>
          <p:nvPr/>
        </p:nvSpPr>
        <p:spPr bwMode="auto">
          <a:xfrm>
            <a:off x="711200" y="4770437"/>
            <a:ext cx="8026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cs typeface="+mn-cs"/>
              </a:rPr>
              <a:t>Search in current symbol table for id;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dirty="0">
                <a:cs typeface="+mn-cs"/>
              </a:rPr>
              <a:t>   if not found find the previous table and continue in </a:t>
            </a:r>
          </a:p>
          <a:p>
            <a:pPr>
              <a:spcBef>
                <a:spcPct val="50000"/>
              </a:spcBef>
              <a:defRPr/>
            </a:pPr>
            <a:r>
              <a:rPr lang="en-US" dirty="0">
                <a:cs typeface="+mn-cs"/>
              </a:rPr>
              <a:t>    this manner until the id is found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14400" y="1302944"/>
            <a:ext cx="7823200" cy="3314700"/>
            <a:chOff x="914400" y="838200"/>
            <a:chExt cx="7823200" cy="3314700"/>
          </a:xfrm>
        </p:grpSpPr>
        <p:sp>
          <p:nvSpPr>
            <p:cNvPr id="106499" name="Text Box 3"/>
            <p:cNvSpPr txBox="1">
              <a:spLocks noChangeArrowheads="1"/>
            </p:cNvSpPr>
            <p:nvPr/>
          </p:nvSpPr>
          <p:spPr bwMode="auto">
            <a:xfrm>
              <a:off x="2209800" y="838200"/>
              <a:ext cx="47466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P1</a:t>
              </a:r>
            </a:p>
          </p:txBody>
        </p:sp>
        <p:sp>
          <p:nvSpPr>
            <p:cNvPr id="106500" name="Oval 4"/>
            <p:cNvSpPr>
              <a:spLocks noChangeArrowheads="1"/>
            </p:cNvSpPr>
            <p:nvPr/>
          </p:nvSpPr>
          <p:spPr bwMode="auto">
            <a:xfrm>
              <a:off x="1828800" y="1352550"/>
              <a:ext cx="1219200" cy="40005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6501" name="Oval 5"/>
            <p:cNvSpPr>
              <a:spLocks noChangeArrowheads="1"/>
            </p:cNvSpPr>
            <p:nvPr/>
          </p:nvSpPr>
          <p:spPr bwMode="auto">
            <a:xfrm>
              <a:off x="914400" y="1809750"/>
              <a:ext cx="1219200" cy="40005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6502" name="Oval 6"/>
            <p:cNvSpPr>
              <a:spLocks noChangeArrowheads="1"/>
            </p:cNvSpPr>
            <p:nvPr/>
          </p:nvSpPr>
          <p:spPr bwMode="auto">
            <a:xfrm>
              <a:off x="2946400" y="1809750"/>
              <a:ext cx="1219200" cy="40005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6503" name="Oval 7"/>
            <p:cNvSpPr>
              <a:spLocks noChangeArrowheads="1"/>
            </p:cNvSpPr>
            <p:nvPr/>
          </p:nvSpPr>
          <p:spPr bwMode="auto">
            <a:xfrm>
              <a:off x="4165600" y="2381250"/>
              <a:ext cx="1219200" cy="40005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6504" name="Oval 8"/>
            <p:cNvSpPr>
              <a:spLocks noChangeArrowheads="1"/>
            </p:cNvSpPr>
            <p:nvPr/>
          </p:nvSpPr>
          <p:spPr bwMode="auto">
            <a:xfrm>
              <a:off x="3556000" y="2952750"/>
              <a:ext cx="1219200" cy="40005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6505" name="Oval 9"/>
            <p:cNvSpPr>
              <a:spLocks noChangeArrowheads="1"/>
            </p:cNvSpPr>
            <p:nvPr/>
          </p:nvSpPr>
          <p:spPr bwMode="auto">
            <a:xfrm>
              <a:off x="5283200" y="2895600"/>
              <a:ext cx="1219200" cy="40005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6506" name="Oval 10"/>
            <p:cNvSpPr>
              <a:spLocks noChangeArrowheads="1"/>
            </p:cNvSpPr>
            <p:nvPr/>
          </p:nvSpPr>
          <p:spPr bwMode="auto">
            <a:xfrm>
              <a:off x="6705600" y="3181350"/>
              <a:ext cx="1219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6507" name="Oval 11"/>
            <p:cNvSpPr>
              <a:spLocks noChangeArrowheads="1"/>
            </p:cNvSpPr>
            <p:nvPr/>
          </p:nvSpPr>
          <p:spPr bwMode="auto">
            <a:xfrm>
              <a:off x="7518400" y="3752850"/>
              <a:ext cx="1219200" cy="40005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6508" name="Oval 12"/>
            <p:cNvSpPr>
              <a:spLocks noChangeArrowheads="1"/>
            </p:cNvSpPr>
            <p:nvPr/>
          </p:nvSpPr>
          <p:spPr bwMode="auto">
            <a:xfrm>
              <a:off x="5791200" y="3752850"/>
              <a:ext cx="1219200" cy="40005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6509" name="Line 13"/>
            <p:cNvSpPr>
              <a:spLocks noChangeShapeType="1"/>
            </p:cNvSpPr>
            <p:nvPr/>
          </p:nvSpPr>
          <p:spPr bwMode="auto">
            <a:xfrm>
              <a:off x="2133600" y="1409700"/>
              <a:ext cx="0" cy="2857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6510" name="Line 14"/>
            <p:cNvSpPr>
              <a:spLocks noChangeShapeType="1"/>
            </p:cNvSpPr>
            <p:nvPr/>
          </p:nvSpPr>
          <p:spPr bwMode="auto">
            <a:xfrm>
              <a:off x="2743200" y="1409700"/>
              <a:ext cx="0" cy="2857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6511" name="Line 15"/>
            <p:cNvSpPr>
              <a:spLocks noChangeShapeType="1"/>
            </p:cNvSpPr>
            <p:nvPr/>
          </p:nvSpPr>
          <p:spPr bwMode="auto">
            <a:xfrm>
              <a:off x="1219200" y="1866900"/>
              <a:ext cx="0" cy="2857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6512" name="Line 16"/>
            <p:cNvSpPr>
              <a:spLocks noChangeShapeType="1"/>
            </p:cNvSpPr>
            <p:nvPr/>
          </p:nvSpPr>
          <p:spPr bwMode="auto">
            <a:xfrm>
              <a:off x="1828800" y="1866900"/>
              <a:ext cx="0" cy="2857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6513" name="Line 17"/>
            <p:cNvSpPr>
              <a:spLocks noChangeShapeType="1"/>
            </p:cNvSpPr>
            <p:nvPr/>
          </p:nvSpPr>
          <p:spPr bwMode="auto">
            <a:xfrm>
              <a:off x="3251200" y="1866900"/>
              <a:ext cx="0" cy="2857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6514" name="Line 18"/>
            <p:cNvSpPr>
              <a:spLocks noChangeShapeType="1"/>
            </p:cNvSpPr>
            <p:nvPr/>
          </p:nvSpPr>
          <p:spPr bwMode="auto">
            <a:xfrm>
              <a:off x="3860800" y="1866900"/>
              <a:ext cx="0" cy="2857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6515" name="Line 19"/>
            <p:cNvSpPr>
              <a:spLocks noChangeShapeType="1"/>
            </p:cNvSpPr>
            <p:nvPr/>
          </p:nvSpPr>
          <p:spPr bwMode="auto">
            <a:xfrm>
              <a:off x="4572000" y="2438400"/>
              <a:ext cx="0" cy="2857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6516" name="Line 20"/>
            <p:cNvSpPr>
              <a:spLocks noChangeShapeType="1"/>
            </p:cNvSpPr>
            <p:nvPr/>
          </p:nvSpPr>
          <p:spPr bwMode="auto">
            <a:xfrm>
              <a:off x="5080000" y="2438400"/>
              <a:ext cx="0" cy="2857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6517" name="Line 21"/>
            <p:cNvSpPr>
              <a:spLocks noChangeShapeType="1"/>
            </p:cNvSpPr>
            <p:nvPr/>
          </p:nvSpPr>
          <p:spPr bwMode="auto">
            <a:xfrm>
              <a:off x="5486400" y="2952750"/>
              <a:ext cx="0" cy="2857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6518" name="Line 22"/>
            <p:cNvSpPr>
              <a:spLocks noChangeShapeType="1"/>
            </p:cNvSpPr>
            <p:nvPr/>
          </p:nvSpPr>
          <p:spPr bwMode="auto">
            <a:xfrm>
              <a:off x="6299200" y="2952750"/>
              <a:ext cx="0" cy="2857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6519" name="Line 23"/>
            <p:cNvSpPr>
              <a:spLocks noChangeShapeType="1"/>
            </p:cNvSpPr>
            <p:nvPr/>
          </p:nvSpPr>
          <p:spPr bwMode="auto">
            <a:xfrm>
              <a:off x="7010400" y="3238500"/>
              <a:ext cx="0" cy="342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6520" name="Line 24"/>
            <p:cNvSpPr>
              <a:spLocks noChangeShapeType="1"/>
            </p:cNvSpPr>
            <p:nvPr/>
          </p:nvSpPr>
          <p:spPr bwMode="auto">
            <a:xfrm>
              <a:off x="7721600" y="3238500"/>
              <a:ext cx="0" cy="342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6521" name="Text Box 25"/>
            <p:cNvSpPr txBox="1">
              <a:spLocks noChangeArrowheads="1"/>
            </p:cNvSpPr>
            <p:nvPr/>
          </p:nvSpPr>
          <p:spPr bwMode="auto">
            <a:xfrm>
              <a:off x="3332163" y="1868488"/>
              <a:ext cx="474662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P2</a:t>
              </a:r>
              <a:endParaRPr lang="en-US" i="1">
                <a:cs typeface="+mn-cs"/>
              </a:endParaRPr>
            </a:p>
          </p:txBody>
        </p:sp>
        <p:sp>
          <p:nvSpPr>
            <p:cNvPr id="106522" name="Text Box 26"/>
            <p:cNvSpPr txBox="1">
              <a:spLocks noChangeArrowheads="1"/>
            </p:cNvSpPr>
            <p:nvPr/>
          </p:nvSpPr>
          <p:spPr bwMode="auto">
            <a:xfrm>
              <a:off x="4754563" y="2097088"/>
              <a:ext cx="474662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P2</a:t>
              </a:r>
            </a:p>
          </p:txBody>
        </p:sp>
        <p:sp>
          <p:nvSpPr>
            <p:cNvPr id="106523" name="Text Box 27"/>
            <p:cNvSpPr txBox="1">
              <a:spLocks noChangeArrowheads="1"/>
            </p:cNvSpPr>
            <p:nvPr/>
          </p:nvSpPr>
          <p:spPr bwMode="auto">
            <a:xfrm>
              <a:off x="5668963" y="2954338"/>
              <a:ext cx="474662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P3</a:t>
              </a:r>
            </a:p>
          </p:txBody>
        </p:sp>
        <p:sp>
          <p:nvSpPr>
            <p:cNvPr id="106524" name="Text Box 28"/>
            <p:cNvSpPr txBox="1">
              <a:spLocks noChangeArrowheads="1"/>
            </p:cNvSpPr>
            <p:nvPr/>
          </p:nvSpPr>
          <p:spPr bwMode="auto">
            <a:xfrm>
              <a:off x="7112000" y="2851150"/>
              <a:ext cx="47466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P3</a:t>
              </a:r>
            </a:p>
          </p:txBody>
        </p:sp>
        <p:sp>
          <p:nvSpPr>
            <p:cNvPr id="106525" name="Line 29"/>
            <p:cNvSpPr>
              <a:spLocks noChangeShapeType="1"/>
            </p:cNvSpPr>
            <p:nvPr/>
          </p:nvSpPr>
          <p:spPr bwMode="auto">
            <a:xfrm flipH="1">
              <a:off x="1625600" y="1638300"/>
              <a:ext cx="304800" cy="171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6526" name="Line 30"/>
            <p:cNvSpPr>
              <a:spLocks noChangeShapeType="1"/>
            </p:cNvSpPr>
            <p:nvPr/>
          </p:nvSpPr>
          <p:spPr bwMode="auto">
            <a:xfrm>
              <a:off x="2844800" y="1695450"/>
              <a:ext cx="203200" cy="171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6527" name="Line 31"/>
            <p:cNvSpPr>
              <a:spLocks noChangeShapeType="1"/>
            </p:cNvSpPr>
            <p:nvPr/>
          </p:nvSpPr>
          <p:spPr bwMode="auto">
            <a:xfrm flipH="1">
              <a:off x="4165600" y="2724150"/>
              <a:ext cx="2032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6528" name="Line 32"/>
            <p:cNvSpPr>
              <a:spLocks noChangeShapeType="1"/>
            </p:cNvSpPr>
            <p:nvPr/>
          </p:nvSpPr>
          <p:spPr bwMode="auto">
            <a:xfrm>
              <a:off x="5283200" y="2667000"/>
              <a:ext cx="609600" cy="171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6529" name="Line 33"/>
            <p:cNvSpPr>
              <a:spLocks noChangeShapeType="1"/>
            </p:cNvSpPr>
            <p:nvPr/>
          </p:nvSpPr>
          <p:spPr bwMode="auto">
            <a:xfrm>
              <a:off x="6400800" y="3181350"/>
              <a:ext cx="406400" cy="114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6530" name="Line 34"/>
            <p:cNvSpPr>
              <a:spLocks noChangeShapeType="1"/>
            </p:cNvSpPr>
            <p:nvPr/>
          </p:nvSpPr>
          <p:spPr bwMode="auto">
            <a:xfrm flipH="1">
              <a:off x="6502400" y="3581400"/>
              <a:ext cx="304800" cy="171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6531" name="Line 35"/>
            <p:cNvSpPr>
              <a:spLocks noChangeShapeType="1"/>
            </p:cNvSpPr>
            <p:nvPr/>
          </p:nvSpPr>
          <p:spPr bwMode="auto">
            <a:xfrm>
              <a:off x="7721600" y="3524250"/>
              <a:ext cx="508000" cy="171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6532" name="Arc 36"/>
            <p:cNvSpPr>
              <a:spLocks/>
            </p:cNvSpPr>
            <p:nvPr/>
          </p:nvSpPr>
          <p:spPr bwMode="auto">
            <a:xfrm>
              <a:off x="3048000" y="1409700"/>
              <a:ext cx="1524000" cy="97155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6533" name="Line 37"/>
            <p:cNvSpPr>
              <a:spLocks noChangeShapeType="1"/>
            </p:cNvSpPr>
            <p:nvPr/>
          </p:nvSpPr>
          <p:spPr bwMode="auto">
            <a:xfrm flipH="1">
              <a:off x="2946400" y="1409700"/>
              <a:ext cx="101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6534" name="Arc 38"/>
            <p:cNvSpPr>
              <a:spLocks/>
            </p:cNvSpPr>
            <p:nvPr/>
          </p:nvSpPr>
          <p:spPr bwMode="auto">
            <a:xfrm>
              <a:off x="5384800" y="2438400"/>
              <a:ext cx="2336800" cy="74295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6535" name="Line 39"/>
            <p:cNvSpPr>
              <a:spLocks noChangeShapeType="1"/>
            </p:cNvSpPr>
            <p:nvPr/>
          </p:nvSpPr>
          <p:spPr bwMode="auto">
            <a:xfrm flipH="1">
              <a:off x="5283200" y="2438400"/>
              <a:ext cx="203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6536" name="Arc 40"/>
            <p:cNvSpPr>
              <a:spLocks/>
            </p:cNvSpPr>
            <p:nvPr/>
          </p:nvSpPr>
          <p:spPr bwMode="auto">
            <a:xfrm>
              <a:off x="4165600" y="2095500"/>
              <a:ext cx="203200" cy="2286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6537" name="Line 41"/>
            <p:cNvSpPr>
              <a:spLocks noChangeShapeType="1"/>
            </p:cNvSpPr>
            <p:nvPr/>
          </p:nvSpPr>
          <p:spPr bwMode="auto">
            <a:xfrm>
              <a:off x="4368800" y="2324100"/>
              <a:ext cx="0" cy="114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6539" name="Line 43"/>
            <p:cNvSpPr>
              <a:spLocks noChangeShapeType="1"/>
            </p:cNvSpPr>
            <p:nvPr/>
          </p:nvSpPr>
          <p:spPr bwMode="auto">
            <a:xfrm>
              <a:off x="1600200" y="1066800"/>
              <a:ext cx="3810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207779" y="774700"/>
            <a:ext cx="8915400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cs typeface="+mn-cs"/>
              </a:rPr>
              <a:t>Hash table technique -  Single hash table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dirty="0">
                <a:cs typeface="+mn-cs"/>
              </a:rPr>
              <a:t>   Link together different entries for the same identifier </a:t>
            </a:r>
          </a:p>
          <a:p>
            <a:pPr>
              <a:spcBef>
                <a:spcPct val="50000"/>
              </a:spcBef>
              <a:defRPr/>
            </a:pPr>
            <a:r>
              <a:rPr lang="en-US" dirty="0">
                <a:cs typeface="+mn-cs"/>
              </a:rPr>
              <a:t>     and associate nesting level with each occurrence of </a:t>
            </a:r>
            <a:r>
              <a:rPr lang="en-US" dirty="0" smtClean="0">
                <a:cs typeface="+mn-cs"/>
              </a:rPr>
              <a:t> </a:t>
            </a:r>
            <a:r>
              <a:rPr lang="en-US" dirty="0">
                <a:cs typeface="+mn-cs"/>
              </a:rPr>
              <a:t>same name.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dirty="0">
                <a:cs typeface="+mn-cs"/>
              </a:rPr>
              <a:t>   The first one is the latest occurrence of the name, i.e.</a:t>
            </a:r>
            <a:r>
              <a:rPr lang="en-US" dirty="0" smtClean="0">
                <a:cs typeface="+mn-cs"/>
              </a:rPr>
              <a:t>,  </a:t>
            </a:r>
            <a:r>
              <a:rPr lang="en-US" dirty="0">
                <a:cs typeface="+mn-cs"/>
              </a:rPr>
              <a:t>highest nesting level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88963" y="3213100"/>
            <a:ext cx="8159750" cy="2959100"/>
            <a:chOff x="609600" y="2819400"/>
            <a:chExt cx="8159750" cy="2959100"/>
          </a:xfrm>
        </p:grpSpPr>
        <p:sp>
          <p:nvSpPr>
            <p:cNvPr id="107523" name="Text Box 3"/>
            <p:cNvSpPr txBox="1">
              <a:spLocks noChangeArrowheads="1"/>
            </p:cNvSpPr>
            <p:nvPr/>
          </p:nvSpPr>
          <p:spPr bwMode="auto">
            <a:xfrm>
              <a:off x="4495800" y="3124200"/>
              <a:ext cx="40481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id</a:t>
              </a:r>
            </a:p>
          </p:txBody>
        </p:sp>
        <p:sp>
          <p:nvSpPr>
            <p:cNvPr id="107524" name="Text Box 4"/>
            <p:cNvSpPr txBox="1">
              <a:spLocks noChangeArrowheads="1"/>
            </p:cNvSpPr>
            <p:nvPr/>
          </p:nvSpPr>
          <p:spPr bwMode="auto">
            <a:xfrm>
              <a:off x="4953000" y="2819400"/>
              <a:ext cx="1041400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nesting</a:t>
              </a:r>
            </a:p>
            <a:p>
              <a:pPr>
                <a:defRPr/>
              </a:pPr>
              <a:r>
                <a:rPr lang="en-US">
                  <a:cs typeface="+mn-cs"/>
                </a:rPr>
                <a:t>level</a:t>
              </a:r>
            </a:p>
          </p:txBody>
        </p:sp>
        <p:sp>
          <p:nvSpPr>
            <p:cNvPr id="107525" name="Rectangle 5"/>
            <p:cNvSpPr>
              <a:spLocks noChangeArrowheads="1"/>
            </p:cNvSpPr>
            <p:nvPr/>
          </p:nvSpPr>
          <p:spPr bwMode="auto">
            <a:xfrm>
              <a:off x="1320800" y="3606800"/>
              <a:ext cx="812800" cy="1657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7526" name="Line 6"/>
            <p:cNvSpPr>
              <a:spLocks noChangeShapeType="1"/>
            </p:cNvSpPr>
            <p:nvPr/>
          </p:nvSpPr>
          <p:spPr bwMode="auto">
            <a:xfrm>
              <a:off x="1320800" y="4349750"/>
              <a:ext cx="812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7527" name="Line 7"/>
            <p:cNvSpPr>
              <a:spLocks noChangeShapeType="1"/>
            </p:cNvSpPr>
            <p:nvPr/>
          </p:nvSpPr>
          <p:spPr bwMode="auto">
            <a:xfrm>
              <a:off x="1320800" y="4521200"/>
              <a:ext cx="812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7528" name="Line 8"/>
            <p:cNvSpPr>
              <a:spLocks noChangeShapeType="1"/>
            </p:cNvSpPr>
            <p:nvPr/>
          </p:nvSpPr>
          <p:spPr bwMode="auto">
            <a:xfrm>
              <a:off x="1320800" y="4921250"/>
              <a:ext cx="812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7529" name="Line 9"/>
            <p:cNvSpPr>
              <a:spLocks noChangeShapeType="1"/>
            </p:cNvSpPr>
            <p:nvPr/>
          </p:nvSpPr>
          <p:spPr bwMode="auto">
            <a:xfrm>
              <a:off x="1320800" y="5035550"/>
              <a:ext cx="812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7530" name="Rectangle 10"/>
            <p:cNvSpPr>
              <a:spLocks noChangeArrowheads="1"/>
            </p:cNvSpPr>
            <p:nvPr/>
          </p:nvSpPr>
          <p:spPr bwMode="auto">
            <a:xfrm>
              <a:off x="3860800" y="3549650"/>
              <a:ext cx="2235200" cy="22288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7531" name="Line 11"/>
            <p:cNvSpPr>
              <a:spLocks noChangeShapeType="1"/>
            </p:cNvSpPr>
            <p:nvPr/>
          </p:nvSpPr>
          <p:spPr bwMode="auto">
            <a:xfrm>
              <a:off x="4368800" y="3549650"/>
              <a:ext cx="0" cy="2228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7532" name="Line 12"/>
            <p:cNvSpPr>
              <a:spLocks noChangeShapeType="1"/>
            </p:cNvSpPr>
            <p:nvPr/>
          </p:nvSpPr>
          <p:spPr bwMode="auto">
            <a:xfrm>
              <a:off x="4978400" y="3549650"/>
              <a:ext cx="0" cy="2228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7533" name="Line 13"/>
            <p:cNvSpPr>
              <a:spLocks noChangeShapeType="1"/>
            </p:cNvSpPr>
            <p:nvPr/>
          </p:nvSpPr>
          <p:spPr bwMode="auto">
            <a:xfrm>
              <a:off x="5486400" y="3549650"/>
              <a:ext cx="0" cy="2228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7534" name="Line 14"/>
            <p:cNvSpPr>
              <a:spLocks noChangeShapeType="1"/>
            </p:cNvSpPr>
            <p:nvPr/>
          </p:nvSpPr>
          <p:spPr bwMode="auto">
            <a:xfrm>
              <a:off x="3860800" y="3835400"/>
              <a:ext cx="2235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7535" name="Line 15"/>
            <p:cNvSpPr>
              <a:spLocks noChangeShapeType="1"/>
            </p:cNvSpPr>
            <p:nvPr/>
          </p:nvSpPr>
          <p:spPr bwMode="auto">
            <a:xfrm>
              <a:off x="3860800" y="4178300"/>
              <a:ext cx="2235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7536" name="Line 16"/>
            <p:cNvSpPr>
              <a:spLocks noChangeShapeType="1"/>
            </p:cNvSpPr>
            <p:nvPr/>
          </p:nvSpPr>
          <p:spPr bwMode="auto">
            <a:xfrm>
              <a:off x="3860800" y="4406900"/>
              <a:ext cx="2235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7537" name="Line 17"/>
            <p:cNvSpPr>
              <a:spLocks noChangeShapeType="1"/>
            </p:cNvSpPr>
            <p:nvPr/>
          </p:nvSpPr>
          <p:spPr bwMode="auto">
            <a:xfrm>
              <a:off x="3860800" y="4692650"/>
              <a:ext cx="2235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7538" name="Line 18"/>
            <p:cNvSpPr>
              <a:spLocks noChangeShapeType="1"/>
            </p:cNvSpPr>
            <p:nvPr/>
          </p:nvSpPr>
          <p:spPr bwMode="auto">
            <a:xfrm>
              <a:off x="3860800" y="4978400"/>
              <a:ext cx="2235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7539" name="Text Box 19"/>
            <p:cNvSpPr txBox="1">
              <a:spLocks noChangeArrowheads="1"/>
            </p:cNvSpPr>
            <p:nvPr/>
          </p:nvSpPr>
          <p:spPr bwMode="auto">
            <a:xfrm>
              <a:off x="609600" y="4191000"/>
              <a:ext cx="58896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h(i)</a:t>
              </a:r>
            </a:p>
          </p:txBody>
        </p:sp>
        <p:sp>
          <p:nvSpPr>
            <p:cNvPr id="107540" name="Text Box 20"/>
            <p:cNvSpPr txBox="1">
              <a:spLocks noChangeArrowheads="1"/>
            </p:cNvSpPr>
            <p:nvPr/>
          </p:nvSpPr>
          <p:spPr bwMode="auto">
            <a:xfrm>
              <a:off x="609600" y="4819650"/>
              <a:ext cx="6540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h(k)</a:t>
              </a:r>
            </a:p>
          </p:txBody>
        </p:sp>
        <p:sp>
          <p:nvSpPr>
            <p:cNvPr id="107541" name="Text Box 21"/>
            <p:cNvSpPr txBox="1">
              <a:spLocks noChangeArrowheads="1"/>
            </p:cNvSpPr>
            <p:nvPr/>
          </p:nvSpPr>
          <p:spPr bwMode="auto">
            <a:xfrm>
              <a:off x="4572000" y="3562350"/>
              <a:ext cx="25558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i</a:t>
              </a:r>
            </a:p>
          </p:txBody>
        </p:sp>
        <p:sp>
          <p:nvSpPr>
            <p:cNvPr id="107542" name="Text Box 22"/>
            <p:cNvSpPr txBox="1">
              <a:spLocks noChangeArrowheads="1"/>
            </p:cNvSpPr>
            <p:nvPr/>
          </p:nvSpPr>
          <p:spPr bwMode="auto">
            <a:xfrm>
              <a:off x="4572000" y="3905250"/>
              <a:ext cx="25558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i</a:t>
              </a:r>
            </a:p>
          </p:txBody>
        </p:sp>
        <p:sp>
          <p:nvSpPr>
            <p:cNvPr id="107543" name="Text Box 23"/>
            <p:cNvSpPr txBox="1">
              <a:spLocks noChangeArrowheads="1"/>
            </p:cNvSpPr>
            <p:nvPr/>
          </p:nvSpPr>
          <p:spPr bwMode="auto">
            <a:xfrm>
              <a:off x="4572000" y="4419600"/>
              <a:ext cx="3206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k</a:t>
              </a:r>
            </a:p>
          </p:txBody>
        </p:sp>
        <p:sp>
          <p:nvSpPr>
            <p:cNvPr id="107544" name="Line 24"/>
            <p:cNvSpPr>
              <a:spLocks noChangeShapeType="1"/>
            </p:cNvSpPr>
            <p:nvPr/>
          </p:nvSpPr>
          <p:spPr bwMode="auto">
            <a:xfrm>
              <a:off x="3860800" y="5207000"/>
              <a:ext cx="2235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7545" name="Line 25"/>
            <p:cNvSpPr>
              <a:spLocks noChangeShapeType="1"/>
            </p:cNvSpPr>
            <p:nvPr/>
          </p:nvSpPr>
          <p:spPr bwMode="auto">
            <a:xfrm>
              <a:off x="3860800" y="5492750"/>
              <a:ext cx="2235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7546" name="Text Box 26"/>
            <p:cNvSpPr txBox="1">
              <a:spLocks noChangeArrowheads="1"/>
            </p:cNvSpPr>
            <p:nvPr/>
          </p:nvSpPr>
          <p:spPr bwMode="auto">
            <a:xfrm>
              <a:off x="4572000" y="5219700"/>
              <a:ext cx="3206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k</a:t>
              </a:r>
            </a:p>
          </p:txBody>
        </p:sp>
        <p:sp>
          <p:nvSpPr>
            <p:cNvPr id="107547" name="Text Box 27"/>
            <p:cNvSpPr txBox="1">
              <a:spLocks noChangeArrowheads="1"/>
            </p:cNvSpPr>
            <p:nvPr/>
          </p:nvSpPr>
          <p:spPr bwMode="auto">
            <a:xfrm>
              <a:off x="5080000" y="3562350"/>
              <a:ext cx="3397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0</a:t>
              </a:r>
            </a:p>
          </p:txBody>
        </p:sp>
        <p:sp>
          <p:nvSpPr>
            <p:cNvPr id="107548" name="Text Box 28"/>
            <p:cNvSpPr txBox="1">
              <a:spLocks noChangeArrowheads="1"/>
            </p:cNvSpPr>
            <p:nvPr/>
          </p:nvSpPr>
          <p:spPr bwMode="auto">
            <a:xfrm>
              <a:off x="5080000" y="3905250"/>
              <a:ext cx="3397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1</a:t>
              </a:r>
            </a:p>
          </p:txBody>
        </p:sp>
        <p:sp>
          <p:nvSpPr>
            <p:cNvPr id="107549" name="Text Box 29"/>
            <p:cNvSpPr txBox="1">
              <a:spLocks noChangeArrowheads="1"/>
            </p:cNvSpPr>
            <p:nvPr/>
          </p:nvSpPr>
          <p:spPr bwMode="auto">
            <a:xfrm>
              <a:off x="5080000" y="4419600"/>
              <a:ext cx="3397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2</a:t>
              </a:r>
            </a:p>
          </p:txBody>
        </p:sp>
        <p:sp>
          <p:nvSpPr>
            <p:cNvPr id="107550" name="Text Box 30"/>
            <p:cNvSpPr txBox="1">
              <a:spLocks noChangeArrowheads="1"/>
            </p:cNvSpPr>
            <p:nvPr/>
          </p:nvSpPr>
          <p:spPr bwMode="auto">
            <a:xfrm>
              <a:off x="5059363" y="5208588"/>
              <a:ext cx="3397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1</a:t>
              </a:r>
            </a:p>
          </p:txBody>
        </p:sp>
        <p:sp>
          <p:nvSpPr>
            <p:cNvPr id="107551" name="Text Box 31"/>
            <p:cNvSpPr txBox="1">
              <a:spLocks noChangeArrowheads="1"/>
            </p:cNvSpPr>
            <p:nvPr/>
          </p:nvSpPr>
          <p:spPr bwMode="auto">
            <a:xfrm>
              <a:off x="6807200" y="3505200"/>
              <a:ext cx="19621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nesting level 0</a:t>
              </a:r>
            </a:p>
          </p:txBody>
        </p:sp>
        <p:sp>
          <p:nvSpPr>
            <p:cNvPr id="107552" name="Text Box 32"/>
            <p:cNvSpPr txBox="1">
              <a:spLocks noChangeArrowheads="1"/>
            </p:cNvSpPr>
            <p:nvPr/>
          </p:nvSpPr>
          <p:spPr bwMode="auto">
            <a:xfrm>
              <a:off x="6786563" y="3836988"/>
              <a:ext cx="19621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nesting level 1</a:t>
              </a:r>
            </a:p>
          </p:txBody>
        </p:sp>
        <p:sp>
          <p:nvSpPr>
            <p:cNvPr id="107553" name="Arc 33"/>
            <p:cNvSpPr>
              <a:spLocks/>
            </p:cNvSpPr>
            <p:nvPr/>
          </p:nvSpPr>
          <p:spPr bwMode="auto">
            <a:xfrm>
              <a:off x="6197600" y="3721100"/>
              <a:ext cx="450850" cy="457200"/>
            </a:xfrm>
            <a:custGeom>
              <a:avLst/>
              <a:gdLst>
                <a:gd name="G0" fmla="+- 10343 0 0"/>
                <a:gd name="G1" fmla="+- 21600 0 0"/>
                <a:gd name="G2" fmla="+- 21600 0 0"/>
                <a:gd name="T0" fmla="*/ 10343 w 31943"/>
                <a:gd name="T1" fmla="*/ 0 h 43200"/>
                <a:gd name="T2" fmla="*/ 0 w 31943"/>
                <a:gd name="T3" fmla="*/ 40563 h 43200"/>
                <a:gd name="T4" fmla="*/ 10343 w 31943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943" h="43200" fill="none" extrusionOk="0">
                  <a:moveTo>
                    <a:pt x="10343" y="-1"/>
                  </a:moveTo>
                  <a:cubicBezTo>
                    <a:pt x="22272" y="0"/>
                    <a:pt x="31943" y="9670"/>
                    <a:pt x="31943" y="21600"/>
                  </a:cubicBezTo>
                  <a:cubicBezTo>
                    <a:pt x="31943" y="33529"/>
                    <a:pt x="22272" y="43200"/>
                    <a:pt x="10343" y="43200"/>
                  </a:cubicBezTo>
                  <a:cubicBezTo>
                    <a:pt x="6729" y="43199"/>
                    <a:pt x="3172" y="42293"/>
                    <a:pt x="0" y="40562"/>
                  </a:cubicBezTo>
                </a:path>
                <a:path w="31943" h="43200" stroke="0" extrusionOk="0">
                  <a:moveTo>
                    <a:pt x="10343" y="-1"/>
                  </a:moveTo>
                  <a:cubicBezTo>
                    <a:pt x="22272" y="0"/>
                    <a:pt x="31943" y="9670"/>
                    <a:pt x="31943" y="21600"/>
                  </a:cubicBezTo>
                  <a:cubicBezTo>
                    <a:pt x="31943" y="33529"/>
                    <a:pt x="22272" y="43200"/>
                    <a:pt x="10343" y="43200"/>
                  </a:cubicBezTo>
                  <a:cubicBezTo>
                    <a:pt x="6729" y="43199"/>
                    <a:pt x="3172" y="42293"/>
                    <a:pt x="0" y="40562"/>
                  </a:cubicBezTo>
                  <a:lnTo>
                    <a:pt x="10343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7554" name="Line 34"/>
            <p:cNvSpPr>
              <a:spLocks noChangeShapeType="1"/>
            </p:cNvSpPr>
            <p:nvPr/>
          </p:nvSpPr>
          <p:spPr bwMode="auto">
            <a:xfrm flipH="1">
              <a:off x="6197600" y="3721100"/>
              <a:ext cx="203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7555" name="Arc 35"/>
            <p:cNvSpPr>
              <a:spLocks/>
            </p:cNvSpPr>
            <p:nvPr/>
          </p:nvSpPr>
          <p:spPr bwMode="auto">
            <a:xfrm>
              <a:off x="6154738" y="4476750"/>
              <a:ext cx="777875" cy="996950"/>
            </a:xfrm>
            <a:custGeom>
              <a:avLst/>
              <a:gdLst>
                <a:gd name="G0" fmla="+- 2979 0 0"/>
                <a:gd name="G1" fmla="+- 21600 0 0"/>
                <a:gd name="G2" fmla="+- 21600 0 0"/>
                <a:gd name="T0" fmla="*/ 0 w 24579"/>
                <a:gd name="T1" fmla="*/ 206 h 43200"/>
                <a:gd name="T2" fmla="*/ 1358 w 24579"/>
                <a:gd name="T3" fmla="*/ 43139 h 43200"/>
                <a:gd name="T4" fmla="*/ 2979 w 24579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79" h="43200" fill="none" extrusionOk="0">
                  <a:moveTo>
                    <a:pt x="0" y="206"/>
                  </a:moveTo>
                  <a:cubicBezTo>
                    <a:pt x="987" y="68"/>
                    <a:pt x="1982" y="-1"/>
                    <a:pt x="2979" y="-1"/>
                  </a:cubicBezTo>
                  <a:cubicBezTo>
                    <a:pt x="14908" y="0"/>
                    <a:pt x="24579" y="9670"/>
                    <a:pt x="24579" y="21600"/>
                  </a:cubicBezTo>
                  <a:cubicBezTo>
                    <a:pt x="24579" y="33529"/>
                    <a:pt x="14908" y="43200"/>
                    <a:pt x="2979" y="43200"/>
                  </a:cubicBezTo>
                  <a:cubicBezTo>
                    <a:pt x="2438" y="43199"/>
                    <a:pt x="1897" y="43179"/>
                    <a:pt x="1357" y="43139"/>
                  </a:cubicBezTo>
                </a:path>
                <a:path w="24579" h="43200" stroke="0" extrusionOk="0">
                  <a:moveTo>
                    <a:pt x="0" y="206"/>
                  </a:moveTo>
                  <a:cubicBezTo>
                    <a:pt x="987" y="68"/>
                    <a:pt x="1982" y="-1"/>
                    <a:pt x="2979" y="-1"/>
                  </a:cubicBezTo>
                  <a:cubicBezTo>
                    <a:pt x="14908" y="0"/>
                    <a:pt x="24579" y="9670"/>
                    <a:pt x="24579" y="21600"/>
                  </a:cubicBezTo>
                  <a:cubicBezTo>
                    <a:pt x="24579" y="33529"/>
                    <a:pt x="14908" y="43200"/>
                    <a:pt x="2979" y="43200"/>
                  </a:cubicBezTo>
                  <a:cubicBezTo>
                    <a:pt x="2438" y="43199"/>
                    <a:pt x="1897" y="43179"/>
                    <a:pt x="1357" y="43139"/>
                  </a:cubicBezTo>
                  <a:lnTo>
                    <a:pt x="2979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cxnSp>
          <p:nvCxnSpPr>
            <p:cNvPr id="107556" name="AutoShape 36"/>
            <p:cNvCxnSpPr>
              <a:cxnSpLocks noChangeShapeType="1"/>
              <a:stCxn id="107525" idx="3"/>
              <a:endCxn id="107557" idx="0"/>
            </p:cNvCxnSpPr>
            <p:nvPr/>
          </p:nvCxnSpPr>
          <p:spPr bwMode="auto">
            <a:xfrm flipV="1">
              <a:off x="2133600" y="3949700"/>
              <a:ext cx="1524000" cy="485775"/>
            </a:xfrm>
            <a:prstGeom prst="curvedConnector4">
              <a:avLst>
                <a:gd name="adj1" fmla="val 50000"/>
                <a:gd name="adj2" fmla="val 9281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07557" name="Line 37"/>
            <p:cNvSpPr>
              <a:spLocks noChangeShapeType="1"/>
            </p:cNvSpPr>
            <p:nvPr/>
          </p:nvSpPr>
          <p:spPr bwMode="auto">
            <a:xfrm>
              <a:off x="3657600" y="3949700"/>
              <a:ext cx="101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cxnSp>
          <p:nvCxnSpPr>
            <p:cNvPr id="107558" name="AutoShape 38"/>
            <p:cNvCxnSpPr>
              <a:cxnSpLocks noChangeShapeType="1"/>
              <a:stCxn id="107528" idx="1"/>
              <a:endCxn id="107530" idx="1"/>
            </p:cNvCxnSpPr>
            <p:nvPr/>
          </p:nvCxnSpPr>
          <p:spPr bwMode="auto">
            <a:xfrm rot="5400000" flipH="1" flipV="1">
              <a:off x="2868612" y="3929063"/>
              <a:ext cx="257175" cy="1727200"/>
            </a:xfrm>
            <a:prstGeom prst="curvedConnector4">
              <a:avLst>
                <a:gd name="adj1" fmla="val -88889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07559" name="Line 39"/>
            <p:cNvSpPr>
              <a:spLocks noChangeShapeType="1"/>
            </p:cNvSpPr>
            <p:nvPr/>
          </p:nvSpPr>
          <p:spPr bwMode="auto">
            <a:xfrm>
              <a:off x="3810000" y="4648200"/>
              <a:ext cx="101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07560" name="Text Box 40"/>
          <p:cNvSpPr txBox="1">
            <a:spLocks noChangeArrowheads="1"/>
          </p:cNvSpPr>
          <p:nvPr/>
        </p:nvSpPr>
        <p:spPr bwMode="auto">
          <a:xfrm>
            <a:off x="711200" y="5429250"/>
            <a:ext cx="843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304800" y="1742871"/>
            <a:ext cx="8839200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cs typeface="+mn-cs"/>
              </a:rPr>
              <a:t>Three ways to do this</a:t>
            </a:r>
          </a:p>
          <a:p>
            <a:pPr>
              <a:spcBef>
                <a:spcPct val="50000"/>
              </a:spcBef>
              <a:defRPr/>
            </a:pPr>
            <a:r>
              <a:rPr lang="en-US" dirty="0">
                <a:cs typeface="+mn-cs"/>
              </a:rPr>
              <a:t>1.  Search for the correct items to remove - rehash expensive</a:t>
            </a:r>
          </a:p>
          <a:p>
            <a:pPr>
              <a:spcBef>
                <a:spcPct val="50000"/>
              </a:spcBef>
              <a:defRPr/>
            </a:pPr>
            <a:r>
              <a:rPr lang="en-US" dirty="0">
                <a:cs typeface="+mn-cs"/>
              </a:rPr>
              <a:t>2.  Use extra pointer in each element to link all items of the same scope</a:t>
            </a:r>
          </a:p>
          <a:p>
            <a:pPr>
              <a:spcBef>
                <a:spcPct val="50000"/>
              </a:spcBef>
              <a:defRPr/>
            </a:pPr>
            <a:r>
              <a:rPr lang="en-US" dirty="0">
                <a:cs typeface="+mn-cs"/>
              </a:rPr>
              <a:t>3.  Use  a stack that has entries for each scope</a:t>
            </a:r>
          </a:p>
        </p:txBody>
      </p:sp>
      <p:grpSp>
        <p:nvGrpSpPr>
          <p:cNvPr id="49154" name="Group 3"/>
          <p:cNvGrpSpPr>
            <a:grpSpLocks/>
          </p:cNvGrpSpPr>
          <p:nvPr/>
        </p:nvGrpSpPr>
        <p:grpSpPr bwMode="auto">
          <a:xfrm>
            <a:off x="3581400" y="3733800"/>
            <a:ext cx="2498725" cy="1828800"/>
            <a:chOff x="768" y="1764"/>
            <a:chExt cx="1574" cy="1152"/>
          </a:xfrm>
        </p:grpSpPr>
        <p:sp>
          <p:nvSpPr>
            <p:cNvPr id="108548" name="Rectangle 4"/>
            <p:cNvSpPr>
              <a:spLocks noChangeArrowheads="1"/>
            </p:cNvSpPr>
            <p:nvPr/>
          </p:nvSpPr>
          <p:spPr bwMode="auto">
            <a:xfrm>
              <a:off x="768" y="1764"/>
              <a:ext cx="768" cy="11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8549" name="Line 5"/>
            <p:cNvSpPr>
              <a:spLocks noChangeShapeType="1"/>
            </p:cNvSpPr>
            <p:nvPr/>
          </p:nvSpPr>
          <p:spPr bwMode="auto">
            <a:xfrm>
              <a:off x="768" y="2088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8550" name="Line 6"/>
            <p:cNvSpPr>
              <a:spLocks noChangeShapeType="1"/>
            </p:cNvSpPr>
            <p:nvPr/>
          </p:nvSpPr>
          <p:spPr bwMode="auto">
            <a:xfrm>
              <a:off x="768" y="2664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8551" name="Text Box 7"/>
            <p:cNvSpPr txBox="1">
              <a:spLocks noChangeArrowheads="1"/>
            </p:cNvSpPr>
            <p:nvPr/>
          </p:nvSpPr>
          <p:spPr bwMode="auto">
            <a:xfrm>
              <a:off x="1664" y="1808"/>
              <a:ext cx="6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level 1</a:t>
              </a:r>
            </a:p>
          </p:txBody>
        </p:sp>
        <p:sp>
          <p:nvSpPr>
            <p:cNvPr id="108552" name="Text Box 8"/>
            <p:cNvSpPr txBox="1">
              <a:spLocks noChangeArrowheads="1"/>
            </p:cNvSpPr>
            <p:nvPr/>
          </p:nvSpPr>
          <p:spPr bwMode="auto">
            <a:xfrm>
              <a:off x="1651" y="2233"/>
              <a:ext cx="6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level 2</a:t>
              </a:r>
            </a:p>
          </p:txBody>
        </p:sp>
        <p:sp>
          <p:nvSpPr>
            <p:cNvPr id="108553" name="Text Box 9"/>
            <p:cNvSpPr txBox="1">
              <a:spLocks noChangeArrowheads="1"/>
            </p:cNvSpPr>
            <p:nvPr/>
          </p:nvSpPr>
          <p:spPr bwMode="auto">
            <a:xfrm>
              <a:off x="1715" y="2665"/>
              <a:ext cx="6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level 3</a:t>
              </a:r>
            </a:p>
          </p:txBody>
        </p:sp>
      </p:grpSp>
      <p:sp>
        <p:nvSpPr>
          <p:cNvPr id="108554" name="Text Box 10"/>
          <p:cNvSpPr txBox="1">
            <a:spLocks noChangeArrowheads="1"/>
          </p:cNvSpPr>
          <p:nvPr/>
        </p:nvSpPr>
        <p:spPr bwMode="auto">
          <a:xfrm>
            <a:off x="304800" y="5715000"/>
            <a:ext cx="883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cs typeface="+mn-cs"/>
              </a:rPr>
              <a:t>Pop entry and delete from hash table - keep stack entries around</a:t>
            </a:r>
          </a:p>
        </p:txBody>
      </p:sp>
      <p:sp>
        <p:nvSpPr>
          <p:cNvPr id="108555" name="Rectangle 11"/>
          <p:cNvSpPr>
            <a:spLocks noChangeArrowheads="1"/>
          </p:cNvSpPr>
          <p:nvPr/>
        </p:nvSpPr>
        <p:spPr bwMode="auto">
          <a:xfrm>
            <a:off x="0" y="228600"/>
            <a:ext cx="7858604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cs typeface="+mn-cs"/>
              </a:rPr>
              <a:t>During exit from a procedure - delete all entries of the nesting level </a:t>
            </a:r>
            <a:r>
              <a:rPr lang="en-US" dirty="0" smtClean="0">
                <a:cs typeface="+mn-cs"/>
              </a:rPr>
              <a:t>we </a:t>
            </a:r>
            <a:r>
              <a:rPr lang="en-US" dirty="0">
                <a:cs typeface="+mn-cs"/>
              </a:rPr>
              <a:t>are </a:t>
            </a:r>
            <a:r>
              <a:rPr lang="en-US" dirty="0" smtClean="0">
                <a:cs typeface="+mn-cs"/>
              </a:rPr>
              <a:t>exiting</a:t>
            </a:r>
          </a:p>
          <a:p>
            <a:pPr>
              <a:spcBef>
                <a:spcPct val="50000"/>
              </a:spcBef>
              <a:defRPr/>
            </a:pPr>
            <a:r>
              <a:rPr lang="en-US" dirty="0" smtClean="0">
                <a:cs typeface="+mn-cs"/>
              </a:rPr>
              <a:t> </a:t>
            </a:r>
            <a:r>
              <a:rPr lang="en-US" dirty="0">
                <a:cs typeface="+mn-cs"/>
              </a:rPr>
              <a:t>- must be able to do this        </a:t>
            </a:r>
            <a:r>
              <a:rPr lang="en-US" dirty="0" smtClean="0">
                <a:cs typeface="+mn-cs"/>
              </a:rPr>
              <a:t>-   Remove </a:t>
            </a:r>
            <a:r>
              <a:rPr lang="en-US" dirty="0">
                <a:cs typeface="+mn-cs"/>
              </a:rPr>
              <a:t>links to most recent scope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Find 6 problems with this code.</a:t>
            </a:r>
            <a:br>
              <a:rPr lang="en-US" dirty="0" smtClean="0"/>
            </a:br>
            <a:r>
              <a:rPr lang="en-US" dirty="0" smtClean="0"/>
              <a:t>These issues go beyond syntax.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00200"/>
            <a:ext cx="4638675" cy="49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2295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/>
        <p:txBody>
          <a:bodyPr>
            <a:normAutofit fontScale="97500"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What kinds of questions does the semantic analysis/code generator need to answer?</a:t>
            </a:r>
            <a:br>
              <a:rPr lang="en-US" sz="2800" dirty="0" smtClean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64650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0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Semantic Analysis = Values/Meaning</a:t>
            </a:r>
            <a:br>
              <a:rPr lang="en-US" dirty="0" smtClean="0"/>
            </a:br>
            <a:r>
              <a:rPr lang="en-US" dirty="0" smtClean="0"/>
              <a:t>Context-Sensitive Analysis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7108" y="1962089"/>
            <a:ext cx="9016892" cy="359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43619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677" y="423388"/>
            <a:ext cx="8475123" cy="643461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1800" dirty="0" smtClean="0"/>
              <a:t>SCOPING: Consider </a:t>
            </a:r>
            <a:r>
              <a:rPr lang="en-US" sz="1800" dirty="0"/>
              <a:t>the following code segment in a language with nested function definitions in which all parameters are passed by reference</a:t>
            </a:r>
            <a:r>
              <a:rPr lang="en-US" sz="1800" dirty="0" smtClean="0"/>
              <a:t>.</a:t>
            </a:r>
          </a:p>
          <a:p>
            <a:pPr marL="0" lvl="0" indent="0">
              <a:buNone/>
            </a:pPr>
            <a:r>
              <a:rPr lang="en-US" sz="1200" dirty="0"/>
              <a:t> </a:t>
            </a:r>
          </a:p>
          <a:p>
            <a:r>
              <a:rPr lang="en-US" sz="1100" dirty="0" err="1"/>
              <a:t>int</a:t>
            </a:r>
            <a:r>
              <a:rPr lang="en-US" sz="1100" dirty="0"/>
              <a:t> a, b, c, d;</a:t>
            </a:r>
          </a:p>
          <a:p>
            <a:r>
              <a:rPr lang="en-US" sz="1100" dirty="0"/>
              <a:t>function f(</a:t>
            </a:r>
            <a:r>
              <a:rPr lang="en-US" sz="1100" dirty="0" err="1"/>
              <a:t>int</a:t>
            </a:r>
            <a:r>
              <a:rPr lang="en-US" sz="1100" dirty="0"/>
              <a:t> a, </a:t>
            </a:r>
            <a:r>
              <a:rPr lang="en-US" sz="1100" dirty="0" err="1"/>
              <a:t>int</a:t>
            </a:r>
            <a:r>
              <a:rPr lang="en-US" sz="1100" dirty="0"/>
              <a:t> x)</a:t>
            </a:r>
          </a:p>
          <a:p>
            <a:r>
              <a:rPr lang="en-US" sz="1100" dirty="0"/>
              <a:t>  {  </a:t>
            </a:r>
            <a:r>
              <a:rPr lang="en-US" sz="1100" dirty="0" err="1"/>
              <a:t>int</a:t>
            </a:r>
            <a:r>
              <a:rPr lang="en-US" sz="1100" dirty="0"/>
              <a:t> b = 0;</a:t>
            </a:r>
          </a:p>
          <a:p>
            <a:r>
              <a:rPr lang="en-US" sz="1100" dirty="0"/>
              <a:t>      function g()</a:t>
            </a:r>
          </a:p>
          <a:p>
            <a:r>
              <a:rPr lang="en-US" sz="1100" dirty="0"/>
              <a:t>	{  </a:t>
            </a:r>
            <a:r>
              <a:rPr lang="en-US" sz="1100" dirty="0" err="1"/>
              <a:t>int</a:t>
            </a:r>
            <a:r>
              <a:rPr lang="en-US" sz="1100" dirty="0"/>
              <a:t> c = 3; </a:t>
            </a:r>
          </a:p>
          <a:p>
            <a:r>
              <a:rPr lang="en-US" sz="1100" dirty="0"/>
              <a:t>	    print (“in g:”,</a:t>
            </a:r>
            <a:r>
              <a:rPr lang="en-US" sz="1100" dirty="0" err="1"/>
              <a:t>a,b,c,d,x</a:t>
            </a:r>
            <a:r>
              <a:rPr lang="en-US" sz="1100" dirty="0"/>
              <a:t>);</a:t>
            </a:r>
          </a:p>
          <a:p>
            <a:r>
              <a:rPr lang="en-US" sz="1100" dirty="0"/>
              <a:t>	    call h(</a:t>
            </a:r>
            <a:r>
              <a:rPr lang="en-US" sz="1100" dirty="0" err="1"/>
              <a:t>a,b,c</a:t>
            </a:r>
            <a:r>
              <a:rPr lang="en-US" sz="1100" dirty="0"/>
              <a:t>);</a:t>
            </a:r>
          </a:p>
          <a:p>
            <a:r>
              <a:rPr lang="en-US" sz="1100" dirty="0"/>
              <a:t>	    print(“in g:”,</a:t>
            </a:r>
            <a:r>
              <a:rPr lang="en-US" sz="1100" dirty="0" err="1"/>
              <a:t>a,b,c,d,x</a:t>
            </a:r>
            <a:r>
              <a:rPr lang="en-US" sz="1100" dirty="0"/>
              <a:t>);</a:t>
            </a:r>
          </a:p>
          <a:p>
            <a:r>
              <a:rPr lang="en-US" sz="1100" dirty="0"/>
              <a:t>	}</a:t>
            </a:r>
          </a:p>
          <a:p>
            <a:r>
              <a:rPr lang="en-US" sz="1100" dirty="0"/>
              <a:t>   { /*in f*/</a:t>
            </a:r>
          </a:p>
          <a:p>
            <a:r>
              <a:rPr lang="en-US" sz="1100" dirty="0"/>
              <a:t>      print(“in f:”,</a:t>
            </a:r>
            <a:r>
              <a:rPr lang="en-US" sz="1100" dirty="0" err="1"/>
              <a:t>a,b,c,d,x</a:t>
            </a:r>
            <a:r>
              <a:rPr lang="en-US" sz="1100" dirty="0"/>
              <a:t>);</a:t>
            </a:r>
          </a:p>
          <a:p>
            <a:r>
              <a:rPr lang="en-US" sz="1100" dirty="0"/>
              <a:t>      call g(); </a:t>
            </a:r>
          </a:p>
          <a:p>
            <a:r>
              <a:rPr lang="en-US" sz="1100" dirty="0"/>
              <a:t>      print(“in f:”,</a:t>
            </a:r>
            <a:r>
              <a:rPr lang="en-US" sz="1100" dirty="0" err="1"/>
              <a:t>a,b,c,d,x</a:t>
            </a:r>
            <a:r>
              <a:rPr lang="en-US" sz="1100" dirty="0"/>
              <a:t>); </a:t>
            </a:r>
          </a:p>
          <a:p>
            <a:r>
              <a:rPr lang="en-US" sz="1100" dirty="0"/>
              <a:t>      a = 6;</a:t>
            </a:r>
          </a:p>
          <a:p>
            <a:r>
              <a:rPr lang="en-US" sz="1100" dirty="0"/>
              <a:t>    }</a:t>
            </a:r>
          </a:p>
          <a:p>
            <a:r>
              <a:rPr lang="en-US" sz="1100" dirty="0"/>
              <a:t>function h(</a:t>
            </a:r>
            <a:r>
              <a:rPr lang="en-US" sz="1100" dirty="0" err="1"/>
              <a:t>int</a:t>
            </a:r>
            <a:r>
              <a:rPr lang="en-US" sz="1100" dirty="0"/>
              <a:t> x, </a:t>
            </a:r>
            <a:r>
              <a:rPr lang="en-US" sz="1100" dirty="0" err="1"/>
              <a:t>int</a:t>
            </a:r>
            <a:r>
              <a:rPr lang="en-US" sz="1100" dirty="0"/>
              <a:t> y, </a:t>
            </a:r>
            <a:r>
              <a:rPr lang="en-US" sz="1100" dirty="0" err="1"/>
              <a:t>int</a:t>
            </a:r>
            <a:r>
              <a:rPr lang="en-US" sz="1100" dirty="0"/>
              <a:t> z)</a:t>
            </a:r>
          </a:p>
          <a:p>
            <a:r>
              <a:rPr lang="en-US" sz="1100" dirty="0"/>
              <a:t>{  </a:t>
            </a:r>
            <a:r>
              <a:rPr lang="en-US" sz="1100" dirty="0" err="1"/>
              <a:t>int</a:t>
            </a:r>
            <a:r>
              <a:rPr lang="en-US" sz="1100" dirty="0"/>
              <a:t> d = 2;</a:t>
            </a:r>
          </a:p>
          <a:p>
            <a:r>
              <a:rPr lang="en-US" sz="1100" dirty="0"/>
              <a:t>    print(“in h:”,</a:t>
            </a:r>
            <a:r>
              <a:rPr lang="en-US" sz="1100" dirty="0" err="1"/>
              <a:t>a,b,c,d,x,y,z</a:t>
            </a:r>
            <a:r>
              <a:rPr lang="en-US" sz="1100" dirty="0"/>
              <a:t>);	</a:t>
            </a:r>
          </a:p>
          <a:p>
            <a:r>
              <a:rPr lang="en-US" sz="1100" dirty="0"/>
              <a:t>    x = 3; y= 4; z = 5;</a:t>
            </a:r>
          </a:p>
          <a:p>
            <a:r>
              <a:rPr lang="en-US" sz="1100" dirty="0"/>
              <a:t>       }</a:t>
            </a:r>
          </a:p>
          <a:p>
            <a:r>
              <a:rPr lang="en-US" sz="1100" dirty="0"/>
              <a:t>  function main()</a:t>
            </a:r>
          </a:p>
          <a:p>
            <a:r>
              <a:rPr lang="en-US" sz="1100" dirty="0"/>
              <a:t> {  a = b = c = d = 99;</a:t>
            </a:r>
          </a:p>
          <a:p>
            <a:r>
              <a:rPr lang="en-US" sz="1100" dirty="0"/>
              <a:t>     call f(</a:t>
            </a:r>
            <a:r>
              <a:rPr lang="en-US" sz="1100" dirty="0" err="1"/>
              <a:t>b,c</a:t>
            </a:r>
            <a:r>
              <a:rPr lang="en-US" sz="1100" dirty="0"/>
              <a:t>); print(“in ma</a:t>
            </a:r>
            <a:r>
              <a:rPr lang="en-US" sz="1200" dirty="0"/>
              <a:t>in”,</a:t>
            </a:r>
            <a:r>
              <a:rPr lang="en-US" sz="1200" dirty="0" err="1"/>
              <a:t>a,b,c,d</a:t>
            </a:r>
            <a:r>
              <a:rPr lang="en-US" sz="1200" dirty="0"/>
              <a:t>); call h(</a:t>
            </a:r>
            <a:r>
              <a:rPr lang="en-US" sz="1200" dirty="0" err="1"/>
              <a:t>a,b,c</a:t>
            </a:r>
            <a:r>
              <a:rPr lang="en-US" sz="1200" dirty="0"/>
              <a:t>); print(“in main”, </a:t>
            </a:r>
            <a:r>
              <a:rPr lang="en-US" sz="1200" dirty="0" err="1"/>
              <a:t>a,b,c,d</a:t>
            </a:r>
            <a:r>
              <a:rPr lang="en-US" sz="1200" dirty="0"/>
              <a:t>);</a:t>
            </a:r>
          </a:p>
          <a:p>
            <a:r>
              <a:rPr lang="en-US" sz="1200" dirty="0"/>
              <a:t>}</a:t>
            </a:r>
          </a:p>
          <a:p>
            <a:pPr marL="0" lvl="0" indent="0">
              <a:buNone/>
            </a:pPr>
            <a:endParaRPr lang="en-US" sz="1200" dirty="0" smtClean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1. Show </a:t>
            </a:r>
            <a:r>
              <a:rPr lang="en-US" sz="1200" dirty="0">
                <a:solidFill>
                  <a:schemeClr val="bg1"/>
                </a:solidFill>
              </a:rPr>
              <a:t>the output of this program assuming static scoping.</a:t>
            </a:r>
          </a:p>
          <a:p>
            <a:pPr marL="0" lvl="0" indent="0"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2. Show </a:t>
            </a:r>
            <a:r>
              <a:rPr lang="en-US" sz="1200" dirty="0">
                <a:solidFill>
                  <a:schemeClr val="bg1"/>
                </a:solidFill>
              </a:rPr>
              <a:t>the output of this program assuming dynamic scoping.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23807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Exercise: Identifying the Scoping Rules of a PL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Using the Decaf spec,</a:t>
            </a:r>
          </a:p>
          <a:p>
            <a:pPr marL="514350" indent="-514350">
              <a:buAutoNum type="arabicPeriod"/>
            </a:pPr>
            <a:r>
              <a:rPr lang="en-US" dirty="0" smtClean="0"/>
              <a:t>List how new names are introduced </a:t>
            </a:r>
          </a:p>
          <a:p>
            <a:pPr marL="514350" indent="-514350">
              <a:buAutoNum type="arabicPeriod"/>
            </a:pPr>
            <a:r>
              <a:rPr lang="en-US" dirty="0" smtClean="0"/>
              <a:t>List rules for visibility of names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703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Semantic Checks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Decaf handout, identify what semantic checks need to be done by the compiler.  Runtime environment?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44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Symbol Table Entry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each kind of named object,  what information is needed to</a:t>
            </a:r>
          </a:p>
          <a:p>
            <a:pPr lvl="1"/>
            <a:r>
              <a:rPr lang="en-US" dirty="0" smtClean="0"/>
              <a:t>Perform semantic checks</a:t>
            </a:r>
          </a:p>
          <a:p>
            <a:pPr lvl="1"/>
            <a:r>
              <a:rPr lang="en-US" dirty="0" smtClean="0"/>
              <a:t>Generate code efficiently (not have to traverse AST for the information in faraway places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23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 Table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are the key operations to be performed on the symbol table?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884777"/>
      </p:ext>
    </p:extLst>
  </p:cSld>
  <p:clrMapOvr>
    <a:masterClrMapping/>
  </p:clrMapOvr>
</p:sld>
</file>

<file path=ppt/theme/theme1.xml><?xml version="1.0" encoding="utf-8"?>
<a:theme xmlns:a="http://schemas.openxmlformats.org/drawingml/2006/main" name="pollock-ud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pollock-ud-template.thmx</Template>
  <TotalTime>589</TotalTime>
  <Words>570</Words>
  <Application>Microsoft Macintosh PowerPoint</Application>
  <PresentationFormat>On-screen Show (4:3)</PresentationFormat>
  <Paragraphs>137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pollock-ud-template</vt:lpstr>
      <vt:lpstr>Semantic Analysis</vt:lpstr>
      <vt:lpstr>Find 6 problems with this code. These issues go beyond syntax.</vt:lpstr>
      <vt:lpstr>What kinds of questions does the semantic analysis/code generator need to answer? </vt:lpstr>
      <vt:lpstr>Semantic Analysis = Values/Meaning Context-Sensitive Analysis</vt:lpstr>
      <vt:lpstr>PowerPoint Presentation</vt:lpstr>
      <vt:lpstr>Exercise: Identifying the Scoping Rules of a PL</vt:lpstr>
      <vt:lpstr>Exercise: Semantic Checks</vt:lpstr>
      <vt:lpstr>A Symbol Table Entry</vt:lpstr>
      <vt:lpstr>Symbol Table Operations</vt:lpstr>
      <vt:lpstr>Implementing a Symbol Table</vt:lpstr>
      <vt:lpstr>A symbol table manager and data structure must implement:</vt:lpstr>
      <vt:lpstr>But, we have to deal with scopes and scoping rules</vt:lpstr>
      <vt:lpstr>PowerPoint Presentation</vt:lpstr>
      <vt:lpstr>PowerPoint Presentation</vt:lpstr>
      <vt:lpstr>PowerPoint Presentation</vt:lpstr>
      <vt:lpstr>PowerPoint Presentation</vt:lpstr>
    </vt:vector>
  </TitlesOfParts>
  <Company>University of Delaware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Semantic Analysis</dc:title>
  <dc:creator>Lori Pollock</dc:creator>
  <cp:lastModifiedBy>Lori Pollock</cp:lastModifiedBy>
  <cp:revision>7</cp:revision>
  <cp:lastPrinted>2013-10-08T11:57:53Z</cp:lastPrinted>
  <dcterms:created xsi:type="dcterms:W3CDTF">2013-10-08T03:04:26Z</dcterms:created>
  <dcterms:modified xsi:type="dcterms:W3CDTF">2013-10-08T12:53:40Z</dcterms:modified>
</cp:coreProperties>
</file>