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C1E53-0185-5949-AAF2-82EFE2233C6A}" type="datetimeFigureOut">
              <a:rPr lang="en-US" smtClean="0"/>
              <a:t>9/30/13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4FD1A-83AC-254E-B2FD-8F6A2B507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1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Hand out the Decaf specification language handout.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4FD1A-83AC-254E-B2FD-8F6A2B507D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12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the </a:t>
            </a:r>
            <a:r>
              <a:rPr lang="en-US" dirty="0" err="1" smtClean="0"/>
              <a:t>ast</a:t>
            </a:r>
            <a:r>
              <a:rPr lang="en-US" dirty="0" smtClean="0"/>
              <a:t> on the board, using the grammar, then show the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4FD1A-83AC-254E-B2FD-8F6A2B507D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40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the output format – line numbers in original decaf program,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4FD1A-83AC-254E-B2FD-8F6A2B507D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27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Timing:  15-20 minutes working in pairs developing the </a:t>
            </a:r>
            <a:r>
              <a:rPr lang="en-US" dirty="0" err="1" smtClean="0"/>
              <a:t>ast</a:t>
            </a:r>
            <a:endParaRPr lang="en-US" dirty="0" smtClean="0"/>
          </a:p>
          <a:p>
            <a:r>
              <a:rPr lang="en-US" dirty="0" smtClean="0"/>
              <a:t>               5 minutes for 2-3</a:t>
            </a:r>
            <a:r>
              <a:rPr lang="en-US" baseline="0" dirty="0" smtClean="0"/>
              <a:t> groups to put their answer on the board</a:t>
            </a:r>
          </a:p>
          <a:p>
            <a:r>
              <a:rPr lang="en-US" baseline="0" dirty="0" smtClean="0"/>
              <a:t>               10 minutes to discuss the answers, check for correctness, come to consensus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4FD1A-83AC-254E-B2FD-8F6A2B507D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71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 Decaf parser output and compare with drawings on the board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4FD1A-83AC-254E-B2FD-8F6A2B507D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3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400" y="0"/>
            <a:ext cx="1650430" cy="1790700"/>
          </a:xfrm>
          <a:prstGeom prst="rect">
            <a:avLst/>
          </a:prstGeom>
          <a:ln w="76200" cmpd="sng">
            <a:solidFill>
              <a:srgbClr val="003E8C"/>
            </a:solidFill>
          </a:ln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0250" y="6173787"/>
            <a:ext cx="5143500" cy="6842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Software Analysis and Compilation Laboratory</a:t>
            </a:r>
          </a:p>
          <a:p>
            <a:r>
              <a:rPr lang="en-US" dirty="0" smtClean="0"/>
              <a:t>        Computer and Information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4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FC2695-D37E-2A4D-B605-00EFEEB377A0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6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BA7021-FEC1-914F-A750-8895058920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2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C0648-D83C-B741-84D2-3455D28EA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4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1189038"/>
          </a:xfrm>
          <a:prstGeom prst="rect">
            <a:avLst/>
          </a:prstGeom>
          <a:solidFill>
            <a:srgbClr val="B8A66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223000"/>
            <a:ext cx="9144000" cy="635000"/>
          </a:xfrm>
          <a:prstGeom prst="rect">
            <a:avLst/>
          </a:prstGeom>
          <a:solidFill>
            <a:srgbClr val="003E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76963"/>
            <a:ext cx="9144000" cy="0"/>
          </a:xfrm>
          <a:prstGeom prst="line">
            <a:avLst/>
          </a:prstGeom>
          <a:ln w="57150" cmpd="sng">
            <a:solidFill>
              <a:srgbClr val="B8A6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1196976"/>
            <a:ext cx="9144000" cy="0"/>
          </a:xfrm>
          <a:prstGeom prst="line">
            <a:avLst/>
          </a:prstGeom>
          <a:ln w="76200" cmpd="sng">
            <a:solidFill>
              <a:srgbClr val="003E8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7370" y="6242686"/>
            <a:ext cx="576630" cy="570864"/>
          </a:xfrm>
          <a:prstGeom prst="rect">
            <a:avLst/>
          </a:prstGeom>
          <a:ln w="38100" cmpd="sng">
            <a:solidFill>
              <a:srgbClr val="B8A66C"/>
            </a:solidFill>
          </a:ln>
        </p:spPr>
      </p:pic>
    </p:spTree>
    <p:extLst>
      <p:ext uri="{BB962C8B-B14F-4D97-AF65-F5344CB8AC3E}">
        <p14:creationId xmlns:p14="http://schemas.microsoft.com/office/powerpoint/2010/main" val="353350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merican Typewriter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3E8C"/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003E8C"/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3E8C"/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3E8C"/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3E8C"/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Getting to Know Decaf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154" y="3886200"/>
            <a:ext cx="8917846" cy="1752600"/>
          </a:xfrm>
        </p:spPr>
        <p:txBody>
          <a:bodyPr/>
          <a:lstStyle/>
          <a:p>
            <a:pPr algn="l"/>
            <a:r>
              <a:rPr lang="en-US" dirty="0" smtClean="0"/>
              <a:t>Goals for Today:</a:t>
            </a:r>
          </a:p>
          <a:p>
            <a:pPr marL="457200" indent="-457200" algn="l">
              <a:buFontTx/>
              <a:buChar char="•"/>
            </a:pPr>
            <a:r>
              <a:rPr lang="en-US" dirty="0" smtClean="0"/>
              <a:t>Get acquainted with the Decaf language</a:t>
            </a:r>
          </a:p>
          <a:p>
            <a:pPr marL="457200" indent="-457200" algn="l">
              <a:buFontTx/>
              <a:buChar char="•"/>
            </a:pPr>
            <a:r>
              <a:rPr lang="en-US" dirty="0" smtClean="0"/>
              <a:t>Get experience with ASTs</a:t>
            </a:r>
          </a:p>
          <a:p>
            <a:pPr marL="457200" indent="-457200" algn="l">
              <a:buFontTx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6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Decaf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Activity #1:  </a:t>
            </a:r>
          </a:p>
          <a:p>
            <a:pPr marL="0" indent="0">
              <a:buNone/>
            </a:pPr>
            <a:r>
              <a:rPr lang="en-US" dirty="0" smtClean="0"/>
              <a:t>With a partner: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Using the Decaf language specification handout, and comparing with either Java or C++: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1. Create a list of </a:t>
            </a:r>
            <a:r>
              <a:rPr lang="en-US" b="1" dirty="0" smtClean="0"/>
              <a:t>similarities</a:t>
            </a:r>
            <a:r>
              <a:rPr lang="en-US" dirty="0" smtClean="0"/>
              <a:t> between Decaf and Java/C++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2. Create a list of </a:t>
            </a:r>
            <a:r>
              <a:rPr lang="en-US" b="1" dirty="0" smtClean="0"/>
              <a:t>differences</a:t>
            </a:r>
            <a:r>
              <a:rPr lang="en-US" dirty="0" smtClean="0"/>
              <a:t> between Decaf and Java/C++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 ready to discuss your results, and also turn in your written listings with your names on it at the end of the activity.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Timing: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20 minutes – reading and list creation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15 minutes – reporting out – charts on the board,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7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Syntax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they? </a:t>
            </a:r>
          </a:p>
          <a:p>
            <a:r>
              <a:rPr lang="en-US" dirty="0" smtClean="0"/>
              <a:t>Give example for some strings of the grammar: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E -&gt; E + T | E – T | 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T -&gt; T * a | T / a | 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08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4582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cs typeface="+mj-cs"/>
              </a:rPr>
              <a:t>Building an AST during </a:t>
            </a:r>
            <a:r>
              <a:rPr lang="en-US" dirty="0" smtClean="0">
                <a:cs typeface="+mj-cs"/>
              </a:rPr>
              <a:t>Parsing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412875"/>
            <a:ext cx="80057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S -&gt; E		{ $$ = $1;  root = $$; }</a:t>
            </a:r>
          </a:p>
          <a:p>
            <a:pPr>
              <a:defRPr/>
            </a:pPr>
            <a:r>
              <a:rPr lang="en-US">
                <a:cs typeface="+mn-cs"/>
              </a:rPr>
              <a:t>E -&gt; E + T	{ $$ = makenode(</a:t>
            </a:r>
            <a:r>
              <a:rPr lang="ja-JP" altLang="en-US">
                <a:latin typeface="Arial"/>
                <a:cs typeface="+mn-cs"/>
              </a:rPr>
              <a:t>‘</a:t>
            </a:r>
            <a:r>
              <a:rPr lang="en-US">
                <a:cs typeface="+mn-cs"/>
              </a:rPr>
              <a:t>+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, $1, $3);}  // E is $1, - is $2, T is $3</a:t>
            </a:r>
          </a:p>
          <a:p>
            <a:pPr>
              <a:defRPr/>
            </a:pPr>
            <a:r>
              <a:rPr lang="en-US">
                <a:cs typeface="+mn-cs"/>
              </a:rPr>
              <a:t>E -&gt; E - T	{ $$ = makenode(</a:t>
            </a:r>
            <a:r>
              <a:rPr lang="ja-JP" altLang="en-US">
                <a:latin typeface="Arial"/>
                <a:cs typeface="+mn-cs"/>
              </a:rPr>
              <a:t>‘</a:t>
            </a:r>
            <a:r>
              <a:rPr lang="en-US">
                <a:cs typeface="+mn-cs"/>
              </a:rPr>
              <a:t>-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, $1, $3);}</a:t>
            </a:r>
          </a:p>
          <a:p>
            <a:pPr>
              <a:defRPr/>
            </a:pPr>
            <a:r>
              <a:rPr lang="en-US">
                <a:cs typeface="+mn-cs"/>
              </a:rPr>
              <a:t>E -&gt; T		{ $$ = $1;}      			// $$ is top of stack</a:t>
            </a:r>
          </a:p>
          <a:p>
            <a:pPr>
              <a:defRPr/>
            </a:pPr>
            <a:r>
              <a:rPr lang="en-US">
                <a:cs typeface="+mn-cs"/>
              </a:rPr>
              <a:t>T -&gt; ( E )	{ $$ = $2;}</a:t>
            </a:r>
          </a:p>
          <a:p>
            <a:pPr>
              <a:defRPr/>
            </a:pPr>
            <a:r>
              <a:rPr lang="en-US">
                <a:cs typeface="+mn-cs"/>
              </a:rPr>
              <a:t>T -&gt; id		{ $$ = makeleaf(</a:t>
            </a:r>
            <a:r>
              <a:rPr lang="ja-JP" altLang="en-US">
                <a:latin typeface="Arial"/>
                <a:cs typeface="+mn-cs"/>
              </a:rPr>
              <a:t>‘</a:t>
            </a:r>
            <a:r>
              <a:rPr lang="en-US">
                <a:cs typeface="+mn-cs"/>
              </a:rPr>
              <a:t>idnode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, $1);}</a:t>
            </a:r>
          </a:p>
          <a:p>
            <a:pPr>
              <a:defRPr/>
            </a:pPr>
            <a:r>
              <a:rPr lang="en-US">
                <a:cs typeface="+mn-cs"/>
              </a:rPr>
              <a:t>T -&gt; num		{ $$ = makeleaf(</a:t>
            </a:r>
            <a:r>
              <a:rPr lang="ja-JP" altLang="en-US">
                <a:latin typeface="Arial"/>
                <a:cs typeface="+mn-cs"/>
              </a:rPr>
              <a:t>‘</a:t>
            </a:r>
            <a:r>
              <a:rPr lang="en-US">
                <a:cs typeface="+mn-cs"/>
              </a:rPr>
              <a:t>numnode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, $1);}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Consider parsing  4 + ( x - y )</a:t>
            </a:r>
          </a:p>
        </p:txBody>
      </p:sp>
      <p:grpSp>
        <p:nvGrpSpPr>
          <p:cNvPr id="44035" name="Group 22"/>
          <p:cNvGrpSpPr>
            <a:grpSpLocks/>
          </p:cNvGrpSpPr>
          <p:nvPr/>
        </p:nvGrpSpPr>
        <p:grpSpPr bwMode="auto">
          <a:xfrm>
            <a:off x="3352800" y="4038600"/>
            <a:ext cx="3109913" cy="2516188"/>
            <a:chOff x="662" y="2496"/>
            <a:chExt cx="1995" cy="1585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1488" y="3072"/>
              <a:ext cx="432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1008" y="3504"/>
              <a:ext cx="1649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state    semantic value</a:t>
              </a:r>
            </a:p>
            <a:p>
              <a:pPr>
                <a:defRPr/>
              </a:pPr>
              <a:endParaRPr lang="en-US">
                <a:cs typeface="+mn-cs"/>
              </a:endParaRPr>
            </a:p>
            <a:p>
              <a:pPr>
                <a:defRPr/>
              </a:pPr>
              <a:r>
                <a:rPr lang="en-US" u="sng">
                  <a:cs typeface="+mn-cs"/>
                </a:rPr>
                <a:t>Parsing Stack</a:t>
              </a:r>
              <a:endParaRPr lang="en-US">
                <a:cs typeface="+mn-cs"/>
              </a:endParaRPr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 flipV="1">
              <a:off x="1056" y="249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1488" y="249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 flipV="1">
              <a:off x="1920" y="249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1056" y="3072"/>
              <a:ext cx="432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cs typeface="+mn-cs"/>
                </a:rPr>
                <a:t>S</a:t>
              </a:r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056" y="2688"/>
              <a:ext cx="432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1488" y="2688"/>
              <a:ext cx="432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cs typeface="+mn-cs"/>
                </a:rPr>
                <a:t>4</a:t>
              </a:r>
            </a:p>
          </p:txBody>
        </p:sp>
        <p:sp>
          <p:nvSpPr>
            <p:cNvPr id="14355" name="Text Box 19"/>
            <p:cNvSpPr txBox="1">
              <a:spLocks noChangeArrowheads="1"/>
            </p:cNvSpPr>
            <p:nvPr/>
          </p:nvSpPr>
          <p:spPr bwMode="auto">
            <a:xfrm>
              <a:off x="662" y="2762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num</a:t>
              </a:r>
            </a:p>
          </p:txBody>
        </p:sp>
      </p:grp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114800" y="4495800"/>
            <a:ext cx="342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to know the Decaf Compiler AST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the Decaf program: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void main() {</a:t>
            </a:r>
          </a:p>
          <a:p>
            <a:pPr marL="0" indent="0">
              <a:buNone/>
            </a:pPr>
            <a:r>
              <a:rPr lang="en-US" dirty="0"/>
              <a:t>  Print("hello world");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3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Decaf Parser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Program: </a:t>
            </a:r>
          </a:p>
          <a:p>
            <a:pPr marL="0" indent="0">
              <a:buNone/>
            </a:pPr>
            <a:r>
              <a:rPr lang="en-US" dirty="0" smtClean="0"/>
              <a:t>1   </a:t>
            </a:r>
            <a:r>
              <a:rPr lang="en-US" dirty="0" err="1"/>
              <a:t>FnDecl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    (return type) Type: void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      Identifier: </a:t>
            </a:r>
            <a:r>
              <a:rPr lang="en-US" dirty="0" smtClean="0"/>
              <a:t>main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/>
              <a:t>(body) </a:t>
            </a:r>
            <a:r>
              <a:rPr lang="en-US" dirty="0" err="1"/>
              <a:t>StmtBlock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PrintStmt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            (</a:t>
            </a:r>
            <a:r>
              <a:rPr lang="en-US" dirty="0" err="1"/>
              <a:t>args</a:t>
            </a:r>
            <a:r>
              <a:rPr lang="en-US" dirty="0"/>
              <a:t>) </a:t>
            </a:r>
            <a:r>
              <a:rPr lang="en-US" dirty="0" err="1"/>
              <a:t>StringConstant</a:t>
            </a:r>
            <a:r>
              <a:rPr lang="en-US" dirty="0"/>
              <a:t>: "hello world"</a:t>
            </a:r>
          </a:p>
        </p:txBody>
      </p:sp>
    </p:spTree>
    <p:extLst>
      <p:ext uri="{BB962C8B-B14F-4D97-AF65-F5344CB8AC3E}">
        <p14:creationId xmlns:p14="http://schemas.microsoft.com/office/powerpoint/2010/main" val="198523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with Decaf 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5593"/>
            <a:ext cx="8229600" cy="493712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Activity 2:  With a partner, draw an AST for the Decaf program using the grammar from the Decaf specification language handout: 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3800" dirty="0" smtClean="0"/>
              <a:t>class </a:t>
            </a:r>
            <a:r>
              <a:rPr lang="en-US" sz="3800" dirty="0"/>
              <a:t>Cow {</a:t>
            </a:r>
          </a:p>
          <a:p>
            <a:pPr marL="0" indent="0">
              <a:buNone/>
            </a:pPr>
            <a:r>
              <a:rPr lang="en-US" sz="3800" dirty="0"/>
              <a:t>  </a:t>
            </a:r>
            <a:r>
              <a:rPr lang="en-US" sz="3800" dirty="0" err="1"/>
              <a:t>int</a:t>
            </a:r>
            <a:r>
              <a:rPr lang="en-US" sz="3800" dirty="0"/>
              <a:t> height;</a:t>
            </a:r>
          </a:p>
          <a:p>
            <a:pPr marL="0" indent="0">
              <a:buNone/>
            </a:pPr>
            <a:r>
              <a:rPr lang="en-US" sz="3800" dirty="0"/>
              <a:t>  </a:t>
            </a:r>
            <a:r>
              <a:rPr lang="en-US" sz="3800" dirty="0" err="1"/>
              <a:t>bool</a:t>
            </a:r>
            <a:r>
              <a:rPr lang="en-US" sz="3800" dirty="0"/>
              <a:t> </a:t>
            </a:r>
            <a:r>
              <a:rPr lang="en-US" sz="3800" dirty="0" err="1"/>
              <a:t>isSpotted</a:t>
            </a:r>
            <a:r>
              <a:rPr lang="en-US" sz="3800" dirty="0"/>
              <a:t>;</a:t>
            </a:r>
          </a:p>
          <a:p>
            <a:pPr marL="0" indent="0">
              <a:buNone/>
            </a:pPr>
            <a:r>
              <a:rPr lang="en-US" sz="3800" dirty="0"/>
              <a:t>  void Moo() {</a:t>
            </a:r>
          </a:p>
          <a:p>
            <a:pPr marL="0" indent="0">
              <a:buNone/>
            </a:pPr>
            <a:r>
              <a:rPr lang="en-US" sz="3800" dirty="0"/>
              <a:t>    Print ( </a:t>
            </a:r>
            <a:r>
              <a:rPr lang="en-US" sz="3800" dirty="0" err="1"/>
              <a:t>this.height</a:t>
            </a:r>
            <a:r>
              <a:rPr lang="en-US" sz="3800" dirty="0"/>
              <a:t>, " ", </a:t>
            </a:r>
            <a:r>
              <a:rPr lang="en-US" sz="3800" dirty="0" err="1"/>
              <a:t>isSpotted</a:t>
            </a:r>
            <a:r>
              <a:rPr lang="en-US" sz="3800" dirty="0"/>
              <a:t>, "\n" );</a:t>
            </a:r>
          </a:p>
          <a:p>
            <a:pPr marL="0" indent="0">
              <a:buNone/>
            </a:pPr>
            <a:r>
              <a:rPr lang="en-US" sz="3800" dirty="0"/>
              <a:t>  }</a:t>
            </a:r>
          </a:p>
          <a:p>
            <a:pPr marL="0" indent="0">
              <a:buNone/>
            </a:pPr>
            <a:r>
              <a:rPr lang="en-US" sz="3800" dirty="0"/>
              <a:t>}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void main() {</a:t>
            </a:r>
          </a:p>
          <a:p>
            <a:pPr marL="0" indent="0">
              <a:buNone/>
            </a:pPr>
            <a:r>
              <a:rPr lang="en-US" sz="3800" dirty="0"/>
              <a:t>  Cow </a:t>
            </a:r>
            <a:r>
              <a:rPr lang="en-US" sz="3800" dirty="0" err="1"/>
              <a:t>betsy</a:t>
            </a:r>
            <a:r>
              <a:rPr lang="en-US" sz="3800" dirty="0"/>
              <a:t>;</a:t>
            </a:r>
          </a:p>
          <a:p>
            <a:pPr marL="0" indent="0">
              <a:buNone/>
            </a:pPr>
            <a:r>
              <a:rPr lang="en-US" sz="3800" dirty="0"/>
              <a:t>  </a:t>
            </a:r>
            <a:r>
              <a:rPr lang="en-US" sz="3800" dirty="0" err="1"/>
              <a:t>betsy</a:t>
            </a:r>
            <a:r>
              <a:rPr lang="en-US" sz="3800" dirty="0"/>
              <a:t> = New(Cow);</a:t>
            </a:r>
          </a:p>
          <a:p>
            <a:pPr marL="0" indent="0">
              <a:buNone/>
            </a:pPr>
            <a:r>
              <a:rPr lang="en-US" sz="3800" dirty="0"/>
              <a:t>  </a:t>
            </a:r>
            <a:r>
              <a:rPr lang="en-US" sz="3800" dirty="0" err="1"/>
              <a:t>betsy.Moo</a:t>
            </a:r>
            <a:r>
              <a:rPr lang="en-US" sz="3800" dirty="0"/>
              <a:t>();</a:t>
            </a:r>
          </a:p>
          <a:p>
            <a:pPr marL="0" indent="0">
              <a:buNone/>
            </a:pPr>
            <a:r>
              <a:rPr lang="en-US" sz="3800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19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Decaf Parser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683"/>
            <a:ext cx="8229600" cy="5108117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  <a:p>
            <a:r>
              <a:rPr lang="fi-FI" dirty="0"/>
              <a:t>   </a:t>
            </a:r>
            <a:r>
              <a:rPr lang="fi-FI" dirty="0" err="1"/>
              <a:t>Program</a:t>
            </a:r>
            <a:r>
              <a:rPr lang="fi-FI" dirty="0"/>
              <a:t>: </a:t>
            </a:r>
          </a:p>
          <a:p>
            <a:r>
              <a:rPr lang="fi-FI" dirty="0"/>
              <a:t>  1   </a:t>
            </a:r>
            <a:r>
              <a:rPr lang="fi-FI" dirty="0" err="1"/>
              <a:t>ClassDecl</a:t>
            </a:r>
            <a:r>
              <a:rPr lang="fi-FI" dirty="0"/>
              <a:t>: </a:t>
            </a:r>
          </a:p>
          <a:p>
            <a:r>
              <a:rPr lang="fi-FI" dirty="0"/>
              <a:t>  1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Cow</a:t>
            </a:r>
            <a:endParaRPr lang="fi-FI" dirty="0"/>
          </a:p>
          <a:p>
            <a:r>
              <a:rPr lang="fi-FI" dirty="0"/>
              <a:t>  2      </a:t>
            </a:r>
            <a:r>
              <a:rPr lang="fi-FI" dirty="0" err="1"/>
              <a:t>VarDecl</a:t>
            </a:r>
            <a:r>
              <a:rPr lang="fi-FI" dirty="0"/>
              <a:t>: </a:t>
            </a:r>
          </a:p>
          <a:p>
            <a:r>
              <a:rPr lang="fi-FI" dirty="0"/>
              <a:t>            </a:t>
            </a:r>
            <a:r>
              <a:rPr lang="fi-FI" dirty="0" err="1"/>
              <a:t>Type</a:t>
            </a:r>
            <a:r>
              <a:rPr lang="fi-FI" dirty="0"/>
              <a:t>: </a:t>
            </a:r>
            <a:r>
              <a:rPr lang="fi-FI" dirty="0" err="1"/>
              <a:t>int</a:t>
            </a:r>
            <a:endParaRPr lang="fi-FI" dirty="0"/>
          </a:p>
          <a:p>
            <a:r>
              <a:rPr lang="fi-FI" dirty="0"/>
              <a:t>  2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height</a:t>
            </a:r>
            <a:endParaRPr lang="fi-FI" dirty="0"/>
          </a:p>
          <a:p>
            <a:r>
              <a:rPr lang="fi-FI" dirty="0"/>
              <a:t>  3      </a:t>
            </a:r>
            <a:r>
              <a:rPr lang="fi-FI" dirty="0" err="1"/>
              <a:t>VarDecl</a:t>
            </a:r>
            <a:r>
              <a:rPr lang="fi-FI" dirty="0"/>
              <a:t>: </a:t>
            </a:r>
          </a:p>
          <a:p>
            <a:r>
              <a:rPr lang="fi-FI" dirty="0"/>
              <a:t>            </a:t>
            </a:r>
            <a:r>
              <a:rPr lang="fi-FI" dirty="0" err="1"/>
              <a:t>Type</a:t>
            </a:r>
            <a:r>
              <a:rPr lang="fi-FI" dirty="0"/>
              <a:t>: </a:t>
            </a:r>
            <a:r>
              <a:rPr lang="fi-FI" dirty="0" err="1"/>
              <a:t>bool</a:t>
            </a:r>
            <a:endParaRPr lang="fi-FI" dirty="0"/>
          </a:p>
          <a:p>
            <a:r>
              <a:rPr lang="fi-FI" dirty="0"/>
              <a:t>  3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isSpotted</a:t>
            </a:r>
            <a:endParaRPr lang="fi-FI" dirty="0"/>
          </a:p>
          <a:p>
            <a:r>
              <a:rPr lang="fi-FI" dirty="0"/>
              <a:t>  4      </a:t>
            </a:r>
            <a:r>
              <a:rPr lang="fi-FI" dirty="0" err="1"/>
              <a:t>FnDecl</a:t>
            </a:r>
            <a:r>
              <a:rPr lang="fi-FI" dirty="0"/>
              <a:t>: </a:t>
            </a:r>
          </a:p>
          <a:p>
            <a:r>
              <a:rPr lang="fi-FI" dirty="0"/>
              <a:t>            (</a:t>
            </a:r>
            <a:r>
              <a:rPr lang="fi-FI" dirty="0" err="1"/>
              <a:t>return</a:t>
            </a:r>
            <a:r>
              <a:rPr lang="fi-FI" dirty="0"/>
              <a:t> </a:t>
            </a:r>
            <a:r>
              <a:rPr lang="fi-FI" dirty="0" err="1"/>
              <a:t>type</a:t>
            </a:r>
            <a:r>
              <a:rPr lang="fi-FI" dirty="0"/>
              <a:t>) </a:t>
            </a:r>
            <a:r>
              <a:rPr lang="fi-FI" dirty="0" err="1"/>
              <a:t>Type</a:t>
            </a:r>
            <a:r>
              <a:rPr lang="fi-FI" dirty="0"/>
              <a:t>: </a:t>
            </a:r>
            <a:r>
              <a:rPr lang="fi-FI" dirty="0" err="1"/>
              <a:t>void</a:t>
            </a:r>
            <a:endParaRPr lang="fi-FI" dirty="0"/>
          </a:p>
          <a:p>
            <a:r>
              <a:rPr lang="fi-FI" dirty="0"/>
              <a:t>  4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Moo</a:t>
            </a:r>
            <a:endParaRPr lang="fi-FI" dirty="0"/>
          </a:p>
          <a:p>
            <a:r>
              <a:rPr lang="fi-FI" dirty="0"/>
              <a:t>            (</a:t>
            </a:r>
            <a:r>
              <a:rPr lang="fi-FI" dirty="0" err="1"/>
              <a:t>body</a:t>
            </a:r>
            <a:r>
              <a:rPr lang="fi-FI" dirty="0"/>
              <a:t>) </a:t>
            </a:r>
            <a:r>
              <a:rPr lang="fi-FI" dirty="0" err="1"/>
              <a:t>StmtBlock</a:t>
            </a:r>
            <a:r>
              <a:rPr lang="fi-FI" dirty="0"/>
              <a:t>: </a:t>
            </a:r>
          </a:p>
          <a:p>
            <a:r>
              <a:rPr lang="fi-FI" dirty="0"/>
              <a:t>               </a:t>
            </a:r>
            <a:r>
              <a:rPr lang="fi-FI" dirty="0" err="1"/>
              <a:t>PrintStmt</a:t>
            </a:r>
            <a:r>
              <a:rPr lang="fi-FI" dirty="0"/>
              <a:t>: </a:t>
            </a:r>
          </a:p>
          <a:p>
            <a:r>
              <a:rPr lang="fi-FI" dirty="0"/>
              <a:t>  5               (</a:t>
            </a:r>
            <a:r>
              <a:rPr lang="fi-FI" dirty="0" err="1"/>
              <a:t>args</a:t>
            </a:r>
            <a:r>
              <a:rPr lang="fi-FI" dirty="0"/>
              <a:t>) </a:t>
            </a:r>
            <a:r>
              <a:rPr lang="fi-FI" dirty="0" err="1"/>
              <a:t>FieldAccess</a:t>
            </a:r>
            <a:r>
              <a:rPr lang="fi-FI" dirty="0"/>
              <a:t>: </a:t>
            </a:r>
          </a:p>
          <a:p>
            <a:r>
              <a:rPr lang="fi-FI" dirty="0"/>
              <a:t>  5                  </a:t>
            </a:r>
            <a:r>
              <a:rPr lang="fi-FI" dirty="0" err="1"/>
              <a:t>This</a:t>
            </a:r>
            <a:r>
              <a:rPr lang="fi-FI" dirty="0"/>
              <a:t>: </a:t>
            </a:r>
          </a:p>
          <a:p>
            <a:r>
              <a:rPr lang="fi-FI" dirty="0"/>
              <a:t>  5   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height</a:t>
            </a:r>
            <a:endParaRPr lang="fi-FI" dirty="0"/>
          </a:p>
          <a:p>
            <a:r>
              <a:rPr lang="fi-FI" dirty="0"/>
              <a:t>  5               (</a:t>
            </a:r>
            <a:r>
              <a:rPr lang="fi-FI" dirty="0" err="1"/>
              <a:t>args</a:t>
            </a:r>
            <a:r>
              <a:rPr lang="fi-FI" dirty="0"/>
              <a:t>) </a:t>
            </a:r>
            <a:r>
              <a:rPr lang="fi-FI" dirty="0" err="1"/>
              <a:t>StringConstant</a:t>
            </a:r>
            <a:r>
              <a:rPr lang="fi-FI" dirty="0"/>
              <a:t>: " "</a:t>
            </a:r>
          </a:p>
          <a:p>
            <a:r>
              <a:rPr lang="fi-FI" dirty="0"/>
              <a:t>  5               (</a:t>
            </a:r>
            <a:r>
              <a:rPr lang="fi-FI" dirty="0" err="1"/>
              <a:t>args</a:t>
            </a:r>
            <a:r>
              <a:rPr lang="fi-FI" dirty="0"/>
              <a:t>) </a:t>
            </a:r>
            <a:r>
              <a:rPr lang="fi-FI" dirty="0" err="1"/>
              <a:t>FieldAccess</a:t>
            </a:r>
            <a:r>
              <a:rPr lang="fi-FI" dirty="0"/>
              <a:t>: </a:t>
            </a:r>
          </a:p>
          <a:p>
            <a:r>
              <a:rPr lang="fi-FI" dirty="0"/>
              <a:t>  5   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isSpotted</a:t>
            </a:r>
            <a:endParaRPr lang="fi-FI" dirty="0"/>
          </a:p>
          <a:p>
            <a:r>
              <a:rPr lang="fi-FI" dirty="0"/>
              <a:t>  5               (</a:t>
            </a:r>
            <a:r>
              <a:rPr lang="fi-FI" dirty="0" err="1"/>
              <a:t>args</a:t>
            </a:r>
            <a:r>
              <a:rPr lang="fi-FI" dirty="0"/>
              <a:t>) </a:t>
            </a:r>
            <a:r>
              <a:rPr lang="fi-FI" dirty="0" err="1"/>
              <a:t>StringConstant</a:t>
            </a:r>
            <a:r>
              <a:rPr lang="fi-FI" dirty="0"/>
              <a:t>: "\n"</a:t>
            </a:r>
          </a:p>
          <a:p>
            <a:r>
              <a:rPr lang="fi-FI" dirty="0"/>
              <a:t> 10   </a:t>
            </a:r>
            <a:r>
              <a:rPr lang="fi-FI" dirty="0" err="1"/>
              <a:t>FnDecl</a:t>
            </a:r>
            <a:r>
              <a:rPr lang="fi-FI" dirty="0"/>
              <a:t>: </a:t>
            </a:r>
          </a:p>
          <a:p>
            <a:r>
              <a:rPr lang="fi-FI" dirty="0"/>
              <a:t>         (</a:t>
            </a:r>
            <a:r>
              <a:rPr lang="fi-FI" dirty="0" err="1"/>
              <a:t>return</a:t>
            </a:r>
            <a:r>
              <a:rPr lang="fi-FI" dirty="0"/>
              <a:t> </a:t>
            </a:r>
            <a:r>
              <a:rPr lang="fi-FI" dirty="0" err="1"/>
              <a:t>type</a:t>
            </a:r>
            <a:r>
              <a:rPr lang="fi-FI" dirty="0"/>
              <a:t>) </a:t>
            </a:r>
            <a:r>
              <a:rPr lang="fi-FI" dirty="0" err="1"/>
              <a:t>Type</a:t>
            </a:r>
            <a:r>
              <a:rPr lang="fi-FI" dirty="0"/>
              <a:t>: </a:t>
            </a:r>
            <a:r>
              <a:rPr lang="fi-FI" dirty="0" err="1"/>
              <a:t>void</a:t>
            </a:r>
            <a:endParaRPr lang="fi-FI" dirty="0"/>
          </a:p>
          <a:p>
            <a:r>
              <a:rPr lang="fi-FI" dirty="0"/>
              <a:t> 10      </a:t>
            </a:r>
            <a:r>
              <a:rPr lang="fi-FI" dirty="0" err="1"/>
              <a:t>Identifier</a:t>
            </a:r>
            <a:r>
              <a:rPr lang="fi-FI" dirty="0"/>
              <a:t>: main</a:t>
            </a:r>
          </a:p>
          <a:p>
            <a:r>
              <a:rPr lang="fi-FI" dirty="0"/>
              <a:t>         (</a:t>
            </a:r>
            <a:r>
              <a:rPr lang="fi-FI" dirty="0" err="1"/>
              <a:t>body</a:t>
            </a:r>
            <a:r>
              <a:rPr lang="fi-FI" dirty="0"/>
              <a:t>) </a:t>
            </a:r>
            <a:r>
              <a:rPr lang="fi-FI" dirty="0" err="1"/>
              <a:t>StmtBlock</a:t>
            </a:r>
            <a:r>
              <a:rPr lang="fi-FI" dirty="0"/>
              <a:t>: </a:t>
            </a:r>
          </a:p>
          <a:p>
            <a:r>
              <a:rPr lang="fi-FI" dirty="0"/>
              <a:t> 11         </a:t>
            </a:r>
            <a:r>
              <a:rPr lang="fi-FI" dirty="0" err="1"/>
              <a:t>VarDecl</a:t>
            </a:r>
            <a:r>
              <a:rPr lang="fi-FI" dirty="0"/>
              <a:t>: </a:t>
            </a:r>
          </a:p>
          <a:p>
            <a:r>
              <a:rPr lang="fi-FI" dirty="0"/>
              <a:t> 11            </a:t>
            </a:r>
            <a:r>
              <a:rPr lang="fi-FI" dirty="0" err="1"/>
              <a:t>NamedType</a:t>
            </a:r>
            <a:r>
              <a:rPr lang="fi-FI" dirty="0"/>
              <a:t>: </a:t>
            </a:r>
          </a:p>
          <a:p>
            <a:r>
              <a:rPr lang="fi-FI" dirty="0"/>
              <a:t> 11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Cow</a:t>
            </a:r>
            <a:endParaRPr lang="fi-FI" dirty="0"/>
          </a:p>
          <a:p>
            <a:r>
              <a:rPr lang="fi-FI" dirty="0"/>
              <a:t> 11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betsy</a:t>
            </a:r>
            <a:endParaRPr lang="fi-FI" dirty="0"/>
          </a:p>
          <a:p>
            <a:r>
              <a:rPr lang="fi-FI" dirty="0"/>
              <a:t> 12         </a:t>
            </a:r>
            <a:r>
              <a:rPr lang="fi-FI" dirty="0" err="1"/>
              <a:t>AssignExpr</a:t>
            </a:r>
            <a:r>
              <a:rPr lang="fi-FI" dirty="0"/>
              <a:t>: </a:t>
            </a:r>
          </a:p>
          <a:p>
            <a:r>
              <a:rPr lang="fi-FI" dirty="0"/>
              <a:t> 12            </a:t>
            </a:r>
            <a:r>
              <a:rPr lang="fi-FI" dirty="0" err="1"/>
              <a:t>FieldAccess</a:t>
            </a:r>
            <a:r>
              <a:rPr lang="fi-FI" dirty="0"/>
              <a:t>: </a:t>
            </a:r>
          </a:p>
          <a:p>
            <a:r>
              <a:rPr lang="fi-FI" dirty="0"/>
              <a:t> 12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betsy</a:t>
            </a:r>
            <a:endParaRPr lang="fi-FI" dirty="0"/>
          </a:p>
          <a:p>
            <a:r>
              <a:rPr lang="fi-FI" dirty="0"/>
              <a:t> 12            </a:t>
            </a:r>
            <a:r>
              <a:rPr lang="fi-FI" dirty="0" err="1"/>
              <a:t>Operator</a:t>
            </a:r>
            <a:r>
              <a:rPr lang="fi-FI" dirty="0"/>
              <a:t>: =</a:t>
            </a:r>
          </a:p>
          <a:p>
            <a:r>
              <a:rPr lang="fi-FI" dirty="0"/>
              <a:t> 12            </a:t>
            </a:r>
            <a:r>
              <a:rPr lang="fi-FI" dirty="0" err="1"/>
              <a:t>NewExpr</a:t>
            </a:r>
            <a:r>
              <a:rPr lang="fi-FI" dirty="0"/>
              <a:t>: </a:t>
            </a:r>
          </a:p>
          <a:p>
            <a:r>
              <a:rPr lang="fi-FI" dirty="0"/>
              <a:t> 12               </a:t>
            </a:r>
            <a:r>
              <a:rPr lang="fi-FI" dirty="0" err="1"/>
              <a:t>NamedType</a:t>
            </a:r>
            <a:r>
              <a:rPr lang="fi-FI" dirty="0"/>
              <a:t>: </a:t>
            </a:r>
          </a:p>
          <a:p>
            <a:r>
              <a:rPr lang="fi-FI" dirty="0"/>
              <a:t> 12   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Cow</a:t>
            </a:r>
            <a:endParaRPr lang="fi-FI" dirty="0"/>
          </a:p>
          <a:p>
            <a:r>
              <a:rPr lang="fi-FI" dirty="0"/>
              <a:t> 13         Call: </a:t>
            </a:r>
          </a:p>
          <a:p>
            <a:r>
              <a:rPr lang="fi-FI" dirty="0"/>
              <a:t> 13            </a:t>
            </a:r>
            <a:r>
              <a:rPr lang="fi-FI" dirty="0" err="1"/>
              <a:t>FieldAccess</a:t>
            </a:r>
            <a:r>
              <a:rPr lang="fi-FI" dirty="0"/>
              <a:t>: </a:t>
            </a:r>
          </a:p>
          <a:p>
            <a:r>
              <a:rPr lang="fi-FI" dirty="0"/>
              <a:t> 13   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betsy</a:t>
            </a:r>
            <a:endParaRPr lang="fi-FI" dirty="0"/>
          </a:p>
          <a:p>
            <a:r>
              <a:rPr lang="fi-FI" dirty="0"/>
              <a:t> 13            </a:t>
            </a:r>
            <a:r>
              <a:rPr lang="fi-FI" dirty="0" err="1"/>
              <a:t>Identifier</a:t>
            </a:r>
            <a:r>
              <a:rPr lang="fi-FI" dirty="0"/>
              <a:t>: </a:t>
            </a:r>
            <a:r>
              <a:rPr lang="fi-FI" dirty="0" err="1"/>
              <a:t>Moo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973109"/>
      </p:ext>
    </p:extLst>
  </p:cSld>
  <p:clrMapOvr>
    <a:masterClrMapping/>
  </p:clrMapOvr>
</p:sld>
</file>

<file path=ppt/theme/theme1.xml><?xml version="1.0" encoding="utf-8"?>
<a:theme xmlns:a="http://schemas.openxmlformats.org/drawingml/2006/main" name="pollock-u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pollock-ud-template.thmx</Template>
  <TotalTime>22</TotalTime>
  <Words>648</Words>
  <Application>Microsoft Macintosh PowerPoint</Application>
  <PresentationFormat>On-screen Show (4:3)</PresentationFormat>
  <Paragraphs>125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pollock-ud-template</vt:lpstr>
      <vt:lpstr>Getting to Know Decaf</vt:lpstr>
      <vt:lpstr>The Decaf Language</vt:lpstr>
      <vt:lpstr>Abstract Syntax Trees</vt:lpstr>
      <vt:lpstr>Building an AST during Parsing</vt:lpstr>
      <vt:lpstr>Getting to know the Decaf Compiler AST Representation</vt:lpstr>
      <vt:lpstr>The Decaf Parser Output</vt:lpstr>
      <vt:lpstr>Practice with Decaf ASTs</vt:lpstr>
      <vt:lpstr>The Decaf Parser Output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Decaf</dc:title>
  <dc:creator>Lori Pollock</dc:creator>
  <cp:lastModifiedBy>Lori Pollock</cp:lastModifiedBy>
  <cp:revision>5</cp:revision>
  <dcterms:created xsi:type="dcterms:W3CDTF">2013-09-30T18:19:49Z</dcterms:created>
  <dcterms:modified xsi:type="dcterms:W3CDTF">2013-09-30T18:41:50Z</dcterms:modified>
</cp:coreProperties>
</file>