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notesSlides/notesSlide3.xml" ContentType="application/vnd.openxmlformats-officedocument.presentationml.notesSlide+xml"/>
  <Default Extension="bin" ContentType="application/vnd.openxmlformats-officedocument.presentationml.printerSettings"/>
  <Override PartName="/docProps/core.xml" ContentType="application/vnd.openxmlformats-package.core-properties+xml"/>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1"/>
  </p:sldMasterIdLst>
  <p:notesMasterIdLst>
    <p:notesMasterId r:id="rId13"/>
  </p:notesMasterIdLst>
  <p:sldIdLst>
    <p:sldId id="256" r:id="rId2"/>
    <p:sldId id="257" r:id="rId3"/>
    <p:sldId id="258" r:id="rId4"/>
    <p:sldId id="259" r:id="rId5"/>
    <p:sldId id="260" r:id="rId6"/>
    <p:sldId id="261" r:id="rId7"/>
    <p:sldId id="262" r:id="rId8"/>
    <p:sldId id="265" r:id="rId9"/>
    <p:sldId id="266"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80705" autoAdjust="0"/>
  </p:normalViewPr>
  <p:slideViewPr>
    <p:cSldViewPr>
      <p:cViewPr varScale="1">
        <p:scale>
          <a:sx n="79" d="100"/>
          <a:sy n="79" d="100"/>
        </p:scale>
        <p:origin x="-119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printerSettings" Target="printerSettings/printerSettings1.bin"/><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notesMaster" Target="notesMasters/notesMaster1.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6926F1-CC20-46A3-908D-5F39378E373E}" type="datetimeFigureOut">
              <a:rPr lang="en-US" smtClean="0"/>
              <a:pPr/>
              <a:t>5/8/08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9E2161-D7E4-4C04-8C1A-32E20C20264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3" Type="http://schemas.openxmlformats.org/officeDocument/2006/relationships/hyperlink" Target="http://www.cs.utexas.edu/users/cart/trips/" TargetMode="Externa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4" Type="http://schemas.openxmlformats.org/officeDocument/2006/relationships/hyperlink" Target="http://www-ali.cs.umass.edu/Scale/lowering.html" TargetMode="External"/><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www-ali.cs.umass.edu/Scale/annotations.html" TargetMode="Externa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www-ali.cs.umass.edu/Scale/licm.html" TargetMode="External"/><Relationship Id="rId4" Type="http://schemas.openxmlformats.org/officeDocument/2006/relationships/hyperlink" Target="http://www-ali.cs.umass.edu/Scale/cfg.html" TargetMode="External"/><Relationship Id="rId10" Type="http://schemas.openxmlformats.org/officeDocument/2006/relationships/hyperlink" Target="http://www-ali.cs.umass.edu/Scale/inlining.html" TargetMode="External"/><Relationship Id="rId5" Type="http://schemas.openxmlformats.org/officeDocument/2006/relationships/hyperlink" Target="http://www-ali.cs.umass.edu/Scale/scc.html" TargetMode="External"/><Relationship Id="rId7" Type="http://schemas.openxmlformats.org/officeDocument/2006/relationships/hyperlink" Target="http://www-ali.cs.umass.edu/Scale/valnum.html" TargetMode="External"/><Relationship Id="rId1" Type="http://schemas.openxmlformats.org/officeDocument/2006/relationships/notesMaster" Target="../notesMasters/notesMaster1.xml"/><Relationship Id="rId2" Type="http://schemas.openxmlformats.org/officeDocument/2006/relationships/slide" Target="../slides/slide7.xml"/><Relationship Id="rId9" Type="http://schemas.openxmlformats.org/officeDocument/2006/relationships/hyperlink" Target="http://www-ali.cs.umass.edu/Scale/pre.html" TargetMode="External"/><Relationship Id="rId3" Type="http://schemas.openxmlformats.org/officeDocument/2006/relationships/hyperlink" Target="http://www-ali.cs.umass.edu/Scale/ssa.html" TargetMode="External"/><Relationship Id="rId6" Type="http://schemas.openxmlformats.org/officeDocument/2006/relationships/hyperlink" Target="http://www-ali.cs.umass.edu/Scale/cp.html"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Alpha, PowerPC, </a:t>
            </a:r>
            <a:r>
              <a:rPr lang="en-US" dirty="0" err="1" smtClean="0"/>
              <a:t>Sparc</a:t>
            </a:r>
            <a:r>
              <a:rPr lang="en-US" dirty="0" smtClean="0"/>
              <a:t>® V8, and </a:t>
            </a:r>
            <a:r>
              <a:rPr lang="en-US" dirty="0" smtClean="0">
                <a:hlinkClick r:id="rId3"/>
              </a:rPr>
              <a:t>Trips</a:t>
            </a:r>
            <a:r>
              <a:rPr lang="en-US" dirty="0" smtClean="0"/>
              <a:t> </a:t>
            </a:r>
          </a:p>
          <a:p>
            <a:endParaRPr lang="en-US" dirty="0" smtClean="0"/>
          </a:p>
          <a:p>
            <a:endParaRPr lang="en-US" dirty="0" smtClean="0"/>
          </a:p>
          <a:p>
            <a:r>
              <a:rPr lang="en-US" dirty="0" smtClean="0"/>
              <a:t>This architecture presents some interesting challenges. In order to obtain the very high performance of which it is capable, the compiler must be able to construct basic blocks that are much larger than the ones seen in a typical C program. To accomplish this, we are using powerful </a:t>
            </a:r>
            <a:r>
              <a:rPr lang="en-US" dirty="0" err="1" smtClean="0"/>
              <a:t>inlining</a:t>
            </a:r>
            <a:r>
              <a:rPr lang="en-US" dirty="0" smtClean="0"/>
              <a:t> and unrolling combined with predication.</a:t>
            </a:r>
            <a:endParaRPr lang="en-US" dirty="0"/>
          </a:p>
        </p:txBody>
      </p:sp>
      <p:sp>
        <p:nvSpPr>
          <p:cNvPr id="4" name="Slide Number Placeholder 3"/>
          <p:cNvSpPr>
            <a:spLocks noGrp="1"/>
          </p:cNvSpPr>
          <p:nvPr>
            <p:ph type="sldNum" sz="quarter" idx="10"/>
          </p:nvPr>
        </p:nvSpPr>
        <p:spPr/>
        <p:txBody>
          <a:bodyPr/>
          <a:lstStyle/>
          <a:p>
            <a:fld id="{A29E2161-D7E4-4C04-8C1A-32E20C20264F}"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Scale Clef AST is called the </a:t>
            </a:r>
            <a:r>
              <a:rPr lang="en-US" b="1" u="sng" dirty="0" smtClean="0"/>
              <a:t>C</a:t>
            </a:r>
            <a:r>
              <a:rPr lang="en-US" dirty="0" smtClean="0"/>
              <a:t>ommon </a:t>
            </a:r>
            <a:r>
              <a:rPr lang="en-US" b="1" u="sng" dirty="0" smtClean="0"/>
              <a:t>L</a:t>
            </a:r>
            <a:r>
              <a:rPr lang="en-US" dirty="0" smtClean="0"/>
              <a:t>anguage </a:t>
            </a:r>
            <a:r>
              <a:rPr lang="en-US" b="1" u="sng" dirty="0" smtClean="0"/>
              <a:t>E</a:t>
            </a:r>
            <a:r>
              <a:rPr lang="en-US" dirty="0" smtClean="0"/>
              <a:t>ncoding </a:t>
            </a:r>
            <a:r>
              <a:rPr lang="en-US" b="1" u="sng" dirty="0" smtClean="0"/>
              <a:t>F</a:t>
            </a:r>
            <a:r>
              <a:rPr lang="en-US" dirty="0" smtClean="0"/>
              <a:t>orm (Clef). High level optimizations can modify the Clef AST to provide improved code generation. </a:t>
            </a:r>
          </a:p>
          <a:p>
            <a:r>
              <a:rPr lang="en-US" dirty="0" smtClean="0"/>
              <a:t>High level analysis can influence lower level optimizations through the addition of </a:t>
            </a:r>
            <a:r>
              <a:rPr lang="en-US" dirty="0" smtClean="0">
                <a:hlinkClick r:id="rId3"/>
              </a:rPr>
              <a:t>Annotations</a:t>
            </a:r>
            <a:r>
              <a:rPr lang="en-US" dirty="0" smtClean="0"/>
              <a:t> </a:t>
            </a:r>
          </a:p>
          <a:p>
            <a:r>
              <a:rPr lang="en-US" dirty="0" smtClean="0"/>
              <a:t>High level forms can be </a:t>
            </a:r>
            <a:r>
              <a:rPr lang="en-US" dirty="0" smtClean="0">
                <a:hlinkClick r:id="rId4"/>
              </a:rPr>
              <a:t>lowered</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29E2161-D7E4-4C04-8C1A-32E20C20264F}"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alias analyses, static single assignment form (SSA), a collection of scalar optimizations, (PRE, value numbering, copy propagation, dead code elimination, and constant propagation)</a:t>
            </a:r>
          </a:p>
          <a:p>
            <a:r>
              <a:rPr lang="en-US" dirty="0" smtClean="0"/>
              <a:t>Scale performs optimizations (except for </a:t>
            </a:r>
            <a:r>
              <a:rPr lang="en-US" dirty="0" err="1" smtClean="0"/>
              <a:t>inlining</a:t>
            </a:r>
            <a:r>
              <a:rPr lang="en-US" dirty="0" smtClean="0"/>
              <a:t>) in any order. The following optimizations are performed on the </a:t>
            </a:r>
            <a:r>
              <a:rPr lang="en-US" dirty="0" smtClean="0">
                <a:hlinkClick r:id="rId3"/>
              </a:rPr>
              <a:t>SSA</a:t>
            </a:r>
            <a:r>
              <a:rPr lang="en-US" dirty="0" smtClean="0"/>
              <a:t> form of the </a:t>
            </a:r>
            <a:r>
              <a:rPr lang="en-US" dirty="0" smtClean="0">
                <a:hlinkClick r:id="rId4"/>
              </a:rPr>
              <a:t>Scribble CFG</a:t>
            </a:r>
            <a:r>
              <a:rPr lang="en-US" dirty="0" smtClean="0"/>
              <a:t>: </a:t>
            </a:r>
          </a:p>
          <a:p>
            <a:r>
              <a:rPr lang="en-US" dirty="0" smtClean="0">
                <a:hlinkClick r:id="rId5"/>
              </a:rPr>
              <a:t>Sparse Conditional Constant Propagation</a:t>
            </a:r>
            <a:r>
              <a:rPr lang="en-US" dirty="0" smtClean="0"/>
              <a:t> </a:t>
            </a:r>
          </a:p>
          <a:p>
            <a:r>
              <a:rPr lang="en-US" dirty="0" smtClean="0">
                <a:hlinkClick r:id="rId6"/>
              </a:rPr>
              <a:t>Copy Propagation</a:t>
            </a:r>
            <a:r>
              <a:rPr lang="en-US" dirty="0" smtClean="0"/>
              <a:t> </a:t>
            </a:r>
          </a:p>
          <a:p>
            <a:r>
              <a:rPr lang="en-US" dirty="0" smtClean="0">
                <a:hlinkClick r:id="rId7"/>
              </a:rPr>
              <a:t>Value Numbering</a:t>
            </a:r>
            <a:r>
              <a:rPr lang="en-US" dirty="0" smtClean="0"/>
              <a:t> </a:t>
            </a:r>
          </a:p>
          <a:p>
            <a:r>
              <a:rPr lang="en-US" dirty="0" smtClean="0">
                <a:hlinkClick r:id="rId8"/>
              </a:rPr>
              <a:t>Loop Invariant Code Motion</a:t>
            </a:r>
            <a:r>
              <a:rPr lang="en-US" dirty="0" smtClean="0"/>
              <a:t> </a:t>
            </a:r>
          </a:p>
          <a:p>
            <a:r>
              <a:rPr lang="en-US" dirty="0" smtClean="0"/>
              <a:t>Scalar Replacement for Array Elements </a:t>
            </a:r>
          </a:p>
          <a:p>
            <a:r>
              <a:rPr lang="en-US" dirty="0" smtClean="0"/>
              <a:t>Loop Un-rolling </a:t>
            </a:r>
          </a:p>
          <a:p>
            <a:r>
              <a:rPr lang="en-US" dirty="0" smtClean="0">
                <a:hlinkClick r:id="rId9"/>
              </a:rPr>
              <a:t>Partial Redundancy Elimination</a:t>
            </a:r>
            <a:r>
              <a:rPr lang="en-US" dirty="0" smtClean="0"/>
              <a:t> </a:t>
            </a:r>
          </a:p>
          <a:p>
            <a:r>
              <a:rPr lang="en-US" dirty="0" smtClean="0"/>
              <a:t>The following optimizations are performed on the normal (non-SSA) form of the CFG. </a:t>
            </a:r>
            <a:r>
              <a:rPr lang="en-US" dirty="0" err="1" smtClean="0">
                <a:hlinkClick r:id="rId10"/>
              </a:rPr>
              <a:t>Inlining</a:t>
            </a:r>
            <a:r>
              <a:rPr lang="en-US" dirty="0" smtClean="0"/>
              <a:t> </a:t>
            </a:r>
          </a:p>
          <a:p>
            <a:r>
              <a:rPr lang="en-US" dirty="0" smtClean="0"/>
              <a:t>Global Variable Replacement </a:t>
            </a:r>
          </a:p>
          <a:p>
            <a:r>
              <a:rPr lang="en-US" dirty="0" smtClean="0"/>
              <a:t>Place </a:t>
            </a:r>
            <a:r>
              <a:rPr lang="en-US" dirty="0" err="1" smtClean="0"/>
              <a:t>struct</a:t>
            </a:r>
            <a:r>
              <a:rPr lang="en-US" dirty="0" smtClean="0"/>
              <a:t> Fields in Registers </a:t>
            </a:r>
          </a:p>
          <a:p>
            <a:r>
              <a:rPr lang="en-US" dirty="0" smtClean="0"/>
              <a:t>Useless Copy Removal </a:t>
            </a:r>
          </a:p>
          <a:p>
            <a:r>
              <a:rPr lang="en-US" dirty="0" smtClean="0"/>
              <a:t>Dead Variable Elimination </a:t>
            </a:r>
          </a:p>
          <a:p>
            <a:r>
              <a:rPr lang="en-US" dirty="0" smtClean="0"/>
              <a:t>Some optimizations can be performed on either the SSA or normal form of the CFG. </a:t>
            </a:r>
          </a:p>
          <a:p>
            <a:r>
              <a:rPr lang="en-US" dirty="0" smtClean="0"/>
              <a:t>Basic Block Redundant Load and Store Elimination. </a:t>
            </a:r>
          </a:p>
          <a:p>
            <a:r>
              <a:rPr lang="en-US" dirty="0" smtClean="0"/>
              <a:t>Expression Tree Height Reduction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29E2161-D7E4-4C04-8C1A-32E20C20264F}"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B88D435-D218-4683-BBC6-FC038C0C25D2}" type="datetimeFigureOut">
              <a:rPr lang="en-US" smtClean="0"/>
              <a:pPr/>
              <a:t>5/8/08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D6A07-6BAE-43BE-B5BE-2C1EF0E1CD22}"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88D435-D218-4683-BBC6-FC038C0C25D2}" type="datetimeFigureOut">
              <a:rPr lang="en-US" smtClean="0"/>
              <a:pPr/>
              <a:t>5/8/08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D6A07-6BAE-43BE-B5BE-2C1EF0E1CD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88D435-D218-4683-BBC6-FC038C0C25D2}" type="datetimeFigureOut">
              <a:rPr lang="en-US" smtClean="0"/>
              <a:pPr/>
              <a:t>5/8/08</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9B6D6A07-6BAE-43BE-B5BE-2C1EF0E1CD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88D435-D218-4683-BBC6-FC038C0C25D2}" type="datetimeFigureOut">
              <a:rPr lang="en-US" smtClean="0"/>
              <a:pPr/>
              <a:t>5/8/08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D6A07-6BAE-43BE-B5BE-2C1EF0E1CD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B88D435-D218-4683-BBC6-FC038C0C25D2}" type="datetimeFigureOut">
              <a:rPr lang="en-US" smtClean="0"/>
              <a:pPr/>
              <a:t>5/8/08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D6A07-6BAE-43BE-B5BE-2C1EF0E1CD2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B88D435-D218-4683-BBC6-FC038C0C25D2}" type="datetimeFigureOut">
              <a:rPr lang="en-US" smtClean="0"/>
              <a:pPr/>
              <a:t>5/8/08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D6A07-6BAE-43BE-B5BE-2C1EF0E1CD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B88D435-D218-4683-BBC6-FC038C0C25D2}" type="datetimeFigureOut">
              <a:rPr lang="en-US" smtClean="0"/>
              <a:pPr/>
              <a:t>5/8/08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D6A07-6BAE-43BE-B5BE-2C1EF0E1CD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B88D435-D218-4683-BBC6-FC038C0C25D2}" type="datetimeFigureOut">
              <a:rPr lang="en-US" smtClean="0"/>
              <a:pPr/>
              <a:t>5/8/08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D6A07-6BAE-43BE-B5BE-2C1EF0E1CD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88D435-D218-4683-BBC6-FC038C0C25D2}" type="datetimeFigureOut">
              <a:rPr lang="en-US" smtClean="0"/>
              <a:pPr/>
              <a:t>5/8/08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D6A07-6BAE-43BE-B5BE-2C1EF0E1CD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B88D435-D218-4683-BBC6-FC038C0C25D2}" type="datetimeFigureOut">
              <a:rPr lang="en-US" smtClean="0"/>
              <a:pPr/>
              <a:t>5/8/08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D6A07-6BAE-43BE-B5BE-2C1EF0E1CD22}"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B88D435-D218-4683-BBC6-FC038C0C25D2}" type="datetimeFigureOut">
              <a:rPr lang="en-US" smtClean="0"/>
              <a:pPr/>
              <a:t>5/8/08</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9B6D6A07-6BAE-43BE-B5BE-2C1EF0E1CD2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lstStyle>
          <a:p>
            <a:fld id="{BB88D435-D218-4683-BBC6-FC038C0C25D2}" type="datetimeFigureOut">
              <a:rPr lang="en-US" smtClean="0"/>
              <a:pPr/>
              <a:t>5/8/08</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lstStyle>
          <a:p>
            <a:fld id="{9B6D6A07-6BAE-43BE-B5BE-2C1EF0E1CD2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3"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3"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3"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ln>
            <a:solidFill>
              <a:schemeClr val="bg1"/>
            </a:solidFill>
          </a:ln>
        </p:spPr>
        <p:style>
          <a:lnRef idx="3">
            <a:schemeClr val="lt1"/>
          </a:lnRef>
          <a:fillRef idx="1">
            <a:schemeClr val="dk1"/>
          </a:fillRef>
          <a:effectRef idx="1">
            <a:schemeClr val="dk1"/>
          </a:effectRef>
          <a:fontRef idx="minor">
            <a:schemeClr val="lt1"/>
          </a:fontRef>
        </p:style>
        <p:txBody>
          <a:bodyPr>
            <a:normAutofit/>
          </a:bodyPr>
          <a:lstStyle/>
          <a:p>
            <a:r>
              <a:rPr lang="en-US" sz="66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Scale Compiler</a:t>
            </a:r>
            <a:endParaRPr lang="en-US" sz="66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ubtitle 2"/>
          <p:cNvSpPr>
            <a:spLocks noGrp="1"/>
          </p:cNvSpPr>
          <p:nvPr>
            <p:ph type="subTitle" idx="1"/>
          </p:nvPr>
        </p:nvSpPr>
        <p:spPr/>
        <p:txBody>
          <a:bodyPr/>
          <a:lstStyle/>
          <a:p>
            <a:r>
              <a:rPr lang="en-US" dirty="0" smtClean="0"/>
              <a:t>Presented by Rosh Dhanawade and Doug Wise</a:t>
            </a:r>
            <a:endParaRPr lang="en-US" dirty="0"/>
          </a:p>
        </p:txBody>
      </p:sp>
      <p:pic>
        <p:nvPicPr>
          <p:cNvPr id="3074" name="Picture 2"/>
          <p:cNvPicPr>
            <a:picLocks noChangeAspect="1" noChangeArrowheads="1"/>
          </p:cNvPicPr>
          <p:nvPr/>
        </p:nvPicPr>
        <p:blipFill>
          <a:blip r:embed="rId2"/>
          <a:srcRect/>
          <a:stretch>
            <a:fillRect/>
          </a:stretch>
        </p:blipFill>
        <p:spPr bwMode="auto">
          <a:xfrm>
            <a:off x="276225" y="304800"/>
            <a:ext cx="5514975" cy="676275"/>
          </a:xfrm>
          <a:prstGeom prst="rect">
            <a:avLst/>
          </a:prstGeom>
          <a:ln w="228600" cap="sq" cmpd="thickThin">
            <a:solidFill>
              <a:srgbClr val="000000"/>
            </a:solidFill>
            <a:prstDash val="solid"/>
            <a:miter lim="800000"/>
          </a:ln>
          <a:effectLst>
            <a:innerShdw blurRad="76200">
              <a:srgbClr val="000000"/>
            </a:innerShdw>
          </a:effectLst>
        </p:spPr>
      </p:pic>
      <p:pic>
        <p:nvPicPr>
          <p:cNvPr id="3075" name="Picture 3"/>
          <p:cNvPicPr>
            <a:picLocks noChangeAspect="1" noChangeArrowheads="1"/>
          </p:cNvPicPr>
          <p:nvPr/>
        </p:nvPicPr>
        <p:blipFill>
          <a:blip r:embed="rId3"/>
          <a:srcRect/>
          <a:stretch>
            <a:fillRect/>
          </a:stretch>
        </p:blipFill>
        <p:spPr bwMode="auto">
          <a:xfrm>
            <a:off x="2724150" y="1228725"/>
            <a:ext cx="6191250" cy="981075"/>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SCALE-Known Issues</a:t>
            </a:r>
            <a:endParaRPr lang="en-US" dirty="0"/>
          </a:p>
        </p:txBody>
      </p:sp>
      <p:sp>
        <p:nvSpPr>
          <p:cNvPr id="3" name="Content Placeholder 2"/>
          <p:cNvSpPr>
            <a:spLocks noGrp="1"/>
          </p:cNvSpPr>
          <p:nvPr>
            <p:ph idx="1"/>
          </p:nvPr>
        </p:nvSpPr>
        <p:spPr/>
        <p:txBody>
          <a:bodyPr/>
          <a:lstStyle/>
          <a:p>
            <a:r>
              <a:rPr lang="en-US" dirty="0" smtClean="0"/>
              <a:t>The Java-based parsers have not been thoroughly tested. </a:t>
            </a:r>
          </a:p>
          <a:p>
            <a:endParaRPr lang="en-US" dirty="0" smtClean="0"/>
          </a:p>
          <a:p>
            <a:r>
              <a:rPr lang="en-US" dirty="0" smtClean="0"/>
              <a:t>The </a:t>
            </a:r>
            <a:r>
              <a:rPr lang="en-US" dirty="0" err="1" smtClean="0"/>
              <a:t>Mips</a:t>
            </a:r>
            <a:r>
              <a:rPr lang="en-US" dirty="0" smtClean="0"/>
              <a:t>® backend is not complete. </a:t>
            </a:r>
          </a:p>
          <a:p>
            <a:endParaRPr lang="en-US" dirty="0" smtClean="0"/>
          </a:p>
          <a:p>
            <a:r>
              <a:rPr lang="en-US" dirty="0" smtClean="0"/>
              <a:t>The PowerPC® backend is not under regression test.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SCALE-Future Enhancements</a:t>
            </a:r>
            <a:endParaRPr lang="en-US" dirty="0"/>
          </a:p>
        </p:txBody>
      </p:sp>
      <p:sp>
        <p:nvSpPr>
          <p:cNvPr id="3" name="Content Placeholder 2"/>
          <p:cNvSpPr>
            <a:spLocks noGrp="1"/>
          </p:cNvSpPr>
          <p:nvPr>
            <p:ph idx="1"/>
          </p:nvPr>
        </p:nvSpPr>
        <p:spPr/>
        <p:txBody>
          <a:bodyPr/>
          <a:lstStyle/>
          <a:p>
            <a:r>
              <a:rPr lang="en-US" dirty="0" smtClean="0"/>
              <a:t>Constantly testing new Optimizations</a:t>
            </a:r>
          </a:p>
          <a:p>
            <a:endParaRPr lang="en-US" dirty="0" smtClean="0"/>
          </a:p>
          <a:p>
            <a:r>
              <a:rPr lang="en-US" dirty="0" smtClean="0"/>
              <a:t>Research in improving algorithms and representations behind the exiting </a:t>
            </a:r>
            <a:r>
              <a:rPr lang="en-US" dirty="0" err="1" smtClean="0"/>
              <a:t>optmizations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SCALE-Who and Where</a:t>
            </a:r>
            <a:endParaRPr lang="en-US" dirty="0"/>
          </a:p>
        </p:txBody>
      </p:sp>
      <p:sp>
        <p:nvSpPr>
          <p:cNvPr id="3" name="Content Placeholder 2"/>
          <p:cNvSpPr>
            <a:spLocks noGrp="1"/>
          </p:cNvSpPr>
          <p:nvPr>
            <p:ph idx="1"/>
          </p:nvPr>
        </p:nvSpPr>
        <p:spPr>
          <a:xfrm>
            <a:off x="228600" y="1752600"/>
            <a:ext cx="8610600" cy="4397009"/>
          </a:xfrm>
        </p:spPr>
        <p:txBody>
          <a:bodyPr>
            <a:normAutofit lnSpcReduction="10000"/>
          </a:bodyPr>
          <a:lstStyle/>
          <a:p>
            <a:r>
              <a:rPr lang="en-US" sz="4000" dirty="0" smtClean="0"/>
              <a:t>A </a:t>
            </a:r>
            <a:r>
              <a:rPr lang="en-US" sz="4000" u="sng" dirty="0" smtClean="0"/>
              <a:t>S</a:t>
            </a:r>
            <a:r>
              <a:rPr lang="en-US" sz="4000" dirty="0" smtClean="0"/>
              <a:t>calable </a:t>
            </a:r>
            <a:r>
              <a:rPr lang="en-US" sz="4000" u="sng" dirty="0" smtClean="0"/>
              <a:t>C</a:t>
            </a:r>
            <a:r>
              <a:rPr lang="en-US" sz="4000" dirty="0" smtClean="0"/>
              <a:t>ompiler for </a:t>
            </a:r>
            <a:r>
              <a:rPr lang="en-US" sz="4000" u="sng" dirty="0" smtClean="0"/>
              <a:t>A</a:t>
            </a:r>
            <a:r>
              <a:rPr lang="en-US" sz="4000" dirty="0" smtClean="0"/>
              <a:t>na</a:t>
            </a:r>
            <a:r>
              <a:rPr lang="en-US" sz="4000" u="sng" dirty="0" smtClean="0"/>
              <a:t>l</a:t>
            </a:r>
            <a:r>
              <a:rPr lang="en-US" sz="4000" dirty="0" smtClean="0"/>
              <a:t>ytical </a:t>
            </a:r>
            <a:r>
              <a:rPr lang="en-US" sz="4000" u="sng" dirty="0" smtClean="0"/>
              <a:t>E</a:t>
            </a:r>
            <a:r>
              <a:rPr lang="en-US" sz="4000" dirty="0" smtClean="0"/>
              <a:t>xperiments</a:t>
            </a:r>
          </a:p>
          <a:p>
            <a:endParaRPr lang="en-US" sz="4000" dirty="0" smtClean="0"/>
          </a:p>
          <a:p>
            <a:r>
              <a:rPr lang="en-US" sz="4000" dirty="0" smtClean="0"/>
              <a:t>UMASS (Amherst)-Scale Compiler Group</a:t>
            </a:r>
          </a:p>
          <a:p>
            <a:pPr lvl="1"/>
            <a:r>
              <a:rPr lang="en-US" sz="4000" dirty="0" smtClean="0"/>
              <a:t>University of Texas (Austin)-Second University Involved</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SCALE-Source</a:t>
            </a:r>
            <a:endParaRPr lang="en-US" dirty="0"/>
          </a:p>
        </p:txBody>
      </p:sp>
      <p:sp>
        <p:nvSpPr>
          <p:cNvPr id="3" name="Content Placeholder 2"/>
          <p:cNvSpPr>
            <a:spLocks noGrp="1"/>
          </p:cNvSpPr>
          <p:nvPr>
            <p:ph idx="1"/>
          </p:nvPr>
        </p:nvSpPr>
        <p:spPr/>
        <p:txBody>
          <a:bodyPr>
            <a:noAutofit/>
          </a:bodyPr>
          <a:lstStyle/>
          <a:p>
            <a:r>
              <a:rPr lang="en-US" dirty="0" smtClean="0"/>
              <a:t>Parses-C, FORTRAN, Java-byte-code</a:t>
            </a:r>
          </a:p>
          <a:p>
            <a:pPr lvl="1"/>
            <a:r>
              <a:rPr lang="en-US" sz="2400" dirty="0" smtClean="0"/>
              <a:t>Using </a:t>
            </a:r>
            <a:r>
              <a:rPr lang="en-US" sz="2400" b="1" dirty="0" smtClean="0"/>
              <a:t>ANTLR</a:t>
            </a:r>
            <a:r>
              <a:rPr lang="en-US" sz="2400" dirty="0" smtClean="0"/>
              <a:t>, </a:t>
            </a:r>
            <a:r>
              <a:rPr lang="en-US" sz="2400" dirty="0" err="1" smtClean="0"/>
              <a:t>ANother</a:t>
            </a:r>
            <a:r>
              <a:rPr lang="en-US" sz="2400" dirty="0" smtClean="0"/>
              <a:t> Tool for Language Recognition</a:t>
            </a:r>
          </a:p>
          <a:p>
            <a:pPr lvl="1"/>
            <a:endParaRPr lang="en-US" sz="3200" dirty="0" smtClean="0"/>
          </a:p>
          <a:p>
            <a:r>
              <a:rPr lang="en-US" dirty="0" smtClean="0"/>
              <a:t>Outputs-C and Assembly Code</a:t>
            </a:r>
          </a:p>
          <a:p>
            <a:endParaRPr lang="en-US" dirty="0" smtClean="0"/>
          </a:p>
          <a:p>
            <a:r>
              <a:rPr lang="en-US" dirty="0" smtClean="0"/>
              <a:t>Intermediate Representation-SCRIBBLE</a:t>
            </a:r>
          </a:p>
          <a:p>
            <a:endParaRPr lang="en-US" dirty="0" smtClean="0"/>
          </a:p>
          <a:p>
            <a:r>
              <a:rPr lang="en-US" dirty="0" smtClean="0"/>
              <a:t>Architecture-TRIPS Architecture</a:t>
            </a:r>
          </a:p>
          <a:p>
            <a:pPr lvl="1"/>
            <a:r>
              <a:rPr lang="en-US" sz="1800" b="1" dirty="0" smtClean="0"/>
              <a:t>The </a:t>
            </a:r>
            <a:r>
              <a:rPr lang="en-US" sz="1800" b="1" dirty="0" err="1" smtClean="0"/>
              <a:t>Tera</a:t>
            </a:r>
            <a:r>
              <a:rPr lang="en-US" sz="1800" b="1" dirty="0" smtClean="0"/>
              <a:t>-op, Reliable, Intelligently adaptive Processing System</a:t>
            </a:r>
          </a:p>
          <a:p>
            <a:pPr lvl="1"/>
            <a:r>
              <a:rPr lang="en-US" sz="1800" b="1" dirty="0" smtClean="0"/>
              <a:t>Microprocessor technology being developed at the University of Texas</a:t>
            </a:r>
            <a:endParaRPr lang="en-U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SCALE-Architecture</a:t>
            </a:r>
            <a:endParaRPr lang="en-US" dirty="0"/>
          </a:p>
        </p:txBody>
      </p:sp>
      <p:pic>
        <p:nvPicPr>
          <p:cNvPr id="1027" name="Picture 3"/>
          <p:cNvPicPr>
            <a:picLocks noChangeAspect="1" noChangeArrowheads="1"/>
          </p:cNvPicPr>
          <p:nvPr/>
        </p:nvPicPr>
        <p:blipFill>
          <a:blip r:embed="rId2"/>
          <a:srcRect/>
          <a:stretch>
            <a:fillRect/>
          </a:stretch>
        </p:blipFill>
        <p:spPr bwMode="auto">
          <a:xfrm>
            <a:off x="228600" y="1524000"/>
            <a:ext cx="8686800" cy="5181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SCALE-Representations</a:t>
            </a:r>
            <a:endParaRPr lang="en-US" dirty="0"/>
          </a:p>
        </p:txBody>
      </p:sp>
      <p:sp>
        <p:nvSpPr>
          <p:cNvPr id="4" name="Content Placeholder 3"/>
          <p:cNvSpPr>
            <a:spLocks noGrp="1"/>
          </p:cNvSpPr>
          <p:nvPr>
            <p:ph idx="1"/>
          </p:nvPr>
        </p:nvSpPr>
        <p:spPr/>
        <p:txBody>
          <a:bodyPr>
            <a:normAutofit fontScale="92500" lnSpcReduction="20000"/>
          </a:bodyPr>
          <a:lstStyle/>
          <a:p>
            <a:r>
              <a:rPr lang="en-US" sz="7200" dirty="0" smtClean="0"/>
              <a:t>AST</a:t>
            </a:r>
          </a:p>
          <a:p>
            <a:pPr lvl="1"/>
            <a:r>
              <a:rPr lang="en-US" sz="6800" dirty="0" smtClean="0"/>
              <a:t>AST to C, AST to Scribble</a:t>
            </a:r>
          </a:p>
          <a:p>
            <a:r>
              <a:rPr lang="en-US" sz="7600" dirty="0" smtClean="0"/>
              <a:t>Scribble-Control Flow Graph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SCALE-Scribble</a:t>
            </a:r>
            <a:endParaRPr lang="en-US" dirty="0"/>
          </a:p>
        </p:txBody>
      </p:sp>
      <p:pic>
        <p:nvPicPr>
          <p:cNvPr id="2050" name="Picture 2"/>
          <p:cNvPicPr>
            <a:picLocks noChangeAspect="1" noChangeArrowheads="1"/>
          </p:cNvPicPr>
          <p:nvPr/>
        </p:nvPicPr>
        <p:blipFill>
          <a:blip r:embed="rId2">
            <a:lum bright="-10000"/>
          </a:blip>
          <a:srcRect/>
          <a:stretch>
            <a:fillRect/>
          </a:stretch>
        </p:blipFill>
        <p:spPr bwMode="auto">
          <a:xfrm>
            <a:off x="2362199" y="1600200"/>
            <a:ext cx="4023360" cy="502405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SCALE-Uses</a:t>
            </a:r>
            <a:endParaRPr lang="en-US" dirty="0"/>
          </a:p>
        </p:txBody>
      </p:sp>
      <p:sp>
        <p:nvSpPr>
          <p:cNvPr id="3" name="Content Placeholder 2"/>
          <p:cNvSpPr>
            <a:spLocks noGrp="1"/>
          </p:cNvSpPr>
          <p:nvPr>
            <p:ph idx="1"/>
          </p:nvPr>
        </p:nvSpPr>
        <p:spPr/>
        <p:txBody>
          <a:bodyPr/>
          <a:lstStyle/>
          <a:p>
            <a:r>
              <a:rPr lang="en-US" dirty="0" smtClean="0"/>
              <a:t>Provide a powerful framework to support research into compiler optimizations </a:t>
            </a:r>
          </a:p>
          <a:p>
            <a:pPr lvl="1"/>
            <a:r>
              <a:rPr lang="en-US" dirty="0" smtClean="0"/>
              <a:t>e.g., Type-based alias analysis </a:t>
            </a:r>
          </a:p>
          <a:p>
            <a:endParaRPr lang="en-US" dirty="0" smtClean="0"/>
          </a:p>
          <a:p>
            <a:r>
              <a:rPr lang="en-US" dirty="0" smtClean="0"/>
              <a:t>Gather empirical results on new ideas</a:t>
            </a:r>
          </a:p>
          <a:p>
            <a:endParaRPr lang="en-US" dirty="0" smtClean="0"/>
          </a:p>
          <a:p>
            <a:r>
              <a:rPr lang="en-US" dirty="0" smtClean="0"/>
              <a:t>Compile multiple procedure-oriented languages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SCALE-Native Compilers: Fortran</a:t>
            </a:r>
            <a:endParaRPr lang="en-US" dirty="0"/>
          </a:p>
        </p:txBody>
      </p:sp>
      <p:pic>
        <p:nvPicPr>
          <p:cNvPr id="1026" name="Picture 2"/>
          <p:cNvPicPr>
            <a:picLocks noChangeAspect="1" noChangeArrowheads="1"/>
          </p:cNvPicPr>
          <p:nvPr/>
        </p:nvPicPr>
        <p:blipFill>
          <a:blip r:embed="rId2"/>
          <a:srcRect/>
          <a:stretch>
            <a:fillRect/>
          </a:stretch>
        </p:blipFill>
        <p:spPr bwMode="auto">
          <a:xfrm>
            <a:off x="1828800" y="1600200"/>
            <a:ext cx="5229225" cy="25622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1828800" y="4267200"/>
            <a:ext cx="5229225" cy="24860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SCALE-Native Compilers: C</a:t>
            </a:r>
            <a:endParaRPr lang="en-US" dirty="0"/>
          </a:p>
        </p:txBody>
      </p:sp>
      <p:pic>
        <p:nvPicPr>
          <p:cNvPr id="2050" name="Picture 2"/>
          <p:cNvPicPr>
            <a:picLocks noChangeAspect="1" noChangeArrowheads="1"/>
          </p:cNvPicPr>
          <p:nvPr/>
        </p:nvPicPr>
        <p:blipFill>
          <a:blip r:embed="rId2"/>
          <a:srcRect/>
          <a:stretch>
            <a:fillRect/>
          </a:stretch>
        </p:blipFill>
        <p:spPr bwMode="auto">
          <a:xfrm>
            <a:off x="1828800" y="1524000"/>
            <a:ext cx="5229225" cy="263842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1781175" y="4267200"/>
            <a:ext cx="5229225" cy="2514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115</TotalTime>
  <Words>479</Words>
  <Application>Microsoft Office PowerPoint</Application>
  <PresentationFormat>On-screen Show (4:3)</PresentationFormat>
  <Paragraphs>71</Paragraphs>
  <Slides>11</Slides>
  <Notes>3</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Module</vt:lpstr>
      <vt:lpstr>The Scale Compiler</vt:lpstr>
      <vt:lpstr>SCALE-Who and Where</vt:lpstr>
      <vt:lpstr>SCALE-Source</vt:lpstr>
      <vt:lpstr>SCALE-Architecture</vt:lpstr>
      <vt:lpstr>SCALE-Representations</vt:lpstr>
      <vt:lpstr>SCALE-Scribble</vt:lpstr>
      <vt:lpstr>SCALE-Uses</vt:lpstr>
      <vt:lpstr>SCALE-Native Compilers: Fortran</vt:lpstr>
      <vt:lpstr>SCALE-Native Compilers: C</vt:lpstr>
      <vt:lpstr>SCALE-Known Issues</vt:lpstr>
      <vt:lpstr>SCALE-Future Enhancements</vt:lpstr>
    </vt:vector>
  </TitlesOfParts>
  <Company> </Company>
  <LinksUpToDate>false</LinksUpToDate>
  <SharedDoc>false</SharedDoc>
  <HyperlinksChanged>false</HyperlinksChanged>
  <AppVersion>12.0001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Scale Compiler</dc:title>
  <dc:creator>Rosh Dhanawade</dc:creator>
  <cp:lastModifiedBy>Lori Pollock</cp:lastModifiedBy>
  <cp:revision>17</cp:revision>
  <dcterms:created xsi:type="dcterms:W3CDTF">2008-05-08T13:09:42Z</dcterms:created>
  <dcterms:modified xsi:type="dcterms:W3CDTF">2008-05-08T13:24:27Z</dcterms:modified>
</cp:coreProperties>
</file>