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ls" ContentType="application/vnd.ms-exce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6" r:id="rId2"/>
    <p:sldId id="700" r:id="rId3"/>
    <p:sldId id="662" r:id="rId4"/>
    <p:sldId id="702" r:id="rId5"/>
    <p:sldId id="686" r:id="rId6"/>
    <p:sldId id="701" r:id="rId7"/>
    <p:sldId id="703" r:id="rId8"/>
    <p:sldId id="711" r:id="rId9"/>
    <p:sldId id="709" r:id="rId10"/>
    <p:sldId id="708" r:id="rId11"/>
    <p:sldId id="631" r:id="rId12"/>
    <p:sldId id="676" r:id="rId13"/>
    <p:sldId id="632" r:id="rId14"/>
    <p:sldId id="705" r:id="rId15"/>
    <p:sldId id="694" r:id="rId16"/>
    <p:sldId id="706" r:id="rId17"/>
    <p:sldId id="641" r:id="rId18"/>
    <p:sldId id="636" r:id="rId19"/>
    <p:sldId id="710" r:id="rId20"/>
    <p:sldId id="707" r:id="rId21"/>
    <p:sldId id="638" r:id="rId22"/>
    <p:sldId id="685" r:id="rId23"/>
    <p:sldId id="679" r:id="rId24"/>
    <p:sldId id="697" r:id="rId25"/>
  </p:sldIdLst>
  <p:sldSz cx="9144000" cy="6858000" type="screen4x3"/>
  <p:notesSz cx="7086600" cy="93218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htmlPubPr r:id="rId1">
    <p:sldAll/>
  </p:htmlPubPr>
  <p:webPr encoding="windows-1252" clr="none"/>
  <p:showPr showNarration="1" useTimings="0">
    <p:present/>
    <p:sldAll/>
    <p:penClr>
      <a:schemeClr val="tx1"/>
    </p:penClr>
  </p:showPr>
  <p:clrMru>
    <a:srgbClr val="3333FF"/>
    <a:srgbClr val="FF0033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4600" autoAdjust="0"/>
    <p:restoredTop sz="94598" autoAdjust="0"/>
  </p:normalViewPr>
  <p:slideViewPr>
    <p:cSldViewPr>
      <p:cViewPr varScale="1">
        <p:scale>
          <a:sx n="96" d="100"/>
          <a:sy n="96" d="100"/>
        </p:scale>
        <p:origin x="-259" y="-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8880"/>
    </p:cViewPr>
  </p:sorterViewPr>
  <p:notesViewPr>
    <p:cSldViewPr>
      <p:cViewPr varScale="1">
        <p:scale>
          <a:sx n="30" d="100"/>
          <a:sy n="30" d="100"/>
        </p:scale>
        <p:origin x="-951" y="-73"/>
      </p:cViewPr>
      <p:guideLst>
        <p:guide orient="horz" pos="2143"/>
        <p:guide pos="2988"/>
      </p:guideLst>
    </p:cSldViewPr>
  </p:notesViewPr>
  <p:gridSpacing cx="78028800" cy="78028800"/>
</p:viewPr>
</file>

<file path=ppt/_rels/presProps.xml.rels><?xml version="1.0" encoding="UTF-8" standalone="yes"?>
<Relationships xmlns="http://schemas.openxmlformats.org/package/2006/relationships"><Relationship Id="rId1" Type="http://schemas.openxmlformats.org/officeDocument/2006/relationships/htmlPubSaveAs" Target="file:///Y:\web\eecis_html\database\brief\arch\arch.htm" TargetMode="External"/></Relationships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image" Target="../media/image4.e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13" Type="http://schemas.openxmlformats.org/officeDocument/2006/relationships/image" Target="../media/image23.wmf"/><Relationship Id="rId18" Type="http://schemas.openxmlformats.org/officeDocument/2006/relationships/image" Target="../media/image28.wmf"/><Relationship Id="rId3" Type="http://schemas.openxmlformats.org/officeDocument/2006/relationships/image" Target="../media/image13.wmf"/><Relationship Id="rId7" Type="http://schemas.openxmlformats.org/officeDocument/2006/relationships/image" Target="../media/image17.wmf"/><Relationship Id="rId12" Type="http://schemas.openxmlformats.org/officeDocument/2006/relationships/image" Target="../media/image22.wmf"/><Relationship Id="rId17" Type="http://schemas.openxmlformats.org/officeDocument/2006/relationships/image" Target="../media/image27.wmf"/><Relationship Id="rId2" Type="http://schemas.openxmlformats.org/officeDocument/2006/relationships/image" Target="../media/image12.wmf"/><Relationship Id="rId16" Type="http://schemas.openxmlformats.org/officeDocument/2006/relationships/image" Target="../media/image26.wmf"/><Relationship Id="rId1" Type="http://schemas.openxmlformats.org/officeDocument/2006/relationships/image" Target="../media/image11.wmf"/><Relationship Id="rId6" Type="http://schemas.openxmlformats.org/officeDocument/2006/relationships/image" Target="../media/image16.wmf"/><Relationship Id="rId11" Type="http://schemas.openxmlformats.org/officeDocument/2006/relationships/image" Target="../media/image21.wmf"/><Relationship Id="rId5" Type="http://schemas.openxmlformats.org/officeDocument/2006/relationships/image" Target="../media/image15.wmf"/><Relationship Id="rId15" Type="http://schemas.openxmlformats.org/officeDocument/2006/relationships/image" Target="../media/image25.wmf"/><Relationship Id="rId10" Type="http://schemas.openxmlformats.org/officeDocument/2006/relationships/image" Target="../media/image20.wmf"/><Relationship Id="rId4" Type="http://schemas.openxmlformats.org/officeDocument/2006/relationships/image" Target="../media/image14.wmf"/><Relationship Id="rId9" Type="http://schemas.openxmlformats.org/officeDocument/2006/relationships/image" Target="../media/image19.wmf"/><Relationship Id="rId14" Type="http://schemas.openxmlformats.org/officeDocument/2006/relationships/image" Target="../media/image2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1588" y="0"/>
            <a:ext cx="30718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>
              <a:defRPr sz="1000" i="1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14788" y="0"/>
            <a:ext cx="307181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>
              <a:defRPr sz="1000" i="1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2052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219200" y="703263"/>
            <a:ext cx="4646613" cy="34845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2975" y="4427538"/>
            <a:ext cx="5199063" cy="4195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1588" y="8855075"/>
            <a:ext cx="30718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>
              <a:defRPr sz="1000" i="1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14788" y="8855075"/>
            <a:ext cx="307181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>
              <a:defRPr sz="1000" i="1">
                <a:latin typeface="Times New Roman" pitchFamily="18" charset="0"/>
              </a:defRPr>
            </a:lvl1pPr>
          </a:lstStyle>
          <a:p>
            <a:fld id="{7A4B61EF-5305-44B9-A580-CBDA1F25E86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E0E25E8-770C-4D5C-85B0-9989BFD8B6B2}" type="slidenum">
              <a:rPr lang="en-US"/>
              <a:pPr/>
              <a:t>1</a:t>
            </a:fld>
            <a:endParaRPr lang="en-US"/>
          </a:p>
        </p:txBody>
      </p:sp>
      <p:sp>
        <p:nvSpPr>
          <p:cNvPr id="6146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E1A78B0-B334-4DB7-9CDD-0DD354C93AA5}" type="slidenum">
              <a:rPr lang="en-US"/>
              <a:pPr/>
              <a:t>3</a:t>
            </a:fld>
            <a:endParaRPr lang="en-US"/>
          </a:p>
        </p:txBody>
      </p:sp>
      <p:sp>
        <p:nvSpPr>
          <p:cNvPr id="7680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5B4869D-6917-42E1-954A-291311A3017B}" type="slidenum">
              <a:rPr lang="en-US"/>
              <a:pPr/>
              <a:t>11</a:t>
            </a:fld>
            <a:endParaRPr lang="en-US"/>
          </a:p>
        </p:txBody>
      </p:sp>
      <p:sp>
        <p:nvSpPr>
          <p:cNvPr id="81922" name="Rectangle 1026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DB85AE3-9C15-4BBC-9F54-C20969C874FC}" type="slidenum">
              <a:rPr lang="en-US"/>
              <a:pPr/>
              <a:t>13</a:t>
            </a:fld>
            <a:endParaRPr lang="en-US"/>
          </a:p>
        </p:txBody>
      </p:sp>
      <p:sp>
        <p:nvSpPr>
          <p:cNvPr id="8397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C0C5E87-28AD-4F03-8014-989C2DB3A377}" type="slidenum">
              <a:rPr lang="en-US"/>
              <a:pPr/>
              <a:t>17</a:t>
            </a:fld>
            <a:endParaRPr lang="en-US"/>
          </a:p>
        </p:txBody>
      </p:sp>
      <p:sp>
        <p:nvSpPr>
          <p:cNvPr id="8089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42CF311-07B3-488B-B03B-71BD6FF52AFA}" type="slidenum">
              <a:rPr lang="en-US"/>
              <a:pPr/>
              <a:t>18</a:t>
            </a:fld>
            <a:endParaRPr lang="en-US"/>
          </a:p>
        </p:txBody>
      </p:sp>
      <p:sp>
        <p:nvSpPr>
          <p:cNvPr id="9011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879756A-5878-43AD-8B01-51A2FB8A9F29}" type="slidenum">
              <a:rPr lang="en-US"/>
              <a:pPr/>
              <a:t>20</a:t>
            </a:fld>
            <a:endParaRPr lang="en-US"/>
          </a:p>
        </p:txBody>
      </p:sp>
      <p:sp>
        <p:nvSpPr>
          <p:cNvPr id="20889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8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F3E0B91-4D37-4B60-9291-98F4C2950483}" type="slidenum">
              <a:rPr lang="en-US"/>
              <a:pPr/>
              <a:t>21</a:t>
            </a:fld>
            <a:endParaRPr lang="en-US"/>
          </a:p>
        </p:txBody>
      </p:sp>
      <p:sp>
        <p:nvSpPr>
          <p:cNvPr id="8601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6C7D011-AFDC-49DC-BFDC-AACE575F921C}" type="slidenum">
              <a:rPr lang="en-US"/>
              <a:pPr/>
              <a:t>24</a:t>
            </a:fld>
            <a:endParaRPr lang="en-US"/>
          </a:p>
        </p:txBody>
      </p:sp>
      <p:sp>
        <p:nvSpPr>
          <p:cNvPr id="19558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2.v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533400" y="2933700"/>
            <a:ext cx="5029200" cy="2247900"/>
          </a:xfrm>
        </p:spPr>
        <p:txBody>
          <a:bodyPr anchor="ctr"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2"/>
          </p:nvPr>
        </p:nvSpPr>
        <p:spPr>
          <a:xfrm>
            <a:off x="879475" y="6118225"/>
            <a:ext cx="1711325" cy="587375"/>
          </a:xfrm>
        </p:spPr>
        <p:txBody>
          <a:bodyPr/>
          <a:lstStyle>
            <a:lvl1pPr>
              <a:defRPr/>
            </a:lvl1pPr>
          </a:lstStyle>
          <a:p>
            <a:fld id="{AA513F01-F683-4A9B-9936-1E9D6DD6B963}" type="datetime5">
              <a:rPr lang="en-US"/>
              <a:pPr/>
              <a:t>20-Jul-07</a:t>
            </a:fld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3"/>
          </p:nvPr>
        </p:nvSpPr>
        <p:spPr>
          <a:xfrm>
            <a:off x="3421063" y="6118225"/>
            <a:ext cx="2598737" cy="58737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746875" y="6118225"/>
            <a:ext cx="1711325" cy="587375"/>
          </a:xfrm>
        </p:spPr>
        <p:txBody>
          <a:bodyPr/>
          <a:lstStyle>
            <a:lvl1pPr>
              <a:defRPr/>
            </a:lvl1pPr>
          </a:lstStyle>
          <a:p>
            <a:fld id="{40353A83-2B77-46E5-9600-F9569F328AC9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533400" y="1066800"/>
            <a:ext cx="5257800" cy="1676400"/>
          </a:xfrm>
        </p:spPr>
        <p:txBody>
          <a:bodyPr anchor="t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5029200" y="685800"/>
          <a:ext cx="3562350" cy="4686300"/>
        </p:xfrm>
        <a:graphic>
          <a:graphicData uri="http://schemas.openxmlformats.org/presentationml/2006/ole">
            <p:oleObj spid="_x0000_s3081" name="CorelPhotoPaint.Image.6" r:id="rId3" imgW="3562025" imgH="4686076" progId="CorelPhotoPaint.Image.6">
              <p:embed/>
            </p:oleObj>
          </a:graphicData>
        </a:graphic>
      </p:graphicFrame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4267200" y="5410200"/>
            <a:ext cx="4330700" cy="215900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Sir John Tenniel;</a:t>
            </a:r>
            <a:r>
              <a:rPr lang="en-US" i="1"/>
              <a:t> Alice’s Adventures in Wonderland,</a:t>
            </a:r>
            <a:r>
              <a:rPr lang="en-US"/>
              <a:t>Lewis Carroll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E6E9377-A9FA-4AE6-90CF-D0F31BADE826}" type="datetime5">
              <a:rPr lang="en-US"/>
              <a:pPr/>
              <a:t>20-Jul-07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31A88B-4911-4A52-B4FC-7C082251022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7257193-1E58-48F2-B86F-CD76F72A8D01}" type="datetime5">
              <a:rPr lang="en-US"/>
              <a:pPr/>
              <a:t>20-Jul-07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8EA930-55B6-4D74-8CB5-C4C96341C0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772400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143000"/>
            <a:ext cx="7772400" cy="51054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127CC4A-D8CF-4255-9A83-6DFC6F19167D}" type="datetime5">
              <a:rPr lang="en-US"/>
              <a:pPr/>
              <a:t>20-Jul-07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84D070E-BB38-4643-98FB-7087CD3E42E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772400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85800" y="1143000"/>
            <a:ext cx="3810000" cy="51054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143000"/>
            <a:ext cx="3810000" cy="5105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A67E39D5-2E74-411A-81C1-6F629C7EAA18}" type="datetime5">
              <a:rPr lang="en-US"/>
              <a:pPr/>
              <a:t>20-Jul-07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92DEDB63-E651-4BE1-9568-1F26372945F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85800" y="381000"/>
            <a:ext cx="7772400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1143000"/>
            <a:ext cx="3810000" cy="2476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143000"/>
            <a:ext cx="3810000" cy="2476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85800" y="3771900"/>
            <a:ext cx="3810000" cy="2476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771900"/>
            <a:ext cx="3810000" cy="2476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786ED10F-2F70-4F9E-AE9C-A571D0EC7455}" type="datetime5">
              <a:rPr lang="en-US"/>
              <a:pPr/>
              <a:t>20-Jul-07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372F35A9-1938-4360-9E7F-B132F98176A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002E18E-F58A-4F9E-8B60-C9F21796978E}" type="datetime5">
              <a:rPr lang="en-US"/>
              <a:pPr/>
              <a:t>20-Jul-07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C61807-BC93-4000-A70E-D330E1ECB55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0777AC1-FCA8-46D7-B4FA-E582EEF95252}" type="datetime5">
              <a:rPr lang="en-US"/>
              <a:pPr/>
              <a:t>20-Jul-07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16A948-24CA-4536-983E-4AD4C28461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143000"/>
            <a:ext cx="38100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38100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5695D54-5D72-4EB1-A0B8-0429B1F9B9C6}" type="datetime5">
              <a:rPr lang="en-US"/>
              <a:pPr/>
              <a:t>20-Jul-07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C58A1E-B52B-43F5-9890-7895C8AD00E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EE68B2-8B78-4A4B-B469-2BB7303034E0}" type="datetime5">
              <a:rPr lang="en-US"/>
              <a:pPr/>
              <a:t>20-Jul-07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E973A1-C619-4C12-A5BD-6A4F06B31FF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C2865C7-CA42-46C4-AF5A-5C17CD8798CB}" type="datetime5">
              <a:rPr lang="en-US"/>
              <a:pPr/>
              <a:t>20-Jul-07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C6B0AA-22E6-4FBD-9E3B-B9C43673BD1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E6035FB-5CE0-4AB9-A7D0-0185F49237E7}" type="datetime5">
              <a:rPr lang="en-US"/>
              <a:pPr/>
              <a:t>20-Jul-07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96B393-033C-4DE5-AA11-1D5780D5251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CD48BDB-BF33-4C57-A5C8-8E62785ADB6F}" type="datetime5">
              <a:rPr lang="en-US"/>
              <a:pPr/>
              <a:t>20-Jul-07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0ED176-B26A-4C23-84CE-66131FD868D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9FC681E-D008-40E7-9E27-AAB03336E848}" type="datetime5">
              <a:rPr lang="en-US"/>
              <a:pPr/>
              <a:t>20-Jul-07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710D7D-15C1-4D0F-A9DC-F12DF8E62DA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6" Type="http://schemas.openxmlformats.org/officeDocument/2006/relationships/vmlDrawing" Target="../drawings/vmlDrawing1.v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810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143000"/>
            <a:ext cx="77724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stylesfgfgdf  fdgfdgfdg d gdfg df gdfgfd g dfg fd gfdg dfg fd gfdg fd gdf g fdg fd gdf gfdg</a:t>
            </a:r>
          </a:p>
          <a:p>
            <a:pPr lvl="0"/>
            <a:r>
              <a:rPr lang="en-US" smtClean="0"/>
              <a:t>another title</a:t>
            </a:r>
          </a:p>
          <a:p>
            <a:pPr lvl="1"/>
            <a:r>
              <a:rPr lang="en-US" smtClean="0"/>
              <a:t>Second Level bobbity bobbity bobbiyygfgfgdgfgdfgfd fdgfdggfggfg  fgfdgfdggfdgfdgfdggdgfgfgfgfdgd  </a:t>
            </a:r>
          </a:p>
          <a:p>
            <a:pPr lvl="1"/>
            <a:r>
              <a:rPr lang="en-US" smtClean="0"/>
              <a:t>dfgdfgfdfdfdggfdg</a:t>
            </a:r>
          </a:p>
          <a:p>
            <a:pPr lvl="2"/>
            <a:r>
              <a:rPr lang="en-US" smtClean="0"/>
              <a:t>Third Level jjjjjjjjjjjjjjjjjjjjjjjjjjjj  l;kl;kl;kl;’kl;’k;l  k;k’kl;kl;’kl;kl;k;’   kl;k;lk;’kl;kl;kkl;kl;kl;k;lkl;’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D96A3427-631B-4B9B-B0A1-E6AD27A7C07E}" type="datetime5">
              <a:rPr lang="en-US"/>
              <a:pPr/>
              <a:t>20-Jul-07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3FA3B5C-9DA1-4268-B7B3-17C646E98C08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685800" y="838200"/>
            <a:ext cx="7315200" cy="0"/>
          </a:xfrm>
          <a:prstGeom prst="line">
            <a:avLst/>
          </a:prstGeom>
          <a:noFill/>
          <a:ln w="25400">
            <a:solidFill>
              <a:srgbClr val="3333FF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8001000" y="304800"/>
          <a:ext cx="708025" cy="936625"/>
        </p:xfrm>
        <a:graphic>
          <a:graphicData uri="http://schemas.openxmlformats.org/presentationml/2006/ole">
            <p:oleObj spid="_x0000_s1034" name="CorelPhotoPaint.Image.6" r:id="rId17" imgW="708421" imgH="937143" progId="CorelPhotoPaint.Image.6">
              <p:embed/>
            </p:oleObj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Arial Narrow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Arial Narrow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Arial Narrow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Arial Narrow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Arial Narrow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Arial Narrow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Arial Narrow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Arial Narrow" pitchFamily="34" charset="0"/>
        </a:defRPr>
      </a:lvl9pPr>
    </p:titleStyle>
    <p:bodyStyle>
      <a:lvl1pPr marL="342900" indent="-342900" algn="l" rtl="0" eaLnBrk="0" fontAlgn="base" hangingPunct="0">
        <a:lnSpc>
          <a:spcPts val="2400"/>
        </a:lnSpc>
        <a:spcBef>
          <a:spcPts val="800"/>
        </a:spcBef>
        <a:spcAft>
          <a:spcPct val="0"/>
        </a:spcAft>
        <a:buClr>
          <a:srgbClr val="FF0033"/>
        </a:buClr>
        <a:buSzPct val="75000"/>
        <a:buChar char="o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ts val="2000"/>
        </a:lnSpc>
        <a:spcBef>
          <a:spcPts val="600"/>
        </a:spcBef>
        <a:spcAft>
          <a:spcPct val="0"/>
        </a:spcAft>
        <a:buClr>
          <a:srgbClr val="FF0033"/>
        </a:buClr>
        <a:buChar char="•"/>
        <a:defRPr sz="1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lnSpc>
          <a:spcPts val="2000"/>
        </a:lnSpc>
        <a:spcBef>
          <a:spcPts val="600"/>
        </a:spcBef>
        <a:spcAft>
          <a:spcPct val="0"/>
        </a:spcAft>
        <a:buClr>
          <a:srgbClr val="FF0033"/>
        </a:buClr>
        <a:buSzPct val="65000"/>
        <a:buChar char="•"/>
        <a:defRPr sz="16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lnSpc>
          <a:spcPts val="2000"/>
        </a:lnSpc>
        <a:spcBef>
          <a:spcPts val="600"/>
        </a:spcBef>
        <a:spcAft>
          <a:spcPct val="0"/>
        </a:spcAft>
        <a:buClr>
          <a:srgbClr val="FF0033"/>
        </a:buClr>
        <a:buChar char="•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lnSpc>
          <a:spcPts val="2000"/>
        </a:lnSpc>
        <a:spcBef>
          <a:spcPts val="600"/>
        </a:spcBef>
        <a:spcAft>
          <a:spcPct val="0"/>
        </a:spcAft>
        <a:buClr>
          <a:srgbClr val="FF0033"/>
        </a:buClr>
        <a:buChar char="•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lnSpc>
          <a:spcPts val="2000"/>
        </a:lnSpc>
        <a:spcBef>
          <a:spcPts val="600"/>
        </a:spcBef>
        <a:spcAft>
          <a:spcPct val="0"/>
        </a:spcAft>
        <a:buClr>
          <a:srgbClr val="FF0033"/>
        </a:buClr>
        <a:buChar char="•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lnSpc>
          <a:spcPts val="2000"/>
        </a:lnSpc>
        <a:spcBef>
          <a:spcPts val="600"/>
        </a:spcBef>
        <a:spcAft>
          <a:spcPct val="0"/>
        </a:spcAft>
        <a:buClr>
          <a:srgbClr val="FF0033"/>
        </a:buClr>
        <a:buChar char="•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lnSpc>
          <a:spcPts val="2000"/>
        </a:lnSpc>
        <a:spcBef>
          <a:spcPts val="600"/>
        </a:spcBef>
        <a:spcAft>
          <a:spcPct val="0"/>
        </a:spcAft>
        <a:buClr>
          <a:srgbClr val="FF0033"/>
        </a:buClr>
        <a:buChar char="•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lnSpc>
          <a:spcPts val="2000"/>
        </a:lnSpc>
        <a:spcBef>
          <a:spcPts val="600"/>
        </a:spcBef>
        <a:spcAft>
          <a:spcPct val="0"/>
        </a:spcAft>
        <a:buClr>
          <a:srgbClr val="FF0033"/>
        </a:buClr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5" Type="http://schemas.openxmlformats.org/officeDocument/2006/relationships/hyperlink" Target="mailto:mills@udel.edu" TargetMode="External"/><Relationship Id="rId4" Type="http://schemas.openxmlformats.org/officeDocument/2006/relationships/hyperlink" Target="http://www.eecis.udel.edu/~mills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Microsoft_Office_Excel_97-2003_Worksheet2.xls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6.bin"/><Relationship Id="rId5" Type="http://schemas.openxmlformats.org/officeDocument/2006/relationships/oleObject" Target="../embeddings/oleObject5.bin"/><Relationship Id="rId4" Type="http://schemas.openxmlformats.org/officeDocument/2006/relationships/oleObject" Target="../embeddings/oleObject4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13" Type="http://schemas.openxmlformats.org/officeDocument/2006/relationships/oleObject" Target="../embeddings/oleObject16.bin"/><Relationship Id="rId18" Type="http://schemas.openxmlformats.org/officeDocument/2006/relationships/oleObject" Target="../embeddings/oleObject21.bin"/><Relationship Id="rId3" Type="http://schemas.openxmlformats.org/officeDocument/2006/relationships/notesSlide" Target="../notesSlides/notesSlide7.xml"/><Relationship Id="rId21" Type="http://schemas.openxmlformats.org/officeDocument/2006/relationships/oleObject" Target="../embeddings/oleObject24.bin"/><Relationship Id="rId7" Type="http://schemas.openxmlformats.org/officeDocument/2006/relationships/oleObject" Target="../embeddings/oleObject10.bin"/><Relationship Id="rId12" Type="http://schemas.openxmlformats.org/officeDocument/2006/relationships/oleObject" Target="../embeddings/oleObject15.bin"/><Relationship Id="rId17" Type="http://schemas.openxmlformats.org/officeDocument/2006/relationships/oleObject" Target="../embeddings/oleObject20.bin"/><Relationship Id="rId2" Type="http://schemas.openxmlformats.org/officeDocument/2006/relationships/slideLayout" Target="../slideLayouts/slideLayout14.xml"/><Relationship Id="rId16" Type="http://schemas.openxmlformats.org/officeDocument/2006/relationships/oleObject" Target="../embeddings/oleObject19.bin"/><Relationship Id="rId20" Type="http://schemas.openxmlformats.org/officeDocument/2006/relationships/oleObject" Target="../embeddings/oleObject23.bin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9.bin"/><Relationship Id="rId11" Type="http://schemas.openxmlformats.org/officeDocument/2006/relationships/oleObject" Target="../embeddings/oleObject14.bin"/><Relationship Id="rId5" Type="http://schemas.openxmlformats.org/officeDocument/2006/relationships/oleObject" Target="../embeddings/oleObject8.bin"/><Relationship Id="rId15" Type="http://schemas.openxmlformats.org/officeDocument/2006/relationships/oleObject" Target="../embeddings/oleObject18.bin"/><Relationship Id="rId10" Type="http://schemas.openxmlformats.org/officeDocument/2006/relationships/oleObject" Target="../embeddings/oleObject13.bin"/><Relationship Id="rId19" Type="http://schemas.openxmlformats.org/officeDocument/2006/relationships/oleObject" Target="../embeddings/oleObject22.bin"/><Relationship Id="rId4" Type="http://schemas.openxmlformats.org/officeDocument/2006/relationships/oleObject" Target="../embeddings/oleObject7.bin"/><Relationship Id="rId9" Type="http://schemas.openxmlformats.org/officeDocument/2006/relationships/oleObject" Target="../embeddings/oleObject12.bin"/><Relationship Id="rId14" Type="http://schemas.openxmlformats.org/officeDocument/2006/relationships/oleObject" Target="../embeddings/oleObject17.bin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tp.org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eecis.udel.edu/~mills/status.htm" TargetMode="External"/><Relationship Id="rId4" Type="http://schemas.openxmlformats.org/officeDocument/2006/relationships/hyperlink" Target="http://www.eecis.udel.edu/~mills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97-2003_Worksheet1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/>
          <a:p>
            <a:fld id="{2243A4D7-7A79-4911-AE9E-2747E8C01B6B}" type="datetime5">
              <a:rPr lang="en-US"/>
              <a:pPr/>
              <a:t>20-Jul-07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5A73C566-081A-4EB1-9F97-2566FAA24546}" type="slidenum">
              <a:rPr lang="en-US"/>
              <a:pPr/>
              <a:t>1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066800"/>
            <a:ext cx="5486400" cy="1676400"/>
          </a:xfrm>
          <a:noFill/>
          <a:ln/>
        </p:spPr>
        <p:txBody>
          <a:bodyPr/>
          <a:lstStyle/>
          <a:p>
            <a:r>
              <a:rPr lang="en-US" sz="3600"/>
              <a:t>NTP Architecture, Protocol</a:t>
            </a:r>
            <a:br>
              <a:rPr lang="en-US" sz="3600"/>
            </a:br>
            <a:r>
              <a:rPr lang="en-US" sz="3600"/>
              <a:t>and Algorithms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noFill/>
          <a:ln/>
        </p:spPr>
        <p:txBody>
          <a:bodyPr/>
          <a:lstStyle/>
          <a:p>
            <a:pPr algn="l">
              <a:lnSpc>
                <a:spcPct val="80000"/>
              </a:lnSpc>
              <a:spcBef>
                <a:spcPct val="20000"/>
              </a:spcBef>
            </a:pPr>
            <a:r>
              <a:rPr lang="en-US"/>
              <a:t>David L. Mills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</a:pPr>
            <a:r>
              <a:rPr lang="en-US"/>
              <a:t>University of Delaware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</a:pPr>
            <a:r>
              <a:rPr lang="en-US">
                <a:hlinkClick r:id="rId4"/>
              </a:rPr>
              <a:t>http://www.eecis.udel.edu/~mills</a:t>
            </a:r>
            <a:endParaRPr lang="en-US"/>
          </a:p>
          <a:p>
            <a:pPr algn="l">
              <a:lnSpc>
                <a:spcPct val="80000"/>
              </a:lnSpc>
              <a:spcBef>
                <a:spcPct val="20000"/>
              </a:spcBef>
            </a:pPr>
            <a:r>
              <a:rPr lang="en-US">
                <a:hlinkClick r:id="rId5"/>
              </a:rPr>
              <a:t>mailto:mills@udel.edu</a:t>
            </a: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84C8F-7C21-4EAD-BFE9-58DE8F5F3E86}" type="datetime5">
              <a:rPr lang="en-US"/>
              <a:pPr/>
              <a:t>20-Jul-07</a:t>
            </a:fld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E5809-68E1-4EAA-B4EE-03FBF602CF6F}" type="slidenum">
              <a:rPr lang="en-US"/>
              <a:pPr/>
              <a:t>10</a:t>
            </a:fld>
            <a:endParaRPr lang="en-US"/>
          </a:p>
        </p:txBody>
      </p:sp>
      <p:sp>
        <p:nvSpPr>
          <p:cNvPr id="209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Packet sanity tests</a:t>
            </a:r>
          </a:p>
        </p:txBody>
      </p:sp>
      <p:graphicFrame>
        <p:nvGraphicFramePr>
          <p:cNvPr id="209923" name="Object 3"/>
          <p:cNvGraphicFramePr>
            <a:graphicFrameLocks noChangeAspect="1"/>
          </p:cNvGraphicFramePr>
          <p:nvPr>
            <p:ph sz="half" idx="1"/>
          </p:nvPr>
        </p:nvGraphicFramePr>
        <p:xfrm>
          <a:off x="685800" y="2266950"/>
          <a:ext cx="3810000" cy="2857500"/>
        </p:xfrm>
        <a:graphic>
          <a:graphicData uri="http://schemas.openxmlformats.org/presentationml/2006/ole">
            <p:oleObj spid="_x0000_s209923" name="Slide" r:id="rId3" imgW="4805414" imgH="3603645" progId="PowerPoint.Slide.8">
              <p:embed/>
            </p:oleObj>
          </a:graphicData>
        </a:graphic>
      </p:graphicFrame>
      <p:graphicFrame>
        <p:nvGraphicFramePr>
          <p:cNvPr id="209924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609600" y="1295400"/>
          <a:ext cx="7943850" cy="3684588"/>
        </p:xfrm>
        <a:graphic>
          <a:graphicData uri="http://schemas.openxmlformats.org/presentationml/2006/ole">
            <p:oleObj spid="_x0000_s209924" name="Worksheet" r:id="rId4" imgW="7985760" imgH="3703247" progId="Excel.Sheet.8">
              <p:embed/>
            </p:oleObj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504BB-A32A-4637-83C0-EF6B8B35B731}" type="datetime5">
              <a:rPr lang="en-US"/>
              <a:pPr/>
              <a:t>20-Jul-07</a:t>
            </a:fld>
            <a:endParaRPr lang="en-US"/>
          </a:p>
        </p:txBody>
      </p:sp>
      <p:sp>
        <p:nvSpPr>
          <p:cNvPr id="2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69DE8-5437-43B0-8CBD-C0C23E5ABAF4}" type="slidenum">
              <a:rPr lang="en-US"/>
              <a:pPr/>
              <a:t>11</a:t>
            </a:fld>
            <a:endParaRPr lang="en-US"/>
          </a:p>
        </p:txBody>
      </p:sp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1219200" y="22098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400" b="1" i="1"/>
              <a:t>T</a:t>
            </a:r>
            <a:r>
              <a:rPr lang="en-US" sz="1400" b="1" baseline="-25000"/>
              <a:t>1</a:t>
            </a:r>
          </a:p>
        </p:txBody>
      </p:sp>
      <p:sp>
        <p:nvSpPr>
          <p:cNvPr id="41987" name="Rectangle 3"/>
          <p:cNvSpPr>
            <a:spLocks noChangeArrowheads="1"/>
          </p:cNvSpPr>
          <p:nvPr/>
        </p:nvSpPr>
        <p:spPr bwMode="auto">
          <a:xfrm>
            <a:off x="3581400" y="9144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400" b="1" i="1"/>
              <a:t>T</a:t>
            </a:r>
            <a:r>
              <a:rPr lang="en-US" sz="1400" b="1" baseline="-25000"/>
              <a:t>3</a:t>
            </a:r>
          </a:p>
        </p:txBody>
      </p:sp>
      <p:sp>
        <p:nvSpPr>
          <p:cNvPr id="41988" name="Rectangle 4"/>
          <p:cNvSpPr>
            <a:spLocks noChangeArrowheads="1"/>
          </p:cNvSpPr>
          <p:nvPr/>
        </p:nvSpPr>
        <p:spPr bwMode="auto">
          <a:xfrm>
            <a:off x="1905000" y="9144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400" b="1" i="1"/>
              <a:t>T</a:t>
            </a:r>
            <a:r>
              <a:rPr lang="en-US" sz="1400" b="1" baseline="-25000"/>
              <a:t>2</a:t>
            </a:r>
          </a:p>
        </p:txBody>
      </p:sp>
      <p:sp>
        <p:nvSpPr>
          <p:cNvPr id="41989" name="Rectangle 5"/>
          <p:cNvSpPr>
            <a:spLocks noChangeArrowheads="1"/>
          </p:cNvSpPr>
          <p:nvPr/>
        </p:nvSpPr>
        <p:spPr bwMode="auto">
          <a:xfrm>
            <a:off x="4191000" y="22098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400" b="1" i="1"/>
              <a:t>T</a:t>
            </a:r>
            <a:r>
              <a:rPr lang="en-US" sz="1400" b="1" baseline="-25000"/>
              <a:t>4</a:t>
            </a:r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685800" y="3200400"/>
            <a:ext cx="7772400" cy="2971800"/>
          </a:xfrm>
          <a:noFill/>
          <a:ln/>
        </p:spPr>
        <p:txBody>
          <a:bodyPr/>
          <a:lstStyle/>
          <a:p>
            <a:r>
              <a:rPr lang="en-US"/>
              <a:t>The most accurate offset </a:t>
            </a:r>
            <a:r>
              <a:rPr lang="en-US">
                <a:latin typeface="Symbol" pitchFamily="18" charset="2"/>
              </a:rPr>
              <a:t>q</a:t>
            </a:r>
            <a:r>
              <a:rPr lang="en-US" baseline="-25000">
                <a:latin typeface="Symbol" pitchFamily="18" charset="2"/>
              </a:rPr>
              <a:t>0</a:t>
            </a:r>
            <a:r>
              <a:rPr lang="en-US"/>
              <a:t> is measured at the lowest delay </a:t>
            </a:r>
            <a:r>
              <a:rPr lang="en-US">
                <a:latin typeface="Symbol" pitchFamily="18" charset="2"/>
              </a:rPr>
              <a:t>d</a:t>
            </a:r>
            <a:r>
              <a:rPr lang="en-US" baseline="-25000">
                <a:latin typeface="Symbol" pitchFamily="18" charset="2"/>
              </a:rPr>
              <a:t>0</a:t>
            </a:r>
            <a:r>
              <a:rPr lang="en-US"/>
              <a:t> (apex of the wedge scattergram).</a:t>
            </a:r>
          </a:p>
          <a:p>
            <a:r>
              <a:rPr lang="en-US"/>
              <a:t>The correct time </a:t>
            </a:r>
            <a:r>
              <a:rPr lang="en-US">
                <a:latin typeface="Symbol" pitchFamily="18" charset="2"/>
              </a:rPr>
              <a:t>q</a:t>
            </a:r>
            <a:r>
              <a:rPr lang="en-US"/>
              <a:t> must lie within the wedge </a:t>
            </a:r>
            <a:r>
              <a:rPr lang="en-US">
                <a:latin typeface="Symbol" pitchFamily="18" charset="2"/>
              </a:rPr>
              <a:t>q</a:t>
            </a:r>
            <a:r>
              <a:rPr lang="en-US" baseline="-25000">
                <a:latin typeface="Symbol" pitchFamily="18" charset="2"/>
              </a:rPr>
              <a:t>0</a:t>
            </a:r>
            <a:r>
              <a:rPr lang="en-US">
                <a:latin typeface="Symbol" pitchFamily="18" charset="2"/>
              </a:rPr>
              <a:t> ± (d - d</a:t>
            </a:r>
            <a:r>
              <a:rPr lang="en-US" baseline="-25000">
                <a:latin typeface="Symbol" pitchFamily="18" charset="2"/>
              </a:rPr>
              <a:t>0</a:t>
            </a:r>
            <a:r>
              <a:rPr lang="en-US">
                <a:latin typeface="Symbol" pitchFamily="18" charset="2"/>
              </a:rPr>
              <a:t>)/2.</a:t>
            </a:r>
          </a:p>
          <a:p>
            <a:r>
              <a:rPr lang="en-US"/>
              <a:t>The </a:t>
            </a:r>
            <a:r>
              <a:rPr lang="en-US">
                <a:latin typeface="Symbol" pitchFamily="18" charset="2"/>
              </a:rPr>
              <a:t>d</a:t>
            </a:r>
            <a:r>
              <a:rPr lang="en-US" baseline="-25000">
                <a:latin typeface="Symbol" pitchFamily="18" charset="2"/>
              </a:rPr>
              <a:t>0</a:t>
            </a:r>
            <a:r>
              <a:rPr lang="en-US"/>
              <a:t> is estimated as the minimum of the last eight delay measurements and (</a:t>
            </a:r>
            <a:r>
              <a:rPr lang="en-US">
                <a:latin typeface="Symbol" pitchFamily="18" charset="2"/>
              </a:rPr>
              <a:t>q</a:t>
            </a:r>
            <a:r>
              <a:rPr lang="en-US" baseline="-25000">
                <a:latin typeface="Symbol" pitchFamily="18" charset="2"/>
              </a:rPr>
              <a:t>0 </a:t>
            </a:r>
            <a:r>
              <a:rPr lang="en-US"/>
              <a:t>,</a:t>
            </a:r>
            <a:r>
              <a:rPr lang="en-US">
                <a:latin typeface="Symbol" pitchFamily="18" charset="2"/>
              </a:rPr>
              <a:t>d</a:t>
            </a:r>
            <a:r>
              <a:rPr lang="en-US" baseline="-25000">
                <a:latin typeface="Symbol" pitchFamily="18" charset="2"/>
              </a:rPr>
              <a:t>0</a:t>
            </a:r>
            <a:r>
              <a:rPr lang="en-US">
                <a:latin typeface="Symbol" pitchFamily="18" charset="2"/>
              </a:rPr>
              <a:t>)</a:t>
            </a:r>
            <a:r>
              <a:rPr lang="en-US"/>
              <a:t>  becomes the peer update.</a:t>
            </a:r>
          </a:p>
          <a:p>
            <a:r>
              <a:rPr lang="en-US"/>
              <a:t>Each peer update can be used only once and must be more recent than the previous update.</a:t>
            </a:r>
          </a:p>
        </p:txBody>
      </p:sp>
      <p:graphicFrame>
        <p:nvGraphicFramePr>
          <p:cNvPr id="41992" name="Object 8"/>
          <p:cNvGraphicFramePr>
            <a:graphicFrameLocks/>
          </p:cNvGraphicFramePr>
          <p:nvPr/>
        </p:nvGraphicFramePr>
        <p:xfrm>
          <a:off x="1524000" y="2819400"/>
          <a:ext cx="2049463" cy="287338"/>
        </p:xfrm>
        <a:graphic>
          <a:graphicData uri="http://schemas.openxmlformats.org/presentationml/2006/ole">
            <p:oleObj spid="_x0000_s41992" name="Equation" r:id="rId4" imgW="1434960" imgH="228600" progId="Equation.3">
              <p:embed/>
            </p:oleObj>
          </a:graphicData>
        </a:graphic>
      </p:graphicFrame>
      <p:sp>
        <p:nvSpPr>
          <p:cNvPr id="41994" name="Line 10"/>
          <p:cNvSpPr>
            <a:spLocks noChangeShapeType="1"/>
          </p:cNvSpPr>
          <p:nvPr/>
        </p:nvSpPr>
        <p:spPr bwMode="auto">
          <a:xfrm>
            <a:off x="1143000" y="2209800"/>
            <a:ext cx="3429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995" name="Line 11"/>
          <p:cNvSpPr>
            <a:spLocks noChangeShapeType="1"/>
          </p:cNvSpPr>
          <p:nvPr/>
        </p:nvSpPr>
        <p:spPr bwMode="auto">
          <a:xfrm flipV="1">
            <a:off x="1371600" y="1219200"/>
            <a:ext cx="685800" cy="990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996" name="Line 12"/>
          <p:cNvSpPr>
            <a:spLocks noChangeShapeType="1"/>
          </p:cNvSpPr>
          <p:nvPr/>
        </p:nvSpPr>
        <p:spPr bwMode="auto">
          <a:xfrm>
            <a:off x="3733800" y="1219200"/>
            <a:ext cx="609600" cy="990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41998" name="Object 14"/>
          <p:cNvGraphicFramePr>
            <a:graphicFrameLocks/>
          </p:cNvGraphicFramePr>
          <p:nvPr/>
        </p:nvGraphicFramePr>
        <p:xfrm>
          <a:off x="1447800" y="2514600"/>
          <a:ext cx="2462213" cy="365125"/>
        </p:xfrm>
        <a:graphic>
          <a:graphicData uri="http://schemas.openxmlformats.org/presentationml/2006/ole">
            <p:oleObj spid="_x0000_s41998" name="Equation" r:id="rId5" imgW="1765080" imgH="304560" progId="Equation.3">
              <p:embed/>
            </p:oleObj>
          </a:graphicData>
        </a:graphic>
      </p:graphicFrame>
      <p:sp>
        <p:nvSpPr>
          <p:cNvPr id="42001" name="Rectangle 17"/>
          <p:cNvSpPr>
            <a:spLocks noChangeArrowheads="1"/>
          </p:cNvSpPr>
          <p:nvPr/>
        </p:nvSpPr>
        <p:spPr bwMode="auto">
          <a:xfrm>
            <a:off x="2438400" y="914400"/>
            <a:ext cx="762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400" b="1"/>
              <a:t>Server</a:t>
            </a:r>
            <a:endParaRPr lang="en-US" sz="1400" b="1" baseline="-25000"/>
          </a:p>
        </p:txBody>
      </p:sp>
      <p:sp>
        <p:nvSpPr>
          <p:cNvPr id="42002" name="Line 18"/>
          <p:cNvSpPr>
            <a:spLocks noChangeShapeType="1"/>
          </p:cNvSpPr>
          <p:nvPr/>
        </p:nvSpPr>
        <p:spPr bwMode="auto">
          <a:xfrm>
            <a:off x="1143000" y="1219200"/>
            <a:ext cx="3429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03" name="Rectangle 19"/>
          <p:cNvSpPr>
            <a:spLocks noChangeArrowheads="1"/>
          </p:cNvSpPr>
          <p:nvPr/>
        </p:nvSpPr>
        <p:spPr bwMode="auto">
          <a:xfrm>
            <a:off x="2438400" y="2209800"/>
            <a:ext cx="838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400" b="1"/>
              <a:t>Client</a:t>
            </a:r>
            <a:endParaRPr lang="en-US" sz="1400" b="1" baseline="-25000"/>
          </a:p>
        </p:txBody>
      </p:sp>
      <p:graphicFrame>
        <p:nvGraphicFramePr>
          <p:cNvPr id="42005" name="Object 21"/>
          <p:cNvGraphicFramePr>
            <a:graphicFrameLocks noChangeAspect="1"/>
          </p:cNvGraphicFramePr>
          <p:nvPr/>
        </p:nvGraphicFramePr>
        <p:xfrm>
          <a:off x="4876800" y="914400"/>
          <a:ext cx="3124200" cy="2252663"/>
        </p:xfrm>
        <a:graphic>
          <a:graphicData uri="http://schemas.openxmlformats.org/presentationml/2006/ole">
            <p:oleObj spid="_x0000_s42005" name="CorelPhotoPaint.Image.6" r:id="rId6" imgW="5052498" imgH="3642676" progId="CorelPhotoPaint.Image.6">
              <p:embed/>
            </p:oleObj>
          </a:graphicData>
        </a:graphic>
      </p:graphicFrame>
      <p:sp>
        <p:nvSpPr>
          <p:cNvPr id="42007" name="Rectangle 2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Clock filter algorithm</a:t>
            </a:r>
          </a:p>
        </p:txBody>
      </p:sp>
      <p:sp>
        <p:nvSpPr>
          <p:cNvPr id="42008" name="Rectangle 24"/>
          <p:cNvSpPr>
            <a:spLocks noChangeArrowheads="1"/>
          </p:cNvSpPr>
          <p:nvPr/>
        </p:nvSpPr>
        <p:spPr bwMode="auto">
          <a:xfrm>
            <a:off x="1066800" y="1295400"/>
            <a:ext cx="3429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2009" name="Rectangle 25"/>
          <p:cNvSpPr>
            <a:spLocks noChangeArrowheads="1"/>
          </p:cNvSpPr>
          <p:nvPr/>
        </p:nvSpPr>
        <p:spPr bwMode="auto">
          <a:xfrm>
            <a:off x="1143000" y="1295400"/>
            <a:ext cx="3352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2011" name="Line 27"/>
          <p:cNvSpPr>
            <a:spLocks noChangeShapeType="1"/>
          </p:cNvSpPr>
          <p:nvPr/>
        </p:nvSpPr>
        <p:spPr bwMode="auto">
          <a:xfrm>
            <a:off x="2819400" y="16764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2012" name="Line 28"/>
          <p:cNvSpPr>
            <a:spLocks noChangeShapeType="1"/>
          </p:cNvSpPr>
          <p:nvPr/>
        </p:nvSpPr>
        <p:spPr bwMode="auto">
          <a:xfrm>
            <a:off x="2819400" y="12192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2015" name="Rectangle 31"/>
          <p:cNvSpPr>
            <a:spLocks noChangeArrowheads="1"/>
          </p:cNvSpPr>
          <p:nvPr/>
        </p:nvSpPr>
        <p:spPr bwMode="auto">
          <a:xfrm>
            <a:off x="2819400" y="12954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400" b="1" i="1"/>
              <a:t>x</a:t>
            </a:r>
            <a:endParaRPr lang="en-US" sz="1400" b="1" baseline="-25000"/>
          </a:p>
        </p:txBody>
      </p:sp>
      <p:sp>
        <p:nvSpPr>
          <p:cNvPr id="42016" name="Rectangle 32"/>
          <p:cNvSpPr>
            <a:spLocks noChangeArrowheads="1"/>
          </p:cNvSpPr>
          <p:nvPr/>
        </p:nvSpPr>
        <p:spPr bwMode="auto">
          <a:xfrm>
            <a:off x="2819400" y="1752600"/>
            <a:ext cx="381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800">
                <a:latin typeface="Symbol" pitchFamily="18" charset="2"/>
              </a:rPr>
              <a:t>q</a:t>
            </a:r>
            <a:r>
              <a:rPr lang="en-US" sz="1400" b="1" baseline="-25000"/>
              <a:t>0</a:t>
            </a:r>
          </a:p>
        </p:txBody>
      </p:sp>
      <p:sp>
        <p:nvSpPr>
          <p:cNvPr id="42017" name="Line 33"/>
          <p:cNvSpPr>
            <a:spLocks noChangeShapeType="1"/>
          </p:cNvSpPr>
          <p:nvPr/>
        </p:nvSpPr>
        <p:spPr bwMode="auto">
          <a:xfrm>
            <a:off x="2590800" y="1676400"/>
            <a:ext cx="5334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6E12D-854F-4938-BFE8-46605D07F57F}" type="datetime5">
              <a:rPr lang="en-US"/>
              <a:pPr/>
              <a:t>20-Jul-07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1E480-0851-4B8A-A7F4-F7EC2A6EA138}" type="slidenum">
              <a:rPr lang="en-US"/>
              <a:pPr/>
              <a:t>12</a:t>
            </a:fld>
            <a:endParaRPr lang="en-US"/>
          </a:p>
        </p:txBody>
      </p:sp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Clock filter performance</a:t>
            </a:r>
          </a:p>
        </p:txBody>
      </p:sp>
      <p:pic>
        <p:nvPicPr>
          <p:cNvPr id="147459" name="Picture 3" descr="peeroffset2"/>
          <p:cNvPicPr>
            <a:picLocks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635500" y="1004888"/>
            <a:ext cx="3810000" cy="2797175"/>
          </a:xfrm>
          <a:noFill/>
          <a:ln/>
        </p:spPr>
      </p:pic>
      <p:pic>
        <p:nvPicPr>
          <p:cNvPr id="147460" name="Picture 4" descr="peeroffset1"/>
          <p:cNvPicPr>
            <a:picLocks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590550" y="1009650"/>
            <a:ext cx="3810000" cy="2797175"/>
          </a:xfrm>
          <a:noFill/>
          <a:ln/>
        </p:spPr>
      </p:pic>
      <p:sp>
        <p:nvSpPr>
          <p:cNvPr id="147461" name="Rectangle 5"/>
          <p:cNvSpPr>
            <a:spLocks noChangeArrowheads="1"/>
          </p:cNvSpPr>
          <p:nvPr/>
        </p:nvSpPr>
        <p:spPr bwMode="auto">
          <a:xfrm>
            <a:off x="685800" y="3986213"/>
            <a:ext cx="7772400" cy="2262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>
              <a:lnSpc>
                <a:spcPts val="2400"/>
              </a:lnSpc>
              <a:spcBef>
                <a:spcPts val="800"/>
              </a:spcBef>
              <a:buClr>
                <a:srgbClr val="FF0033"/>
              </a:buClr>
              <a:buSzPct val="75000"/>
              <a:buFontTx/>
              <a:buChar char="o"/>
            </a:pPr>
            <a:r>
              <a:rPr lang="en-US" sz="1800"/>
              <a:t>Left figure shows raw time offsets measured for a typical path over a 24-hour period (mean error 724 </a:t>
            </a:r>
            <a:r>
              <a:rPr lang="en-US" sz="1800">
                <a:latin typeface="Symbol" pitchFamily="18" charset="2"/>
              </a:rPr>
              <a:t>m</a:t>
            </a:r>
            <a:r>
              <a:rPr lang="en-US" sz="1800"/>
              <a:t>s, median error 192 </a:t>
            </a:r>
            <a:r>
              <a:rPr lang="en-US" sz="1800">
                <a:latin typeface="Symbol" pitchFamily="18" charset="2"/>
              </a:rPr>
              <a:t>m</a:t>
            </a:r>
            <a:r>
              <a:rPr lang="en-US" sz="1800"/>
              <a:t>s)</a:t>
            </a:r>
          </a:p>
          <a:p>
            <a:pPr marL="342900" indent="-342900">
              <a:lnSpc>
                <a:spcPts val="2400"/>
              </a:lnSpc>
              <a:spcBef>
                <a:spcPts val="800"/>
              </a:spcBef>
              <a:buClr>
                <a:srgbClr val="FF0033"/>
              </a:buClr>
              <a:buSzPct val="75000"/>
              <a:buFontTx/>
              <a:buChar char="o"/>
            </a:pPr>
            <a:r>
              <a:rPr lang="en-US" sz="1800"/>
              <a:t>Right graph shows filtered time offsets over the same period (mean error 192 </a:t>
            </a:r>
            <a:r>
              <a:rPr lang="en-US" sz="1800">
                <a:latin typeface="Symbol" pitchFamily="18" charset="2"/>
              </a:rPr>
              <a:t>m</a:t>
            </a:r>
            <a:r>
              <a:rPr lang="en-US" sz="1800"/>
              <a:t>s, median error 112 </a:t>
            </a:r>
            <a:r>
              <a:rPr lang="en-US" sz="1800">
                <a:latin typeface="Symbol" pitchFamily="18" charset="2"/>
              </a:rPr>
              <a:t>m</a:t>
            </a:r>
            <a:r>
              <a:rPr lang="en-US" sz="1800"/>
              <a:t>s).</a:t>
            </a:r>
          </a:p>
          <a:p>
            <a:pPr marL="342900" indent="-342900">
              <a:lnSpc>
                <a:spcPts val="2400"/>
              </a:lnSpc>
              <a:spcBef>
                <a:spcPts val="800"/>
              </a:spcBef>
              <a:buClr>
                <a:srgbClr val="FF0033"/>
              </a:buClr>
              <a:buSzPct val="75000"/>
              <a:buFontTx/>
              <a:buChar char="o"/>
            </a:pPr>
            <a:r>
              <a:rPr lang="en-US" sz="1800"/>
              <a:t>The mean error has been reduced by 11.5 dB; the median error by 18.3 dB. This is impressive performance.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FC7AE-DD40-4573-8164-9B710C438F0C}" type="datetime5">
              <a:rPr lang="en-US"/>
              <a:pPr/>
              <a:t>20-Jul-07</a:t>
            </a:fld>
            <a:endParaRPr lang="en-US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A8AF1-DB63-43B2-932C-FFD2053AF09A}" type="slidenum">
              <a:rPr lang="en-US"/>
              <a:pPr/>
              <a:t>13</a:t>
            </a:fld>
            <a:endParaRPr lang="en-US"/>
          </a:p>
        </p:txBody>
      </p:sp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2243138" y="2362200"/>
            <a:ext cx="2700337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400"/>
              <a:t>Correct NTP</a:t>
            </a:r>
          </a:p>
        </p:txBody>
      </p:sp>
      <p:sp>
        <p:nvSpPr>
          <p:cNvPr id="43011" name="Rectangle 3"/>
          <p:cNvSpPr>
            <a:spLocks noChangeArrowheads="1"/>
          </p:cNvSpPr>
          <p:nvPr/>
        </p:nvSpPr>
        <p:spPr bwMode="auto">
          <a:xfrm>
            <a:off x="2362200" y="2133600"/>
            <a:ext cx="12954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400"/>
              <a:t>Correct DTS</a:t>
            </a:r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Clock select principles</a:t>
            </a:r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85800" y="2743200"/>
            <a:ext cx="7772400" cy="3352800"/>
          </a:xfrm>
          <a:noFill/>
          <a:ln/>
        </p:spPr>
        <p:txBody>
          <a:bodyPr/>
          <a:lstStyle/>
          <a:p>
            <a:r>
              <a:rPr lang="en-US"/>
              <a:t>The correctness interval for any candidate is the set of points in the interval of length twice the synchronization distance centered at the computed offset.</a:t>
            </a:r>
          </a:p>
          <a:p>
            <a:r>
              <a:rPr lang="en-US"/>
              <a:t>The DTS interval contains points from the largest number of correctness intervals, i.e., the intersection of correctness intervals.</a:t>
            </a:r>
          </a:p>
          <a:p>
            <a:r>
              <a:rPr lang="en-US"/>
              <a:t>The NTP interval includes the DTS interval, but requires that the  computed offset for each candidate is  contained in the interval.</a:t>
            </a:r>
          </a:p>
          <a:p>
            <a:r>
              <a:rPr lang="en-US"/>
              <a:t>Formal correctness assertions require at least half the candidates be in the NTP interval. If not, no candidate can be considered a truechimer.</a:t>
            </a:r>
          </a:p>
        </p:txBody>
      </p:sp>
      <p:sp>
        <p:nvSpPr>
          <p:cNvPr id="43014" name="Line 6"/>
          <p:cNvSpPr>
            <a:spLocks noChangeShapeType="1"/>
          </p:cNvSpPr>
          <p:nvPr/>
        </p:nvSpPr>
        <p:spPr bwMode="auto">
          <a:xfrm>
            <a:off x="2286000" y="914400"/>
            <a:ext cx="1588" cy="1752600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"/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015" name="Line 7"/>
          <p:cNvSpPr>
            <a:spLocks noChangeShapeType="1"/>
          </p:cNvSpPr>
          <p:nvPr/>
        </p:nvSpPr>
        <p:spPr bwMode="auto">
          <a:xfrm>
            <a:off x="3657600" y="914400"/>
            <a:ext cx="1588" cy="1752600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"/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016" name="Line 8"/>
          <p:cNvSpPr>
            <a:spLocks noChangeShapeType="1"/>
          </p:cNvSpPr>
          <p:nvPr/>
        </p:nvSpPr>
        <p:spPr bwMode="auto">
          <a:xfrm>
            <a:off x="4724400" y="1295400"/>
            <a:ext cx="1588" cy="1371600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"/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017" name="Rectangle 9"/>
          <p:cNvSpPr>
            <a:spLocks noChangeArrowheads="1"/>
          </p:cNvSpPr>
          <p:nvPr/>
        </p:nvSpPr>
        <p:spPr bwMode="auto">
          <a:xfrm>
            <a:off x="2286000" y="1828800"/>
            <a:ext cx="2979738" cy="2159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400"/>
              <a:t>C</a:t>
            </a:r>
          </a:p>
        </p:txBody>
      </p:sp>
      <p:sp>
        <p:nvSpPr>
          <p:cNvPr id="43018" name="Rectangle 10"/>
          <p:cNvSpPr>
            <a:spLocks noChangeArrowheads="1"/>
          </p:cNvSpPr>
          <p:nvPr/>
        </p:nvSpPr>
        <p:spPr bwMode="auto">
          <a:xfrm>
            <a:off x="2133600" y="1447800"/>
            <a:ext cx="2590800" cy="2159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400"/>
              <a:t>A</a:t>
            </a:r>
          </a:p>
        </p:txBody>
      </p:sp>
      <p:sp>
        <p:nvSpPr>
          <p:cNvPr id="43019" name="Rectangle 11"/>
          <p:cNvSpPr>
            <a:spLocks noChangeArrowheads="1"/>
          </p:cNvSpPr>
          <p:nvPr/>
        </p:nvSpPr>
        <p:spPr bwMode="auto">
          <a:xfrm>
            <a:off x="1905000" y="1066800"/>
            <a:ext cx="1752600" cy="2159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400"/>
              <a:t>B</a:t>
            </a:r>
          </a:p>
        </p:txBody>
      </p:sp>
      <p:sp>
        <p:nvSpPr>
          <p:cNvPr id="43020" name="Rectangle 12"/>
          <p:cNvSpPr>
            <a:spLocks noChangeArrowheads="1"/>
          </p:cNvSpPr>
          <p:nvPr/>
        </p:nvSpPr>
        <p:spPr bwMode="auto">
          <a:xfrm>
            <a:off x="533400" y="1828800"/>
            <a:ext cx="1131888" cy="215900"/>
          </a:xfrm>
          <a:prstGeom prst="rect">
            <a:avLst/>
          </a:prstGeom>
          <a:solidFill>
            <a:srgbClr val="FF99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1400"/>
              <a:t>D</a:t>
            </a:r>
          </a:p>
        </p:txBody>
      </p:sp>
      <p:sp>
        <p:nvSpPr>
          <p:cNvPr id="43021" name="Line 13"/>
          <p:cNvSpPr>
            <a:spLocks noChangeShapeType="1"/>
          </p:cNvSpPr>
          <p:nvPr/>
        </p:nvSpPr>
        <p:spPr bwMode="auto">
          <a:xfrm>
            <a:off x="2286000" y="2362200"/>
            <a:ext cx="1371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med"/>
            <a:tailEnd type="stealth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022" name="Line 14"/>
          <p:cNvSpPr>
            <a:spLocks noChangeShapeType="1"/>
          </p:cNvSpPr>
          <p:nvPr/>
        </p:nvSpPr>
        <p:spPr bwMode="auto">
          <a:xfrm>
            <a:off x="2514600" y="3276600"/>
            <a:ext cx="2362200" cy="0"/>
          </a:xfrm>
          <a:prstGeom prst="line">
            <a:avLst/>
          </a:prstGeom>
          <a:noFill/>
          <a:ln w="12700">
            <a:noFill/>
            <a:round/>
            <a:headEnd type="stealth" w="med" len="med"/>
            <a:tailEnd type="stealth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023" name="Rectangle 15"/>
          <p:cNvSpPr>
            <a:spLocks noChangeArrowheads="1"/>
          </p:cNvSpPr>
          <p:nvPr/>
        </p:nvSpPr>
        <p:spPr bwMode="auto">
          <a:xfrm>
            <a:off x="5410200" y="1295400"/>
            <a:ext cx="33528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r>
              <a:rPr lang="en-US" sz="1400"/>
              <a:t>correctness interval = q - l £ q</a:t>
            </a:r>
            <a:r>
              <a:rPr lang="en-US" sz="1400" baseline="-25000"/>
              <a:t>0</a:t>
            </a:r>
            <a:r>
              <a:rPr lang="en-US" sz="1400"/>
              <a:t> £ q + l </a:t>
            </a:r>
          </a:p>
          <a:p>
            <a:r>
              <a:rPr lang="en-US" sz="1400"/>
              <a:t>m = number of clocks</a:t>
            </a:r>
          </a:p>
          <a:p>
            <a:r>
              <a:rPr lang="en-US" sz="1400"/>
              <a:t>f = number of presumed falsetickers</a:t>
            </a:r>
          </a:p>
          <a:p>
            <a:r>
              <a:rPr lang="en-US" sz="1400"/>
              <a:t>A, B, C are truechimers</a:t>
            </a:r>
          </a:p>
          <a:p>
            <a:r>
              <a:rPr lang="en-US" sz="1400"/>
              <a:t>D is falseticker</a:t>
            </a:r>
          </a:p>
        </p:txBody>
      </p:sp>
      <p:sp>
        <p:nvSpPr>
          <p:cNvPr id="43024" name="Line 16"/>
          <p:cNvSpPr>
            <a:spLocks noChangeShapeType="1"/>
          </p:cNvSpPr>
          <p:nvPr/>
        </p:nvSpPr>
        <p:spPr bwMode="auto">
          <a:xfrm>
            <a:off x="2286000" y="2590800"/>
            <a:ext cx="2438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med"/>
            <a:tailEnd type="stealth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C8338-15D9-4EF0-9089-132313EC7F86}" type="datetime5">
              <a:rPr lang="en-US"/>
              <a:pPr/>
              <a:t>20-Jul-07</a:t>
            </a:fld>
            <a:endParaRPr lang="en-US"/>
          </a:p>
        </p:txBody>
      </p:sp>
      <p:sp>
        <p:nvSpPr>
          <p:cNvPr id="2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218FE-0B81-4CF5-9707-3E8B4B4ED2A2}" type="slidenum">
              <a:rPr lang="en-US"/>
              <a:pPr/>
              <a:t>14</a:t>
            </a:fld>
            <a:endParaRPr lang="en-US"/>
          </a:p>
        </p:txBody>
      </p:sp>
      <p:sp>
        <p:nvSpPr>
          <p:cNvPr id="205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system process: select algorithm</a:t>
            </a:r>
          </a:p>
        </p:txBody>
      </p:sp>
      <p:sp>
        <p:nvSpPr>
          <p:cNvPr id="205827" name="Rectangle 3"/>
          <p:cNvSpPr>
            <a:spLocks noChangeArrowheads="1"/>
          </p:cNvSpPr>
          <p:nvPr/>
        </p:nvSpPr>
        <p:spPr bwMode="auto">
          <a:xfrm>
            <a:off x="2819400" y="4267200"/>
            <a:ext cx="3048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no</a:t>
            </a:r>
          </a:p>
        </p:txBody>
      </p:sp>
      <p:sp>
        <p:nvSpPr>
          <p:cNvPr id="205828" name="Rectangle 4"/>
          <p:cNvSpPr>
            <a:spLocks noChangeArrowheads="1"/>
          </p:cNvSpPr>
          <p:nvPr/>
        </p:nvSpPr>
        <p:spPr bwMode="auto">
          <a:xfrm>
            <a:off x="2133600" y="2286000"/>
            <a:ext cx="5334000" cy="6858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/>
              <a:t>Set the number of midpoints </a:t>
            </a:r>
            <a:r>
              <a:rPr lang="en-US" i="1"/>
              <a:t>d</a:t>
            </a:r>
            <a:r>
              <a:rPr lang="en-US"/>
              <a:t> = 0. Set </a:t>
            </a:r>
            <a:r>
              <a:rPr lang="en-US" i="1"/>
              <a:t>c</a:t>
            </a:r>
            <a:r>
              <a:rPr lang="en-US"/>
              <a:t> = 0. Scan from lowest endpoint to highest. Add one to </a:t>
            </a:r>
            <a:r>
              <a:rPr lang="en-US" i="1"/>
              <a:t>c</a:t>
            </a:r>
            <a:r>
              <a:rPr lang="en-US"/>
              <a:t> for every lowpoint, subtract one for every highpoint, add one to </a:t>
            </a:r>
            <a:r>
              <a:rPr lang="en-US" i="1"/>
              <a:t>d</a:t>
            </a:r>
            <a:r>
              <a:rPr lang="en-US"/>
              <a:t> for every midpoint. If </a:t>
            </a:r>
            <a:r>
              <a:rPr lang="en-US" i="1"/>
              <a:t>c</a:t>
            </a:r>
            <a:r>
              <a:rPr lang="en-US"/>
              <a:t> </a:t>
            </a:r>
            <a:r>
              <a:rPr lang="en-US">
                <a:cs typeface="Arial" charset="0"/>
              </a:rPr>
              <a:t>≥</a:t>
            </a:r>
            <a:r>
              <a:rPr lang="en-US"/>
              <a:t> </a:t>
            </a:r>
            <a:r>
              <a:rPr lang="en-US" i="1"/>
              <a:t>m</a:t>
            </a:r>
            <a:r>
              <a:rPr lang="en-US"/>
              <a:t> </a:t>
            </a:r>
            <a:r>
              <a:rPr lang="en-US">
                <a:latin typeface="Symbol" pitchFamily="18" charset="2"/>
              </a:rPr>
              <a:t>-</a:t>
            </a:r>
            <a:r>
              <a:rPr lang="en-US"/>
              <a:t> </a:t>
            </a:r>
            <a:r>
              <a:rPr lang="en-US" i="1"/>
              <a:t>f</a:t>
            </a:r>
            <a:r>
              <a:rPr lang="en-US"/>
              <a:t>, stop; set </a:t>
            </a:r>
            <a:r>
              <a:rPr lang="en-US" i="1"/>
              <a:t>l</a:t>
            </a:r>
            <a:r>
              <a:rPr lang="en-US"/>
              <a:t> = current lowpoint</a:t>
            </a:r>
          </a:p>
        </p:txBody>
      </p:sp>
      <p:sp>
        <p:nvSpPr>
          <p:cNvPr id="205829" name="Rectangle 5"/>
          <p:cNvSpPr>
            <a:spLocks noChangeArrowheads="1"/>
          </p:cNvSpPr>
          <p:nvPr/>
        </p:nvSpPr>
        <p:spPr bwMode="auto">
          <a:xfrm>
            <a:off x="2133600" y="3124200"/>
            <a:ext cx="5334000" cy="6858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 anchorCtr="1"/>
          <a:lstStyle/>
          <a:p>
            <a:pPr algn="ctr"/>
            <a:r>
              <a:rPr lang="en-US"/>
              <a:t>Set </a:t>
            </a:r>
            <a:r>
              <a:rPr lang="en-US" i="1"/>
              <a:t>c</a:t>
            </a:r>
            <a:r>
              <a:rPr lang="en-US"/>
              <a:t> = 0. Scan from highest endpoint to lowest. Add one to </a:t>
            </a:r>
            <a:r>
              <a:rPr lang="en-US" i="1"/>
              <a:t>c</a:t>
            </a:r>
            <a:r>
              <a:rPr lang="en-US"/>
              <a:t> for every highpoint, subtract one for every lowpoint, add one to </a:t>
            </a:r>
            <a:r>
              <a:rPr lang="en-US" i="1"/>
              <a:t>d</a:t>
            </a:r>
            <a:r>
              <a:rPr lang="en-US"/>
              <a:t> for every midpoint. If </a:t>
            </a:r>
            <a:r>
              <a:rPr lang="en-US" i="1"/>
              <a:t>c</a:t>
            </a:r>
            <a:r>
              <a:rPr lang="en-US"/>
              <a:t> ≥ </a:t>
            </a:r>
            <a:r>
              <a:rPr lang="en-US" i="1"/>
              <a:t>m</a:t>
            </a:r>
            <a:r>
              <a:rPr lang="en-US"/>
              <a:t> </a:t>
            </a:r>
            <a:r>
              <a:rPr lang="en-US">
                <a:latin typeface="Symbol" pitchFamily="18" charset="2"/>
              </a:rPr>
              <a:t>-</a:t>
            </a:r>
            <a:r>
              <a:rPr lang="en-US"/>
              <a:t> </a:t>
            </a:r>
            <a:r>
              <a:rPr lang="en-US" i="1"/>
              <a:t>f</a:t>
            </a:r>
            <a:r>
              <a:rPr lang="en-US"/>
              <a:t>, stop; set </a:t>
            </a:r>
            <a:r>
              <a:rPr lang="en-US" i="1"/>
              <a:t>u</a:t>
            </a:r>
            <a:r>
              <a:rPr lang="en-US"/>
              <a:t> = current highpoint.</a:t>
            </a:r>
          </a:p>
        </p:txBody>
      </p:sp>
      <p:sp>
        <p:nvSpPr>
          <p:cNvPr id="205830" name="Rectangle 6"/>
          <p:cNvSpPr>
            <a:spLocks noChangeArrowheads="1"/>
          </p:cNvSpPr>
          <p:nvPr/>
        </p:nvSpPr>
        <p:spPr bwMode="auto">
          <a:xfrm>
            <a:off x="2133600" y="4419600"/>
            <a:ext cx="1981200" cy="3048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/>
              <a:t>Add one to </a:t>
            </a:r>
            <a:r>
              <a:rPr lang="en-US" i="1"/>
              <a:t>f</a:t>
            </a:r>
            <a:r>
              <a:rPr lang="en-US"/>
              <a:t>. Is </a:t>
            </a:r>
            <a:r>
              <a:rPr lang="en-US" i="1"/>
              <a:t>f</a:t>
            </a:r>
            <a:r>
              <a:rPr lang="en-US"/>
              <a:t> </a:t>
            </a:r>
            <a:r>
              <a:rPr lang="en-US">
                <a:sym typeface="Symbol" pitchFamily="18" charset="2"/>
              </a:rPr>
              <a:t>&lt;</a:t>
            </a:r>
            <a:r>
              <a:rPr lang="en-US"/>
              <a:t> </a:t>
            </a:r>
            <a:r>
              <a:rPr lang="en-US" i="1"/>
              <a:t>m</a:t>
            </a:r>
            <a:r>
              <a:rPr lang="en-US"/>
              <a:t> / 2?</a:t>
            </a:r>
          </a:p>
        </p:txBody>
      </p:sp>
      <p:sp>
        <p:nvSpPr>
          <p:cNvPr id="205831" name="Rectangle 7"/>
          <p:cNvSpPr>
            <a:spLocks noChangeArrowheads="1"/>
          </p:cNvSpPr>
          <p:nvPr/>
        </p:nvSpPr>
        <p:spPr bwMode="auto">
          <a:xfrm>
            <a:off x="2133600" y="1676400"/>
            <a:ext cx="5334000" cy="4445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/>
              <a:t>Consider the lowpoint, midpoint and highpoint of these intervals. Sort these values in a list from lowest to highest. Set the number of falsetickers  </a:t>
            </a:r>
            <a:r>
              <a:rPr lang="en-US" i="1"/>
              <a:t>f</a:t>
            </a:r>
            <a:r>
              <a:rPr lang="en-US"/>
              <a:t> = 0.</a:t>
            </a:r>
          </a:p>
        </p:txBody>
      </p:sp>
      <p:sp>
        <p:nvSpPr>
          <p:cNvPr id="205832" name="Line 8"/>
          <p:cNvSpPr>
            <a:spLocks noChangeShapeType="1"/>
          </p:cNvSpPr>
          <p:nvPr/>
        </p:nvSpPr>
        <p:spPr bwMode="auto">
          <a:xfrm>
            <a:off x="4800600" y="21336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833" name="Line 9"/>
          <p:cNvSpPr>
            <a:spLocks noChangeShapeType="1"/>
          </p:cNvSpPr>
          <p:nvPr/>
        </p:nvSpPr>
        <p:spPr bwMode="auto">
          <a:xfrm>
            <a:off x="4800600" y="29718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834" name="Line 10"/>
          <p:cNvSpPr>
            <a:spLocks noChangeShapeType="1"/>
          </p:cNvSpPr>
          <p:nvPr/>
        </p:nvSpPr>
        <p:spPr bwMode="auto">
          <a:xfrm>
            <a:off x="4800600" y="38100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835" name="Line 11"/>
          <p:cNvSpPr>
            <a:spLocks noChangeShapeType="1"/>
          </p:cNvSpPr>
          <p:nvPr/>
        </p:nvSpPr>
        <p:spPr bwMode="auto">
          <a:xfrm>
            <a:off x="6477000" y="42672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836" name="Line 12"/>
          <p:cNvSpPr>
            <a:spLocks noChangeShapeType="1"/>
          </p:cNvSpPr>
          <p:nvPr/>
        </p:nvSpPr>
        <p:spPr bwMode="auto">
          <a:xfrm flipH="1">
            <a:off x="1828800" y="4572000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837" name="Line 13"/>
          <p:cNvSpPr>
            <a:spLocks noChangeShapeType="1"/>
          </p:cNvSpPr>
          <p:nvPr/>
        </p:nvSpPr>
        <p:spPr bwMode="auto">
          <a:xfrm>
            <a:off x="1828800" y="2590800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838" name="Line 14"/>
          <p:cNvSpPr>
            <a:spLocks noChangeShapeType="1"/>
          </p:cNvSpPr>
          <p:nvPr/>
        </p:nvSpPr>
        <p:spPr bwMode="auto">
          <a:xfrm>
            <a:off x="1828800" y="2590800"/>
            <a:ext cx="0" cy="1981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839" name="Rectangle 15"/>
          <p:cNvSpPr>
            <a:spLocks noChangeArrowheads="1"/>
          </p:cNvSpPr>
          <p:nvPr/>
        </p:nvSpPr>
        <p:spPr bwMode="auto">
          <a:xfrm>
            <a:off x="2133600" y="4876800"/>
            <a:ext cx="1981200" cy="4445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/>
              <a:t>Failure; a majority clique could not be found..</a:t>
            </a:r>
          </a:p>
        </p:txBody>
      </p:sp>
      <p:sp>
        <p:nvSpPr>
          <p:cNvPr id="205840" name="Rectangle 16"/>
          <p:cNvSpPr>
            <a:spLocks noChangeArrowheads="1"/>
          </p:cNvSpPr>
          <p:nvPr/>
        </p:nvSpPr>
        <p:spPr bwMode="auto">
          <a:xfrm>
            <a:off x="5486400" y="4419600"/>
            <a:ext cx="1981200" cy="4445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/>
              <a:t>Success; the intersection interval is [</a:t>
            </a:r>
            <a:r>
              <a:rPr lang="en-US" i="1"/>
              <a:t>l</a:t>
            </a:r>
            <a:r>
              <a:rPr lang="en-US"/>
              <a:t>, </a:t>
            </a:r>
            <a:r>
              <a:rPr lang="en-US" i="1"/>
              <a:t>u</a:t>
            </a:r>
            <a:r>
              <a:rPr lang="en-US"/>
              <a:t>].</a:t>
            </a:r>
          </a:p>
        </p:txBody>
      </p:sp>
      <p:sp>
        <p:nvSpPr>
          <p:cNvPr id="205841" name="Rectangle 17"/>
          <p:cNvSpPr>
            <a:spLocks noChangeArrowheads="1"/>
          </p:cNvSpPr>
          <p:nvPr/>
        </p:nvSpPr>
        <p:spPr bwMode="auto">
          <a:xfrm>
            <a:off x="1828800" y="4419600"/>
            <a:ext cx="3048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yes</a:t>
            </a:r>
          </a:p>
        </p:txBody>
      </p:sp>
      <p:sp>
        <p:nvSpPr>
          <p:cNvPr id="205842" name="Rectangle 18"/>
          <p:cNvSpPr>
            <a:spLocks noChangeArrowheads="1"/>
          </p:cNvSpPr>
          <p:nvPr/>
        </p:nvSpPr>
        <p:spPr bwMode="auto">
          <a:xfrm>
            <a:off x="2133600" y="1066800"/>
            <a:ext cx="5334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/>
              <a:t>For each of </a:t>
            </a:r>
            <a:r>
              <a:rPr lang="en-US" i="1"/>
              <a:t>m</a:t>
            </a:r>
            <a:r>
              <a:rPr lang="en-US"/>
              <a:t> associations  construct a correctness interval</a:t>
            </a:r>
            <a:br>
              <a:rPr lang="en-US"/>
            </a:br>
            <a:r>
              <a:rPr lang="en-US"/>
              <a:t>[</a:t>
            </a:r>
            <a:r>
              <a:rPr lang="en-US">
                <a:latin typeface="Symbol" pitchFamily="18" charset="2"/>
              </a:rPr>
              <a:t>q</a:t>
            </a:r>
            <a:r>
              <a:rPr lang="en-US"/>
              <a:t> – </a:t>
            </a:r>
            <a:r>
              <a:rPr lang="en-US" i="1"/>
              <a:t>rootdist</a:t>
            </a:r>
            <a:r>
              <a:rPr lang="en-US"/>
              <a:t>, </a:t>
            </a:r>
            <a:r>
              <a:rPr lang="en-US">
                <a:latin typeface="Symbol" pitchFamily="18" charset="2"/>
              </a:rPr>
              <a:t>q</a:t>
            </a:r>
            <a:r>
              <a:rPr lang="en-US"/>
              <a:t> + </a:t>
            </a:r>
            <a:r>
              <a:rPr lang="en-US" i="1"/>
              <a:t>rootdist</a:t>
            </a:r>
            <a:r>
              <a:rPr lang="en-US"/>
              <a:t>]</a:t>
            </a:r>
            <a:endParaRPr lang="en-US" i="1"/>
          </a:p>
        </p:txBody>
      </p:sp>
      <p:sp>
        <p:nvSpPr>
          <p:cNvPr id="205843" name="Line 19"/>
          <p:cNvSpPr>
            <a:spLocks noChangeShapeType="1"/>
          </p:cNvSpPr>
          <p:nvPr/>
        </p:nvSpPr>
        <p:spPr bwMode="auto">
          <a:xfrm>
            <a:off x="4800600" y="1524000"/>
            <a:ext cx="6350" cy="15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844" name="Rectangle 20"/>
          <p:cNvSpPr>
            <a:spLocks noChangeArrowheads="1"/>
          </p:cNvSpPr>
          <p:nvPr/>
        </p:nvSpPr>
        <p:spPr bwMode="auto">
          <a:xfrm>
            <a:off x="2133600" y="3962400"/>
            <a:ext cx="5334000" cy="3048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/>
              <a:t>If </a:t>
            </a:r>
            <a:r>
              <a:rPr lang="en-US" i="1"/>
              <a:t>d</a:t>
            </a:r>
            <a:r>
              <a:rPr lang="en-US"/>
              <a:t> </a:t>
            </a:r>
            <a:r>
              <a:rPr lang="en-US">
                <a:cs typeface="Arial" charset="0"/>
              </a:rPr>
              <a:t>≤</a:t>
            </a:r>
            <a:r>
              <a:rPr lang="en-US"/>
              <a:t> </a:t>
            </a:r>
            <a:r>
              <a:rPr lang="en-US" i="1"/>
              <a:t>f</a:t>
            </a:r>
            <a:r>
              <a:rPr lang="en-US"/>
              <a:t> and </a:t>
            </a:r>
            <a:r>
              <a:rPr lang="en-US" i="1"/>
              <a:t>l</a:t>
            </a:r>
            <a:r>
              <a:rPr lang="en-US"/>
              <a:t> &lt; </a:t>
            </a:r>
            <a:r>
              <a:rPr lang="en-US" i="1"/>
              <a:t>u</a:t>
            </a:r>
            <a:r>
              <a:rPr lang="en-US"/>
              <a:t>? </a:t>
            </a:r>
          </a:p>
        </p:txBody>
      </p:sp>
      <p:sp>
        <p:nvSpPr>
          <p:cNvPr id="205845" name="Line 21"/>
          <p:cNvSpPr>
            <a:spLocks noChangeShapeType="1"/>
          </p:cNvSpPr>
          <p:nvPr/>
        </p:nvSpPr>
        <p:spPr bwMode="auto">
          <a:xfrm>
            <a:off x="3124200" y="47244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846" name="Rectangle 22"/>
          <p:cNvSpPr>
            <a:spLocks noChangeArrowheads="1"/>
          </p:cNvSpPr>
          <p:nvPr/>
        </p:nvSpPr>
        <p:spPr bwMode="auto">
          <a:xfrm>
            <a:off x="3124200" y="4724400"/>
            <a:ext cx="3048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no</a:t>
            </a:r>
          </a:p>
        </p:txBody>
      </p:sp>
      <p:sp>
        <p:nvSpPr>
          <p:cNvPr id="205847" name="Line 23"/>
          <p:cNvSpPr>
            <a:spLocks noChangeShapeType="1"/>
          </p:cNvSpPr>
          <p:nvPr/>
        </p:nvSpPr>
        <p:spPr bwMode="auto">
          <a:xfrm>
            <a:off x="3124200" y="42672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848" name="Rectangle 24"/>
          <p:cNvSpPr>
            <a:spLocks noChangeArrowheads="1"/>
          </p:cNvSpPr>
          <p:nvPr/>
        </p:nvSpPr>
        <p:spPr bwMode="auto">
          <a:xfrm>
            <a:off x="6477000" y="4267200"/>
            <a:ext cx="3810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yes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637B9-8735-47A2-875C-8BD1AD5DCAFD}" type="datetime5">
              <a:rPr lang="en-US"/>
              <a:pPr/>
              <a:t>20-Jul-07</a:t>
            </a:fld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28D66-736C-4E2E-BCE4-CD070A9674D2}" type="slidenum">
              <a:rPr lang="en-US"/>
              <a:pPr/>
              <a:t>15</a:t>
            </a:fld>
            <a:endParaRPr lang="en-US"/>
          </a:p>
        </p:txBody>
      </p:sp>
      <p:sp>
        <p:nvSpPr>
          <p:cNvPr id="187400" name="Oval 8"/>
          <p:cNvSpPr>
            <a:spLocks noChangeArrowheads="1"/>
          </p:cNvSpPr>
          <p:nvPr/>
        </p:nvSpPr>
        <p:spPr bwMode="auto">
          <a:xfrm>
            <a:off x="1752600" y="1447800"/>
            <a:ext cx="2133600" cy="185420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87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Cluster principles</a:t>
            </a:r>
          </a:p>
        </p:txBody>
      </p:sp>
      <p:sp>
        <p:nvSpPr>
          <p:cNvPr id="187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3962400"/>
            <a:ext cx="7772400" cy="2286000"/>
          </a:xfrm>
        </p:spPr>
        <p:txBody>
          <a:bodyPr/>
          <a:lstStyle/>
          <a:p>
            <a:r>
              <a:rPr lang="en-US" sz="1600"/>
              <a:t>Candidate 1 is further from the others, so its select jitter </a:t>
            </a:r>
            <a:r>
              <a:rPr lang="en-US" sz="1600">
                <a:latin typeface="Symbol" pitchFamily="18" charset="2"/>
              </a:rPr>
              <a:t>j</a:t>
            </a:r>
            <a:r>
              <a:rPr lang="en-US" sz="1600" i="1" baseline="-25000"/>
              <a:t>S</a:t>
            </a:r>
            <a:r>
              <a:rPr lang="en-US" sz="1600" baseline="-25000"/>
              <a:t>1</a:t>
            </a:r>
            <a:r>
              <a:rPr lang="en-US" sz="1600"/>
              <a:t> is highest.</a:t>
            </a:r>
          </a:p>
          <a:p>
            <a:r>
              <a:rPr lang="en-US" sz="1600"/>
              <a:t>(a) </a:t>
            </a:r>
            <a:r>
              <a:rPr lang="en-US" sz="1600">
                <a:latin typeface="Symbol" pitchFamily="18" charset="2"/>
              </a:rPr>
              <a:t>j</a:t>
            </a:r>
            <a:r>
              <a:rPr lang="en-US" sz="1600" i="1" baseline="-25000"/>
              <a:t>max</a:t>
            </a:r>
            <a:r>
              <a:rPr lang="en-US" sz="1600"/>
              <a:t> = </a:t>
            </a:r>
            <a:r>
              <a:rPr lang="en-US" sz="1600">
                <a:latin typeface="Symbol" pitchFamily="18" charset="2"/>
              </a:rPr>
              <a:t>j</a:t>
            </a:r>
            <a:r>
              <a:rPr lang="en-US" sz="1600" i="1" baseline="-25000"/>
              <a:t>S</a:t>
            </a:r>
            <a:r>
              <a:rPr lang="en-US" sz="1600" baseline="-25000"/>
              <a:t>1 </a:t>
            </a:r>
            <a:r>
              <a:rPr lang="en-US" sz="1600"/>
              <a:t>and </a:t>
            </a:r>
            <a:r>
              <a:rPr lang="en-US" sz="1600">
                <a:latin typeface="Symbol" pitchFamily="18" charset="2"/>
              </a:rPr>
              <a:t>j</a:t>
            </a:r>
            <a:r>
              <a:rPr lang="en-US" sz="1600" i="1" baseline="-25000"/>
              <a:t>min</a:t>
            </a:r>
            <a:r>
              <a:rPr lang="en-US" sz="1600"/>
              <a:t> = </a:t>
            </a:r>
            <a:r>
              <a:rPr lang="en-US" sz="1600">
                <a:latin typeface="Symbol" pitchFamily="18" charset="2"/>
              </a:rPr>
              <a:t>j</a:t>
            </a:r>
            <a:r>
              <a:rPr lang="en-US" sz="1600" i="1" baseline="-25000"/>
              <a:t>R</a:t>
            </a:r>
            <a:r>
              <a:rPr lang="en-US" sz="1600" baseline="-25000"/>
              <a:t>2</a:t>
            </a:r>
            <a:r>
              <a:rPr lang="en-US" sz="1600"/>
              <a:t>. Since </a:t>
            </a:r>
            <a:r>
              <a:rPr lang="en-US">
                <a:latin typeface="Symbol" pitchFamily="18" charset="2"/>
              </a:rPr>
              <a:t>j</a:t>
            </a:r>
            <a:r>
              <a:rPr lang="en-US" i="1" baseline="-25000"/>
              <a:t>max</a:t>
            </a:r>
            <a:r>
              <a:rPr lang="en-US"/>
              <a:t> &gt; </a:t>
            </a:r>
            <a:r>
              <a:rPr lang="en-US">
                <a:latin typeface="Symbol" pitchFamily="18" charset="2"/>
              </a:rPr>
              <a:t>j</a:t>
            </a:r>
            <a:r>
              <a:rPr lang="en-US" i="1" baseline="-25000"/>
              <a:t>min</a:t>
            </a:r>
            <a:r>
              <a:rPr lang="en-US" i="1"/>
              <a:t>, </a:t>
            </a:r>
            <a:r>
              <a:rPr lang="en-US"/>
              <a:t>the algorithm</a:t>
            </a:r>
            <a:r>
              <a:rPr lang="en-US" i="1"/>
              <a:t> </a:t>
            </a:r>
            <a:r>
              <a:rPr lang="en-US"/>
              <a:t>prunes candidate 1 to reduce select jitter and continues.</a:t>
            </a:r>
          </a:p>
          <a:p>
            <a:r>
              <a:rPr lang="en-US"/>
              <a:t>(b)</a:t>
            </a:r>
            <a:r>
              <a:rPr lang="en-US" i="1"/>
              <a:t> </a:t>
            </a:r>
            <a:r>
              <a:rPr lang="en-US">
                <a:latin typeface="Symbol" pitchFamily="18" charset="2"/>
              </a:rPr>
              <a:t>j</a:t>
            </a:r>
            <a:r>
              <a:rPr lang="en-US" i="1" baseline="-25000"/>
              <a:t>max</a:t>
            </a:r>
            <a:r>
              <a:rPr lang="en-US"/>
              <a:t> = </a:t>
            </a:r>
            <a:r>
              <a:rPr lang="en-US">
                <a:latin typeface="Symbol" pitchFamily="18" charset="2"/>
              </a:rPr>
              <a:t>j</a:t>
            </a:r>
            <a:r>
              <a:rPr lang="en-US" i="1" baseline="-25000"/>
              <a:t>S</a:t>
            </a:r>
            <a:r>
              <a:rPr lang="en-US" baseline="-25000"/>
              <a:t>3</a:t>
            </a:r>
            <a:r>
              <a:rPr lang="en-US"/>
              <a:t> and </a:t>
            </a:r>
            <a:r>
              <a:rPr lang="en-US">
                <a:latin typeface="Symbol" pitchFamily="18" charset="2"/>
              </a:rPr>
              <a:t>j</a:t>
            </a:r>
            <a:r>
              <a:rPr lang="en-US" i="1" baseline="-25000"/>
              <a:t>min</a:t>
            </a:r>
            <a:r>
              <a:rPr lang="en-US"/>
              <a:t> = </a:t>
            </a:r>
            <a:r>
              <a:rPr lang="en-US">
                <a:latin typeface="Symbol" pitchFamily="18" charset="2"/>
              </a:rPr>
              <a:t>j</a:t>
            </a:r>
            <a:r>
              <a:rPr lang="en-US" i="1" baseline="-25000"/>
              <a:t>R</a:t>
            </a:r>
            <a:r>
              <a:rPr lang="en-US" baseline="-25000"/>
              <a:t>2</a:t>
            </a:r>
            <a:r>
              <a:rPr lang="en-US"/>
              <a:t>. Since </a:t>
            </a:r>
            <a:r>
              <a:rPr lang="en-US">
                <a:latin typeface="Symbol" pitchFamily="18" charset="2"/>
              </a:rPr>
              <a:t>j</a:t>
            </a:r>
            <a:r>
              <a:rPr lang="en-US" i="1" baseline="-25000"/>
              <a:t>max</a:t>
            </a:r>
            <a:r>
              <a:rPr lang="en-US"/>
              <a:t> &lt; </a:t>
            </a:r>
            <a:r>
              <a:rPr lang="en-US">
                <a:latin typeface="Symbol" pitchFamily="18" charset="2"/>
              </a:rPr>
              <a:t>j</a:t>
            </a:r>
            <a:r>
              <a:rPr lang="en-US" i="1" baseline="-25000"/>
              <a:t>min</a:t>
            </a:r>
            <a:r>
              <a:rPr lang="en-US"/>
              <a:t>, pruning additional candidates will not reduce select jitter. So, the algorithm ends with </a:t>
            </a:r>
            <a:r>
              <a:rPr lang="en-US">
                <a:latin typeface="Symbol" pitchFamily="18" charset="2"/>
              </a:rPr>
              <a:t>j</a:t>
            </a:r>
            <a:r>
              <a:rPr lang="en-US" i="1" baseline="-25000"/>
              <a:t>R2</a:t>
            </a:r>
            <a:r>
              <a:rPr lang="en-US"/>
              <a:t>, </a:t>
            </a:r>
            <a:r>
              <a:rPr lang="en-US">
                <a:latin typeface="Symbol" pitchFamily="18" charset="2"/>
              </a:rPr>
              <a:t>j</a:t>
            </a:r>
            <a:r>
              <a:rPr lang="en-US" i="1" baseline="-25000"/>
              <a:t>R3</a:t>
            </a:r>
            <a:r>
              <a:rPr lang="en-US"/>
              <a:t> and </a:t>
            </a:r>
            <a:r>
              <a:rPr lang="en-US">
                <a:latin typeface="Symbol" pitchFamily="18" charset="2"/>
              </a:rPr>
              <a:t>j</a:t>
            </a:r>
            <a:r>
              <a:rPr lang="en-US" i="1" baseline="-25000"/>
              <a:t>R4</a:t>
            </a:r>
            <a:r>
              <a:rPr lang="en-US"/>
              <a:t> as survivors. </a:t>
            </a:r>
          </a:p>
        </p:txBody>
      </p:sp>
      <p:sp>
        <p:nvSpPr>
          <p:cNvPr id="187396" name="Oval 4"/>
          <p:cNvSpPr>
            <a:spLocks noChangeArrowheads="1"/>
          </p:cNvSpPr>
          <p:nvPr/>
        </p:nvSpPr>
        <p:spPr bwMode="auto">
          <a:xfrm>
            <a:off x="2667000" y="2514600"/>
            <a:ext cx="1379538" cy="12446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87397" name="Oval 5"/>
          <p:cNvSpPr>
            <a:spLocks noChangeArrowheads="1"/>
          </p:cNvSpPr>
          <p:nvPr/>
        </p:nvSpPr>
        <p:spPr bwMode="auto">
          <a:xfrm>
            <a:off x="1371600" y="2286000"/>
            <a:ext cx="958850" cy="841375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87398" name="Oval 6"/>
          <p:cNvSpPr>
            <a:spLocks noChangeArrowheads="1"/>
          </p:cNvSpPr>
          <p:nvPr/>
        </p:nvSpPr>
        <p:spPr bwMode="auto">
          <a:xfrm>
            <a:off x="1447800" y="1676400"/>
            <a:ext cx="958850" cy="841375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87399" name="Oval 7"/>
          <p:cNvSpPr>
            <a:spLocks noChangeArrowheads="1"/>
          </p:cNvSpPr>
          <p:nvPr/>
        </p:nvSpPr>
        <p:spPr bwMode="auto">
          <a:xfrm>
            <a:off x="1981200" y="2133600"/>
            <a:ext cx="779463" cy="715963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87401" name="Text Box 9"/>
          <p:cNvSpPr txBox="1">
            <a:spLocks noChangeArrowheads="1"/>
          </p:cNvSpPr>
          <p:nvPr/>
        </p:nvSpPr>
        <p:spPr bwMode="auto">
          <a:xfrm>
            <a:off x="2819400" y="2133600"/>
            <a:ext cx="457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latin typeface="Symbol" pitchFamily="18" charset="2"/>
              </a:rPr>
              <a:t>j</a:t>
            </a:r>
            <a:r>
              <a:rPr lang="en-US" sz="1400" i="1" baseline="-25000">
                <a:latin typeface="Times New Roman" pitchFamily="18" charset="0"/>
              </a:rPr>
              <a:t>S</a:t>
            </a:r>
            <a:r>
              <a:rPr lang="en-US" sz="1400" baseline="-25000">
                <a:latin typeface="Times New Roman" pitchFamily="18" charset="0"/>
              </a:rPr>
              <a:t>1</a:t>
            </a:r>
          </a:p>
        </p:txBody>
      </p:sp>
      <p:sp>
        <p:nvSpPr>
          <p:cNvPr id="187402" name="Text Box 10"/>
          <p:cNvSpPr txBox="1">
            <a:spLocks noChangeArrowheads="1"/>
          </p:cNvSpPr>
          <p:nvPr/>
        </p:nvSpPr>
        <p:spPr bwMode="auto">
          <a:xfrm>
            <a:off x="3200400" y="2895600"/>
            <a:ext cx="457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latin typeface="Symbol" pitchFamily="18" charset="2"/>
              </a:rPr>
              <a:t>j</a:t>
            </a:r>
            <a:r>
              <a:rPr lang="en-US" sz="1400" i="1" baseline="-25000">
                <a:latin typeface="Times New Roman" pitchFamily="18" charset="0"/>
              </a:rPr>
              <a:t>R</a:t>
            </a:r>
            <a:r>
              <a:rPr lang="en-US" sz="1400" baseline="-25000">
                <a:latin typeface="Times New Roman" pitchFamily="18" charset="0"/>
              </a:rPr>
              <a:t>1</a:t>
            </a:r>
          </a:p>
        </p:txBody>
      </p:sp>
      <p:sp>
        <p:nvSpPr>
          <p:cNvPr id="187403" name="Text Box 11"/>
          <p:cNvSpPr txBox="1">
            <a:spLocks noChangeArrowheads="1"/>
          </p:cNvSpPr>
          <p:nvPr/>
        </p:nvSpPr>
        <p:spPr bwMode="auto">
          <a:xfrm>
            <a:off x="2133600" y="2286000"/>
            <a:ext cx="457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400">
                <a:latin typeface="Symbol" pitchFamily="18" charset="2"/>
              </a:rPr>
              <a:t>j</a:t>
            </a:r>
            <a:r>
              <a:rPr lang="en-US" sz="1400" i="1" baseline="-25000">
                <a:latin typeface="Times New Roman" pitchFamily="18" charset="0"/>
              </a:rPr>
              <a:t>R</a:t>
            </a:r>
            <a:r>
              <a:rPr lang="en-US" sz="1400" baseline="-25000">
                <a:latin typeface="Times New Roman" pitchFamily="18" charset="0"/>
              </a:rPr>
              <a:t>2</a:t>
            </a:r>
          </a:p>
        </p:txBody>
      </p:sp>
      <p:sp>
        <p:nvSpPr>
          <p:cNvPr id="187404" name="Text Box 12"/>
          <p:cNvSpPr txBox="1">
            <a:spLocks noChangeArrowheads="1"/>
          </p:cNvSpPr>
          <p:nvPr/>
        </p:nvSpPr>
        <p:spPr bwMode="auto">
          <a:xfrm>
            <a:off x="1752600" y="1905000"/>
            <a:ext cx="457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latin typeface="Symbol" pitchFamily="18" charset="2"/>
              </a:rPr>
              <a:t>j</a:t>
            </a:r>
            <a:r>
              <a:rPr lang="en-US" sz="1400" i="1" baseline="-25000">
                <a:latin typeface="Times New Roman" pitchFamily="18" charset="0"/>
              </a:rPr>
              <a:t>R</a:t>
            </a:r>
            <a:r>
              <a:rPr lang="en-US" sz="1400" baseline="-25000">
                <a:latin typeface="Times New Roman" pitchFamily="18" charset="0"/>
              </a:rPr>
              <a:t>3</a:t>
            </a:r>
          </a:p>
        </p:txBody>
      </p:sp>
      <p:sp>
        <p:nvSpPr>
          <p:cNvPr id="187405" name="Text Box 13"/>
          <p:cNvSpPr txBox="1">
            <a:spLocks noChangeArrowheads="1"/>
          </p:cNvSpPr>
          <p:nvPr/>
        </p:nvSpPr>
        <p:spPr bwMode="auto">
          <a:xfrm>
            <a:off x="1676400" y="2514600"/>
            <a:ext cx="457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latin typeface="Symbol" pitchFamily="18" charset="2"/>
              </a:rPr>
              <a:t>j</a:t>
            </a:r>
            <a:r>
              <a:rPr lang="en-US" sz="1400" i="1" baseline="-25000">
                <a:latin typeface="Times New Roman" pitchFamily="18" charset="0"/>
              </a:rPr>
              <a:t>R</a:t>
            </a:r>
            <a:r>
              <a:rPr lang="en-US" sz="1400" baseline="-25000">
                <a:latin typeface="Times New Roman" pitchFamily="18" charset="0"/>
              </a:rPr>
              <a:t>4</a:t>
            </a:r>
          </a:p>
        </p:txBody>
      </p:sp>
      <p:sp>
        <p:nvSpPr>
          <p:cNvPr id="187408" name="Oval 16"/>
          <p:cNvSpPr>
            <a:spLocks noChangeArrowheads="1"/>
          </p:cNvSpPr>
          <p:nvPr/>
        </p:nvSpPr>
        <p:spPr bwMode="auto">
          <a:xfrm>
            <a:off x="5791200" y="2227263"/>
            <a:ext cx="958850" cy="841375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87409" name="Oval 17"/>
          <p:cNvSpPr>
            <a:spLocks noChangeArrowheads="1"/>
          </p:cNvSpPr>
          <p:nvPr/>
        </p:nvSpPr>
        <p:spPr bwMode="auto">
          <a:xfrm>
            <a:off x="5791200" y="1600200"/>
            <a:ext cx="958850" cy="841375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87410" name="Oval 18"/>
          <p:cNvSpPr>
            <a:spLocks noChangeArrowheads="1"/>
          </p:cNvSpPr>
          <p:nvPr/>
        </p:nvSpPr>
        <p:spPr bwMode="auto">
          <a:xfrm>
            <a:off x="6400800" y="2074863"/>
            <a:ext cx="779463" cy="715962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87413" name="Text Box 21"/>
          <p:cNvSpPr txBox="1">
            <a:spLocks noChangeArrowheads="1"/>
          </p:cNvSpPr>
          <p:nvPr/>
        </p:nvSpPr>
        <p:spPr bwMode="auto">
          <a:xfrm>
            <a:off x="6553200" y="2227263"/>
            <a:ext cx="457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400">
                <a:latin typeface="Symbol" pitchFamily="18" charset="2"/>
              </a:rPr>
              <a:t>j</a:t>
            </a:r>
            <a:r>
              <a:rPr lang="en-US" sz="1400" i="1" baseline="-25000">
                <a:latin typeface="Times New Roman" pitchFamily="18" charset="0"/>
              </a:rPr>
              <a:t>R</a:t>
            </a:r>
            <a:r>
              <a:rPr lang="en-US" sz="1400" baseline="-25000">
                <a:latin typeface="Times New Roman" pitchFamily="18" charset="0"/>
              </a:rPr>
              <a:t>2</a:t>
            </a:r>
          </a:p>
        </p:txBody>
      </p:sp>
      <p:sp>
        <p:nvSpPr>
          <p:cNvPr id="187414" name="Text Box 22"/>
          <p:cNvSpPr txBox="1">
            <a:spLocks noChangeArrowheads="1"/>
          </p:cNvSpPr>
          <p:nvPr/>
        </p:nvSpPr>
        <p:spPr bwMode="auto">
          <a:xfrm>
            <a:off x="6096000" y="1828800"/>
            <a:ext cx="457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latin typeface="Symbol" pitchFamily="18" charset="2"/>
              </a:rPr>
              <a:t>j</a:t>
            </a:r>
            <a:r>
              <a:rPr lang="en-US" sz="1400" i="1" baseline="-25000">
                <a:latin typeface="Times New Roman" pitchFamily="18" charset="0"/>
              </a:rPr>
              <a:t>R</a:t>
            </a:r>
            <a:r>
              <a:rPr lang="en-US" sz="1400" baseline="-25000">
                <a:latin typeface="Times New Roman" pitchFamily="18" charset="0"/>
              </a:rPr>
              <a:t>3</a:t>
            </a:r>
          </a:p>
        </p:txBody>
      </p:sp>
      <p:sp>
        <p:nvSpPr>
          <p:cNvPr id="187415" name="Text Box 23"/>
          <p:cNvSpPr txBox="1">
            <a:spLocks noChangeArrowheads="1"/>
          </p:cNvSpPr>
          <p:nvPr/>
        </p:nvSpPr>
        <p:spPr bwMode="auto">
          <a:xfrm>
            <a:off x="6096000" y="2455863"/>
            <a:ext cx="457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latin typeface="Symbol" pitchFamily="18" charset="2"/>
              </a:rPr>
              <a:t>j</a:t>
            </a:r>
            <a:r>
              <a:rPr lang="en-US" sz="1400" i="1" baseline="-25000">
                <a:latin typeface="Times New Roman" pitchFamily="18" charset="0"/>
              </a:rPr>
              <a:t>R</a:t>
            </a:r>
            <a:r>
              <a:rPr lang="en-US" sz="1400" baseline="-25000">
                <a:latin typeface="Times New Roman" pitchFamily="18" charset="0"/>
              </a:rPr>
              <a:t>4</a:t>
            </a:r>
          </a:p>
        </p:txBody>
      </p:sp>
      <p:sp>
        <p:nvSpPr>
          <p:cNvPr id="187406" name="Oval 14"/>
          <p:cNvSpPr>
            <a:spLocks noChangeArrowheads="1"/>
          </p:cNvSpPr>
          <p:nvPr/>
        </p:nvSpPr>
        <p:spPr bwMode="auto">
          <a:xfrm>
            <a:off x="6248400" y="2133600"/>
            <a:ext cx="393700" cy="41275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87411" name="Text Box 19"/>
          <p:cNvSpPr txBox="1">
            <a:spLocks noChangeArrowheads="1"/>
          </p:cNvSpPr>
          <p:nvPr/>
        </p:nvSpPr>
        <p:spPr bwMode="auto">
          <a:xfrm>
            <a:off x="6248400" y="2133600"/>
            <a:ext cx="533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latin typeface="Symbol" pitchFamily="18" charset="2"/>
              </a:rPr>
              <a:t>j</a:t>
            </a:r>
            <a:r>
              <a:rPr lang="en-US" sz="1400" i="1" baseline="-25000">
                <a:latin typeface="Times New Roman" pitchFamily="18" charset="0"/>
              </a:rPr>
              <a:t>S</a:t>
            </a:r>
            <a:r>
              <a:rPr lang="en-US" sz="1400" baseline="-25000">
                <a:latin typeface="Times New Roman" pitchFamily="18" charset="0"/>
              </a:rPr>
              <a:t>3</a:t>
            </a:r>
          </a:p>
        </p:txBody>
      </p:sp>
      <p:sp>
        <p:nvSpPr>
          <p:cNvPr id="187417" name="Rectangle 25"/>
          <p:cNvSpPr>
            <a:spLocks noChangeArrowheads="1"/>
          </p:cNvSpPr>
          <p:nvPr/>
        </p:nvSpPr>
        <p:spPr bwMode="auto">
          <a:xfrm>
            <a:off x="4191000" y="1066800"/>
            <a:ext cx="1371600" cy="304800"/>
          </a:xfrm>
          <a:prstGeom prst="rect">
            <a:avLst/>
          </a:prstGeom>
          <a:solidFill>
            <a:srgbClr val="00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sz="1400"/>
              <a:t>peer jitter</a:t>
            </a:r>
          </a:p>
        </p:txBody>
      </p:sp>
      <p:sp>
        <p:nvSpPr>
          <p:cNvPr id="187418" name="Rectangle 26"/>
          <p:cNvSpPr>
            <a:spLocks noChangeArrowheads="1"/>
          </p:cNvSpPr>
          <p:nvPr/>
        </p:nvSpPr>
        <p:spPr bwMode="auto">
          <a:xfrm>
            <a:off x="4191000" y="1371600"/>
            <a:ext cx="1371600" cy="304800"/>
          </a:xfrm>
          <a:prstGeom prst="rect">
            <a:avLst/>
          </a:prstGeom>
          <a:solidFill>
            <a:srgbClr val="00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sz="1400"/>
              <a:t>select jitter</a:t>
            </a:r>
          </a:p>
        </p:txBody>
      </p:sp>
      <p:sp>
        <p:nvSpPr>
          <p:cNvPr id="187419" name="Rectangle 27"/>
          <p:cNvSpPr>
            <a:spLocks noChangeArrowheads="1"/>
          </p:cNvSpPr>
          <p:nvPr/>
        </p:nvSpPr>
        <p:spPr bwMode="auto">
          <a:xfrm>
            <a:off x="1752600" y="3429000"/>
            <a:ext cx="68580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sz="1400"/>
              <a:t>a</a:t>
            </a:r>
          </a:p>
        </p:txBody>
      </p:sp>
      <p:sp>
        <p:nvSpPr>
          <p:cNvPr id="187420" name="Rectangle 28"/>
          <p:cNvSpPr>
            <a:spLocks noChangeArrowheads="1"/>
          </p:cNvSpPr>
          <p:nvPr/>
        </p:nvSpPr>
        <p:spPr bwMode="auto">
          <a:xfrm>
            <a:off x="6096000" y="3429000"/>
            <a:ext cx="68580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sz="1400"/>
              <a:t>b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771DB-AC2B-42C4-BB3A-A787DDDDB464}" type="datetime5">
              <a:rPr lang="en-US"/>
              <a:pPr/>
              <a:t>20-Jul-07</a:t>
            </a:fld>
            <a:endParaRPr lang="en-US"/>
          </a:p>
        </p:txBody>
      </p:sp>
      <p:sp>
        <p:nvSpPr>
          <p:cNvPr id="2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D9C7F-7B35-45AE-BEAF-6566B23A578E}" type="slidenum">
              <a:rPr lang="en-US"/>
              <a:pPr/>
              <a:t>16</a:t>
            </a:fld>
            <a:endParaRPr lang="en-US"/>
          </a:p>
        </p:txBody>
      </p:sp>
      <p:sp>
        <p:nvSpPr>
          <p:cNvPr id="206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system process: cluster algorithm</a:t>
            </a:r>
          </a:p>
        </p:txBody>
      </p:sp>
      <p:sp>
        <p:nvSpPr>
          <p:cNvPr id="206851" name="Rectangle 3"/>
          <p:cNvSpPr>
            <a:spLocks noChangeArrowheads="1"/>
          </p:cNvSpPr>
          <p:nvPr/>
        </p:nvSpPr>
        <p:spPr bwMode="auto">
          <a:xfrm>
            <a:off x="2362200" y="2667000"/>
            <a:ext cx="48768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/>
              <a:t>For each candidate compute the selection jitter </a:t>
            </a:r>
            <a:r>
              <a:rPr lang="en-US">
                <a:latin typeface="Symbol" pitchFamily="18" charset="2"/>
              </a:rPr>
              <a:t>j</a:t>
            </a:r>
            <a:r>
              <a:rPr lang="en-US" i="1" baseline="-25000"/>
              <a:t>S</a:t>
            </a:r>
            <a:r>
              <a:rPr lang="en-US"/>
              <a:t> (RMS peer offset differences between this and all other candidates).</a:t>
            </a:r>
          </a:p>
        </p:txBody>
      </p:sp>
      <p:sp>
        <p:nvSpPr>
          <p:cNvPr id="206852" name="Rectangle 4"/>
          <p:cNvSpPr>
            <a:spLocks noChangeArrowheads="1"/>
          </p:cNvSpPr>
          <p:nvPr/>
        </p:nvSpPr>
        <p:spPr bwMode="auto">
          <a:xfrm>
            <a:off x="2362200" y="3276600"/>
            <a:ext cx="4876800" cy="3048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 anchorCtr="1"/>
          <a:lstStyle/>
          <a:p>
            <a:pPr algn="ctr"/>
            <a:r>
              <a:rPr lang="en-US"/>
              <a:t>Select </a:t>
            </a:r>
            <a:r>
              <a:rPr lang="en-US">
                <a:latin typeface="Symbol" pitchFamily="18" charset="2"/>
              </a:rPr>
              <a:t>j</a:t>
            </a:r>
            <a:r>
              <a:rPr lang="en-US" i="1" baseline="-25000"/>
              <a:t>max</a:t>
            </a:r>
            <a:r>
              <a:rPr lang="en-US"/>
              <a:t> as the candidate with maximum </a:t>
            </a:r>
            <a:r>
              <a:rPr lang="en-US">
                <a:latin typeface="Symbol" pitchFamily="18" charset="2"/>
              </a:rPr>
              <a:t>Lj</a:t>
            </a:r>
            <a:r>
              <a:rPr lang="en-US" i="1" baseline="-25000"/>
              <a:t>S</a:t>
            </a:r>
            <a:r>
              <a:rPr lang="en-US"/>
              <a:t>.</a:t>
            </a:r>
          </a:p>
        </p:txBody>
      </p:sp>
      <p:sp>
        <p:nvSpPr>
          <p:cNvPr id="206853" name="Rectangle 5"/>
          <p:cNvSpPr>
            <a:spLocks noChangeArrowheads="1"/>
          </p:cNvSpPr>
          <p:nvPr/>
        </p:nvSpPr>
        <p:spPr bwMode="auto">
          <a:xfrm>
            <a:off x="2362200" y="4648200"/>
            <a:ext cx="4876800" cy="3048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/>
              <a:t>Delete the outlyer candidate with </a:t>
            </a:r>
            <a:r>
              <a:rPr lang="en-US">
                <a:latin typeface="Symbol" pitchFamily="18" charset="2"/>
              </a:rPr>
              <a:t>j</a:t>
            </a:r>
            <a:r>
              <a:rPr lang="en-US" i="1" baseline="-25000"/>
              <a:t>ma</a:t>
            </a:r>
            <a:r>
              <a:rPr lang="en-US" baseline="-25000"/>
              <a:t>x</a:t>
            </a:r>
            <a:r>
              <a:rPr lang="en-US"/>
              <a:t>; reduce </a:t>
            </a:r>
            <a:r>
              <a:rPr lang="en-US" i="1"/>
              <a:t>n</a:t>
            </a:r>
            <a:r>
              <a:rPr lang="en-US"/>
              <a:t> by one.</a:t>
            </a:r>
          </a:p>
        </p:txBody>
      </p:sp>
      <p:sp>
        <p:nvSpPr>
          <p:cNvPr id="206854" name="Line 6"/>
          <p:cNvSpPr>
            <a:spLocks noChangeShapeType="1"/>
          </p:cNvSpPr>
          <p:nvPr/>
        </p:nvSpPr>
        <p:spPr bwMode="auto">
          <a:xfrm>
            <a:off x="4800600" y="25146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6855" name="Line 7"/>
          <p:cNvSpPr>
            <a:spLocks noChangeShapeType="1"/>
          </p:cNvSpPr>
          <p:nvPr/>
        </p:nvSpPr>
        <p:spPr bwMode="auto">
          <a:xfrm>
            <a:off x="4800600" y="3124200"/>
            <a:ext cx="1588" cy="1555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6856" name="Line 8"/>
          <p:cNvSpPr>
            <a:spLocks noChangeShapeType="1"/>
          </p:cNvSpPr>
          <p:nvPr/>
        </p:nvSpPr>
        <p:spPr bwMode="auto">
          <a:xfrm>
            <a:off x="4800600" y="35814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6857" name="Line 9"/>
          <p:cNvSpPr>
            <a:spLocks noChangeShapeType="1"/>
          </p:cNvSpPr>
          <p:nvPr/>
        </p:nvSpPr>
        <p:spPr bwMode="auto">
          <a:xfrm>
            <a:off x="6477000" y="4343400"/>
            <a:ext cx="990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6858" name="Line 10"/>
          <p:cNvSpPr>
            <a:spLocks noChangeShapeType="1"/>
          </p:cNvSpPr>
          <p:nvPr/>
        </p:nvSpPr>
        <p:spPr bwMode="auto">
          <a:xfrm>
            <a:off x="4800600" y="44958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6859" name="Line 11"/>
          <p:cNvSpPr>
            <a:spLocks noChangeShapeType="1"/>
          </p:cNvSpPr>
          <p:nvPr/>
        </p:nvSpPr>
        <p:spPr bwMode="auto">
          <a:xfrm flipH="1">
            <a:off x="2133600" y="4800600"/>
            <a:ext cx="228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6860" name="Line 12"/>
          <p:cNvSpPr>
            <a:spLocks noChangeShapeType="1"/>
          </p:cNvSpPr>
          <p:nvPr/>
        </p:nvSpPr>
        <p:spPr bwMode="auto">
          <a:xfrm>
            <a:off x="2133600" y="2895600"/>
            <a:ext cx="228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6861" name="Line 13"/>
          <p:cNvSpPr>
            <a:spLocks noChangeShapeType="1"/>
          </p:cNvSpPr>
          <p:nvPr/>
        </p:nvSpPr>
        <p:spPr bwMode="auto">
          <a:xfrm>
            <a:off x="2133600" y="2895600"/>
            <a:ext cx="0" cy="1905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6862" name="Line 14"/>
          <p:cNvSpPr>
            <a:spLocks noChangeShapeType="1"/>
          </p:cNvSpPr>
          <p:nvPr/>
        </p:nvSpPr>
        <p:spPr bwMode="auto">
          <a:xfrm>
            <a:off x="7239000" y="5257800"/>
            <a:ext cx="228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med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6863" name="Line 15"/>
          <p:cNvSpPr>
            <a:spLocks noChangeShapeType="1"/>
          </p:cNvSpPr>
          <p:nvPr/>
        </p:nvSpPr>
        <p:spPr bwMode="auto">
          <a:xfrm>
            <a:off x="7467600" y="4343400"/>
            <a:ext cx="0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6864" name="Rectangle 16"/>
          <p:cNvSpPr>
            <a:spLocks noChangeArrowheads="1"/>
          </p:cNvSpPr>
          <p:nvPr/>
        </p:nvSpPr>
        <p:spPr bwMode="auto">
          <a:xfrm>
            <a:off x="2362200" y="5105400"/>
            <a:ext cx="4876800" cy="3048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/>
              <a:t>Done. The remaining cluster survivors are the pick of the litter.</a:t>
            </a:r>
          </a:p>
        </p:txBody>
      </p:sp>
      <p:sp>
        <p:nvSpPr>
          <p:cNvPr id="206865" name="Rectangle 17"/>
          <p:cNvSpPr>
            <a:spLocks noChangeArrowheads="1"/>
          </p:cNvSpPr>
          <p:nvPr/>
        </p:nvSpPr>
        <p:spPr bwMode="auto">
          <a:xfrm>
            <a:off x="4495800" y="4495800"/>
            <a:ext cx="3048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no</a:t>
            </a:r>
          </a:p>
        </p:txBody>
      </p:sp>
      <p:sp>
        <p:nvSpPr>
          <p:cNvPr id="206866" name="Rectangle 18"/>
          <p:cNvSpPr>
            <a:spLocks noChangeArrowheads="1"/>
          </p:cNvSpPr>
          <p:nvPr/>
        </p:nvSpPr>
        <p:spPr bwMode="auto">
          <a:xfrm>
            <a:off x="6477000" y="4191000"/>
            <a:ext cx="3810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yes</a:t>
            </a:r>
          </a:p>
        </p:txBody>
      </p:sp>
      <p:sp>
        <p:nvSpPr>
          <p:cNvPr id="206867" name="Rectangle 19"/>
          <p:cNvSpPr>
            <a:spLocks noChangeArrowheads="1"/>
          </p:cNvSpPr>
          <p:nvPr/>
        </p:nvSpPr>
        <p:spPr bwMode="auto">
          <a:xfrm>
            <a:off x="2362200" y="1295400"/>
            <a:ext cx="4876800" cy="609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/>
              <a:t>Let (</a:t>
            </a:r>
            <a:r>
              <a:rPr lang="en-US">
                <a:latin typeface="Symbol" pitchFamily="18" charset="2"/>
              </a:rPr>
              <a:t>q</a:t>
            </a:r>
            <a:r>
              <a:rPr lang="en-US"/>
              <a:t>, </a:t>
            </a:r>
            <a:r>
              <a:rPr lang="en-US">
                <a:latin typeface="Symbol" pitchFamily="18" charset="2"/>
              </a:rPr>
              <a:t>j</a:t>
            </a:r>
            <a:r>
              <a:rPr lang="en-US" i="1" baseline="-25000"/>
              <a:t>R</a:t>
            </a:r>
            <a:r>
              <a:rPr lang="en-US"/>
              <a:t>, </a:t>
            </a:r>
            <a:r>
              <a:rPr lang="en-US">
                <a:latin typeface="Symbol" pitchFamily="18" charset="2"/>
              </a:rPr>
              <a:t>L</a:t>
            </a:r>
            <a:r>
              <a:rPr lang="en-US"/>
              <a:t>) represent a candidate with peer offset </a:t>
            </a:r>
            <a:r>
              <a:rPr lang="en-US">
                <a:latin typeface="Symbol" pitchFamily="18" charset="2"/>
              </a:rPr>
              <a:t>q, </a:t>
            </a:r>
            <a:r>
              <a:rPr lang="en-US"/>
              <a:t>jitter </a:t>
            </a:r>
            <a:r>
              <a:rPr lang="en-US">
                <a:latin typeface="Symbol" pitchFamily="18" charset="2"/>
              </a:rPr>
              <a:t>j</a:t>
            </a:r>
            <a:r>
              <a:rPr lang="en-US"/>
              <a:t> and a weight factor </a:t>
            </a:r>
            <a:r>
              <a:rPr lang="en-US">
                <a:latin typeface="Symbol" pitchFamily="18" charset="2"/>
              </a:rPr>
              <a:t>L</a:t>
            </a:r>
            <a:r>
              <a:rPr lang="en-US"/>
              <a:t> equal to stratum as the high order field and root distance as the low order field.</a:t>
            </a:r>
          </a:p>
        </p:txBody>
      </p:sp>
      <p:sp>
        <p:nvSpPr>
          <p:cNvPr id="206868" name="Rectangle 20"/>
          <p:cNvSpPr>
            <a:spLocks noChangeArrowheads="1"/>
          </p:cNvSpPr>
          <p:nvPr/>
        </p:nvSpPr>
        <p:spPr bwMode="auto">
          <a:xfrm>
            <a:off x="2362200" y="3733800"/>
            <a:ext cx="4876800" cy="3048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 anchorCtr="1"/>
          <a:lstStyle/>
          <a:p>
            <a:pPr algn="ctr"/>
            <a:r>
              <a:rPr lang="en-US"/>
              <a:t>Select </a:t>
            </a:r>
            <a:r>
              <a:rPr lang="en-US">
                <a:latin typeface="Symbol" pitchFamily="18" charset="2"/>
              </a:rPr>
              <a:t>j</a:t>
            </a:r>
            <a:r>
              <a:rPr lang="en-US" i="1" baseline="-25000"/>
              <a:t>min</a:t>
            </a:r>
            <a:r>
              <a:rPr lang="en-US"/>
              <a:t> as the candidate with minimum </a:t>
            </a:r>
            <a:r>
              <a:rPr lang="en-US">
                <a:latin typeface="Symbol" pitchFamily="18" charset="2"/>
              </a:rPr>
              <a:t>j</a:t>
            </a:r>
            <a:r>
              <a:rPr lang="en-US"/>
              <a:t>.</a:t>
            </a:r>
          </a:p>
        </p:txBody>
      </p:sp>
      <p:sp>
        <p:nvSpPr>
          <p:cNvPr id="206869" name="Rectangle 21"/>
          <p:cNvSpPr>
            <a:spLocks noChangeArrowheads="1"/>
          </p:cNvSpPr>
          <p:nvPr/>
        </p:nvSpPr>
        <p:spPr bwMode="auto">
          <a:xfrm>
            <a:off x="2362200" y="2057400"/>
            <a:ext cx="48768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/>
              <a:t>Sort the candidates by increasing </a:t>
            </a:r>
            <a:r>
              <a:rPr lang="en-US">
                <a:latin typeface="Symbol" pitchFamily="18" charset="2"/>
              </a:rPr>
              <a:t>L</a:t>
            </a:r>
            <a:r>
              <a:rPr lang="en-US"/>
              <a:t>. Let </a:t>
            </a:r>
            <a:r>
              <a:rPr lang="en-US" i="1"/>
              <a:t>n</a:t>
            </a:r>
            <a:r>
              <a:rPr lang="en-US"/>
              <a:t> be the number of candidates and </a:t>
            </a:r>
            <a:r>
              <a:rPr lang="en-US" i="1"/>
              <a:t>n</a:t>
            </a:r>
            <a:r>
              <a:rPr lang="en-US" i="1" baseline="-25000"/>
              <a:t>min</a:t>
            </a:r>
            <a:r>
              <a:rPr lang="en-US"/>
              <a:t> </a:t>
            </a:r>
            <a:r>
              <a:rPr lang="en-US">
                <a:latin typeface="Times New Roman" pitchFamily="18" charset="0"/>
              </a:rPr>
              <a:t>≤</a:t>
            </a:r>
            <a:r>
              <a:rPr lang="en-US"/>
              <a:t> </a:t>
            </a:r>
            <a:r>
              <a:rPr lang="en-US" i="1"/>
              <a:t>n</a:t>
            </a:r>
            <a:r>
              <a:rPr lang="en-US"/>
              <a:t> the minimum number of survivors.</a:t>
            </a:r>
          </a:p>
        </p:txBody>
      </p:sp>
      <p:sp>
        <p:nvSpPr>
          <p:cNvPr id="206870" name="Line 22"/>
          <p:cNvSpPr>
            <a:spLocks noChangeShapeType="1"/>
          </p:cNvSpPr>
          <p:nvPr/>
        </p:nvSpPr>
        <p:spPr bwMode="auto">
          <a:xfrm>
            <a:off x="4800600" y="40386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6871" name="Line 23"/>
          <p:cNvSpPr>
            <a:spLocks noChangeShapeType="1"/>
          </p:cNvSpPr>
          <p:nvPr/>
        </p:nvSpPr>
        <p:spPr bwMode="auto">
          <a:xfrm>
            <a:off x="4800600" y="19050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6872" name="Rectangle 24"/>
          <p:cNvSpPr>
            <a:spLocks noChangeArrowheads="1"/>
          </p:cNvSpPr>
          <p:nvPr/>
        </p:nvSpPr>
        <p:spPr bwMode="auto">
          <a:xfrm>
            <a:off x="3124200" y="4191000"/>
            <a:ext cx="3352800" cy="3048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>
                <a:latin typeface="Symbol" pitchFamily="18" charset="2"/>
              </a:rPr>
              <a:t>j</a:t>
            </a:r>
            <a:r>
              <a:rPr lang="en-US" i="1" baseline="-25000"/>
              <a:t>max</a:t>
            </a:r>
            <a:r>
              <a:rPr lang="en-US"/>
              <a:t> &lt; </a:t>
            </a:r>
            <a:r>
              <a:rPr lang="en-US">
                <a:latin typeface="Symbol" pitchFamily="18" charset="2"/>
              </a:rPr>
              <a:t>j</a:t>
            </a:r>
            <a:r>
              <a:rPr lang="en-US" i="1" baseline="-25000"/>
              <a:t>min</a:t>
            </a:r>
            <a:r>
              <a:rPr lang="en-US"/>
              <a:t> or </a:t>
            </a:r>
            <a:r>
              <a:rPr lang="en-US" i="1"/>
              <a:t>n</a:t>
            </a:r>
            <a:r>
              <a:rPr lang="en-US"/>
              <a:t> </a:t>
            </a:r>
            <a:r>
              <a:rPr lang="en-US">
                <a:latin typeface="Times New Roman" pitchFamily="18" charset="0"/>
              </a:rPr>
              <a:t>≤</a:t>
            </a:r>
            <a:r>
              <a:rPr lang="en-US"/>
              <a:t> </a:t>
            </a:r>
            <a:r>
              <a:rPr lang="en-US" i="1"/>
              <a:t>n</a:t>
            </a:r>
            <a:r>
              <a:rPr lang="en-US" i="1" baseline="-25000"/>
              <a:t>min</a:t>
            </a:r>
            <a:r>
              <a:rPr lang="en-US"/>
              <a:t> or </a:t>
            </a:r>
            <a:r>
              <a:rPr lang="en-US">
                <a:latin typeface="Symbol" pitchFamily="18" charset="2"/>
              </a:rPr>
              <a:t>j</a:t>
            </a:r>
            <a:r>
              <a:rPr lang="en-US" i="1" baseline="-25000"/>
              <a:t>max</a:t>
            </a:r>
            <a:r>
              <a:rPr lang="en-US"/>
              <a:t> is prefer peer?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46BB2-004D-4857-ABB4-2A44253DE17C}" type="datetime5">
              <a:rPr lang="en-US"/>
              <a:pPr/>
              <a:t>20-Jul-07</a:t>
            </a:fld>
            <a:endParaRPr lang="en-US"/>
          </a:p>
        </p:txBody>
      </p:sp>
      <p:sp>
        <p:nvSpPr>
          <p:cNvPr id="2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FBAC5-4B85-48C8-AB34-4E2BA9B8513E}" type="slidenum">
              <a:rPr lang="en-US"/>
              <a:pPr/>
              <a:t>17</a:t>
            </a:fld>
            <a:endParaRPr lang="en-US"/>
          </a:p>
        </p:txBody>
      </p:sp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NTP dataflow analysis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971800"/>
            <a:ext cx="7772400" cy="3276600"/>
          </a:xfrm>
          <a:noFill/>
          <a:ln/>
        </p:spPr>
        <p:txBody>
          <a:bodyPr/>
          <a:lstStyle/>
          <a:p>
            <a:r>
              <a:rPr lang="en-US"/>
              <a:t>Each server provides delay </a:t>
            </a:r>
            <a:r>
              <a:rPr lang="en-US">
                <a:latin typeface="Symbol" pitchFamily="18" charset="2"/>
              </a:rPr>
              <a:t>D</a:t>
            </a:r>
            <a:r>
              <a:rPr lang="en-US"/>
              <a:t> and dispersion </a:t>
            </a:r>
            <a:r>
              <a:rPr lang="en-US">
                <a:latin typeface="Symbol" pitchFamily="18" charset="2"/>
              </a:rPr>
              <a:t>E</a:t>
            </a:r>
            <a:r>
              <a:rPr lang="en-US"/>
              <a:t> relative to the root of the synchronization subtree.</a:t>
            </a:r>
          </a:p>
          <a:p>
            <a:r>
              <a:rPr lang="en-US"/>
              <a:t>As each NTP message arrives, the peer process updates peer offset </a:t>
            </a:r>
            <a:r>
              <a:rPr lang="en-US">
                <a:latin typeface="Symbol" pitchFamily="18" charset="2"/>
              </a:rPr>
              <a:t>q, </a:t>
            </a:r>
            <a:r>
              <a:rPr lang="en-US"/>
              <a:t>delay</a:t>
            </a:r>
            <a:r>
              <a:rPr lang="en-US">
                <a:latin typeface="Symbol" pitchFamily="18" charset="2"/>
              </a:rPr>
              <a:t> d, </a:t>
            </a:r>
            <a:r>
              <a:rPr lang="en-US"/>
              <a:t>dispersion</a:t>
            </a:r>
            <a:r>
              <a:rPr lang="en-US">
                <a:latin typeface="Symbol" pitchFamily="18" charset="2"/>
              </a:rPr>
              <a:t> e</a:t>
            </a:r>
            <a:r>
              <a:rPr lang="en-US"/>
              <a:t> and jitter </a:t>
            </a:r>
            <a:r>
              <a:rPr lang="en-US">
                <a:latin typeface="Symbol" pitchFamily="18" charset="2"/>
              </a:rPr>
              <a:t>j</a:t>
            </a:r>
            <a:r>
              <a:rPr lang="en-US"/>
              <a:t>.</a:t>
            </a:r>
          </a:p>
          <a:p>
            <a:r>
              <a:rPr lang="en-US"/>
              <a:t>At system poll intervals, the clock selection and combining algorithms updates system offset </a:t>
            </a:r>
            <a:r>
              <a:rPr lang="en-US">
                <a:latin typeface="Symbol" pitchFamily="18" charset="2"/>
              </a:rPr>
              <a:t>Q</a:t>
            </a:r>
            <a:r>
              <a:rPr lang="en-US"/>
              <a:t>, delay </a:t>
            </a:r>
            <a:r>
              <a:rPr lang="en-US">
                <a:latin typeface="Symbol" pitchFamily="18" charset="2"/>
              </a:rPr>
              <a:t>D,</a:t>
            </a:r>
            <a:r>
              <a:rPr lang="en-US"/>
              <a:t> dispersion </a:t>
            </a:r>
            <a:r>
              <a:rPr lang="en-US">
                <a:latin typeface="Symbol" pitchFamily="18" charset="2"/>
              </a:rPr>
              <a:t>E </a:t>
            </a:r>
            <a:r>
              <a:rPr lang="en-US">
                <a:latin typeface="Times New Roman" pitchFamily="18" charset="0"/>
              </a:rPr>
              <a:t>and jitter</a:t>
            </a:r>
            <a:r>
              <a:rPr lang="en-US">
                <a:latin typeface="Symbol" pitchFamily="18" charset="2"/>
              </a:rPr>
              <a:t> J.</a:t>
            </a:r>
            <a:endParaRPr lang="en-US"/>
          </a:p>
          <a:p>
            <a:r>
              <a:rPr lang="en-US"/>
              <a:t>Dispersions </a:t>
            </a:r>
            <a:r>
              <a:rPr lang="en-US">
                <a:latin typeface="Symbol" pitchFamily="18" charset="2"/>
              </a:rPr>
              <a:t>e </a:t>
            </a:r>
            <a:r>
              <a:rPr lang="en-US"/>
              <a:t>and </a:t>
            </a:r>
            <a:r>
              <a:rPr lang="en-US">
                <a:latin typeface="Symbol" pitchFamily="18" charset="2"/>
              </a:rPr>
              <a:t>E</a:t>
            </a:r>
            <a:r>
              <a:rPr lang="en-US"/>
              <a:t> increase with time at a rate depending on specified frequency tolerance </a:t>
            </a:r>
            <a:r>
              <a:rPr lang="en-US">
                <a:latin typeface="Symbol" pitchFamily="18" charset="2"/>
              </a:rPr>
              <a:t>f.</a:t>
            </a:r>
          </a:p>
        </p:txBody>
      </p:sp>
      <p:sp>
        <p:nvSpPr>
          <p:cNvPr id="52228" name="Rectangle 4"/>
          <p:cNvSpPr>
            <a:spLocks noChangeArrowheads="1"/>
          </p:cNvSpPr>
          <p:nvPr/>
        </p:nvSpPr>
        <p:spPr bwMode="auto">
          <a:xfrm>
            <a:off x="2139950" y="996950"/>
            <a:ext cx="901700" cy="4445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Server 1</a:t>
            </a:r>
          </a:p>
          <a:p>
            <a:pPr algn="ctr"/>
            <a:r>
              <a:rPr lang="en-US">
                <a:latin typeface="Symbol" pitchFamily="18" charset="2"/>
              </a:rPr>
              <a:t>D, E</a:t>
            </a:r>
          </a:p>
        </p:txBody>
      </p:sp>
      <p:sp>
        <p:nvSpPr>
          <p:cNvPr id="52229" name="Rectangle 5"/>
          <p:cNvSpPr>
            <a:spLocks noChangeArrowheads="1"/>
          </p:cNvSpPr>
          <p:nvPr/>
        </p:nvSpPr>
        <p:spPr bwMode="auto">
          <a:xfrm>
            <a:off x="2139950" y="1606550"/>
            <a:ext cx="901700" cy="4445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Server 2</a:t>
            </a:r>
          </a:p>
          <a:p>
            <a:pPr algn="ctr"/>
            <a:r>
              <a:rPr lang="en-US">
                <a:latin typeface="Symbol" pitchFamily="18" charset="2"/>
              </a:rPr>
              <a:t>D, E</a:t>
            </a:r>
          </a:p>
        </p:txBody>
      </p:sp>
      <p:sp>
        <p:nvSpPr>
          <p:cNvPr id="52230" name="Rectangle 6"/>
          <p:cNvSpPr>
            <a:spLocks noChangeArrowheads="1"/>
          </p:cNvSpPr>
          <p:nvPr/>
        </p:nvSpPr>
        <p:spPr bwMode="auto">
          <a:xfrm>
            <a:off x="3511550" y="996950"/>
            <a:ext cx="901700" cy="4445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Peer 1</a:t>
            </a:r>
          </a:p>
          <a:p>
            <a:pPr algn="ctr"/>
            <a:r>
              <a:rPr lang="en-US">
                <a:latin typeface="Symbol" pitchFamily="18" charset="2"/>
              </a:rPr>
              <a:t>q, d, e, j</a:t>
            </a:r>
            <a:endParaRPr lang="en-US" baseline="-25000">
              <a:latin typeface="Times New Roman" pitchFamily="18" charset="0"/>
            </a:endParaRPr>
          </a:p>
        </p:txBody>
      </p:sp>
      <p:sp>
        <p:nvSpPr>
          <p:cNvPr id="52231" name="Rectangle 7"/>
          <p:cNvSpPr>
            <a:spLocks noChangeArrowheads="1"/>
          </p:cNvSpPr>
          <p:nvPr/>
        </p:nvSpPr>
        <p:spPr bwMode="auto">
          <a:xfrm>
            <a:off x="2139950" y="2216150"/>
            <a:ext cx="901700" cy="4445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Server 3</a:t>
            </a:r>
          </a:p>
          <a:p>
            <a:pPr algn="ctr"/>
            <a:r>
              <a:rPr lang="en-US">
                <a:latin typeface="Symbol" pitchFamily="18" charset="2"/>
              </a:rPr>
              <a:t>D, E</a:t>
            </a:r>
          </a:p>
        </p:txBody>
      </p:sp>
      <p:sp>
        <p:nvSpPr>
          <p:cNvPr id="52232" name="Rectangle 8"/>
          <p:cNvSpPr>
            <a:spLocks noChangeArrowheads="1"/>
          </p:cNvSpPr>
          <p:nvPr/>
        </p:nvSpPr>
        <p:spPr bwMode="auto">
          <a:xfrm>
            <a:off x="3511550" y="1606550"/>
            <a:ext cx="901700" cy="4445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Peer 2</a:t>
            </a:r>
          </a:p>
          <a:p>
            <a:pPr algn="ctr"/>
            <a:r>
              <a:rPr lang="en-US">
                <a:latin typeface="Symbol" pitchFamily="18" charset="2"/>
              </a:rPr>
              <a:t>q, d, e , j</a:t>
            </a:r>
            <a:endParaRPr lang="en-US" baseline="-25000">
              <a:latin typeface="Times New Roman" pitchFamily="18" charset="0"/>
            </a:endParaRPr>
          </a:p>
        </p:txBody>
      </p:sp>
      <p:sp>
        <p:nvSpPr>
          <p:cNvPr id="52233" name="Rectangle 9"/>
          <p:cNvSpPr>
            <a:spLocks noChangeArrowheads="1"/>
          </p:cNvSpPr>
          <p:nvPr/>
        </p:nvSpPr>
        <p:spPr bwMode="auto">
          <a:xfrm>
            <a:off x="3511550" y="2216150"/>
            <a:ext cx="901700" cy="4445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Peer 3</a:t>
            </a:r>
          </a:p>
          <a:p>
            <a:pPr algn="ctr"/>
            <a:r>
              <a:rPr lang="en-US">
                <a:latin typeface="Symbol" pitchFamily="18" charset="2"/>
              </a:rPr>
              <a:t>q, d, e , j</a:t>
            </a:r>
            <a:endParaRPr lang="en-US" baseline="-25000">
              <a:latin typeface="Times New Roman" pitchFamily="18" charset="0"/>
            </a:endParaRPr>
          </a:p>
        </p:txBody>
      </p:sp>
      <p:sp>
        <p:nvSpPr>
          <p:cNvPr id="52234" name="Rectangle 10"/>
          <p:cNvSpPr>
            <a:spLocks noChangeArrowheads="1"/>
          </p:cNvSpPr>
          <p:nvPr/>
        </p:nvSpPr>
        <p:spPr bwMode="auto">
          <a:xfrm>
            <a:off x="4883150" y="996950"/>
            <a:ext cx="1136650" cy="167005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Selection</a:t>
            </a:r>
          </a:p>
          <a:p>
            <a:pPr algn="ctr"/>
            <a:r>
              <a:rPr lang="en-US"/>
              <a:t>and</a:t>
            </a:r>
          </a:p>
          <a:p>
            <a:pPr algn="ctr"/>
            <a:r>
              <a:rPr lang="en-US"/>
              <a:t>Combining</a:t>
            </a:r>
          </a:p>
          <a:p>
            <a:pPr algn="ctr"/>
            <a:r>
              <a:rPr lang="en-US"/>
              <a:t>Algorithms</a:t>
            </a:r>
          </a:p>
        </p:txBody>
      </p:sp>
      <p:sp>
        <p:nvSpPr>
          <p:cNvPr id="52235" name="Rectangle 11"/>
          <p:cNvSpPr>
            <a:spLocks noChangeArrowheads="1"/>
          </p:cNvSpPr>
          <p:nvPr/>
        </p:nvSpPr>
        <p:spPr bwMode="auto">
          <a:xfrm>
            <a:off x="6477000" y="1600200"/>
            <a:ext cx="901700" cy="4445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System</a:t>
            </a:r>
          </a:p>
          <a:p>
            <a:pPr algn="ctr"/>
            <a:r>
              <a:rPr lang="en-US">
                <a:latin typeface="Symbol" pitchFamily="18" charset="2"/>
              </a:rPr>
              <a:t>Q, D, E, J</a:t>
            </a:r>
          </a:p>
        </p:txBody>
      </p:sp>
      <p:sp>
        <p:nvSpPr>
          <p:cNvPr id="52236" name="Line 12"/>
          <p:cNvSpPr>
            <a:spLocks noChangeShapeType="1"/>
          </p:cNvSpPr>
          <p:nvPr/>
        </p:nvSpPr>
        <p:spPr bwMode="auto">
          <a:xfrm>
            <a:off x="3048000" y="1219200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237" name="Line 13"/>
          <p:cNvSpPr>
            <a:spLocks noChangeShapeType="1"/>
          </p:cNvSpPr>
          <p:nvPr/>
        </p:nvSpPr>
        <p:spPr bwMode="auto">
          <a:xfrm>
            <a:off x="3048000" y="1828800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238" name="Line 14"/>
          <p:cNvSpPr>
            <a:spLocks noChangeShapeType="1"/>
          </p:cNvSpPr>
          <p:nvPr/>
        </p:nvSpPr>
        <p:spPr bwMode="auto">
          <a:xfrm>
            <a:off x="3048000" y="2438400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239" name="Line 15"/>
          <p:cNvSpPr>
            <a:spLocks noChangeShapeType="1"/>
          </p:cNvSpPr>
          <p:nvPr/>
        </p:nvSpPr>
        <p:spPr bwMode="auto">
          <a:xfrm>
            <a:off x="4419600" y="1219200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240" name="Line 16"/>
          <p:cNvSpPr>
            <a:spLocks noChangeShapeType="1"/>
          </p:cNvSpPr>
          <p:nvPr/>
        </p:nvSpPr>
        <p:spPr bwMode="auto">
          <a:xfrm>
            <a:off x="4419600" y="1828800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241" name="Line 17"/>
          <p:cNvSpPr>
            <a:spLocks noChangeShapeType="1"/>
          </p:cNvSpPr>
          <p:nvPr/>
        </p:nvSpPr>
        <p:spPr bwMode="auto">
          <a:xfrm>
            <a:off x="4419600" y="2438400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242" name="Line 18"/>
          <p:cNvSpPr>
            <a:spLocks noChangeShapeType="1"/>
          </p:cNvSpPr>
          <p:nvPr/>
        </p:nvSpPr>
        <p:spPr bwMode="auto">
          <a:xfrm>
            <a:off x="6013450" y="1822450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2B03C-CFC2-4C81-8A0F-310BF48A4162}" type="datetime5">
              <a:rPr lang="en-US"/>
              <a:pPr/>
              <a:t>20-Jul-07</a:t>
            </a:fld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CDF9A-8121-44A8-BD82-0D87A0AA1334}" type="slidenum">
              <a:rPr lang="en-US"/>
              <a:pPr/>
              <a:t>18</a:t>
            </a:fld>
            <a:endParaRPr lang="en-US"/>
          </a:p>
        </p:txBody>
      </p:sp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Error budget - notation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914400"/>
            <a:ext cx="3810000" cy="5257800"/>
          </a:xfrm>
        </p:spPr>
        <p:txBody>
          <a:bodyPr/>
          <a:lstStyle/>
          <a:p>
            <a:r>
              <a:rPr lang="en-US" sz="1600"/>
              <a:t>System variables</a:t>
            </a:r>
            <a:br>
              <a:rPr lang="en-US" sz="1600"/>
            </a:br>
            <a:r>
              <a:rPr lang="en-US" sz="1600">
                <a:latin typeface="Symbol" pitchFamily="18" charset="2"/>
              </a:rPr>
              <a:t>Q	</a:t>
            </a:r>
            <a:r>
              <a:rPr lang="en-US" sz="1600"/>
              <a:t>clock offset</a:t>
            </a:r>
            <a:br>
              <a:rPr lang="en-US" sz="1600"/>
            </a:br>
            <a:r>
              <a:rPr lang="en-US" sz="1600">
                <a:latin typeface="Symbol" pitchFamily="18" charset="2"/>
              </a:rPr>
              <a:t>D	</a:t>
            </a:r>
            <a:r>
              <a:rPr lang="en-US" sz="1600"/>
              <a:t>root delay</a:t>
            </a:r>
            <a:br>
              <a:rPr lang="en-US" sz="1600"/>
            </a:br>
            <a:r>
              <a:rPr lang="en-US" sz="1600">
                <a:latin typeface="Symbol" pitchFamily="18" charset="2"/>
              </a:rPr>
              <a:t>E	</a:t>
            </a:r>
            <a:r>
              <a:rPr lang="en-US" sz="1600"/>
              <a:t>root dispersion</a:t>
            </a:r>
            <a:br>
              <a:rPr lang="en-US" sz="1600"/>
            </a:br>
            <a:r>
              <a:rPr lang="en-US" sz="1600">
                <a:latin typeface="Symbol" pitchFamily="18" charset="2"/>
              </a:rPr>
              <a:t>j</a:t>
            </a:r>
            <a:r>
              <a:rPr lang="en-US" sz="1600" i="1" baseline="-25000"/>
              <a:t>s	</a:t>
            </a:r>
            <a:r>
              <a:rPr lang="en-US" sz="1600"/>
              <a:t>selection jitter</a:t>
            </a:r>
            <a:br>
              <a:rPr lang="en-US" sz="1600"/>
            </a:br>
            <a:r>
              <a:rPr lang="en-US" sz="1600">
                <a:latin typeface="Symbol" pitchFamily="18" charset="2"/>
              </a:rPr>
              <a:t>j</a:t>
            </a:r>
            <a:r>
              <a:rPr lang="en-US" sz="1600"/>
              <a:t>	jitter</a:t>
            </a:r>
            <a:br>
              <a:rPr lang="en-US" sz="1600"/>
            </a:br>
            <a:r>
              <a:rPr lang="en-US" sz="1600"/>
              <a:t> </a:t>
            </a:r>
            <a:r>
              <a:rPr lang="en-US" sz="1600">
                <a:latin typeface="Symbol" pitchFamily="18" charset="2"/>
              </a:rPr>
              <a:t>t</a:t>
            </a:r>
            <a:r>
              <a:rPr lang="en-US" sz="1600"/>
              <a:t> 	interval since last update</a:t>
            </a:r>
            <a:br>
              <a:rPr lang="en-US" sz="1600"/>
            </a:br>
            <a:r>
              <a:rPr lang="en-US" sz="1600" i="1"/>
              <a:t>m</a:t>
            </a:r>
            <a:r>
              <a:rPr lang="en-US" sz="1600"/>
              <a:t>	number of peers</a:t>
            </a:r>
          </a:p>
          <a:p>
            <a:r>
              <a:rPr lang="en-US" sz="1600"/>
              <a:t>Peer variables</a:t>
            </a:r>
            <a:br>
              <a:rPr lang="en-US" sz="1600"/>
            </a:br>
            <a:r>
              <a:rPr lang="en-US" sz="1600">
                <a:latin typeface="Symbol" pitchFamily="18" charset="2"/>
              </a:rPr>
              <a:t>q	</a:t>
            </a:r>
            <a:r>
              <a:rPr lang="en-US" sz="1600"/>
              <a:t>clock offset</a:t>
            </a:r>
            <a:br>
              <a:rPr lang="en-US" sz="1600"/>
            </a:br>
            <a:r>
              <a:rPr lang="en-US" sz="1600">
                <a:latin typeface="Symbol" pitchFamily="18" charset="2"/>
              </a:rPr>
              <a:t>d	</a:t>
            </a:r>
            <a:r>
              <a:rPr lang="en-US" sz="1600"/>
              <a:t>roundtrip delay</a:t>
            </a:r>
            <a:br>
              <a:rPr lang="en-US" sz="1600"/>
            </a:br>
            <a:r>
              <a:rPr lang="en-US" sz="1600">
                <a:latin typeface="Symbol" pitchFamily="18" charset="2"/>
              </a:rPr>
              <a:t>e	</a:t>
            </a:r>
            <a:r>
              <a:rPr lang="en-US" sz="1600"/>
              <a:t>dispersion</a:t>
            </a:r>
            <a:br>
              <a:rPr lang="en-US" sz="1600"/>
            </a:br>
            <a:r>
              <a:rPr lang="en-US" sz="1600">
                <a:latin typeface="Symbol" pitchFamily="18" charset="2"/>
              </a:rPr>
              <a:t>j</a:t>
            </a:r>
            <a:r>
              <a:rPr lang="en-US" sz="1600" i="1" baseline="-25000"/>
              <a:t>r	</a:t>
            </a:r>
            <a:r>
              <a:rPr lang="en-US" sz="1600"/>
              <a:t>filter jitter</a:t>
            </a:r>
            <a:br>
              <a:rPr lang="en-US" sz="1600"/>
            </a:br>
            <a:r>
              <a:rPr lang="en-US" sz="1600" i="1"/>
              <a:t>n</a:t>
            </a:r>
            <a:r>
              <a:rPr lang="en-US" sz="1600"/>
              <a:t>	number of filter stages</a:t>
            </a:r>
            <a:br>
              <a:rPr lang="en-US" sz="1600"/>
            </a:br>
            <a:r>
              <a:rPr lang="en-US" sz="1600">
                <a:latin typeface="Symbol" pitchFamily="18" charset="2"/>
              </a:rPr>
              <a:t>t</a:t>
            </a:r>
            <a:r>
              <a:rPr lang="en-US" sz="1600"/>
              <a:t> 	interval since last update</a:t>
            </a:r>
          </a:p>
          <a:p>
            <a:endParaRPr lang="en-US" sz="1600"/>
          </a:p>
        </p:txBody>
      </p:sp>
      <p:sp>
        <p:nvSpPr>
          <p:cNvPr id="47108" name="Rectangle 4"/>
          <p:cNvSpPr>
            <a:spLocks noChangeArrowheads="1"/>
          </p:cNvSpPr>
          <p:nvPr/>
        </p:nvSpPr>
        <p:spPr bwMode="auto">
          <a:xfrm>
            <a:off x="685800" y="914400"/>
            <a:ext cx="38100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>
              <a:lnSpc>
                <a:spcPts val="2400"/>
              </a:lnSpc>
              <a:spcBef>
                <a:spcPts val="800"/>
              </a:spcBef>
              <a:buClr>
                <a:srgbClr val="FF0033"/>
              </a:buClr>
              <a:buSzPct val="75000"/>
              <a:buFontTx/>
              <a:buChar char="o"/>
            </a:pPr>
            <a:r>
              <a:rPr lang="en-US" sz="1600"/>
              <a:t>Constants (peers </a:t>
            </a:r>
            <a:r>
              <a:rPr lang="en-US" sz="1600" i="1"/>
              <a:t>A</a:t>
            </a:r>
            <a:r>
              <a:rPr lang="en-US" sz="1600"/>
              <a:t> and </a:t>
            </a:r>
            <a:r>
              <a:rPr lang="en-US" sz="1600" i="1"/>
              <a:t>B</a:t>
            </a:r>
            <a:r>
              <a:rPr lang="en-US" sz="1600"/>
              <a:t>)</a:t>
            </a:r>
            <a:br>
              <a:rPr lang="en-US" sz="1600"/>
            </a:br>
            <a:r>
              <a:rPr lang="en-US" sz="1600">
                <a:latin typeface="Symbol" pitchFamily="18" charset="2"/>
              </a:rPr>
              <a:t>r	</a:t>
            </a:r>
            <a:r>
              <a:rPr lang="en-US" sz="1600"/>
              <a:t>maximum reading error</a:t>
            </a:r>
            <a:br>
              <a:rPr lang="en-US" sz="1600"/>
            </a:br>
            <a:r>
              <a:rPr lang="en-US" sz="1600">
                <a:latin typeface="Symbol" pitchFamily="18" charset="2"/>
              </a:rPr>
              <a:t>f	 </a:t>
            </a:r>
            <a:r>
              <a:rPr lang="en-US" sz="1600"/>
              <a:t>maximum frequency error</a:t>
            </a:r>
            <a:br>
              <a:rPr lang="en-US" sz="1600"/>
            </a:br>
            <a:r>
              <a:rPr lang="en-US" sz="1600" i="1"/>
              <a:t>w</a:t>
            </a:r>
            <a:r>
              <a:rPr lang="en-US" sz="1600"/>
              <a:t> 	dispersion normalize: 0.5</a:t>
            </a:r>
          </a:p>
          <a:p>
            <a:pPr marL="342900" indent="-342900">
              <a:lnSpc>
                <a:spcPts val="2400"/>
              </a:lnSpc>
              <a:spcBef>
                <a:spcPts val="800"/>
              </a:spcBef>
              <a:buClr>
                <a:srgbClr val="FF0033"/>
              </a:buClr>
              <a:buSzPct val="75000"/>
              <a:buFontTx/>
              <a:buChar char="o"/>
            </a:pPr>
            <a:r>
              <a:rPr lang="en-US" sz="1600"/>
              <a:t>Packet variables</a:t>
            </a:r>
            <a:br>
              <a:rPr lang="en-US" sz="1600"/>
            </a:br>
            <a:r>
              <a:rPr lang="en-US" sz="1600">
                <a:latin typeface="Symbol" pitchFamily="18" charset="2"/>
              </a:rPr>
              <a:t>D</a:t>
            </a:r>
            <a:r>
              <a:rPr lang="en-US" sz="1600" i="1" baseline="-25000"/>
              <a:t>B	</a:t>
            </a:r>
            <a:r>
              <a:rPr lang="en-US" sz="1600"/>
              <a:t>peer root delay</a:t>
            </a:r>
            <a:br>
              <a:rPr lang="en-US" sz="1600"/>
            </a:br>
            <a:r>
              <a:rPr lang="en-US" sz="1600">
                <a:latin typeface="Symbol" pitchFamily="18" charset="2"/>
              </a:rPr>
              <a:t>E</a:t>
            </a:r>
            <a:r>
              <a:rPr lang="en-US" sz="1600" i="1" baseline="-25000"/>
              <a:t>B	</a:t>
            </a:r>
            <a:r>
              <a:rPr lang="en-US" sz="1600"/>
              <a:t>peer root dispersion</a:t>
            </a:r>
          </a:p>
          <a:p>
            <a:pPr marL="342900" indent="-342900">
              <a:lnSpc>
                <a:spcPts val="2400"/>
              </a:lnSpc>
              <a:spcBef>
                <a:spcPts val="800"/>
              </a:spcBef>
              <a:buClr>
                <a:srgbClr val="FF0033"/>
              </a:buClr>
              <a:buSzPct val="75000"/>
              <a:buFontTx/>
              <a:buChar char="o"/>
            </a:pPr>
            <a:r>
              <a:rPr lang="en-US" sz="1600"/>
              <a:t>Sample variables</a:t>
            </a:r>
            <a:br>
              <a:rPr lang="en-US" sz="1600"/>
            </a:br>
            <a:r>
              <a:rPr lang="en-US" sz="1600" i="1"/>
              <a:t>T</a:t>
            </a:r>
            <a:r>
              <a:rPr lang="en-US" sz="1600" baseline="-25000"/>
              <a:t>1</a:t>
            </a:r>
            <a:r>
              <a:rPr lang="en-US" sz="1600"/>
              <a:t>, </a:t>
            </a:r>
            <a:r>
              <a:rPr lang="en-US" sz="1600" i="1"/>
              <a:t>T</a:t>
            </a:r>
            <a:r>
              <a:rPr lang="en-US" sz="1600" baseline="-25000"/>
              <a:t>2</a:t>
            </a:r>
            <a:r>
              <a:rPr lang="en-US" sz="1600"/>
              <a:t>, </a:t>
            </a:r>
            <a:r>
              <a:rPr lang="en-US" sz="1600" i="1"/>
              <a:t>T</a:t>
            </a:r>
            <a:r>
              <a:rPr lang="en-US" sz="1600" baseline="-25000"/>
              <a:t>3</a:t>
            </a:r>
            <a:r>
              <a:rPr lang="en-US" sz="1600"/>
              <a:t>, </a:t>
            </a:r>
            <a:r>
              <a:rPr lang="en-US" sz="1600" i="1"/>
              <a:t>T</a:t>
            </a:r>
            <a:r>
              <a:rPr lang="en-US" sz="1600" baseline="-25000"/>
              <a:t>4 </a:t>
            </a:r>
            <a:r>
              <a:rPr lang="en-US" sz="1600"/>
              <a:t> protocol timestamps</a:t>
            </a:r>
            <a:br>
              <a:rPr lang="en-US" sz="1600"/>
            </a:br>
            <a:r>
              <a:rPr lang="en-US" sz="1600" i="1"/>
              <a:t>x	</a:t>
            </a:r>
            <a:r>
              <a:rPr lang="en-US" sz="1600"/>
              <a:t>clock offset</a:t>
            </a:r>
            <a:br>
              <a:rPr lang="en-US" sz="1600"/>
            </a:br>
            <a:r>
              <a:rPr lang="en-US" sz="1600" i="1"/>
              <a:t>y	</a:t>
            </a:r>
            <a:r>
              <a:rPr lang="en-US" sz="1600"/>
              <a:t>roundtrip delay</a:t>
            </a:r>
            <a:br>
              <a:rPr lang="en-US" sz="1600"/>
            </a:br>
            <a:r>
              <a:rPr lang="en-US" sz="1600" i="1"/>
              <a:t>z	</a:t>
            </a:r>
            <a:r>
              <a:rPr lang="en-US" sz="1600"/>
              <a:t>dispersion</a:t>
            </a:r>
            <a:br>
              <a:rPr lang="en-US" sz="1600"/>
            </a:br>
            <a:r>
              <a:rPr lang="en-US" sz="1600">
                <a:latin typeface="Symbol" pitchFamily="18" charset="2"/>
              </a:rPr>
              <a:t>t</a:t>
            </a:r>
            <a:r>
              <a:rPr lang="en-US" sz="1600"/>
              <a:t> 	interval since last update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5A525-D52D-47F4-AD76-E67169BD5EA6}" type="datetime5">
              <a:rPr lang="en-US"/>
              <a:pPr/>
              <a:t>20-Jul-07</a:t>
            </a:fld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D36E1-E66C-4B02-B5B0-F3087F58D07F}" type="slidenum">
              <a:rPr lang="en-US"/>
              <a:pPr/>
              <a:t>19</a:t>
            </a:fld>
            <a:endParaRPr lang="en-US"/>
          </a:p>
        </p:txBody>
      </p:sp>
      <p:sp>
        <p:nvSpPr>
          <p:cNvPr id="212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Definitions</a:t>
            </a:r>
          </a:p>
        </p:txBody>
      </p:sp>
      <p:sp>
        <p:nvSpPr>
          <p:cNvPr id="212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Precision: elapsed time to read the system clock from userland.</a:t>
            </a:r>
          </a:p>
          <a:p>
            <a:r>
              <a:rPr lang="en-US"/>
              <a:t>Resolution: significant bits of the timestamp fraction.</a:t>
            </a:r>
          </a:p>
          <a:p>
            <a:r>
              <a:rPr lang="en-US"/>
              <a:t>Maximum error: maximum error due all causes (see error budget).</a:t>
            </a:r>
          </a:p>
          <a:p>
            <a:r>
              <a:rPr lang="en-US"/>
              <a:t>Offset: estimated time offset relative to the server time.</a:t>
            </a:r>
          </a:p>
          <a:p>
            <a:r>
              <a:rPr lang="en-US"/>
              <a:t>Jitter: exponential average of first-order time differences</a:t>
            </a:r>
          </a:p>
          <a:p>
            <a:r>
              <a:rPr lang="en-US"/>
              <a:t>Frequency: estimated frequency offset relative to UTC.</a:t>
            </a:r>
          </a:p>
          <a:p>
            <a:r>
              <a:rPr lang="en-US"/>
              <a:t>Wander: exponential average of first-order frequency differences.</a:t>
            </a:r>
          </a:p>
          <a:p>
            <a:r>
              <a:rPr lang="en-US"/>
              <a:t>Dispersion: maximum error due oscillator frequency tolerance.</a:t>
            </a:r>
          </a:p>
          <a:p>
            <a:r>
              <a:rPr lang="en-US"/>
              <a:t>Root delay: accumulated roundtrip delay via primary server.</a:t>
            </a:r>
          </a:p>
          <a:p>
            <a:r>
              <a:rPr lang="en-US"/>
              <a:t>Root dispersion: accumulated total dispersion from primary server.</a:t>
            </a:r>
          </a:p>
          <a:p>
            <a:r>
              <a:rPr lang="en-US"/>
              <a:t>Estimated error: RMS accumulation from all causes (see error budget).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C2BEA-BA9B-4533-B331-23570DFF30D4}" type="datetime5">
              <a:rPr lang="en-US"/>
              <a:pPr/>
              <a:t>20-Jul-07</a:t>
            </a:fld>
            <a:endParaRPr lang="en-US"/>
          </a:p>
        </p:txBody>
      </p:sp>
      <p:sp>
        <p:nvSpPr>
          <p:cNvPr id="4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5EB5B-29A6-457A-83DF-031CE6667A55}" type="slidenum">
              <a:rPr lang="en-US"/>
              <a:pPr/>
              <a:t>2</a:t>
            </a:fld>
            <a:endParaRPr lang="en-US"/>
          </a:p>
        </p:txBody>
      </p:sp>
      <p:sp>
        <p:nvSpPr>
          <p:cNvPr id="199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Process decomposition</a:t>
            </a:r>
          </a:p>
        </p:txBody>
      </p:sp>
      <p:sp>
        <p:nvSpPr>
          <p:cNvPr id="199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3581400"/>
            <a:ext cx="7772400" cy="2590800"/>
          </a:xfrm>
          <a:noFill/>
          <a:ln/>
        </p:spPr>
        <p:txBody>
          <a:bodyPr/>
          <a:lstStyle/>
          <a:p>
            <a:r>
              <a:rPr lang="en-US"/>
              <a:t>Peer process runs when a packet is received.</a:t>
            </a:r>
          </a:p>
          <a:p>
            <a:r>
              <a:rPr lang="en-US"/>
              <a:t>Poll process sends packets at intervals determined by the clock discipline process and remote server.</a:t>
            </a:r>
          </a:p>
          <a:p>
            <a:r>
              <a:rPr lang="en-US"/>
              <a:t>System process runs when a new peer process update is received.</a:t>
            </a:r>
          </a:p>
          <a:p>
            <a:r>
              <a:rPr lang="en-US"/>
              <a:t>Clock discipline process runs at intervals determined by the measured network phase jitter and clock oscillator (VFO) frequency wander.</a:t>
            </a:r>
          </a:p>
          <a:p>
            <a:r>
              <a:rPr lang="en-US"/>
              <a:t>Clock adjust process runs at intervals of one second.</a:t>
            </a:r>
          </a:p>
        </p:txBody>
      </p:sp>
      <p:sp>
        <p:nvSpPr>
          <p:cNvPr id="199684" name="Rectangle 4"/>
          <p:cNvSpPr>
            <a:spLocks noChangeArrowheads="1"/>
          </p:cNvSpPr>
          <p:nvPr/>
        </p:nvSpPr>
        <p:spPr bwMode="auto">
          <a:xfrm>
            <a:off x="3276600" y="1066800"/>
            <a:ext cx="2971800" cy="1828800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9685" name="Rectangle 5"/>
          <p:cNvSpPr>
            <a:spLocks noChangeArrowheads="1"/>
          </p:cNvSpPr>
          <p:nvPr/>
        </p:nvSpPr>
        <p:spPr bwMode="auto">
          <a:xfrm>
            <a:off x="990600" y="2895600"/>
            <a:ext cx="9144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Remote</a:t>
            </a:r>
            <a:br>
              <a:rPr lang="en-US"/>
            </a:br>
            <a:r>
              <a:rPr lang="en-US"/>
              <a:t>Servers</a:t>
            </a:r>
          </a:p>
        </p:txBody>
      </p:sp>
      <p:sp>
        <p:nvSpPr>
          <p:cNvPr id="199686" name="Rectangle 6"/>
          <p:cNvSpPr>
            <a:spLocks noChangeArrowheads="1"/>
          </p:cNvSpPr>
          <p:nvPr/>
        </p:nvSpPr>
        <p:spPr bwMode="auto">
          <a:xfrm>
            <a:off x="6324600" y="1295400"/>
            <a:ext cx="1828800" cy="1066800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9687" name="Rectangle 7"/>
          <p:cNvSpPr>
            <a:spLocks noChangeArrowheads="1"/>
          </p:cNvSpPr>
          <p:nvPr/>
        </p:nvSpPr>
        <p:spPr bwMode="auto">
          <a:xfrm>
            <a:off x="990600" y="1143000"/>
            <a:ext cx="901700" cy="4445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Server 1</a:t>
            </a:r>
          </a:p>
        </p:txBody>
      </p:sp>
      <p:sp>
        <p:nvSpPr>
          <p:cNvPr id="199688" name="Rectangle 8"/>
          <p:cNvSpPr>
            <a:spLocks noChangeArrowheads="1"/>
          </p:cNvSpPr>
          <p:nvPr/>
        </p:nvSpPr>
        <p:spPr bwMode="auto">
          <a:xfrm>
            <a:off x="990600" y="1752600"/>
            <a:ext cx="901700" cy="4445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Server 2</a:t>
            </a:r>
          </a:p>
        </p:txBody>
      </p:sp>
      <p:sp>
        <p:nvSpPr>
          <p:cNvPr id="199689" name="Rectangle 9"/>
          <p:cNvSpPr>
            <a:spLocks noChangeArrowheads="1"/>
          </p:cNvSpPr>
          <p:nvPr/>
        </p:nvSpPr>
        <p:spPr bwMode="auto">
          <a:xfrm>
            <a:off x="2209800" y="1143000"/>
            <a:ext cx="901700" cy="4445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Peer/Poll</a:t>
            </a:r>
          </a:p>
          <a:p>
            <a:pPr algn="ctr"/>
            <a:r>
              <a:rPr lang="en-US"/>
              <a:t>1</a:t>
            </a:r>
          </a:p>
        </p:txBody>
      </p:sp>
      <p:sp>
        <p:nvSpPr>
          <p:cNvPr id="199690" name="Rectangle 10"/>
          <p:cNvSpPr>
            <a:spLocks noChangeArrowheads="1"/>
          </p:cNvSpPr>
          <p:nvPr/>
        </p:nvSpPr>
        <p:spPr bwMode="auto">
          <a:xfrm>
            <a:off x="990600" y="2362200"/>
            <a:ext cx="901700" cy="4445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Server 3</a:t>
            </a:r>
          </a:p>
        </p:txBody>
      </p:sp>
      <p:sp>
        <p:nvSpPr>
          <p:cNvPr id="199691" name="Rectangle 11"/>
          <p:cNvSpPr>
            <a:spLocks noChangeArrowheads="1"/>
          </p:cNvSpPr>
          <p:nvPr/>
        </p:nvSpPr>
        <p:spPr bwMode="auto">
          <a:xfrm>
            <a:off x="2209800" y="1752600"/>
            <a:ext cx="901700" cy="4445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Peer/Poll</a:t>
            </a:r>
          </a:p>
          <a:p>
            <a:pPr algn="ctr"/>
            <a:r>
              <a:rPr lang="en-US"/>
              <a:t>2</a:t>
            </a:r>
          </a:p>
        </p:txBody>
      </p:sp>
      <p:sp>
        <p:nvSpPr>
          <p:cNvPr id="199692" name="Rectangle 12"/>
          <p:cNvSpPr>
            <a:spLocks noChangeArrowheads="1"/>
          </p:cNvSpPr>
          <p:nvPr/>
        </p:nvSpPr>
        <p:spPr bwMode="auto">
          <a:xfrm>
            <a:off x="2209800" y="2362200"/>
            <a:ext cx="901700" cy="4445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Peer/Poll</a:t>
            </a:r>
          </a:p>
          <a:p>
            <a:pPr algn="ctr"/>
            <a:r>
              <a:rPr lang="en-US"/>
              <a:t>3</a:t>
            </a:r>
          </a:p>
        </p:txBody>
      </p:sp>
      <p:sp>
        <p:nvSpPr>
          <p:cNvPr id="199693" name="Rectangle 13"/>
          <p:cNvSpPr>
            <a:spLocks noChangeArrowheads="1"/>
          </p:cNvSpPr>
          <p:nvPr/>
        </p:nvSpPr>
        <p:spPr bwMode="auto">
          <a:xfrm>
            <a:off x="3429000" y="1143000"/>
            <a:ext cx="1212850" cy="16637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Selection</a:t>
            </a:r>
          </a:p>
          <a:p>
            <a:pPr algn="ctr"/>
            <a:r>
              <a:rPr lang="en-US"/>
              <a:t>and</a:t>
            </a:r>
          </a:p>
          <a:p>
            <a:pPr algn="ctr"/>
            <a:r>
              <a:rPr lang="en-US"/>
              <a:t>Clustering</a:t>
            </a:r>
          </a:p>
          <a:p>
            <a:pPr algn="ctr"/>
            <a:r>
              <a:rPr lang="en-US"/>
              <a:t>Algorithms</a:t>
            </a:r>
          </a:p>
        </p:txBody>
      </p:sp>
      <p:sp>
        <p:nvSpPr>
          <p:cNvPr id="199694" name="Rectangle 14"/>
          <p:cNvSpPr>
            <a:spLocks noChangeArrowheads="1"/>
          </p:cNvSpPr>
          <p:nvPr/>
        </p:nvSpPr>
        <p:spPr bwMode="auto">
          <a:xfrm>
            <a:off x="4953000" y="1676400"/>
            <a:ext cx="1219200" cy="609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Combining</a:t>
            </a:r>
          </a:p>
          <a:p>
            <a:pPr algn="ctr"/>
            <a:r>
              <a:rPr lang="en-US"/>
              <a:t>Algorithm</a:t>
            </a:r>
          </a:p>
        </p:txBody>
      </p:sp>
      <p:sp>
        <p:nvSpPr>
          <p:cNvPr id="199695" name="Rectangle 15"/>
          <p:cNvSpPr>
            <a:spLocks noChangeArrowheads="1"/>
          </p:cNvSpPr>
          <p:nvPr/>
        </p:nvSpPr>
        <p:spPr bwMode="auto">
          <a:xfrm>
            <a:off x="6477000" y="1752600"/>
            <a:ext cx="1219200" cy="4445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Loop Filter</a:t>
            </a:r>
          </a:p>
        </p:txBody>
      </p:sp>
      <p:sp>
        <p:nvSpPr>
          <p:cNvPr id="199696" name="Oval 16"/>
          <p:cNvSpPr>
            <a:spLocks noChangeArrowheads="1"/>
          </p:cNvSpPr>
          <p:nvPr/>
        </p:nvSpPr>
        <p:spPr bwMode="auto">
          <a:xfrm>
            <a:off x="6858000" y="2667000"/>
            <a:ext cx="596900" cy="596900"/>
          </a:xfrm>
          <a:prstGeom prst="ellipse">
            <a:avLst/>
          </a:prstGeom>
          <a:solidFill>
            <a:srgbClr val="FFFF00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VFO</a:t>
            </a:r>
          </a:p>
        </p:txBody>
      </p:sp>
      <p:sp>
        <p:nvSpPr>
          <p:cNvPr id="199697" name="Line 17"/>
          <p:cNvSpPr>
            <a:spLocks noChangeShapeType="1"/>
          </p:cNvSpPr>
          <p:nvPr/>
        </p:nvSpPr>
        <p:spPr bwMode="auto">
          <a:xfrm>
            <a:off x="1905000" y="1219200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9698" name="Line 18"/>
          <p:cNvSpPr>
            <a:spLocks noChangeShapeType="1"/>
          </p:cNvSpPr>
          <p:nvPr/>
        </p:nvSpPr>
        <p:spPr bwMode="auto">
          <a:xfrm>
            <a:off x="1905000" y="1524000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med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9699" name="Line 19"/>
          <p:cNvSpPr>
            <a:spLocks noChangeShapeType="1"/>
          </p:cNvSpPr>
          <p:nvPr/>
        </p:nvSpPr>
        <p:spPr bwMode="auto">
          <a:xfrm>
            <a:off x="1905000" y="1828800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9700" name="Line 20"/>
          <p:cNvSpPr>
            <a:spLocks noChangeShapeType="1"/>
          </p:cNvSpPr>
          <p:nvPr/>
        </p:nvSpPr>
        <p:spPr bwMode="auto">
          <a:xfrm>
            <a:off x="1905000" y="2133600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med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9701" name="Line 21"/>
          <p:cNvSpPr>
            <a:spLocks noChangeShapeType="1"/>
          </p:cNvSpPr>
          <p:nvPr/>
        </p:nvSpPr>
        <p:spPr bwMode="auto">
          <a:xfrm>
            <a:off x="1905000" y="2438400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9702" name="Line 22"/>
          <p:cNvSpPr>
            <a:spLocks noChangeShapeType="1"/>
          </p:cNvSpPr>
          <p:nvPr/>
        </p:nvSpPr>
        <p:spPr bwMode="auto">
          <a:xfrm>
            <a:off x="1905000" y="2743200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med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9703" name="Line 23"/>
          <p:cNvSpPr>
            <a:spLocks noChangeShapeType="1"/>
          </p:cNvSpPr>
          <p:nvPr/>
        </p:nvSpPr>
        <p:spPr bwMode="auto">
          <a:xfrm>
            <a:off x="3124200" y="1371600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9704" name="Line 24"/>
          <p:cNvSpPr>
            <a:spLocks noChangeShapeType="1"/>
          </p:cNvSpPr>
          <p:nvPr/>
        </p:nvSpPr>
        <p:spPr bwMode="auto">
          <a:xfrm>
            <a:off x="3124200" y="1981200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9705" name="Line 25"/>
          <p:cNvSpPr>
            <a:spLocks noChangeShapeType="1"/>
          </p:cNvSpPr>
          <p:nvPr/>
        </p:nvSpPr>
        <p:spPr bwMode="auto">
          <a:xfrm>
            <a:off x="3124200" y="2590800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9706" name="Line 26"/>
          <p:cNvSpPr>
            <a:spLocks noChangeShapeType="1"/>
          </p:cNvSpPr>
          <p:nvPr/>
        </p:nvSpPr>
        <p:spPr bwMode="auto">
          <a:xfrm>
            <a:off x="4648200" y="1828800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9707" name="Line 27"/>
          <p:cNvSpPr>
            <a:spLocks noChangeShapeType="1"/>
          </p:cNvSpPr>
          <p:nvPr/>
        </p:nvSpPr>
        <p:spPr bwMode="auto">
          <a:xfrm>
            <a:off x="4648200" y="2133600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9708" name="Line 28"/>
          <p:cNvSpPr>
            <a:spLocks noChangeShapeType="1"/>
          </p:cNvSpPr>
          <p:nvPr/>
        </p:nvSpPr>
        <p:spPr bwMode="auto">
          <a:xfrm>
            <a:off x="6172200" y="1981200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9709" name="Line 29"/>
          <p:cNvSpPr>
            <a:spLocks noChangeShapeType="1"/>
          </p:cNvSpPr>
          <p:nvPr/>
        </p:nvSpPr>
        <p:spPr bwMode="auto">
          <a:xfrm>
            <a:off x="7696200" y="1981200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9710" name="Line 30"/>
          <p:cNvSpPr>
            <a:spLocks noChangeShapeType="1"/>
          </p:cNvSpPr>
          <p:nvPr/>
        </p:nvSpPr>
        <p:spPr bwMode="auto">
          <a:xfrm>
            <a:off x="7461250" y="2965450"/>
            <a:ext cx="539750" cy="63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med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9711" name="Line 31"/>
          <p:cNvSpPr>
            <a:spLocks noChangeShapeType="1"/>
          </p:cNvSpPr>
          <p:nvPr/>
        </p:nvSpPr>
        <p:spPr bwMode="auto">
          <a:xfrm>
            <a:off x="8001000" y="1981200"/>
            <a:ext cx="0" cy="990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9712" name="Line 32"/>
          <p:cNvSpPr>
            <a:spLocks noChangeShapeType="1"/>
          </p:cNvSpPr>
          <p:nvPr/>
        </p:nvSpPr>
        <p:spPr bwMode="auto">
          <a:xfrm>
            <a:off x="2660650" y="159385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med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9713" name="Line 33"/>
          <p:cNvSpPr>
            <a:spLocks noChangeShapeType="1"/>
          </p:cNvSpPr>
          <p:nvPr/>
        </p:nvSpPr>
        <p:spPr bwMode="auto">
          <a:xfrm>
            <a:off x="2660650" y="220345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med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9714" name="Line 34"/>
          <p:cNvSpPr>
            <a:spLocks noChangeShapeType="1"/>
          </p:cNvSpPr>
          <p:nvPr/>
        </p:nvSpPr>
        <p:spPr bwMode="auto">
          <a:xfrm>
            <a:off x="2660650" y="281305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med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9715" name="Line 35"/>
          <p:cNvSpPr>
            <a:spLocks noChangeShapeType="1"/>
          </p:cNvSpPr>
          <p:nvPr/>
        </p:nvSpPr>
        <p:spPr bwMode="auto">
          <a:xfrm>
            <a:off x="2667000" y="2971800"/>
            <a:ext cx="419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9716" name="Rectangle 36"/>
          <p:cNvSpPr>
            <a:spLocks noChangeArrowheads="1"/>
          </p:cNvSpPr>
          <p:nvPr/>
        </p:nvSpPr>
        <p:spPr bwMode="auto">
          <a:xfrm>
            <a:off x="6477000" y="1295400"/>
            <a:ext cx="121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Clock Discipline</a:t>
            </a:r>
          </a:p>
          <a:p>
            <a:pPr algn="ctr"/>
            <a:r>
              <a:rPr lang="en-US"/>
              <a:t> Process</a:t>
            </a:r>
          </a:p>
        </p:txBody>
      </p:sp>
      <p:sp>
        <p:nvSpPr>
          <p:cNvPr id="199717" name="Rectangle 37"/>
          <p:cNvSpPr>
            <a:spLocks noChangeArrowheads="1"/>
          </p:cNvSpPr>
          <p:nvPr/>
        </p:nvSpPr>
        <p:spPr bwMode="auto">
          <a:xfrm>
            <a:off x="4876800" y="1143000"/>
            <a:ext cx="1371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System</a:t>
            </a:r>
            <a:br>
              <a:rPr lang="en-US"/>
            </a:br>
            <a:r>
              <a:rPr lang="en-US"/>
              <a:t>Process</a:t>
            </a:r>
          </a:p>
        </p:txBody>
      </p:sp>
      <p:sp>
        <p:nvSpPr>
          <p:cNvPr id="199718" name="Rectangle 38"/>
          <p:cNvSpPr>
            <a:spLocks noChangeArrowheads="1"/>
          </p:cNvSpPr>
          <p:nvPr/>
        </p:nvSpPr>
        <p:spPr bwMode="auto">
          <a:xfrm>
            <a:off x="2209800" y="297180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Peer/Poll</a:t>
            </a:r>
            <a:br>
              <a:rPr lang="en-US"/>
            </a:br>
            <a:r>
              <a:rPr lang="en-US"/>
              <a:t>Processes</a:t>
            </a:r>
          </a:p>
        </p:txBody>
      </p:sp>
      <p:sp>
        <p:nvSpPr>
          <p:cNvPr id="199719" name="Rectangle 39"/>
          <p:cNvSpPr>
            <a:spLocks noChangeArrowheads="1"/>
          </p:cNvSpPr>
          <p:nvPr/>
        </p:nvSpPr>
        <p:spPr bwMode="auto">
          <a:xfrm>
            <a:off x="2057400" y="1066800"/>
            <a:ext cx="1143000" cy="2362200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9720" name="Rectangle 40"/>
          <p:cNvSpPr>
            <a:spLocks noChangeArrowheads="1"/>
          </p:cNvSpPr>
          <p:nvPr/>
        </p:nvSpPr>
        <p:spPr bwMode="auto">
          <a:xfrm>
            <a:off x="6324600" y="2514600"/>
            <a:ext cx="1828800" cy="1219200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9721" name="Rectangle 41"/>
          <p:cNvSpPr>
            <a:spLocks noChangeArrowheads="1"/>
          </p:cNvSpPr>
          <p:nvPr/>
        </p:nvSpPr>
        <p:spPr bwMode="auto">
          <a:xfrm>
            <a:off x="6400800" y="3276600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Clock Adjust</a:t>
            </a:r>
          </a:p>
          <a:p>
            <a:pPr algn="ctr"/>
            <a:r>
              <a:rPr lang="en-US"/>
              <a:t> Process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6A0AA-F4BF-468A-BF94-65811AB5923F}" type="datetime5">
              <a:rPr lang="en-US"/>
              <a:pPr/>
              <a:t>20-Jul-07</a:t>
            </a:fld>
            <a:endParaRPr lang="en-US"/>
          </a:p>
        </p:txBody>
      </p:sp>
      <p:sp>
        <p:nvSpPr>
          <p:cNvPr id="64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08E8F-352E-4CF6-8C97-77EC9D8AC84B}" type="slidenum">
              <a:rPr lang="en-US"/>
              <a:pPr/>
              <a:t>20</a:t>
            </a:fld>
            <a:endParaRPr lang="en-US"/>
          </a:p>
        </p:txBody>
      </p:sp>
      <p:sp>
        <p:nvSpPr>
          <p:cNvPr id="207874" name="Rectangle 2"/>
          <p:cNvSpPr>
            <a:spLocks noChangeArrowheads="1"/>
          </p:cNvSpPr>
          <p:nvPr/>
        </p:nvSpPr>
        <p:spPr bwMode="auto">
          <a:xfrm>
            <a:off x="3276600" y="2286000"/>
            <a:ext cx="1524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endParaRPr lang="en-US"/>
          </a:p>
        </p:txBody>
      </p:sp>
      <p:sp>
        <p:nvSpPr>
          <p:cNvPr id="207875" name="Rectangle 3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r>
              <a:rPr lang="en-US"/>
              <a:t>Time values and computations</a:t>
            </a:r>
          </a:p>
        </p:txBody>
      </p:sp>
      <p:graphicFrame>
        <p:nvGraphicFramePr>
          <p:cNvPr id="207876" name="Object 4"/>
          <p:cNvGraphicFramePr>
            <a:graphicFrameLocks noChangeAspect="1"/>
          </p:cNvGraphicFramePr>
          <p:nvPr>
            <p:ph sz="quarter" idx="1"/>
          </p:nvPr>
        </p:nvGraphicFramePr>
        <p:xfrm>
          <a:off x="2349500" y="1968500"/>
          <a:ext cx="482600" cy="215900"/>
        </p:xfrm>
        <a:graphic>
          <a:graphicData uri="http://schemas.openxmlformats.org/presentationml/2006/ole">
            <p:oleObj spid="_x0000_s207876" name="Equation" r:id="rId4" imgW="482400" imgH="215640" progId="Equation.3">
              <p:embed/>
            </p:oleObj>
          </a:graphicData>
        </a:graphic>
      </p:graphicFrame>
      <p:graphicFrame>
        <p:nvGraphicFramePr>
          <p:cNvPr id="207877" name="Object 5"/>
          <p:cNvGraphicFramePr>
            <a:graphicFrameLocks noChangeAspect="1"/>
          </p:cNvGraphicFramePr>
          <p:nvPr>
            <p:ph sz="quarter" idx="2"/>
          </p:nvPr>
        </p:nvGraphicFramePr>
        <p:xfrm>
          <a:off x="6330950" y="1968500"/>
          <a:ext cx="444500" cy="215900"/>
        </p:xfrm>
        <a:graphic>
          <a:graphicData uri="http://schemas.openxmlformats.org/presentationml/2006/ole">
            <p:oleObj spid="_x0000_s207877" name="Equation" r:id="rId5" imgW="444240" imgH="215640" progId="Equation.3">
              <p:embed/>
            </p:oleObj>
          </a:graphicData>
        </a:graphic>
      </p:graphicFrame>
      <p:graphicFrame>
        <p:nvGraphicFramePr>
          <p:cNvPr id="207878" name="Object 6"/>
          <p:cNvGraphicFramePr>
            <a:graphicFrameLocks noChangeAspect="1"/>
          </p:cNvGraphicFramePr>
          <p:nvPr>
            <p:ph sz="quarter" idx="3"/>
          </p:nvPr>
        </p:nvGraphicFramePr>
        <p:xfrm>
          <a:off x="3657600" y="2320925"/>
          <a:ext cx="609600" cy="373063"/>
        </p:xfrm>
        <a:graphic>
          <a:graphicData uri="http://schemas.openxmlformats.org/presentationml/2006/ole">
            <p:oleObj spid="_x0000_s207878" name="Equation" r:id="rId6" imgW="685800" imgH="419040" progId="Equation.3">
              <p:embed/>
            </p:oleObj>
          </a:graphicData>
        </a:graphic>
      </p:graphicFrame>
      <p:sp>
        <p:nvSpPr>
          <p:cNvPr id="207879" name="Rectangle 7"/>
          <p:cNvSpPr>
            <a:spLocks noChangeArrowheads="1"/>
          </p:cNvSpPr>
          <p:nvPr/>
        </p:nvSpPr>
        <p:spPr bwMode="auto">
          <a:xfrm>
            <a:off x="914400" y="1828800"/>
            <a:ext cx="19812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endParaRPr lang="en-US"/>
          </a:p>
        </p:txBody>
      </p:sp>
      <p:sp>
        <p:nvSpPr>
          <p:cNvPr id="207880" name="Rectangle 8"/>
          <p:cNvSpPr>
            <a:spLocks noChangeArrowheads="1"/>
          </p:cNvSpPr>
          <p:nvPr/>
        </p:nvSpPr>
        <p:spPr bwMode="auto">
          <a:xfrm>
            <a:off x="914400" y="1371600"/>
            <a:ext cx="19812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endParaRPr lang="en-US"/>
          </a:p>
        </p:txBody>
      </p:sp>
      <p:sp>
        <p:nvSpPr>
          <p:cNvPr id="207881" name="Rectangle 9"/>
          <p:cNvSpPr>
            <a:spLocks noChangeArrowheads="1"/>
          </p:cNvSpPr>
          <p:nvPr/>
        </p:nvSpPr>
        <p:spPr bwMode="auto">
          <a:xfrm>
            <a:off x="914400" y="2286000"/>
            <a:ext cx="1981200" cy="914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endParaRPr lang="en-US"/>
          </a:p>
        </p:txBody>
      </p:sp>
      <p:graphicFrame>
        <p:nvGraphicFramePr>
          <p:cNvPr id="207882" name="Object 10"/>
          <p:cNvGraphicFramePr>
            <a:graphicFrameLocks noChangeAspect="1"/>
          </p:cNvGraphicFramePr>
          <p:nvPr/>
        </p:nvGraphicFramePr>
        <p:xfrm>
          <a:off x="1085850" y="1454150"/>
          <a:ext cx="1652588" cy="230188"/>
        </p:xfrm>
        <a:graphic>
          <a:graphicData uri="http://schemas.openxmlformats.org/presentationml/2006/ole">
            <p:oleObj spid="_x0000_s207882" name="Equation" r:id="rId7" imgW="1638000" imgH="228600" progId="Equation.3">
              <p:embed/>
            </p:oleObj>
          </a:graphicData>
        </a:graphic>
      </p:graphicFrame>
      <p:graphicFrame>
        <p:nvGraphicFramePr>
          <p:cNvPr id="207883" name="Object 11"/>
          <p:cNvGraphicFramePr>
            <a:graphicFrameLocks noChangeAspect="1"/>
          </p:cNvGraphicFramePr>
          <p:nvPr/>
        </p:nvGraphicFramePr>
        <p:xfrm>
          <a:off x="1200150" y="1911350"/>
          <a:ext cx="1435100" cy="227013"/>
        </p:xfrm>
        <a:graphic>
          <a:graphicData uri="http://schemas.openxmlformats.org/presentationml/2006/ole">
            <p:oleObj spid="_x0000_s207883" name="Equation" r:id="rId8" imgW="1434960" imgH="228600" progId="Equation.3">
              <p:embed/>
            </p:oleObj>
          </a:graphicData>
        </a:graphic>
      </p:graphicFrame>
      <p:graphicFrame>
        <p:nvGraphicFramePr>
          <p:cNvPr id="207884" name="Object 12"/>
          <p:cNvGraphicFramePr>
            <a:graphicFrameLocks noChangeAspect="1"/>
          </p:cNvGraphicFramePr>
          <p:nvPr/>
        </p:nvGraphicFramePr>
        <p:xfrm>
          <a:off x="1219200" y="2743200"/>
          <a:ext cx="1447800" cy="228600"/>
        </p:xfrm>
        <a:graphic>
          <a:graphicData uri="http://schemas.openxmlformats.org/presentationml/2006/ole">
            <p:oleObj spid="_x0000_s207884" name="Equation" r:id="rId9" imgW="1447560" imgH="228600" progId="Equation.3">
              <p:embed/>
            </p:oleObj>
          </a:graphicData>
        </a:graphic>
      </p:graphicFrame>
      <p:sp>
        <p:nvSpPr>
          <p:cNvPr id="207885" name="Line 13"/>
          <p:cNvSpPr>
            <a:spLocks noChangeShapeType="1"/>
          </p:cNvSpPr>
          <p:nvPr/>
        </p:nvSpPr>
        <p:spPr bwMode="auto">
          <a:xfrm flipH="1">
            <a:off x="2895600" y="16002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med"/>
            <a:tailEnd type="none" w="med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7886" name="Rectangle 14"/>
          <p:cNvSpPr>
            <a:spLocks noChangeArrowheads="1"/>
          </p:cNvSpPr>
          <p:nvPr/>
        </p:nvSpPr>
        <p:spPr bwMode="auto">
          <a:xfrm>
            <a:off x="3276600" y="1371600"/>
            <a:ext cx="1524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endParaRPr lang="en-US"/>
          </a:p>
        </p:txBody>
      </p:sp>
      <p:sp>
        <p:nvSpPr>
          <p:cNvPr id="207887" name="Rectangle 15"/>
          <p:cNvSpPr>
            <a:spLocks noChangeArrowheads="1"/>
          </p:cNvSpPr>
          <p:nvPr/>
        </p:nvSpPr>
        <p:spPr bwMode="auto">
          <a:xfrm>
            <a:off x="3276600" y="2743200"/>
            <a:ext cx="1524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endParaRPr lang="en-US"/>
          </a:p>
        </p:txBody>
      </p:sp>
      <p:sp>
        <p:nvSpPr>
          <p:cNvPr id="207888" name="Rectangle 16"/>
          <p:cNvSpPr>
            <a:spLocks noChangeArrowheads="1"/>
          </p:cNvSpPr>
          <p:nvPr/>
        </p:nvSpPr>
        <p:spPr bwMode="auto">
          <a:xfrm>
            <a:off x="3276600" y="1828800"/>
            <a:ext cx="1524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endParaRPr lang="en-US"/>
          </a:p>
        </p:txBody>
      </p:sp>
      <p:sp>
        <p:nvSpPr>
          <p:cNvPr id="207889" name="Line 17"/>
          <p:cNvSpPr>
            <a:spLocks noChangeShapeType="1"/>
          </p:cNvSpPr>
          <p:nvPr/>
        </p:nvSpPr>
        <p:spPr bwMode="auto">
          <a:xfrm flipH="1">
            <a:off x="2895600" y="20574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med"/>
            <a:tailEnd type="none" w="med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7890" name="Line 18"/>
          <p:cNvSpPr>
            <a:spLocks noChangeShapeType="1"/>
          </p:cNvSpPr>
          <p:nvPr/>
        </p:nvSpPr>
        <p:spPr bwMode="auto">
          <a:xfrm flipH="1">
            <a:off x="2890838" y="2513013"/>
            <a:ext cx="384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med"/>
            <a:tailEnd type="none" w="med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7891" name="Line 19"/>
          <p:cNvSpPr>
            <a:spLocks noChangeShapeType="1"/>
          </p:cNvSpPr>
          <p:nvPr/>
        </p:nvSpPr>
        <p:spPr bwMode="auto">
          <a:xfrm flipH="1">
            <a:off x="4800600" y="2971800"/>
            <a:ext cx="1143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7892" name="Oval 20"/>
          <p:cNvSpPr>
            <a:spLocks noChangeArrowheads="1"/>
          </p:cNvSpPr>
          <p:nvPr/>
        </p:nvSpPr>
        <p:spPr bwMode="auto">
          <a:xfrm>
            <a:off x="5105400" y="1828800"/>
            <a:ext cx="446088" cy="468313"/>
          </a:xfrm>
          <a:prstGeom prst="ellipse">
            <a:avLst/>
          </a:prstGeom>
          <a:solidFill>
            <a:srgbClr val="FFFF00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>
                <a:latin typeface="Symbol" pitchFamily="18" charset="2"/>
              </a:rPr>
              <a:t>S</a:t>
            </a:r>
            <a:endParaRPr lang="en-US"/>
          </a:p>
        </p:txBody>
      </p:sp>
      <p:sp>
        <p:nvSpPr>
          <p:cNvPr id="207893" name="Line 21"/>
          <p:cNvSpPr>
            <a:spLocks noChangeShapeType="1"/>
          </p:cNvSpPr>
          <p:nvPr/>
        </p:nvSpPr>
        <p:spPr bwMode="auto">
          <a:xfrm flipH="1">
            <a:off x="5334000" y="2286000"/>
            <a:ext cx="0" cy="1752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07894" name="Object 22"/>
          <p:cNvGraphicFramePr>
            <a:graphicFrameLocks noChangeAspect="1"/>
          </p:cNvGraphicFramePr>
          <p:nvPr/>
        </p:nvGraphicFramePr>
        <p:xfrm>
          <a:off x="1504950" y="2438400"/>
          <a:ext cx="850900" cy="227013"/>
        </p:xfrm>
        <a:graphic>
          <a:graphicData uri="http://schemas.openxmlformats.org/presentationml/2006/ole">
            <p:oleObj spid="_x0000_s207894" name="Equation" r:id="rId10" imgW="850680" imgH="228600" progId="Equation.3">
              <p:embed/>
            </p:oleObj>
          </a:graphicData>
        </a:graphic>
      </p:graphicFrame>
      <p:sp>
        <p:nvSpPr>
          <p:cNvPr id="207895" name="Rectangle 23"/>
          <p:cNvSpPr>
            <a:spLocks noChangeArrowheads="1"/>
          </p:cNvSpPr>
          <p:nvPr/>
        </p:nvSpPr>
        <p:spPr bwMode="auto">
          <a:xfrm>
            <a:off x="6248400" y="1371600"/>
            <a:ext cx="18288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endParaRPr lang="en-US"/>
          </a:p>
        </p:txBody>
      </p:sp>
      <p:sp>
        <p:nvSpPr>
          <p:cNvPr id="207896" name="Rectangle 24"/>
          <p:cNvSpPr>
            <a:spLocks noChangeArrowheads="1"/>
          </p:cNvSpPr>
          <p:nvPr/>
        </p:nvSpPr>
        <p:spPr bwMode="auto">
          <a:xfrm>
            <a:off x="6248400" y="1828800"/>
            <a:ext cx="18288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endParaRPr lang="en-US"/>
          </a:p>
        </p:txBody>
      </p:sp>
      <p:sp>
        <p:nvSpPr>
          <p:cNvPr id="207897" name="Rectangle 25"/>
          <p:cNvSpPr>
            <a:spLocks noChangeArrowheads="1"/>
          </p:cNvSpPr>
          <p:nvPr/>
        </p:nvSpPr>
        <p:spPr bwMode="auto">
          <a:xfrm>
            <a:off x="6248400" y="2286000"/>
            <a:ext cx="18288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endParaRPr lang="en-US"/>
          </a:p>
        </p:txBody>
      </p:sp>
      <p:graphicFrame>
        <p:nvGraphicFramePr>
          <p:cNvPr id="207898" name="Object 26"/>
          <p:cNvGraphicFramePr>
            <a:graphicFrameLocks noChangeAspect="1"/>
          </p:cNvGraphicFramePr>
          <p:nvPr/>
        </p:nvGraphicFramePr>
        <p:xfrm>
          <a:off x="6661150" y="1460500"/>
          <a:ext cx="1079500" cy="239713"/>
        </p:xfrm>
        <a:graphic>
          <a:graphicData uri="http://schemas.openxmlformats.org/presentationml/2006/ole">
            <p:oleObj spid="_x0000_s207898" name="Equation" r:id="rId11" imgW="1079280" imgH="241200" progId="Equation.3">
              <p:embed/>
            </p:oleObj>
          </a:graphicData>
        </a:graphic>
      </p:graphicFrame>
      <p:graphicFrame>
        <p:nvGraphicFramePr>
          <p:cNvPr id="207899" name="Object 27"/>
          <p:cNvGraphicFramePr>
            <a:graphicFrameLocks noChangeAspect="1"/>
          </p:cNvGraphicFramePr>
          <p:nvPr/>
        </p:nvGraphicFramePr>
        <p:xfrm>
          <a:off x="6883400" y="1916113"/>
          <a:ext cx="685800" cy="215900"/>
        </p:xfrm>
        <a:graphic>
          <a:graphicData uri="http://schemas.openxmlformats.org/presentationml/2006/ole">
            <p:oleObj spid="_x0000_s207899" name="Equation" r:id="rId12" imgW="685800" imgH="215640" progId="Equation.3">
              <p:embed/>
            </p:oleObj>
          </a:graphicData>
        </a:graphic>
      </p:graphicFrame>
      <p:graphicFrame>
        <p:nvGraphicFramePr>
          <p:cNvPr id="207900" name="Object 28"/>
          <p:cNvGraphicFramePr>
            <a:graphicFrameLocks noChangeAspect="1"/>
          </p:cNvGraphicFramePr>
          <p:nvPr/>
        </p:nvGraphicFramePr>
        <p:xfrm>
          <a:off x="6400800" y="2381250"/>
          <a:ext cx="1524000" cy="252413"/>
        </p:xfrm>
        <a:graphic>
          <a:graphicData uri="http://schemas.openxmlformats.org/presentationml/2006/ole">
            <p:oleObj spid="_x0000_s207900" name="Equation" r:id="rId13" imgW="1523880" imgH="253800" progId="Equation.3">
              <p:embed/>
            </p:oleObj>
          </a:graphicData>
        </a:graphic>
      </p:graphicFrame>
      <p:sp>
        <p:nvSpPr>
          <p:cNvPr id="207901" name="Line 29"/>
          <p:cNvSpPr>
            <a:spLocks noChangeShapeType="1"/>
          </p:cNvSpPr>
          <p:nvPr/>
        </p:nvSpPr>
        <p:spPr bwMode="auto">
          <a:xfrm flipH="1">
            <a:off x="4800600" y="2057400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med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7902" name="Line 30"/>
          <p:cNvSpPr>
            <a:spLocks noChangeShapeType="1"/>
          </p:cNvSpPr>
          <p:nvPr/>
        </p:nvSpPr>
        <p:spPr bwMode="auto">
          <a:xfrm flipH="1">
            <a:off x="5562600" y="2057400"/>
            <a:ext cx="685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med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7903" name="Oval 31"/>
          <p:cNvSpPr>
            <a:spLocks noChangeArrowheads="1"/>
          </p:cNvSpPr>
          <p:nvPr/>
        </p:nvSpPr>
        <p:spPr bwMode="auto">
          <a:xfrm>
            <a:off x="5486400" y="2286000"/>
            <a:ext cx="446088" cy="468313"/>
          </a:xfrm>
          <a:prstGeom prst="ellipse">
            <a:avLst/>
          </a:prstGeom>
          <a:solidFill>
            <a:srgbClr val="FFFF00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>
                <a:latin typeface="Symbol" pitchFamily="18" charset="2"/>
              </a:rPr>
              <a:t>S</a:t>
            </a:r>
            <a:endParaRPr lang="en-US"/>
          </a:p>
        </p:txBody>
      </p:sp>
      <p:sp>
        <p:nvSpPr>
          <p:cNvPr id="207904" name="Line 32"/>
          <p:cNvSpPr>
            <a:spLocks noChangeShapeType="1"/>
          </p:cNvSpPr>
          <p:nvPr/>
        </p:nvSpPr>
        <p:spPr bwMode="auto">
          <a:xfrm flipH="1">
            <a:off x="5943600" y="2514600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med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7905" name="Line 33"/>
          <p:cNvSpPr>
            <a:spLocks noChangeShapeType="1"/>
          </p:cNvSpPr>
          <p:nvPr/>
        </p:nvSpPr>
        <p:spPr bwMode="auto">
          <a:xfrm flipH="1">
            <a:off x="5715000" y="2743200"/>
            <a:ext cx="0" cy="1600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7906" name="Line 34"/>
          <p:cNvSpPr>
            <a:spLocks noChangeShapeType="1"/>
          </p:cNvSpPr>
          <p:nvPr/>
        </p:nvSpPr>
        <p:spPr bwMode="auto">
          <a:xfrm flipH="1">
            <a:off x="4800600" y="2514600"/>
            <a:ext cx="685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med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7907" name="Rectangle 35"/>
          <p:cNvSpPr>
            <a:spLocks noChangeArrowheads="1"/>
          </p:cNvSpPr>
          <p:nvPr/>
        </p:nvSpPr>
        <p:spPr bwMode="auto">
          <a:xfrm>
            <a:off x="914400" y="1066800"/>
            <a:ext cx="1981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/>
            <a:r>
              <a:rPr lang="en-US"/>
              <a:t>Packet Variables</a:t>
            </a:r>
          </a:p>
        </p:txBody>
      </p:sp>
      <p:sp>
        <p:nvSpPr>
          <p:cNvPr id="207908" name="Rectangle 36"/>
          <p:cNvSpPr>
            <a:spLocks noChangeArrowheads="1"/>
          </p:cNvSpPr>
          <p:nvPr/>
        </p:nvSpPr>
        <p:spPr bwMode="auto">
          <a:xfrm>
            <a:off x="3276600" y="1066800"/>
            <a:ext cx="1524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/>
            <a:r>
              <a:rPr lang="en-US"/>
              <a:t>Peer Variables</a:t>
            </a:r>
          </a:p>
        </p:txBody>
      </p:sp>
      <p:sp>
        <p:nvSpPr>
          <p:cNvPr id="207909" name="Rectangle 37"/>
          <p:cNvSpPr>
            <a:spLocks noChangeArrowheads="1"/>
          </p:cNvSpPr>
          <p:nvPr/>
        </p:nvSpPr>
        <p:spPr bwMode="auto">
          <a:xfrm>
            <a:off x="3276600" y="3276600"/>
            <a:ext cx="1524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/>
            <a:r>
              <a:rPr lang="en-US"/>
              <a:t>Client</a:t>
            </a:r>
          </a:p>
        </p:txBody>
      </p:sp>
      <p:sp>
        <p:nvSpPr>
          <p:cNvPr id="207910" name="Line 38"/>
          <p:cNvSpPr>
            <a:spLocks noChangeShapeType="1"/>
          </p:cNvSpPr>
          <p:nvPr/>
        </p:nvSpPr>
        <p:spPr bwMode="auto">
          <a:xfrm flipH="1">
            <a:off x="4800600" y="1600200"/>
            <a:ext cx="1447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med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7911" name="Rectangle 39"/>
          <p:cNvSpPr>
            <a:spLocks noChangeArrowheads="1"/>
          </p:cNvSpPr>
          <p:nvPr/>
        </p:nvSpPr>
        <p:spPr bwMode="auto">
          <a:xfrm>
            <a:off x="6248400" y="1066800"/>
            <a:ext cx="1828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/>
            <a:r>
              <a:rPr lang="en-US"/>
              <a:t>System Variables</a:t>
            </a:r>
          </a:p>
        </p:txBody>
      </p:sp>
      <p:sp>
        <p:nvSpPr>
          <p:cNvPr id="207912" name="Rectangle 40"/>
          <p:cNvSpPr>
            <a:spLocks noChangeArrowheads="1"/>
          </p:cNvSpPr>
          <p:nvPr/>
        </p:nvSpPr>
        <p:spPr bwMode="auto">
          <a:xfrm>
            <a:off x="6248400" y="2743200"/>
            <a:ext cx="18288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endParaRPr lang="en-US"/>
          </a:p>
        </p:txBody>
      </p:sp>
      <p:graphicFrame>
        <p:nvGraphicFramePr>
          <p:cNvPr id="207913" name="Object 41"/>
          <p:cNvGraphicFramePr>
            <a:graphicFrameLocks noChangeAspect="1"/>
          </p:cNvGraphicFramePr>
          <p:nvPr/>
        </p:nvGraphicFramePr>
        <p:xfrm>
          <a:off x="6483350" y="2794000"/>
          <a:ext cx="1333500" cy="404813"/>
        </p:xfrm>
        <a:graphic>
          <a:graphicData uri="http://schemas.openxmlformats.org/presentationml/2006/ole">
            <p:oleObj spid="_x0000_s207913" name="Equation" r:id="rId14" imgW="1333440" imgH="406080" progId="Equation.3">
              <p:embed/>
            </p:oleObj>
          </a:graphicData>
        </a:graphic>
      </p:graphicFrame>
      <p:sp>
        <p:nvSpPr>
          <p:cNvPr id="207914" name="Oval 42"/>
          <p:cNvSpPr>
            <a:spLocks noChangeArrowheads="1"/>
          </p:cNvSpPr>
          <p:nvPr/>
        </p:nvSpPr>
        <p:spPr bwMode="auto">
          <a:xfrm>
            <a:off x="6781800" y="3505200"/>
            <a:ext cx="446088" cy="468313"/>
          </a:xfrm>
          <a:prstGeom prst="ellipse">
            <a:avLst/>
          </a:prstGeom>
          <a:solidFill>
            <a:srgbClr val="FFFF00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>
                <a:latin typeface="Symbol" pitchFamily="18" charset="2"/>
              </a:rPr>
              <a:t>S</a:t>
            </a:r>
            <a:endParaRPr lang="en-US"/>
          </a:p>
        </p:txBody>
      </p:sp>
      <p:sp>
        <p:nvSpPr>
          <p:cNvPr id="207915" name="Rectangle 43"/>
          <p:cNvSpPr>
            <a:spLocks noChangeArrowheads="1"/>
          </p:cNvSpPr>
          <p:nvPr/>
        </p:nvSpPr>
        <p:spPr bwMode="auto">
          <a:xfrm>
            <a:off x="6248400" y="4267200"/>
            <a:ext cx="1524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endParaRPr lang="en-US"/>
          </a:p>
        </p:txBody>
      </p:sp>
      <p:graphicFrame>
        <p:nvGraphicFramePr>
          <p:cNvPr id="207916" name="Object 44"/>
          <p:cNvGraphicFramePr>
            <a:graphicFrameLocks noChangeAspect="1"/>
          </p:cNvGraphicFramePr>
          <p:nvPr/>
        </p:nvGraphicFramePr>
        <p:xfrm>
          <a:off x="6496050" y="4348163"/>
          <a:ext cx="977900" cy="330200"/>
        </p:xfrm>
        <a:graphic>
          <a:graphicData uri="http://schemas.openxmlformats.org/presentationml/2006/ole">
            <p:oleObj spid="_x0000_s207916" name="Equation" r:id="rId15" imgW="977760" imgH="330120" progId="Equation.3">
              <p:embed/>
            </p:oleObj>
          </a:graphicData>
        </a:graphic>
      </p:graphicFrame>
      <p:sp>
        <p:nvSpPr>
          <p:cNvPr id="207917" name="Rectangle 45"/>
          <p:cNvSpPr>
            <a:spLocks noChangeArrowheads="1"/>
          </p:cNvSpPr>
          <p:nvPr/>
        </p:nvSpPr>
        <p:spPr bwMode="auto">
          <a:xfrm>
            <a:off x="914400" y="3352800"/>
            <a:ext cx="1979613" cy="13716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lgDash"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7918" name="Rectangle 46"/>
          <p:cNvSpPr>
            <a:spLocks noChangeArrowheads="1"/>
          </p:cNvSpPr>
          <p:nvPr/>
        </p:nvSpPr>
        <p:spPr bwMode="auto">
          <a:xfrm>
            <a:off x="1143000" y="3505200"/>
            <a:ext cx="1524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endParaRPr lang="en-US"/>
          </a:p>
        </p:txBody>
      </p:sp>
      <p:sp>
        <p:nvSpPr>
          <p:cNvPr id="207919" name="Rectangle 47"/>
          <p:cNvSpPr>
            <a:spLocks noChangeArrowheads="1"/>
          </p:cNvSpPr>
          <p:nvPr/>
        </p:nvSpPr>
        <p:spPr bwMode="auto">
          <a:xfrm>
            <a:off x="1143000" y="3962400"/>
            <a:ext cx="1524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endParaRPr lang="en-US"/>
          </a:p>
        </p:txBody>
      </p:sp>
      <p:graphicFrame>
        <p:nvGraphicFramePr>
          <p:cNvPr id="207920" name="Object 48"/>
          <p:cNvGraphicFramePr>
            <a:graphicFrameLocks noChangeAspect="1"/>
          </p:cNvGraphicFramePr>
          <p:nvPr/>
        </p:nvGraphicFramePr>
        <p:xfrm>
          <a:off x="1200150" y="4038600"/>
          <a:ext cx="825500" cy="228600"/>
        </p:xfrm>
        <a:graphic>
          <a:graphicData uri="http://schemas.openxmlformats.org/presentationml/2006/ole">
            <p:oleObj spid="_x0000_s207920" name="Equation" r:id="rId16" imgW="825480" imgH="215640" progId="Equation.3">
              <p:embed/>
            </p:oleObj>
          </a:graphicData>
        </a:graphic>
      </p:graphicFrame>
      <p:graphicFrame>
        <p:nvGraphicFramePr>
          <p:cNvPr id="207921" name="Object 49"/>
          <p:cNvGraphicFramePr>
            <a:graphicFrameLocks noChangeAspect="1"/>
          </p:cNvGraphicFramePr>
          <p:nvPr/>
        </p:nvGraphicFramePr>
        <p:xfrm>
          <a:off x="2127250" y="4038600"/>
          <a:ext cx="468313" cy="228600"/>
        </p:xfrm>
        <a:graphic>
          <a:graphicData uri="http://schemas.openxmlformats.org/presentationml/2006/ole">
            <p:oleObj spid="_x0000_s207921" name="Equation" r:id="rId17" imgW="469800" imgH="215640" progId="Equation.3">
              <p:embed/>
            </p:oleObj>
          </a:graphicData>
        </a:graphic>
      </p:graphicFrame>
      <p:sp>
        <p:nvSpPr>
          <p:cNvPr id="207922" name="Line 50"/>
          <p:cNvSpPr>
            <a:spLocks noChangeShapeType="1"/>
          </p:cNvSpPr>
          <p:nvPr/>
        </p:nvSpPr>
        <p:spPr bwMode="auto">
          <a:xfrm flipH="1">
            <a:off x="1905000" y="3200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med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7923" name="Rectangle 51"/>
          <p:cNvSpPr>
            <a:spLocks noChangeArrowheads="1"/>
          </p:cNvSpPr>
          <p:nvPr/>
        </p:nvSpPr>
        <p:spPr bwMode="auto">
          <a:xfrm>
            <a:off x="1524000" y="4419600"/>
            <a:ext cx="762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r>
              <a:rPr lang="en-US"/>
              <a:t>Server</a:t>
            </a:r>
          </a:p>
        </p:txBody>
      </p:sp>
      <p:sp>
        <p:nvSpPr>
          <p:cNvPr id="207924" name="Line 52"/>
          <p:cNvSpPr>
            <a:spLocks noChangeShapeType="1"/>
          </p:cNvSpPr>
          <p:nvPr/>
        </p:nvSpPr>
        <p:spPr bwMode="auto">
          <a:xfrm flipH="1">
            <a:off x="2667000" y="4038600"/>
            <a:ext cx="2667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7925" name="Line 53"/>
          <p:cNvSpPr>
            <a:spLocks noChangeShapeType="1"/>
          </p:cNvSpPr>
          <p:nvPr/>
        </p:nvSpPr>
        <p:spPr bwMode="auto">
          <a:xfrm flipH="1">
            <a:off x="2667000" y="4343400"/>
            <a:ext cx="3048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7926" name="Line 54"/>
          <p:cNvSpPr>
            <a:spLocks noChangeShapeType="1"/>
          </p:cNvSpPr>
          <p:nvPr/>
        </p:nvSpPr>
        <p:spPr bwMode="auto">
          <a:xfrm flipH="1">
            <a:off x="7013575" y="3200400"/>
            <a:ext cx="0" cy="3016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7927" name="Line 55"/>
          <p:cNvSpPr>
            <a:spLocks noChangeShapeType="1"/>
          </p:cNvSpPr>
          <p:nvPr/>
        </p:nvSpPr>
        <p:spPr bwMode="auto">
          <a:xfrm flipH="1">
            <a:off x="7013575" y="3962400"/>
            <a:ext cx="0" cy="3016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7928" name="Line 56"/>
          <p:cNvSpPr>
            <a:spLocks noChangeShapeType="1"/>
          </p:cNvSpPr>
          <p:nvPr/>
        </p:nvSpPr>
        <p:spPr bwMode="auto">
          <a:xfrm flipH="1">
            <a:off x="5943600" y="3733800"/>
            <a:ext cx="838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med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7929" name="Line 57"/>
          <p:cNvSpPr>
            <a:spLocks noChangeShapeType="1"/>
          </p:cNvSpPr>
          <p:nvPr/>
        </p:nvSpPr>
        <p:spPr bwMode="auto">
          <a:xfrm flipH="1">
            <a:off x="5943600" y="2971800"/>
            <a:ext cx="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07930" name="Object 58"/>
          <p:cNvGraphicFramePr>
            <a:graphicFrameLocks noChangeAspect="1"/>
          </p:cNvGraphicFramePr>
          <p:nvPr/>
        </p:nvGraphicFramePr>
        <p:xfrm>
          <a:off x="3803650" y="1962150"/>
          <a:ext cx="406400" cy="227013"/>
        </p:xfrm>
        <a:graphic>
          <a:graphicData uri="http://schemas.openxmlformats.org/presentationml/2006/ole">
            <p:oleObj spid="_x0000_s207930" name="Equation" r:id="rId18" imgW="406080" imgH="228600" progId="Equation.3">
              <p:embed/>
            </p:oleObj>
          </a:graphicData>
        </a:graphic>
      </p:graphicFrame>
      <p:graphicFrame>
        <p:nvGraphicFramePr>
          <p:cNvPr id="207931" name="Object 59"/>
          <p:cNvGraphicFramePr>
            <a:graphicFrameLocks noChangeAspect="1"/>
          </p:cNvGraphicFramePr>
          <p:nvPr/>
        </p:nvGraphicFramePr>
        <p:xfrm>
          <a:off x="3810000" y="1504950"/>
          <a:ext cx="393700" cy="227013"/>
        </p:xfrm>
        <a:graphic>
          <a:graphicData uri="http://schemas.openxmlformats.org/presentationml/2006/ole">
            <p:oleObj spid="_x0000_s207931" name="Equation" r:id="rId19" imgW="393480" imgH="228600" progId="Equation.3">
              <p:embed/>
            </p:oleObj>
          </a:graphicData>
        </a:graphic>
      </p:graphicFrame>
      <p:graphicFrame>
        <p:nvGraphicFramePr>
          <p:cNvPr id="207932" name="Object 60"/>
          <p:cNvGraphicFramePr>
            <a:graphicFrameLocks noChangeAspect="1"/>
          </p:cNvGraphicFramePr>
          <p:nvPr>
            <p:ph sz="quarter" idx="4"/>
          </p:nvPr>
        </p:nvGraphicFramePr>
        <p:xfrm>
          <a:off x="3467100" y="2743200"/>
          <a:ext cx="1282700" cy="393700"/>
        </p:xfrm>
        <a:graphic>
          <a:graphicData uri="http://schemas.openxmlformats.org/presentationml/2006/ole">
            <p:oleObj spid="_x0000_s207932" name="Equation" r:id="rId20" imgW="1282680" imgH="393480" progId="Equation.3">
              <p:embed/>
            </p:oleObj>
          </a:graphicData>
        </a:graphic>
      </p:graphicFrame>
      <p:sp>
        <p:nvSpPr>
          <p:cNvPr id="207933" name="Rectangle 61"/>
          <p:cNvSpPr>
            <a:spLocks noChangeArrowheads="1"/>
          </p:cNvSpPr>
          <p:nvPr/>
        </p:nvSpPr>
        <p:spPr bwMode="auto">
          <a:xfrm>
            <a:off x="685800" y="50292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>
              <a:lnSpc>
                <a:spcPts val="2400"/>
              </a:lnSpc>
              <a:spcBef>
                <a:spcPts val="800"/>
              </a:spcBef>
              <a:buClr>
                <a:srgbClr val="FF0033"/>
              </a:buClr>
              <a:buSzPct val="75000"/>
              <a:buFontTx/>
              <a:buChar char="o"/>
            </a:pPr>
            <a:r>
              <a:rPr lang="en-US" sz="1800"/>
              <a:t>Packet variables are computed directly from the packet header.</a:t>
            </a:r>
          </a:p>
          <a:p>
            <a:pPr marL="342900" indent="-342900">
              <a:lnSpc>
                <a:spcPts val="2400"/>
              </a:lnSpc>
              <a:spcBef>
                <a:spcPts val="800"/>
              </a:spcBef>
              <a:buClr>
                <a:srgbClr val="FF0033"/>
              </a:buClr>
              <a:buSzPct val="75000"/>
              <a:buFontTx/>
              <a:buChar char="o"/>
            </a:pPr>
            <a:r>
              <a:rPr lang="en-US" sz="1800"/>
              <a:t>Peer variables are groomed by the clock filter.</a:t>
            </a:r>
          </a:p>
          <a:p>
            <a:pPr marL="342900" indent="-342900">
              <a:lnSpc>
                <a:spcPts val="2400"/>
              </a:lnSpc>
              <a:spcBef>
                <a:spcPts val="800"/>
              </a:spcBef>
              <a:buClr>
                <a:srgbClr val="FF0033"/>
              </a:buClr>
              <a:buSzPct val="75000"/>
              <a:buFontTx/>
              <a:buChar char="o"/>
            </a:pPr>
            <a:r>
              <a:rPr lang="en-US" sz="1800"/>
              <a:t>System variables are groomed from the available peers.</a:t>
            </a:r>
          </a:p>
          <a:p>
            <a:pPr marL="342900" indent="-342900">
              <a:lnSpc>
                <a:spcPts val="2400"/>
              </a:lnSpc>
              <a:spcBef>
                <a:spcPts val="800"/>
              </a:spcBef>
              <a:buClr>
                <a:srgbClr val="FF0033"/>
              </a:buClr>
              <a:buSzPct val="75000"/>
            </a:pPr>
            <a:endParaRPr lang="en-US" sz="1800"/>
          </a:p>
        </p:txBody>
      </p:sp>
      <p:graphicFrame>
        <p:nvGraphicFramePr>
          <p:cNvPr id="207934" name="Object 62"/>
          <p:cNvGraphicFramePr>
            <a:graphicFrameLocks noChangeAspect="1"/>
          </p:cNvGraphicFramePr>
          <p:nvPr/>
        </p:nvGraphicFramePr>
        <p:xfrm>
          <a:off x="1835150" y="3581400"/>
          <a:ext cx="190500" cy="228600"/>
        </p:xfrm>
        <a:graphic>
          <a:graphicData uri="http://schemas.openxmlformats.org/presentationml/2006/ole">
            <p:oleObj spid="_x0000_s207934" name="Equation" r:id="rId21" imgW="190440" imgH="215640" progId="Equation.3">
              <p:embed/>
            </p:oleObj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84D69-C241-48BA-9B97-220221123093}" type="datetime5">
              <a:rPr lang="en-US"/>
              <a:pPr/>
              <a:t>20-Jul-07</a:t>
            </a:fld>
            <a:endParaRPr lang="en-US"/>
          </a:p>
        </p:txBody>
      </p:sp>
      <p:sp>
        <p:nvSpPr>
          <p:cNvPr id="3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EB3E3-8F3D-423E-A7F5-F6E883FB9B0B}" type="slidenum">
              <a:rPr lang="en-US"/>
              <a:pPr/>
              <a:t>21</a:t>
            </a:fld>
            <a:endParaRPr lang="en-US"/>
          </a:p>
        </p:txBody>
      </p:sp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772400" cy="609600"/>
          </a:xfrm>
        </p:spPr>
        <p:txBody>
          <a:bodyPr/>
          <a:lstStyle/>
          <a:p>
            <a:r>
              <a:rPr lang="en-US"/>
              <a:t>Clock discipline algorithm</a:t>
            </a:r>
          </a:p>
        </p:txBody>
      </p:sp>
      <p:sp>
        <p:nvSpPr>
          <p:cNvPr id="49218" name="Rectangle 66"/>
          <p:cNvSpPr>
            <a:spLocks noChangeArrowheads="1"/>
          </p:cNvSpPr>
          <p:nvPr/>
        </p:nvSpPr>
        <p:spPr bwMode="auto">
          <a:xfrm>
            <a:off x="4648200" y="1195388"/>
            <a:ext cx="381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>
            <a:spAutoFit/>
          </a:bodyPr>
          <a:lstStyle/>
          <a:p>
            <a:r>
              <a:rPr lang="en-US"/>
              <a:t>V</a:t>
            </a:r>
            <a:r>
              <a:rPr lang="en-US" baseline="-25000"/>
              <a:t>d</a:t>
            </a:r>
          </a:p>
        </p:txBody>
      </p:sp>
      <p:sp>
        <p:nvSpPr>
          <p:cNvPr id="49219" name="Rectangle 67"/>
          <p:cNvSpPr>
            <a:spLocks noChangeArrowheads="1"/>
          </p:cNvSpPr>
          <p:nvPr/>
        </p:nvSpPr>
        <p:spPr bwMode="auto">
          <a:xfrm>
            <a:off x="3200400" y="2362200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r>
              <a:rPr lang="en-US"/>
              <a:t>V</a:t>
            </a:r>
            <a:r>
              <a:rPr lang="en-US" baseline="-25000"/>
              <a:t>c</a:t>
            </a:r>
          </a:p>
        </p:txBody>
      </p:sp>
      <p:sp>
        <p:nvSpPr>
          <p:cNvPr id="49221" name="Rectangle 69"/>
          <p:cNvSpPr>
            <a:spLocks noChangeArrowheads="1"/>
          </p:cNvSpPr>
          <p:nvPr/>
        </p:nvSpPr>
        <p:spPr bwMode="auto">
          <a:xfrm>
            <a:off x="5029200" y="2438400"/>
            <a:ext cx="1143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Phase/Freq</a:t>
            </a:r>
            <a:br>
              <a:rPr lang="en-US"/>
            </a:br>
            <a:r>
              <a:rPr lang="en-US"/>
              <a:t>Prediction</a:t>
            </a:r>
          </a:p>
        </p:txBody>
      </p:sp>
      <p:sp>
        <p:nvSpPr>
          <p:cNvPr id="49222" name="Rectangle 70"/>
          <p:cNvSpPr>
            <a:spLocks noChangeArrowheads="1"/>
          </p:cNvSpPr>
          <p:nvPr/>
        </p:nvSpPr>
        <p:spPr bwMode="auto">
          <a:xfrm>
            <a:off x="5035550" y="1225550"/>
            <a:ext cx="1136650" cy="4445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Clock Filter</a:t>
            </a:r>
          </a:p>
        </p:txBody>
      </p:sp>
      <p:sp>
        <p:nvSpPr>
          <p:cNvPr id="49223" name="Rectangle 71"/>
          <p:cNvSpPr>
            <a:spLocks noChangeArrowheads="1"/>
          </p:cNvSpPr>
          <p:nvPr/>
        </p:nvSpPr>
        <p:spPr bwMode="auto">
          <a:xfrm>
            <a:off x="3581400" y="2438400"/>
            <a:ext cx="1054100" cy="4445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Clock</a:t>
            </a:r>
            <a:br>
              <a:rPr lang="en-US"/>
            </a:br>
            <a:r>
              <a:rPr lang="en-US"/>
              <a:t>Adjust</a:t>
            </a:r>
          </a:p>
        </p:txBody>
      </p:sp>
      <p:sp>
        <p:nvSpPr>
          <p:cNvPr id="49224" name="Line 72"/>
          <p:cNvSpPr>
            <a:spLocks noChangeShapeType="1"/>
          </p:cNvSpPr>
          <p:nvPr/>
        </p:nvSpPr>
        <p:spPr bwMode="auto">
          <a:xfrm>
            <a:off x="6165850" y="266065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med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9227" name="Line 75"/>
          <p:cNvSpPr>
            <a:spLocks noChangeShapeType="1"/>
          </p:cNvSpPr>
          <p:nvPr/>
        </p:nvSpPr>
        <p:spPr bwMode="auto">
          <a:xfrm>
            <a:off x="6553200" y="1447800"/>
            <a:ext cx="0" cy="1219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9229" name="AutoShape 77"/>
          <p:cNvSpPr>
            <a:spLocks noChangeArrowheads="1"/>
          </p:cNvSpPr>
          <p:nvPr/>
        </p:nvSpPr>
        <p:spPr bwMode="auto">
          <a:xfrm>
            <a:off x="3581400" y="1225550"/>
            <a:ext cx="1060450" cy="444500"/>
          </a:xfrm>
          <a:prstGeom prst="homePlate">
            <a:avLst>
              <a:gd name="adj" fmla="val 79524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Phase</a:t>
            </a:r>
          </a:p>
          <a:p>
            <a:pPr algn="ctr"/>
            <a:r>
              <a:rPr lang="en-US"/>
              <a:t>Detector</a:t>
            </a:r>
          </a:p>
        </p:txBody>
      </p:sp>
      <p:sp>
        <p:nvSpPr>
          <p:cNvPr id="49230" name="Oval 78"/>
          <p:cNvSpPr>
            <a:spLocks noChangeArrowheads="1"/>
          </p:cNvSpPr>
          <p:nvPr/>
        </p:nvSpPr>
        <p:spPr bwMode="auto">
          <a:xfrm>
            <a:off x="2971800" y="1905000"/>
            <a:ext cx="444500" cy="444500"/>
          </a:xfrm>
          <a:prstGeom prst="ellipse">
            <a:avLst/>
          </a:prstGeom>
          <a:solidFill>
            <a:srgbClr val="FFFF00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VFO</a:t>
            </a:r>
          </a:p>
        </p:txBody>
      </p:sp>
      <p:sp>
        <p:nvSpPr>
          <p:cNvPr id="49231" name="Line 79"/>
          <p:cNvSpPr>
            <a:spLocks noChangeShapeType="1"/>
          </p:cNvSpPr>
          <p:nvPr/>
        </p:nvSpPr>
        <p:spPr bwMode="auto">
          <a:xfrm>
            <a:off x="3200400" y="26670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9235" name="Line 83"/>
          <p:cNvSpPr>
            <a:spLocks noChangeShapeType="1"/>
          </p:cNvSpPr>
          <p:nvPr/>
        </p:nvSpPr>
        <p:spPr bwMode="auto">
          <a:xfrm flipH="1">
            <a:off x="3200400" y="12954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med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9236" name="Line 84"/>
          <p:cNvSpPr>
            <a:spLocks noChangeShapeType="1"/>
          </p:cNvSpPr>
          <p:nvPr/>
        </p:nvSpPr>
        <p:spPr bwMode="auto">
          <a:xfrm flipH="1">
            <a:off x="3200400" y="16002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med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9237" name="Line 85"/>
          <p:cNvSpPr>
            <a:spLocks noChangeShapeType="1"/>
          </p:cNvSpPr>
          <p:nvPr/>
        </p:nvSpPr>
        <p:spPr bwMode="auto">
          <a:xfrm>
            <a:off x="3200400" y="1600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9238" name="Line 86"/>
          <p:cNvSpPr>
            <a:spLocks noChangeShapeType="1"/>
          </p:cNvSpPr>
          <p:nvPr/>
        </p:nvSpPr>
        <p:spPr bwMode="auto">
          <a:xfrm>
            <a:off x="4648200" y="14478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9239" name="Line 87"/>
          <p:cNvSpPr>
            <a:spLocks noChangeShapeType="1"/>
          </p:cNvSpPr>
          <p:nvPr/>
        </p:nvSpPr>
        <p:spPr bwMode="auto">
          <a:xfrm>
            <a:off x="6172200" y="14478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9240" name="Rectangle 88"/>
          <p:cNvSpPr>
            <a:spLocks noChangeArrowheads="1"/>
          </p:cNvSpPr>
          <p:nvPr/>
        </p:nvSpPr>
        <p:spPr bwMode="auto">
          <a:xfrm>
            <a:off x="6172200" y="1195388"/>
            <a:ext cx="381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>
            <a:spAutoFit/>
          </a:bodyPr>
          <a:lstStyle/>
          <a:p>
            <a:r>
              <a:rPr lang="en-US"/>
              <a:t>V</a:t>
            </a:r>
            <a:r>
              <a:rPr lang="en-US" baseline="-25000"/>
              <a:t>s</a:t>
            </a:r>
          </a:p>
        </p:txBody>
      </p:sp>
      <p:sp>
        <p:nvSpPr>
          <p:cNvPr id="49242" name="Rectangle 90"/>
          <p:cNvSpPr>
            <a:spLocks noChangeArrowheads="1"/>
          </p:cNvSpPr>
          <p:nvPr/>
        </p:nvSpPr>
        <p:spPr bwMode="auto">
          <a:xfrm>
            <a:off x="3200400" y="1028700"/>
            <a:ext cx="457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>
            <a:spAutoFit/>
          </a:bodyPr>
          <a:lstStyle/>
          <a:p>
            <a:r>
              <a:rPr lang="en-US">
                <a:latin typeface="Symbol" pitchFamily="18" charset="2"/>
              </a:rPr>
              <a:t>q</a:t>
            </a:r>
            <a:r>
              <a:rPr lang="en-US" baseline="-25000"/>
              <a:t>r</a:t>
            </a:r>
            <a:r>
              <a:rPr lang="en-US"/>
              <a:t>+</a:t>
            </a:r>
          </a:p>
        </p:txBody>
      </p:sp>
      <p:sp>
        <p:nvSpPr>
          <p:cNvPr id="49243" name="Rectangle 91"/>
          <p:cNvSpPr>
            <a:spLocks noChangeArrowheads="1"/>
          </p:cNvSpPr>
          <p:nvPr/>
        </p:nvSpPr>
        <p:spPr bwMode="auto">
          <a:xfrm>
            <a:off x="3200400" y="1333500"/>
            <a:ext cx="457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>
            <a:spAutoFit/>
          </a:bodyPr>
          <a:lstStyle/>
          <a:p>
            <a:r>
              <a:rPr lang="en-US">
                <a:latin typeface="Symbol" pitchFamily="18" charset="2"/>
              </a:rPr>
              <a:t>q</a:t>
            </a:r>
            <a:r>
              <a:rPr lang="en-US" baseline="-25000"/>
              <a:t>c</a:t>
            </a:r>
            <a:r>
              <a:rPr lang="en-US">
                <a:latin typeface="Symbol" pitchFamily="18" charset="2"/>
              </a:rPr>
              <a:t>-</a:t>
            </a:r>
          </a:p>
        </p:txBody>
      </p:sp>
      <p:sp>
        <p:nvSpPr>
          <p:cNvPr id="49246" name="Rectangle 94"/>
          <p:cNvSpPr>
            <a:spLocks noChangeArrowheads="1"/>
          </p:cNvSpPr>
          <p:nvPr/>
        </p:nvSpPr>
        <p:spPr bwMode="auto">
          <a:xfrm>
            <a:off x="2667000" y="1189038"/>
            <a:ext cx="6096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r>
              <a:rPr lang="en-US"/>
              <a:t>NTP</a:t>
            </a:r>
          </a:p>
        </p:txBody>
      </p:sp>
      <p:sp>
        <p:nvSpPr>
          <p:cNvPr id="49248" name="Line 96"/>
          <p:cNvSpPr>
            <a:spLocks noChangeShapeType="1"/>
          </p:cNvSpPr>
          <p:nvPr/>
        </p:nvSpPr>
        <p:spPr bwMode="auto">
          <a:xfrm>
            <a:off x="3200400" y="2362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9249" name="Rectangle 97"/>
          <p:cNvSpPr>
            <a:spLocks noChangeArrowheads="1"/>
          </p:cNvSpPr>
          <p:nvPr/>
        </p:nvSpPr>
        <p:spPr bwMode="auto">
          <a:xfrm>
            <a:off x="3505200" y="1981200"/>
            <a:ext cx="2819400" cy="990600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9250" name="Rectangle 98"/>
          <p:cNvSpPr>
            <a:spLocks noChangeArrowheads="1"/>
          </p:cNvSpPr>
          <p:nvPr/>
        </p:nvSpPr>
        <p:spPr bwMode="auto">
          <a:xfrm>
            <a:off x="4343400" y="1981200"/>
            <a:ext cx="901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r>
              <a:rPr lang="en-US"/>
              <a:t>Loop Filter</a:t>
            </a:r>
          </a:p>
        </p:txBody>
      </p:sp>
      <p:sp>
        <p:nvSpPr>
          <p:cNvPr id="49251" name="Rectangle 99"/>
          <p:cNvSpPr>
            <a:spLocks noChangeArrowheads="1"/>
          </p:cNvSpPr>
          <p:nvPr/>
        </p:nvSpPr>
        <p:spPr bwMode="auto">
          <a:xfrm>
            <a:off x="685800" y="3505200"/>
            <a:ext cx="77724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>
              <a:lnSpc>
                <a:spcPts val="2400"/>
              </a:lnSpc>
              <a:spcBef>
                <a:spcPts val="800"/>
              </a:spcBef>
              <a:buClr>
                <a:srgbClr val="FF0033"/>
              </a:buClr>
              <a:buSzPct val="75000"/>
              <a:buFontTx/>
              <a:buChar char="o"/>
            </a:pPr>
            <a:r>
              <a:rPr lang="en-US" sz="1800" i="1"/>
              <a:t>V</a:t>
            </a:r>
            <a:r>
              <a:rPr lang="en-US" sz="1800" i="1" baseline="-25000"/>
              <a:t>d</a:t>
            </a:r>
            <a:r>
              <a:rPr lang="en-US" sz="1800"/>
              <a:t> is a function of the phase difference between NTP and the VFO.</a:t>
            </a:r>
          </a:p>
          <a:p>
            <a:pPr marL="342900" indent="-342900">
              <a:lnSpc>
                <a:spcPts val="2400"/>
              </a:lnSpc>
              <a:spcBef>
                <a:spcPts val="800"/>
              </a:spcBef>
              <a:buClr>
                <a:srgbClr val="FF0033"/>
              </a:buClr>
              <a:buSzPct val="75000"/>
              <a:buFontTx/>
              <a:buChar char="o"/>
            </a:pPr>
            <a:r>
              <a:rPr lang="en-US" sz="1800" i="1"/>
              <a:t>V</a:t>
            </a:r>
            <a:r>
              <a:rPr lang="en-US" sz="1800" i="1" baseline="-25000"/>
              <a:t>s</a:t>
            </a:r>
            <a:r>
              <a:rPr lang="en-US" sz="1800"/>
              <a:t> depends on the stage chosen on the clock filter shift register.</a:t>
            </a:r>
          </a:p>
          <a:p>
            <a:pPr marL="342900" indent="-342900">
              <a:lnSpc>
                <a:spcPts val="2400"/>
              </a:lnSpc>
              <a:spcBef>
                <a:spcPts val="800"/>
              </a:spcBef>
              <a:buClr>
                <a:srgbClr val="FF0033"/>
              </a:buClr>
              <a:buSzPct val="75000"/>
              <a:buFontTx/>
              <a:buChar char="o"/>
            </a:pPr>
            <a:r>
              <a:rPr lang="en-US" sz="1800" i="1"/>
              <a:t>x</a:t>
            </a:r>
            <a:r>
              <a:rPr lang="en-US" sz="1800"/>
              <a:t> and </a:t>
            </a:r>
            <a:r>
              <a:rPr lang="en-US" sz="1800" i="1"/>
              <a:t>y</a:t>
            </a:r>
            <a:r>
              <a:rPr lang="en-US" sz="1800"/>
              <a:t> are the phase update and frequency update, respectively, computed by the prediction functions.</a:t>
            </a:r>
          </a:p>
          <a:p>
            <a:pPr marL="342900" indent="-342900">
              <a:lnSpc>
                <a:spcPts val="2400"/>
              </a:lnSpc>
              <a:spcBef>
                <a:spcPts val="800"/>
              </a:spcBef>
              <a:buClr>
                <a:srgbClr val="FF0033"/>
              </a:buClr>
              <a:buSzPct val="75000"/>
              <a:buFontTx/>
              <a:buChar char="o"/>
            </a:pPr>
            <a:r>
              <a:rPr lang="en-US" sz="1800"/>
              <a:t>Clock adjust process runs once per second to compute </a:t>
            </a:r>
            <a:r>
              <a:rPr lang="en-US" sz="1800" i="1"/>
              <a:t>V</a:t>
            </a:r>
            <a:r>
              <a:rPr lang="en-US" sz="1800" i="1" baseline="-25000"/>
              <a:t>c</a:t>
            </a:r>
            <a:r>
              <a:rPr lang="en-US" sz="1800"/>
              <a:t>, which controls the frequency of the local clock oscillator.</a:t>
            </a:r>
          </a:p>
          <a:p>
            <a:pPr marL="342900" indent="-342900">
              <a:lnSpc>
                <a:spcPts val="2400"/>
              </a:lnSpc>
              <a:spcBef>
                <a:spcPts val="800"/>
              </a:spcBef>
              <a:buClr>
                <a:srgbClr val="FF0033"/>
              </a:buClr>
              <a:buSzPct val="75000"/>
              <a:buFontTx/>
              <a:buChar char="o"/>
            </a:pPr>
            <a:r>
              <a:rPr lang="en-US" sz="1800"/>
              <a:t>VFO phase is compared to NTP phase to close the feedback loop.</a:t>
            </a:r>
          </a:p>
        </p:txBody>
      </p:sp>
      <p:sp>
        <p:nvSpPr>
          <p:cNvPr id="49253" name="Rectangle 101"/>
          <p:cNvSpPr>
            <a:spLocks noChangeArrowheads="1"/>
          </p:cNvSpPr>
          <p:nvPr/>
        </p:nvSpPr>
        <p:spPr bwMode="auto">
          <a:xfrm>
            <a:off x="4724400" y="2262188"/>
            <a:ext cx="3048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>
            <a:spAutoFit/>
          </a:bodyPr>
          <a:lstStyle/>
          <a:p>
            <a:r>
              <a:rPr lang="en-US"/>
              <a:t>x</a:t>
            </a:r>
            <a:endParaRPr lang="en-US" baseline="-25000"/>
          </a:p>
        </p:txBody>
      </p:sp>
      <p:sp>
        <p:nvSpPr>
          <p:cNvPr id="49254" name="Line 102"/>
          <p:cNvSpPr>
            <a:spLocks noChangeShapeType="1"/>
          </p:cNvSpPr>
          <p:nvPr/>
        </p:nvSpPr>
        <p:spPr bwMode="auto">
          <a:xfrm>
            <a:off x="4648200" y="25146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med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9255" name="Rectangle 103"/>
          <p:cNvSpPr>
            <a:spLocks noChangeArrowheads="1"/>
          </p:cNvSpPr>
          <p:nvPr/>
        </p:nvSpPr>
        <p:spPr bwMode="auto">
          <a:xfrm>
            <a:off x="4724400" y="2566988"/>
            <a:ext cx="3048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>
            <a:spAutoFit/>
          </a:bodyPr>
          <a:lstStyle/>
          <a:p>
            <a:r>
              <a:rPr lang="en-US"/>
              <a:t>y</a:t>
            </a:r>
            <a:endParaRPr lang="en-US" baseline="-25000"/>
          </a:p>
        </p:txBody>
      </p:sp>
      <p:sp>
        <p:nvSpPr>
          <p:cNvPr id="49256" name="Line 104"/>
          <p:cNvSpPr>
            <a:spLocks noChangeShapeType="1"/>
          </p:cNvSpPr>
          <p:nvPr/>
        </p:nvSpPr>
        <p:spPr bwMode="auto">
          <a:xfrm>
            <a:off x="4648200" y="28194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med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39B1D-4B3D-471A-AAB9-317B973EA192}" type="datetime5">
              <a:rPr lang="en-US"/>
              <a:pPr/>
              <a:t>20-Jul-07</a:t>
            </a:fld>
            <a:endParaRPr lang="en-US"/>
          </a:p>
        </p:txBody>
      </p:sp>
      <p:sp>
        <p:nvSpPr>
          <p:cNvPr id="3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324B1-D09A-4A43-8DC1-F9F866647C4E}" type="slidenum">
              <a:rPr lang="en-US"/>
              <a:pPr/>
              <a:t>22</a:t>
            </a:fld>
            <a:endParaRPr lang="en-US"/>
          </a:p>
        </p:txBody>
      </p:sp>
      <p:sp>
        <p:nvSpPr>
          <p:cNvPr id="159773" name="Rectangle 29"/>
          <p:cNvSpPr>
            <a:spLocks noChangeArrowheads="1"/>
          </p:cNvSpPr>
          <p:nvPr/>
        </p:nvSpPr>
        <p:spPr bwMode="auto">
          <a:xfrm>
            <a:off x="2667000" y="1143000"/>
            <a:ext cx="6096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r>
              <a:rPr lang="en-US"/>
              <a:t>NTP</a:t>
            </a:r>
          </a:p>
        </p:txBody>
      </p:sp>
      <p:sp>
        <p:nvSpPr>
          <p:cNvPr id="159770" name="Rectangle 26"/>
          <p:cNvSpPr>
            <a:spLocks noChangeArrowheads="1"/>
          </p:cNvSpPr>
          <p:nvPr/>
        </p:nvSpPr>
        <p:spPr bwMode="auto">
          <a:xfrm>
            <a:off x="3048000" y="1036638"/>
            <a:ext cx="5334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r>
              <a:rPr lang="en-US">
                <a:latin typeface="Symbol" pitchFamily="18" charset="2"/>
              </a:rPr>
              <a:t>q</a:t>
            </a:r>
            <a:r>
              <a:rPr lang="en-US" baseline="-25000"/>
              <a:t>r</a:t>
            </a:r>
            <a:r>
              <a:rPr lang="en-US"/>
              <a:t>+</a:t>
            </a:r>
          </a:p>
        </p:txBody>
      </p:sp>
      <p:sp>
        <p:nvSpPr>
          <p:cNvPr id="159771" name="Rectangle 27"/>
          <p:cNvSpPr>
            <a:spLocks noChangeArrowheads="1"/>
          </p:cNvSpPr>
          <p:nvPr/>
        </p:nvSpPr>
        <p:spPr bwMode="auto">
          <a:xfrm>
            <a:off x="3048000" y="1341438"/>
            <a:ext cx="4572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r>
              <a:rPr lang="en-US">
                <a:latin typeface="Symbol" pitchFamily="18" charset="2"/>
              </a:rPr>
              <a:t>q</a:t>
            </a:r>
            <a:r>
              <a:rPr lang="en-US" baseline="-25000"/>
              <a:t>o</a:t>
            </a:r>
            <a:r>
              <a:rPr lang="en-US">
                <a:latin typeface="Symbol" pitchFamily="18" charset="2"/>
              </a:rPr>
              <a:t>-</a:t>
            </a:r>
          </a:p>
        </p:txBody>
      </p:sp>
      <p:sp>
        <p:nvSpPr>
          <p:cNvPr id="159768" name="Rectangle 24"/>
          <p:cNvSpPr>
            <a:spLocks noChangeArrowheads="1"/>
          </p:cNvSpPr>
          <p:nvPr/>
        </p:nvSpPr>
        <p:spPr bwMode="auto">
          <a:xfrm>
            <a:off x="5638800" y="1189038"/>
            <a:ext cx="381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r>
              <a:rPr lang="en-US"/>
              <a:t>V</a:t>
            </a:r>
            <a:r>
              <a:rPr lang="en-US" baseline="-25000"/>
              <a:t>s</a:t>
            </a:r>
          </a:p>
        </p:txBody>
      </p:sp>
      <p:sp>
        <p:nvSpPr>
          <p:cNvPr id="159746" name="Rectangle 2"/>
          <p:cNvSpPr>
            <a:spLocks noChangeArrowheads="1"/>
          </p:cNvSpPr>
          <p:nvPr/>
        </p:nvSpPr>
        <p:spPr bwMode="auto">
          <a:xfrm>
            <a:off x="4343400" y="1189038"/>
            <a:ext cx="381000" cy="27463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r>
              <a:rPr lang="en-US"/>
              <a:t>V</a:t>
            </a:r>
            <a:r>
              <a:rPr lang="en-US" baseline="-25000"/>
              <a:t>d</a:t>
            </a:r>
          </a:p>
        </p:txBody>
      </p:sp>
      <p:sp>
        <p:nvSpPr>
          <p:cNvPr id="159747" name="Rectangle 3"/>
          <p:cNvSpPr>
            <a:spLocks noChangeArrowheads="1"/>
          </p:cNvSpPr>
          <p:nvPr/>
        </p:nvSpPr>
        <p:spPr bwMode="auto">
          <a:xfrm>
            <a:off x="4343400" y="1874838"/>
            <a:ext cx="381000" cy="27463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r>
              <a:rPr lang="en-US"/>
              <a:t>V</a:t>
            </a:r>
            <a:r>
              <a:rPr lang="en-US" baseline="-25000"/>
              <a:t>c</a:t>
            </a:r>
          </a:p>
        </p:txBody>
      </p:sp>
      <p:sp>
        <p:nvSpPr>
          <p:cNvPr id="159748" name="Rectangle 4"/>
          <p:cNvSpPr>
            <a:spLocks noChangeArrowheads="1"/>
          </p:cNvSpPr>
          <p:nvPr/>
        </p:nvSpPr>
        <p:spPr bwMode="auto">
          <a:xfrm>
            <a:off x="4343400" y="2560638"/>
            <a:ext cx="381000" cy="27463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r>
              <a:rPr lang="en-US"/>
              <a:t>y</a:t>
            </a:r>
          </a:p>
        </p:txBody>
      </p:sp>
      <p:sp>
        <p:nvSpPr>
          <p:cNvPr id="159749" name="Rectangle 5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NTP clock discipline with PPS steering</a:t>
            </a:r>
          </a:p>
        </p:txBody>
      </p:sp>
      <p:sp>
        <p:nvSpPr>
          <p:cNvPr id="15975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685800" y="3505200"/>
            <a:ext cx="7772400" cy="2743200"/>
          </a:xfrm>
          <a:noFill/>
          <a:ln/>
        </p:spPr>
        <p:txBody>
          <a:bodyPr/>
          <a:lstStyle/>
          <a:p>
            <a:r>
              <a:rPr lang="en-US"/>
              <a:t>NTP daemon disciplines  variable frequency oscillator (VFO) phase </a:t>
            </a:r>
            <a:r>
              <a:rPr lang="en-US" i="1"/>
              <a:t>V</a:t>
            </a:r>
            <a:r>
              <a:rPr lang="en-US" i="1" baseline="-25000"/>
              <a:t>c </a:t>
            </a:r>
            <a:r>
              <a:rPr lang="en-US"/>
              <a:t>relative</a:t>
            </a:r>
            <a:r>
              <a:rPr lang="en-US" i="1" baseline="-25000"/>
              <a:t> </a:t>
            </a:r>
            <a:r>
              <a:rPr lang="en-US"/>
              <a:t>to accurate and reliable network sources.</a:t>
            </a:r>
          </a:p>
          <a:p>
            <a:r>
              <a:rPr lang="en-US"/>
              <a:t>Kernel disciplines VFO frequency </a:t>
            </a:r>
            <a:r>
              <a:rPr lang="en-US" i="1"/>
              <a:t>y</a:t>
            </a:r>
            <a:r>
              <a:rPr lang="en-US"/>
              <a:t> to pulse-per-second (PPS) signal.</a:t>
            </a:r>
          </a:p>
          <a:p>
            <a:r>
              <a:rPr lang="en-US"/>
              <a:t>Clock accuracy continues to be disciplined even if NTP daemon or sources fail.</a:t>
            </a:r>
          </a:p>
          <a:p>
            <a:r>
              <a:rPr lang="en-US"/>
              <a:t>In general, the accuracy is only slightly degraded relative to a local reference source.</a:t>
            </a:r>
          </a:p>
        </p:txBody>
      </p:sp>
      <p:sp>
        <p:nvSpPr>
          <p:cNvPr id="159751" name="Rectangle 7"/>
          <p:cNvSpPr>
            <a:spLocks noChangeArrowheads="1"/>
          </p:cNvSpPr>
          <p:nvPr/>
        </p:nvSpPr>
        <p:spPr bwMode="auto">
          <a:xfrm>
            <a:off x="4730750" y="1911350"/>
            <a:ext cx="901700" cy="4445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Loop Filter</a:t>
            </a:r>
          </a:p>
        </p:txBody>
      </p:sp>
      <p:sp>
        <p:nvSpPr>
          <p:cNvPr id="159752" name="Rectangle 8"/>
          <p:cNvSpPr>
            <a:spLocks noChangeArrowheads="1"/>
          </p:cNvSpPr>
          <p:nvPr/>
        </p:nvSpPr>
        <p:spPr bwMode="auto">
          <a:xfrm>
            <a:off x="4730750" y="1225550"/>
            <a:ext cx="901700" cy="4445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Clock Filter</a:t>
            </a:r>
          </a:p>
        </p:txBody>
      </p:sp>
      <p:sp>
        <p:nvSpPr>
          <p:cNvPr id="159753" name="Rectangle 9"/>
          <p:cNvSpPr>
            <a:spLocks noChangeArrowheads="1"/>
          </p:cNvSpPr>
          <p:nvPr/>
        </p:nvSpPr>
        <p:spPr bwMode="auto">
          <a:xfrm>
            <a:off x="4730750" y="2597150"/>
            <a:ext cx="901700" cy="4445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Frequency</a:t>
            </a:r>
          </a:p>
          <a:p>
            <a:pPr algn="ctr"/>
            <a:r>
              <a:rPr lang="en-US"/>
              <a:t>Estimator</a:t>
            </a:r>
          </a:p>
        </p:txBody>
      </p:sp>
      <p:sp>
        <p:nvSpPr>
          <p:cNvPr id="159754" name="Line 10"/>
          <p:cNvSpPr>
            <a:spLocks noChangeShapeType="1"/>
          </p:cNvSpPr>
          <p:nvPr/>
        </p:nvSpPr>
        <p:spPr bwMode="auto">
          <a:xfrm>
            <a:off x="5638800" y="2133600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med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9755" name="Line 11"/>
          <p:cNvSpPr>
            <a:spLocks noChangeShapeType="1"/>
          </p:cNvSpPr>
          <p:nvPr/>
        </p:nvSpPr>
        <p:spPr bwMode="auto">
          <a:xfrm>
            <a:off x="5638800" y="2819400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med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9756" name="Line 12"/>
          <p:cNvSpPr>
            <a:spLocks noChangeShapeType="1"/>
          </p:cNvSpPr>
          <p:nvPr/>
        </p:nvSpPr>
        <p:spPr bwMode="auto">
          <a:xfrm>
            <a:off x="5943600" y="1447800"/>
            <a:ext cx="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9757" name="AutoShape 13"/>
          <p:cNvSpPr>
            <a:spLocks noChangeArrowheads="1"/>
          </p:cNvSpPr>
          <p:nvPr/>
        </p:nvSpPr>
        <p:spPr bwMode="auto">
          <a:xfrm>
            <a:off x="3435350" y="1225550"/>
            <a:ext cx="901700" cy="444500"/>
          </a:xfrm>
          <a:prstGeom prst="homePlate">
            <a:avLst>
              <a:gd name="adj" fmla="val 67619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Phase</a:t>
            </a:r>
          </a:p>
          <a:p>
            <a:pPr algn="ctr"/>
            <a:r>
              <a:rPr lang="en-US"/>
              <a:t>Detector</a:t>
            </a:r>
          </a:p>
        </p:txBody>
      </p:sp>
      <p:sp>
        <p:nvSpPr>
          <p:cNvPr id="159758" name="Oval 14"/>
          <p:cNvSpPr>
            <a:spLocks noChangeArrowheads="1"/>
          </p:cNvSpPr>
          <p:nvPr/>
        </p:nvSpPr>
        <p:spPr bwMode="auto">
          <a:xfrm>
            <a:off x="3663950" y="1911350"/>
            <a:ext cx="444500" cy="444500"/>
          </a:xfrm>
          <a:prstGeom prst="ellipse">
            <a:avLst/>
          </a:prstGeom>
          <a:solidFill>
            <a:srgbClr val="FFFF00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VFO</a:t>
            </a:r>
          </a:p>
        </p:txBody>
      </p:sp>
      <p:sp>
        <p:nvSpPr>
          <p:cNvPr id="159759" name="Line 15"/>
          <p:cNvSpPr>
            <a:spLocks noChangeShapeType="1"/>
          </p:cNvSpPr>
          <p:nvPr/>
        </p:nvSpPr>
        <p:spPr bwMode="auto">
          <a:xfrm>
            <a:off x="4114800" y="2133600"/>
            <a:ext cx="609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med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9760" name="Line 16"/>
          <p:cNvSpPr>
            <a:spLocks noChangeShapeType="1"/>
          </p:cNvSpPr>
          <p:nvPr/>
        </p:nvSpPr>
        <p:spPr bwMode="auto">
          <a:xfrm>
            <a:off x="3886200" y="23622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med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9761" name="Line 17"/>
          <p:cNvSpPr>
            <a:spLocks noChangeShapeType="1"/>
          </p:cNvSpPr>
          <p:nvPr/>
        </p:nvSpPr>
        <p:spPr bwMode="auto">
          <a:xfrm flipH="1">
            <a:off x="3886200" y="2819400"/>
            <a:ext cx="838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9762" name="Line 18"/>
          <p:cNvSpPr>
            <a:spLocks noChangeShapeType="1"/>
          </p:cNvSpPr>
          <p:nvPr/>
        </p:nvSpPr>
        <p:spPr bwMode="auto">
          <a:xfrm flipH="1">
            <a:off x="3124200" y="2133600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9763" name="Line 19"/>
          <p:cNvSpPr>
            <a:spLocks noChangeShapeType="1"/>
          </p:cNvSpPr>
          <p:nvPr/>
        </p:nvSpPr>
        <p:spPr bwMode="auto">
          <a:xfrm flipH="1">
            <a:off x="3124200" y="1295400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med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9764" name="Line 20"/>
          <p:cNvSpPr>
            <a:spLocks noChangeShapeType="1"/>
          </p:cNvSpPr>
          <p:nvPr/>
        </p:nvSpPr>
        <p:spPr bwMode="auto">
          <a:xfrm flipH="1">
            <a:off x="3124200" y="1600200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med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9765" name="Line 21"/>
          <p:cNvSpPr>
            <a:spLocks noChangeShapeType="1"/>
          </p:cNvSpPr>
          <p:nvPr/>
        </p:nvSpPr>
        <p:spPr bwMode="auto">
          <a:xfrm>
            <a:off x="3124200" y="16002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9766" name="Line 22"/>
          <p:cNvSpPr>
            <a:spLocks noChangeShapeType="1"/>
          </p:cNvSpPr>
          <p:nvPr/>
        </p:nvSpPr>
        <p:spPr bwMode="auto">
          <a:xfrm>
            <a:off x="4343400" y="14478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9767" name="Line 23"/>
          <p:cNvSpPr>
            <a:spLocks noChangeShapeType="1"/>
          </p:cNvSpPr>
          <p:nvPr/>
        </p:nvSpPr>
        <p:spPr bwMode="auto">
          <a:xfrm>
            <a:off x="5638800" y="1447800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9769" name="Rectangle 25"/>
          <p:cNvSpPr>
            <a:spLocks noChangeArrowheads="1"/>
          </p:cNvSpPr>
          <p:nvPr/>
        </p:nvSpPr>
        <p:spPr bwMode="auto">
          <a:xfrm>
            <a:off x="5943600" y="2667000"/>
            <a:ext cx="5334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r>
              <a:rPr lang="en-US"/>
              <a:t>PPS</a:t>
            </a:r>
          </a:p>
        </p:txBody>
      </p:sp>
      <p:sp>
        <p:nvSpPr>
          <p:cNvPr id="159772" name="Line 28"/>
          <p:cNvSpPr>
            <a:spLocks noChangeShapeType="1"/>
          </p:cNvSpPr>
          <p:nvPr/>
        </p:nvSpPr>
        <p:spPr bwMode="auto">
          <a:xfrm>
            <a:off x="4419600" y="2590800"/>
            <a:ext cx="76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0F9BD-C2BE-4CBD-A9E5-8C8DE8F1194E}" type="datetime5">
              <a:rPr lang="en-US"/>
              <a:pPr/>
              <a:t>20-Jul-07</a:t>
            </a:fld>
            <a:endParaRPr lang="en-US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78049-BFB1-4421-BD14-725E5CAF2AE4}" type="slidenum">
              <a:rPr lang="en-US"/>
              <a:pPr/>
              <a:t>23</a:t>
            </a:fld>
            <a:endParaRPr lang="en-US"/>
          </a:p>
        </p:txBody>
      </p:sp>
      <p:sp>
        <p:nvSpPr>
          <p:cNvPr id="151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Measured PPS time error for Alpha 433</a:t>
            </a:r>
          </a:p>
        </p:txBody>
      </p:sp>
      <p:pic>
        <p:nvPicPr>
          <p:cNvPr id="151555" name="Picture 3" descr="churchy1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914400"/>
            <a:ext cx="6811963" cy="5349875"/>
          </a:xfrm>
          <a:prstGeom prst="rect">
            <a:avLst/>
          </a:prstGeom>
          <a:noFill/>
        </p:spPr>
      </p:pic>
      <p:sp>
        <p:nvSpPr>
          <p:cNvPr id="151556" name="Text Box 4"/>
          <p:cNvSpPr txBox="1">
            <a:spLocks noChangeArrowheads="1"/>
          </p:cNvSpPr>
          <p:nvPr/>
        </p:nvSpPr>
        <p:spPr bwMode="auto">
          <a:xfrm>
            <a:off x="4860925" y="46132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 sz="2400">
              <a:latin typeface="Times New Roman" pitchFamily="18" charset="0"/>
            </a:endParaRPr>
          </a:p>
        </p:txBody>
      </p:sp>
      <p:sp>
        <p:nvSpPr>
          <p:cNvPr id="151557" name="Text Box 5"/>
          <p:cNvSpPr txBox="1">
            <a:spLocks noChangeArrowheads="1"/>
          </p:cNvSpPr>
          <p:nvPr/>
        </p:nvSpPr>
        <p:spPr bwMode="auto">
          <a:xfrm>
            <a:off x="1600200" y="4800600"/>
            <a:ext cx="5943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/>
              <a:t>Standard error 51.3 ns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88159-3073-4E45-9E82-045E356B915E}" type="datetime5">
              <a:rPr lang="en-US"/>
              <a:pPr/>
              <a:t>20-Jul-07</a:t>
            </a:fld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FB690-FD5A-464E-A785-37D66C05CD30}" type="slidenum">
              <a:rPr lang="en-US"/>
              <a:pPr/>
              <a:t>24</a:t>
            </a:fld>
            <a:endParaRPr lang="en-US"/>
          </a:p>
        </p:txBody>
      </p:sp>
      <p:sp>
        <p:nvSpPr>
          <p:cNvPr id="19456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Further information</a:t>
            </a:r>
          </a:p>
        </p:txBody>
      </p:sp>
      <p:sp>
        <p:nvSpPr>
          <p:cNvPr id="1945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NTP home page </a:t>
            </a:r>
            <a:r>
              <a:rPr lang="en-US">
                <a:hlinkClick r:id="rId3"/>
              </a:rPr>
              <a:t>http://www.ntp.org</a:t>
            </a:r>
            <a:endParaRPr lang="en-US"/>
          </a:p>
          <a:p>
            <a:pPr lvl="1"/>
            <a:r>
              <a:rPr lang="en-US"/>
              <a:t>Current NTP Version 3 and 4 software and documentation</a:t>
            </a:r>
          </a:p>
          <a:p>
            <a:pPr lvl="1"/>
            <a:r>
              <a:rPr lang="en-US"/>
              <a:t>FAQ and links to other sources and interesting places</a:t>
            </a:r>
          </a:p>
          <a:p>
            <a:r>
              <a:rPr lang="en-US"/>
              <a:t>David L. Mills home page </a:t>
            </a:r>
            <a:r>
              <a:rPr lang="en-US">
                <a:hlinkClick r:id="rId4"/>
              </a:rPr>
              <a:t>http://www.eecis.udel.edu/~mills</a:t>
            </a:r>
            <a:endParaRPr lang="en-US"/>
          </a:p>
          <a:p>
            <a:pPr lvl="1"/>
            <a:r>
              <a:rPr lang="en-US"/>
              <a:t>Papers, reports and memoranda in PostScript and PDF formats</a:t>
            </a:r>
          </a:p>
          <a:p>
            <a:pPr lvl="1"/>
            <a:r>
              <a:rPr lang="en-US"/>
              <a:t>Briefings in HTML, PostScript, PowerPoint and PDF formats</a:t>
            </a:r>
          </a:p>
          <a:p>
            <a:pPr lvl="1"/>
            <a:r>
              <a:rPr lang="en-US"/>
              <a:t>Collaboration resources hardware, software and documentation</a:t>
            </a:r>
          </a:p>
          <a:p>
            <a:pPr lvl="1"/>
            <a:r>
              <a:rPr lang="en-US"/>
              <a:t>Songs, photo galleries and after-dinner speech scripts</a:t>
            </a:r>
          </a:p>
          <a:p>
            <a:r>
              <a:rPr lang="en-US"/>
              <a:t>Udel FTP server: ftp://ftp.udel.edu/pub/ntp</a:t>
            </a:r>
          </a:p>
          <a:p>
            <a:pPr lvl="1"/>
            <a:r>
              <a:rPr lang="en-US"/>
              <a:t>Current NTP Version software, documentation and support</a:t>
            </a:r>
          </a:p>
          <a:p>
            <a:pPr lvl="1"/>
            <a:r>
              <a:rPr lang="en-US"/>
              <a:t>Collaboration resources and junkbox</a:t>
            </a:r>
          </a:p>
          <a:p>
            <a:r>
              <a:rPr lang="en-US"/>
              <a:t>Related projects </a:t>
            </a:r>
            <a:r>
              <a:rPr lang="en-US">
                <a:hlinkClick r:id="rId5"/>
              </a:rPr>
              <a:t>http://www.eecis.udel.edu/~mills/status.htm</a:t>
            </a:r>
            <a:endParaRPr lang="en-US"/>
          </a:p>
          <a:p>
            <a:pPr lvl="1"/>
            <a:r>
              <a:rPr lang="en-US"/>
              <a:t>Current research project descriptions and briefings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BB335-D479-4930-A016-284791EECA19}" type="datetime5">
              <a:rPr lang="en-US"/>
              <a:pPr/>
              <a:t>20-Jul-07</a:t>
            </a:fld>
            <a:endParaRPr lang="en-US"/>
          </a:p>
        </p:txBody>
      </p:sp>
      <p:sp>
        <p:nvSpPr>
          <p:cNvPr id="4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C1AF5-8607-496C-9BC8-42AB699ABABE}" type="slidenum">
              <a:rPr lang="en-US"/>
              <a:pPr/>
              <a:t>3</a:t>
            </a:fld>
            <a:endParaRPr lang="en-US"/>
          </a:p>
        </p:txBody>
      </p:sp>
      <p:sp>
        <p:nvSpPr>
          <p:cNvPr id="75793" name="Rectangle 17"/>
          <p:cNvSpPr>
            <a:spLocks noChangeArrowheads="1"/>
          </p:cNvSpPr>
          <p:nvPr/>
        </p:nvSpPr>
        <p:spPr bwMode="auto">
          <a:xfrm>
            <a:off x="1600200" y="914400"/>
            <a:ext cx="2895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NTP Protocol Header Format (32 bits)</a:t>
            </a:r>
          </a:p>
        </p:txBody>
      </p:sp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NTP protocol header and timestamp formats</a:t>
            </a:r>
          </a:p>
        </p:txBody>
      </p:sp>
      <p:sp>
        <p:nvSpPr>
          <p:cNvPr id="75779" name="Rectangle 3"/>
          <p:cNvSpPr>
            <a:spLocks noChangeArrowheads="1"/>
          </p:cNvSpPr>
          <p:nvPr/>
        </p:nvSpPr>
        <p:spPr bwMode="auto">
          <a:xfrm>
            <a:off x="2667000" y="1219200"/>
            <a:ext cx="457200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Strat</a:t>
            </a:r>
          </a:p>
        </p:txBody>
      </p:sp>
      <p:sp>
        <p:nvSpPr>
          <p:cNvPr id="75780" name="Rectangle 4"/>
          <p:cNvSpPr>
            <a:spLocks noChangeArrowheads="1"/>
          </p:cNvSpPr>
          <p:nvPr/>
        </p:nvSpPr>
        <p:spPr bwMode="auto">
          <a:xfrm>
            <a:off x="3124200" y="1219200"/>
            <a:ext cx="457200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Poll</a:t>
            </a:r>
          </a:p>
        </p:txBody>
      </p:sp>
      <p:sp>
        <p:nvSpPr>
          <p:cNvPr id="75781" name="Rectangle 5"/>
          <p:cNvSpPr>
            <a:spLocks noChangeArrowheads="1"/>
          </p:cNvSpPr>
          <p:nvPr/>
        </p:nvSpPr>
        <p:spPr bwMode="auto">
          <a:xfrm>
            <a:off x="1600200" y="1219200"/>
            <a:ext cx="292100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LI</a:t>
            </a:r>
          </a:p>
        </p:txBody>
      </p:sp>
      <p:sp>
        <p:nvSpPr>
          <p:cNvPr id="75782" name="Rectangle 6"/>
          <p:cNvSpPr>
            <a:spLocks noChangeArrowheads="1"/>
          </p:cNvSpPr>
          <p:nvPr/>
        </p:nvSpPr>
        <p:spPr bwMode="auto">
          <a:xfrm>
            <a:off x="2209800" y="1219200"/>
            <a:ext cx="457200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Mode</a:t>
            </a:r>
          </a:p>
        </p:txBody>
      </p:sp>
      <p:sp>
        <p:nvSpPr>
          <p:cNvPr id="75783" name="Rectangle 7"/>
          <p:cNvSpPr>
            <a:spLocks noChangeArrowheads="1"/>
          </p:cNvSpPr>
          <p:nvPr/>
        </p:nvSpPr>
        <p:spPr bwMode="auto">
          <a:xfrm>
            <a:off x="1905000" y="1219200"/>
            <a:ext cx="304800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VN</a:t>
            </a:r>
          </a:p>
        </p:txBody>
      </p:sp>
      <p:sp>
        <p:nvSpPr>
          <p:cNvPr id="75784" name="Rectangle 8"/>
          <p:cNvSpPr>
            <a:spLocks noChangeArrowheads="1"/>
          </p:cNvSpPr>
          <p:nvPr/>
        </p:nvSpPr>
        <p:spPr bwMode="auto">
          <a:xfrm>
            <a:off x="5562600" y="5029200"/>
            <a:ext cx="1752600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NTP v3 and v4</a:t>
            </a:r>
          </a:p>
        </p:txBody>
      </p:sp>
      <p:sp>
        <p:nvSpPr>
          <p:cNvPr id="75785" name="Rectangle 9"/>
          <p:cNvSpPr>
            <a:spLocks noChangeArrowheads="1"/>
          </p:cNvSpPr>
          <p:nvPr/>
        </p:nvSpPr>
        <p:spPr bwMode="auto">
          <a:xfrm>
            <a:off x="1600200" y="1447800"/>
            <a:ext cx="2438400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Root Delay</a:t>
            </a:r>
          </a:p>
        </p:txBody>
      </p:sp>
      <p:sp>
        <p:nvSpPr>
          <p:cNvPr id="75786" name="Rectangle 10"/>
          <p:cNvSpPr>
            <a:spLocks noChangeArrowheads="1"/>
          </p:cNvSpPr>
          <p:nvPr/>
        </p:nvSpPr>
        <p:spPr bwMode="auto">
          <a:xfrm>
            <a:off x="1600200" y="1676400"/>
            <a:ext cx="2438400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Root Dispersion</a:t>
            </a:r>
          </a:p>
        </p:txBody>
      </p:sp>
      <p:sp>
        <p:nvSpPr>
          <p:cNvPr id="75787" name="Rectangle 11"/>
          <p:cNvSpPr>
            <a:spLocks noChangeArrowheads="1"/>
          </p:cNvSpPr>
          <p:nvPr/>
        </p:nvSpPr>
        <p:spPr bwMode="auto">
          <a:xfrm>
            <a:off x="1600200" y="1905000"/>
            <a:ext cx="2438400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Reference Identifier</a:t>
            </a:r>
          </a:p>
        </p:txBody>
      </p:sp>
      <p:sp>
        <p:nvSpPr>
          <p:cNvPr id="75788" name="Rectangle 12"/>
          <p:cNvSpPr>
            <a:spLocks noChangeArrowheads="1"/>
          </p:cNvSpPr>
          <p:nvPr/>
        </p:nvSpPr>
        <p:spPr bwMode="auto">
          <a:xfrm>
            <a:off x="1600200" y="2133600"/>
            <a:ext cx="24384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Reference Timestamp (64)</a:t>
            </a:r>
          </a:p>
        </p:txBody>
      </p:sp>
      <p:sp>
        <p:nvSpPr>
          <p:cNvPr id="75789" name="Rectangle 13"/>
          <p:cNvSpPr>
            <a:spLocks noChangeArrowheads="1"/>
          </p:cNvSpPr>
          <p:nvPr/>
        </p:nvSpPr>
        <p:spPr bwMode="auto">
          <a:xfrm>
            <a:off x="1600200" y="2514600"/>
            <a:ext cx="24384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Originate Timestamp (64)</a:t>
            </a:r>
          </a:p>
        </p:txBody>
      </p:sp>
      <p:sp>
        <p:nvSpPr>
          <p:cNvPr id="75790" name="Rectangle 14"/>
          <p:cNvSpPr>
            <a:spLocks noChangeArrowheads="1"/>
          </p:cNvSpPr>
          <p:nvPr/>
        </p:nvSpPr>
        <p:spPr bwMode="auto">
          <a:xfrm>
            <a:off x="1600200" y="2895600"/>
            <a:ext cx="24384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Receive Timestamp (64)</a:t>
            </a:r>
          </a:p>
        </p:txBody>
      </p:sp>
      <p:sp>
        <p:nvSpPr>
          <p:cNvPr id="75791" name="Rectangle 15"/>
          <p:cNvSpPr>
            <a:spLocks noChangeArrowheads="1"/>
          </p:cNvSpPr>
          <p:nvPr/>
        </p:nvSpPr>
        <p:spPr bwMode="auto">
          <a:xfrm>
            <a:off x="1600200" y="3276600"/>
            <a:ext cx="24384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Transmit Timestamp (64)</a:t>
            </a:r>
          </a:p>
        </p:txBody>
      </p:sp>
      <p:sp>
        <p:nvSpPr>
          <p:cNvPr id="75792" name="Rectangle 16"/>
          <p:cNvSpPr>
            <a:spLocks noChangeArrowheads="1"/>
          </p:cNvSpPr>
          <p:nvPr/>
        </p:nvSpPr>
        <p:spPr bwMode="auto">
          <a:xfrm>
            <a:off x="1600200" y="5105400"/>
            <a:ext cx="2438400" cy="609600"/>
          </a:xfrm>
          <a:prstGeom prst="rect">
            <a:avLst/>
          </a:prstGeom>
          <a:solidFill>
            <a:srgbClr val="00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Message Hash (64 or 128)</a:t>
            </a:r>
          </a:p>
        </p:txBody>
      </p:sp>
      <p:sp>
        <p:nvSpPr>
          <p:cNvPr id="75794" name="Rectangle 18"/>
          <p:cNvSpPr>
            <a:spLocks noChangeArrowheads="1"/>
          </p:cNvSpPr>
          <p:nvPr/>
        </p:nvSpPr>
        <p:spPr bwMode="auto">
          <a:xfrm>
            <a:off x="5257800" y="1066800"/>
            <a:ext cx="2514600" cy="1066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r>
              <a:rPr lang="en-US"/>
              <a:t>   LI	leap warning indicator</a:t>
            </a:r>
          </a:p>
          <a:p>
            <a:r>
              <a:rPr lang="en-US"/>
              <a:t>   VN	version number (4)</a:t>
            </a:r>
          </a:p>
          <a:p>
            <a:r>
              <a:rPr lang="en-US"/>
              <a:t>   Strat	stratum (0-15)</a:t>
            </a:r>
          </a:p>
          <a:p>
            <a:r>
              <a:rPr lang="en-US"/>
              <a:t>   Poll	poll interval (log2)</a:t>
            </a:r>
          </a:p>
          <a:p>
            <a:r>
              <a:rPr lang="en-US"/>
              <a:t>   Prec	precision (log2)</a:t>
            </a:r>
          </a:p>
        </p:txBody>
      </p:sp>
      <p:sp>
        <p:nvSpPr>
          <p:cNvPr id="75795" name="Rectangle 19"/>
          <p:cNvSpPr>
            <a:spLocks noChangeArrowheads="1"/>
          </p:cNvSpPr>
          <p:nvPr/>
        </p:nvSpPr>
        <p:spPr bwMode="auto">
          <a:xfrm>
            <a:off x="5257800" y="2514600"/>
            <a:ext cx="1143000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Seconds (32)</a:t>
            </a:r>
          </a:p>
        </p:txBody>
      </p:sp>
      <p:sp>
        <p:nvSpPr>
          <p:cNvPr id="75796" name="Rectangle 20"/>
          <p:cNvSpPr>
            <a:spLocks noChangeArrowheads="1"/>
          </p:cNvSpPr>
          <p:nvPr/>
        </p:nvSpPr>
        <p:spPr bwMode="auto">
          <a:xfrm>
            <a:off x="6400800" y="2514600"/>
            <a:ext cx="1219200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Fraction (32)</a:t>
            </a:r>
          </a:p>
        </p:txBody>
      </p:sp>
      <p:sp>
        <p:nvSpPr>
          <p:cNvPr id="75797" name="Rectangle 21"/>
          <p:cNvSpPr>
            <a:spLocks noChangeArrowheads="1"/>
          </p:cNvSpPr>
          <p:nvPr/>
        </p:nvSpPr>
        <p:spPr bwMode="auto">
          <a:xfrm>
            <a:off x="5257800" y="2209800"/>
            <a:ext cx="2362200" cy="292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NTP Timestamp Format (64 bits)</a:t>
            </a:r>
          </a:p>
        </p:txBody>
      </p:sp>
      <p:sp>
        <p:nvSpPr>
          <p:cNvPr id="75798" name="Rectangle 22"/>
          <p:cNvSpPr>
            <a:spLocks noChangeArrowheads="1"/>
          </p:cNvSpPr>
          <p:nvPr/>
        </p:nvSpPr>
        <p:spPr bwMode="auto">
          <a:xfrm>
            <a:off x="5257800" y="2743200"/>
            <a:ext cx="23622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Value is in seconds and fraction</a:t>
            </a:r>
          </a:p>
          <a:p>
            <a:pPr algn="ctr"/>
            <a:r>
              <a:rPr lang="en-US"/>
              <a:t>since 0</a:t>
            </a:r>
            <a:r>
              <a:rPr lang="en-US" baseline="30000"/>
              <a:t>h </a:t>
            </a:r>
            <a:r>
              <a:rPr lang="en-US"/>
              <a:t>1 January 1900</a:t>
            </a:r>
          </a:p>
        </p:txBody>
      </p:sp>
      <p:sp>
        <p:nvSpPr>
          <p:cNvPr id="75799" name="Rectangle 23"/>
          <p:cNvSpPr>
            <a:spLocks noChangeArrowheads="1"/>
          </p:cNvSpPr>
          <p:nvPr/>
        </p:nvSpPr>
        <p:spPr bwMode="auto">
          <a:xfrm>
            <a:off x="1295400" y="5867400"/>
            <a:ext cx="3657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r>
              <a:rPr lang="en-US"/>
              <a:t>Authenticator uses DES-CBC or MD5 cryptosum</a:t>
            </a:r>
          </a:p>
          <a:p>
            <a:r>
              <a:rPr lang="en-US"/>
              <a:t>of NTP header plus extension fields (NTPv4)</a:t>
            </a:r>
          </a:p>
        </p:txBody>
      </p:sp>
      <p:sp>
        <p:nvSpPr>
          <p:cNvPr id="75800" name="Rectangle 24"/>
          <p:cNvSpPr>
            <a:spLocks noChangeArrowheads="1"/>
          </p:cNvSpPr>
          <p:nvPr/>
        </p:nvSpPr>
        <p:spPr bwMode="auto">
          <a:xfrm>
            <a:off x="1600200" y="4876800"/>
            <a:ext cx="2438400" cy="228600"/>
          </a:xfrm>
          <a:prstGeom prst="rect">
            <a:avLst/>
          </a:prstGeom>
          <a:solidFill>
            <a:srgbClr val="00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Key/Algorithm Identifier</a:t>
            </a:r>
          </a:p>
        </p:txBody>
      </p:sp>
      <p:sp>
        <p:nvSpPr>
          <p:cNvPr id="75801" name="Line 25"/>
          <p:cNvSpPr>
            <a:spLocks noChangeShapeType="1"/>
          </p:cNvSpPr>
          <p:nvPr/>
        </p:nvSpPr>
        <p:spPr bwMode="auto">
          <a:xfrm>
            <a:off x="914400" y="1219200"/>
            <a:ext cx="609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802" name="Line 26"/>
          <p:cNvSpPr>
            <a:spLocks noChangeShapeType="1"/>
          </p:cNvSpPr>
          <p:nvPr/>
        </p:nvSpPr>
        <p:spPr bwMode="auto">
          <a:xfrm>
            <a:off x="914400" y="4876800"/>
            <a:ext cx="609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803" name="Rectangle 27"/>
          <p:cNvSpPr>
            <a:spLocks noChangeArrowheads="1"/>
          </p:cNvSpPr>
          <p:nvPr/>
        </p:nvSpPr>
        <p:spPr bwMode="auto">
          <a:xfrm>
            <a:off x="609600" y="2895600"/>
            <a:ext cx="914400" cy="292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Cryptosum</a:t>
            </a:r>
          </a:p>
        </p:txBody>
      </p:sp>
      <p:sp>
        <p:nvSpPr>
          <p:cNvPr id="75804" name="Line 28"/>
          <p:cNvSpPr>
            <a:spLocks noChangeShapeType="1"/>
          </p:cNvSpPr>
          <p:nvPr/>
        </p:nvSpPr>
        <p:spPr bwMode="auto">
          <a:xfrm>
            <a:off x="1066800" y="3200400"/>
            <a:ext cx="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805" name="Line 29"/>
          <p:cNvSpPr>
            <a:spLocks noChangeShapeType="1"/>
          </p:cNvSpPr>
          <p:nvPr/>
        </p:nvSpPr>
        <p:spPr bwMode="auto">
          <a:xfrm>
            <a:off x="1066800" y="1219200"/>
            <a:ext cx="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806" name="Rectangle 30"/>
          <p:cNvSpPr>
            <a:spLocks noChangeArrowheads="1"/>
          </p:cNvSpPr>
          <p:nvPr/>
        </p:nvSpPr>
        <p:spPr bwMode="auto">
          <a:xfrm>
            <a:off x="381000" y="5105400"/>
            <a:ext cx="1219200" cy="368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Authenticator</a:t>
            </a:r>
          </a:p>
          <a:p>
            <a:pPr algn="ctr"/>
            <a:r>
              <a:rPr lang="en-US"/>
              <a:t>(Optional)</a:t>
            </a:r>
          </a:p>
        </p:txBody>
      </p:sp>
      <p:sp>
        <p:nvSpPr>
          <p:cNvPr id="75807" name="Line 31"/>
          <p:cNvSpPr>
            <a:spLocks noChangeShapeType="1"/>
          </p:cNvSpPr>
          <p:nvPr/>
        </p:nvSpPr>
        <p:spPr bwMode="auto">
          <a:xfrm>
            <a:off x="1066800" y="54864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808" name="Line 32"/>
          <p:cNvSpPr>
            <a:spLocks noChangeShapeType="1"/>
          </p:cNvSpPr>
          <p:nvPr/>
        </p:nvSpPr>
        <p:spPr bwMode="auto">
          <a:xfrm>
            <a:off x="990600" y="5715000"/>
            <a:ext cx="609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809" name="Line 33"/>
          <p:cNvSpPr>
            <a:spLocks noChangeShapeType="1"/>
          </p:cNvSpPr>
          <p:nvPr/>
        </p:nvSpPr>
        <p:spPr bwMode="auto">
          <a:xfrm>
            <a:off x="1066800" y="48768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810" name="Rectangle 34"/>
          <p:cNvSpPr>
            <a:spLocks noChangeArrowheads="1"/>
          </p:cNvSpPr>
          <p:nvPr/>
        </p:nvSpPr>
        <p:spPr bwMode="auto">
          <a:xfrm>
            <a:off x="1600200" y="3657600"/>
            <a:ext cx="2438400" cy="609600"/>
          </a:xfrm>
          <a:prstGeom prst="rect">
            <a:avLst/>
          </a:prstGeom>
          <a:solidFill>
            <a:srgbClr val="00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Extension Field 1 (optional)</a:t>
            </a:r>
          </a:p>
        </p:txBody>
      </p:sp>
      <p:sp>
        <p:nvSpPr>
          <p:cNvPr id="75811" name="Rectangle 35"/>
          <p:cNvSpPr>
            <a:spLocks noChangeArrowheads="1"/>
          </p:cNvSpPr>
          <p:nvPr/>
        </p:nvSpPr>
        <p:spPr bwMode="auto">
          <a:xfrm>
            <a:off x="1600200" y="4267200"/>
            <a:ext cx="2438400" cy="609600"/>
          </a:xfrm>
          <a:prstGeom prst="rect">
            <a:avLst/>
          </a:prstGeom>
          <a:solidFill>
            <a:srgbClr val="00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Extension Field 2… (optional)</a:t>
            </a:r>
          </a:p>
        </p:txBody>
      </p:sp>
      <p:sp>
        <p:nvSpPr>
          <p:cNvPr id="75812" name="Rectangle 36"/>
          <p:cNvSpPr>
            <a:spLocks noChangeArrowheads="1"/>
          </p:cNvSpPr>
          <p:nvPr/>
        </p:nvSpPr>
        <p:spPr bwMode="auto">
          <a:xfrm>
            <a:off x="5562600" y="5257800"/>
            <a:ext cx="1752600" cy="228600"/>
          </a:xfrm>
          <a:prstGeom prst="rect">
            <a:avLst/>
          </a:prstGeom>
          <a:solidFill>
            <a:srgbClr val="00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NTP v4 only</a:t>
            </a:r>
          </a:p>
        </p:txBody>
      </p:sp>
      <p:sp>
        <p:nvSpPr>
          <p:cNvPr id="75813" name="Rectangle 37"/>
          <p:cNvSpPr>
            <a:spLocks noChangeArrowheads="1"/>
          </p:cNvSpPr>
          <p:nvPr/>
        </p:nvSpPr>
        <p:spPr bwMode="auto">
          <a:xfrm>
            <a:off x="3581400" y="1219200"/>
            <a:ext cx="457200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Prec</a:t>
            </a:r>
          </a:p>
        </p:txBody>
      </p:sp>
      <p:sp>
        <p:nvSpPr>
          <p:cNvPr id="75814" name="Rectangle 38"/>
          <p:cNvSpPr>
            <a:spLocks noChangeArrowheads="1"/>
          </p:cNvSpPr>
          <p:nvPr/>
        </p:nvSpPr>
        <p:spPr bwMode="auto">
          <a:xfrm>
            <a:off x="5257800" y="3886200"/>
            <a:ext cx="2362200" cy="609600"/>
          </a:xfrm>
          <a:prstGeom prst="rect">
            <a:avLst/>
          </a:prstGeom>
          <a:solidFill>
            <a:srgbClr val="00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Extension Field</a:t>
            </a:r>
          </a:p>
          <a:p>
            <a:pPr algn="ctr"/>
            <a:r>
              <a:rPr lang="en-US"/>
              <a:t>(padded to 32-bit boundary)</a:t>
            </a:r>
          </a:p>
        </p:txBody>
      </p:sp>
      <p:sp>
        <p:nvSpPr>
          <p:cNvPr id="75815" name="Rectangle 39"/>
          <p:cNvSpPr>
            <a:spLocks noChangeArrowheads="1"/>
          </p:cNvSpPr>
          <p:nvPr/>
        </p:nvSpPr>
        <p:spPr bwMode="auto">
          <a:xfrm>
            <a:off x="5257800" y="3657600"/>
            <a:ext cx="1143000" cy="228600"/>
          </a:xfrm>
          <a:prstGeom prst="rect">
            <a:avLst/>
          </a:prstGeom>
          <a:solidFill>
            <a:srgbClr val="00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Field Length</a:t>
            </a:r>
          </a:p>
        </p:txBody>
      </p:sp>
      <p:sp>
        <p:nvSpPr>
          <p:cNvPr id="75816" name="Rectangle 40"/>
          <p:cNvSpPr>
            <a:spLocks noChangeArrowheads="1"/>
          </p:cNvSpPr>
          <p:nvPr/>
        </p:nvSpPr>
        <p:spPr bwMode="auto">
          <a:xfrm>
            <a:off x="6400800" y="3657600"/>
            <a:ext cx="1219200" cy="228600"/>
          </a:xfrm>
          <a:prstGeom prst="rect">
            <a:avLst/>
          </a:prstGeom>
          <a:solidFill>
            <a:srgbClr val="00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Field Type</a:t>
            </a:r>
          </a:p>
        </p:txBody>
      </p:sp>
      <p:sp>
        <p:nvSpPr>
          <p:cNvPr id="75817" name="Rectangle 41"/>
          <p:cNvSpPr>
            <a:spLocks noChangeArrowheads="1"/>
          </p:cNvSpPr>
          <p:nvPr/>
        </p:nvSpPr>
        <p:spPr bwMode="auto">
          <a:xfrm>
            <a:off x="5257800" y="3352800"/>
            <a:ext cx="2362200" cy="292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NTPv4 Extension Field</a:t>
            </a:r>
          </a:p>
        </p:txBody>
      </p:sp>
      <p:sp>
        <p:nvSpPr>
          <p:cNvPr id="75818" name="Rectangle 42"/>
          <p:cNvSpPr>
            <a:spLocks noChangeArrowheads="1"/>
          </p:cNvSpPr>
          <p:nvPr/>
        </p:nvSpPr>
        <p:spPr bwMode="auto">
          <a:xfrm>
            <a:off x="5181600" y="4495800"/>
            <a:ext cx="2514600" cy="292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Last field padded to 64-bit boundary</a:t>
            </a:r>
          </a:p>
        </p:txBody>
      </p:sp>
      <p:sp>
        <p:nvSpPr>
          <p:cNvPr id="75819" name="Rectangle 43"/>
          <p:cNvSpPr>
            <a:spLocks noChangeArrowheads="1"/>
          </p:cNvSpPr>
          <p:nvPr/>
        </p:nvSpPr>
        <p:spPr bwMode="auto">
          <a:xfrm>
            <a:off x="5562600" y="5486400"/>
            <a:ext cx="1752600" cy="228600"/>
          </a:xfrm>
          <a:prstGeom prst="rect">
            <a:avLst/>
          </a:prstGeom>
          <a:solidFill>
            <a:srgbClr val="00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authentication  only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8E119-37C5-46F2-8BA0-0DF3E637D39C}" type="datetime5">
              <a:rPr lang="en-US"/>
              <a:pPr/>
              <a:t>20-Jul-07</a:t>
            </a:fld>
            <a:endParaRPr lang="en-US"/>
          </a:p>
        </p:txBody>
      </p:sp>
      <p:sp>
        <p:nvSpPr>
          <p:cNvPr id="2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B7CA6-C225-46E7-9754-C93DB8ECB330}" type="slidenum">
              <a:rPr lang="en-US"/>
              <a:pPr/>
              <a:t>4</a:t>
            </a:fld>
            <a:endParaRPr lang="en-US"/>
          </a:p>
        </p:txBody>
      </p:sp>
      <p:sp>
        <p:nvSpPr>
          <p:cNvPr id="201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NTP packet header format</a:t>
            </a:r>
          </a:p>
        </p:txBody>
      </p:sp>
      <p:sp>
        <p:nvSpPr>
          <p:cNvPr id="201731" name="Rectangle 3"/>
          <p:cNvSpPr>
            <a:spLocks noChangeArrowheads="1"/>
          </p:cNvSpPr>
          <p:nvPr/>
        </p:nvSpPr>
        <p:spPr bwMode="auto">
          <a:xfrm>
            <a:off x="6629400" y="1752600"/>
            <a:ext cx="457200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Strat</a:t>
            </a:r>
          </a:p>
        </p:txBody>
      </p:sp>
      <p:sp>
        <p:nvSpPr>
          <p:cNvPr id="201732" name="Rectangle 4"/>
          <p:cNvSpPr>
            <a:spLocks noChangeArrowheads="1"/>
          </p:cNvSpPr>
          <p:nvPr/>
        </p:nvSpPr>
        <p:spPr bwMode="auto">
          <a:xfrm>
            <a:off x="7086600" y="1752600"/>
            <a:ext cx="457200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Poll</a:t>
            </a:r>
          </a:p>
        </p:txBody>
      </p:sp>
      <p:sp>
        <p:nvSpPr>
          <p:cNvPr id="201733" name="Rectangle 5"/>
          <p:cNvSpPr>
            <a:spLocks noChangeArrowheads="1"/>
          </p:cNvSpPr>
          <p:nvPr/>
        </p:nvSpPr>
        <p:spPr bwMode="auto">
          <a:xfrm>
            <a:off x="5562600" y="1752600"/>
            <a:ext cx="292100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LI</a:t>
            </a:r>
          </a:p>
        </p:txBody>
      </p:sp>
      <p:sp>
        <p:nvSpPr>
          <p:cNvPr id="201734" name="Rectangle 6"/>
          <p:cNvSpPr>
            <a:spLocks noChangeArrowheads="1"/>
          </p:cNvSpPr>
          <p:nvPr/>
        </p:nvSpPr>
        <p:spPr bwMode="auto">
          <a:xfrm>
            <a:off x="6172200" y="1752600"/>
            <a:ext cx="457200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Mode</a:t>
            </a:r>
          </a:p>
        </p:txBody>
      </p:sp>
      <p:sp>
        <p:nvSpPr>
          <p:cNvPr id="201735" name="Rectangle 7"/>
          <p:cNvSpPr>
            <a:spLocks noChangeArrowheads="1"/>
          </p:cNvSpPr>
          <p:nvPr/>
        </p:nvSpPr>
        <p:spPr bwMode="auto">
          <a:xfrm>
            <a:off x="5867400" y="1752600"/>
            <a:ext cx="304800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VN</a:t>
            </a:r>
          </a:p>
        </p:txBody>
      </p:sp>
      <p:sp>
        <p:nvSpPr>
          <p:cNvPr id="201736" name="Rectangle 8"/>
          <p:cNvSpPr>
            <a:spLocks noChangeArrowheads="1"/>
          </p:cNvSpPr>
          <p:nvPr/>
        </p:nvSpPr>
        <p:spPr bwMode="auto">
          <a:xfrm>
            <a:off x="5562600" y="1981200"/>
            <a:ext cx="2438400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Root Delay</a:t>
            </a:r>
          </a:p>
        </p:txBody>
      </p:sp>
      <p:sp>
        <p:nvSpPr>
          <p:cNvPr id="201737" name="Rectangle 9"/>
          <p:cNvSpPr>
            <a:spLocks noChangeArrowheads="1"/>
          </p:cNvSpPr>
          <p:nvPr/>
        </p:nvSpPr>
        <p:spPr bwMode="auto">
          <a:xfrm>
            <a:off x="5562600" y="2209800"/>
            <a:ext cx="2438400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Root Dispersion</a:t>
            </a:r>
          </a:p>
        </p:txBody>
      </p:sp>
      <p:sp>
        <p:nvSpPr>
          <p:cNvPr id="201738" name="Rectangle 10"/>
          <p:cNvSpPr>
            <a:spLocks noChangeArrowheads="1"/>
          </p:cNvSpPr>
          <p:nvPr/>
        </p:nvSpPr>
        <p:spPr bwMode="auto">
          <a:xfrm>
            <a:off x="5562600" y="2438400"/>
            <a:ext cx="2438400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Reference Identifier</a:t>
            </a:r>
          </a:p>
        </p:txBody>
      </p:sp>
      <p:sp>
        <p:nvSpPr>
          <p:cNvPr id="201739" name="Rectangle 11"/>
          <p:cNvSpPr>
            <a:spLocks noChangeArrowheads="1"/>
          </p:cNvSpPr>
          <p:nvPr/>
        </p:nvSpPr>
        <p:spPr bwMode="auto">
          <a:xfrm>
            <a:off x="5562600" y="2667000"/>
            <a:ext cx="24384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Reference Timestamp (64)</a:t>
            </a:r>
          </a:p>
        </p:txBody>
      </p:sp>
      <p:sp>
        <p:nvSpPr>
          <p:cNvPr id="201740" name="Rectangle 12"/>
          <p:cNvSpPr>
            <a:spLocks noChangeArrowheads="1"/>
          </p:cNvSpPr>
          <p:nvPr/>
        </p:nvSpPr>
        <p:spPr bwMode="auto">
          <a:xfrm>
            <a:off x="5562600" y="3048000"/>
            <a:ext cx="24384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Originate Timestamp (64)</a:t>
            </a:r>
          </a:p>
        </p:txBody>
      </p:sp>
      <p:sp>
        <p:nvSpPr>
          <p:cNvPr id="201741" name="Rectangle 13"/>
          <p:cNvSpPr>
            <a:spLocks noChangeArrowheads="1"/>
          </p:cNvSpPr>
          <p:nvPr/>
        </p:nvSpPr>
        <p:spPr bwMode="auto">
          <a:xfrm>
            <a:off x="5562600" y="3429000"/>
            <a:ext cx="24384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Receive Timestamp (64)</a:t>
            </a:r>
          </a:p>
        </p:txBody>
      </p:sp>
      <p:sp>
        <p:nvSpPr>
          <p:cNvPr id="201742" name="Rectangle 14"/>
          <p:cNvSpPr>
            <a:spLocks noChangeArrowheads="1"/>
          </p:cNvSpPr>
          <p:nvPr/>
        </p:nvSpPr>
        <p:spPr bwMode="auto">
          <a:xfrm>
            <a:off x="5562600" y="3810000"/>
            <a:ext cx="24384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Transmit Timestamp (64)</a:t>
            </a:r>
          </a:p>
        </p:txBody>
      </p:sp>
      <p:sp>
        <p:nvSpPr>
          <p:cNvPr id="201743" name="Rectangle 15"/>
          <p:cNvSpPr>
            <a:spLocks noChangeArrowheads="1"/>
          </p:cNvSpPr>
          <p:nvPr/>
        </p:nvSpPr>
        <p:spPr bwMode="auto">
          <a:xfrm>
            <a:off x="7543800" y="1752600"/>
            <a:ext cx="457200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Prec</a:t>
            </a:r>
          </a:p>
        </p:txBody>
      </p:sp>
      <p:sp>
        <p:nvSpPr>
          <p:cNvPr id="201744" name="Text Box 16"/>
          <p:cNvSpPr txBox="1">
            <a:spLocks noChangeArrowheads="1"/>
          </p:cNvSpPr>
          <p:nvPr/>
        </p:nvSpPr>
        <p:spPr bwMode="auto">
          <a:xfrm>
            <a:off x="1447800" y="2057400"/>
            <a:ext cx="3505200" cy="28400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/>
              <a:t>leap</a:t>
            </a:r>
            <a:r>
              <a:rPr lang="en-US"/>
              <a:t>	leap indicator (LI)</a:t>
            </a:r>
            <a:br>
              <a:rPr lang="en-US"/>
            </a:br>
            <a:r>
              <a:rPr lang="en-US" i="1"/>
              <a:t>version	</a:t>
            </a:r>
            <a:r>
              <a:rPr lang="en-US"/>
              <a:t>version number (VN)</a:t>
            </a:r>
            <a:br>
              <a:rPr lang="en-US"/>
            </a:br>
            <a:r>
              <a:rPr lang="en-US" i="1"/>
              <a:t>mode	</a:t>
            </a:r>
            <a:r>
              <a:rPr lang="en-US"/>
              <a:t>protocol mode</a:t>
            </a:r>
            <a:br>
              <a:rPr lang="en-US"/>
            </a:br>
            <a:r>
              <a:rPr lang="en-US" i="1"/>
              <a:t>stratum	</a:t>
            </a:r>
            <a:r>
              <a:rPr lang="en-US"/>
              <a:t>stratum</a:t>
            </a:r>
            <a:br>
              <a:rPr lang="en-US"/>
            </a:br>
            <a:r>
              <a:rPr lang="en-US">
                <a:latin typeface="Symbol" pitchFamily="18" charset="2"/>
              </a:rPr>
              <a:t>t</a:t>
            </a:r>
            <a:r>
              <a:rPr lang="en-US" i="1"/>
              <a:t>	</a:t>
            </a:r>
            <a:r>
              <a:rPr lang="en-US"/>
              <a:t>poll interval (log</a:t>
            </a:r>
            <a:r>
              <a:rPr lang="en-US" baseline="-25000"/>
              <a:t>2</a:t>
            </a:r>
            <a:r>
              <a:rPr lang="en-US"/>
              <a:t> s)</a:t>
            </a:r>
            <a:br>
              <a:rPr lang="en-US"/>
            </a:br>
            <a:r>
              <a:rPr lang="en-US">
                <a:latin typeface="Symbol" pitchFamily="18" charset="2"/>
              </a:rPr>
              <a:t>r</a:t>
            </a:r>
            <a:r>
              <a:rPr lang="en-US"/>
              <a:t>	clock reading precision (log</a:t>
            </a:r>
            <a:r>
              <a:rPr lang="en-US" baseline="-25000"/>
              <a:t>2</a:t>
            </a:r>
            <a:r>
              <a:rPr lang="en-US"/>
              <a:t> s)</a:t>
            </a:r>
            <a:br>
              <a:rPr lang="en-US"/>
            </a:br>
            <a:r>
              <a:rPr lang="en-US">
                <a:latin typeface="Symbol" pitchFamily="18" charset="2"/>
              </a:rPr>
              <a:t>D</a:t>
            </a:r>
            <a:r>
              <a:rPr lang="en-US"/>
              <a:t> 	root delay</a:t>
            </a:r>
            <a:br>
              <a:rPr lang="en-US"/>
            </a:br>
            <a:r>
              <a:rPr lang="en-US">
                <a:latin typeface="Symbol" pitchFamily="18" charset="2"/>
              </a:rPr>
              <a:t>E</a:t>
            </a:r>
            <a:r>
              <a:rPr lang="en-US" i="1"/>
              <a:t>	</a:t>
            </a:r>
            <a:r>
              <a:rPr lang="en-US"/>
              <a:t>root dispersion</a:t>
            </a:r>
            <a:br>
              <a:rPr lang="en-US"/>
            </a:br>
            <a:r>
              <a:rPr lang="en-US" i="1"/>
              <a:t>refid</a:t>
            </a:r>
            <a:r>
              <a:rPr lang="en-US"/>
              <a:t>	reference ID</a:t>
            </a:r>
            <a:br>
              <a:rPr lang="en-US"/>
            </a:br>
            <a:r>
              <a:rPr lang="en-US" i="1"/>
              <a:t>reftime</a:t>
            </a:r>
            <a:r>
              <a:rPr lang="en-US"/>
              <a:t>	reference timestamp</a:t>
            </a:r>
            <a:br>
              <a:rPr lang="en-US"/>
            </a:br>
            <a:r>
              <a:rPr lang="en-US" i="1"/>
              <a:t>T</a:t>
            </a:r>
            <a:r>
              <a:rPr lang="en-US" baseline="-25000"/>
              <a:t>1</a:t>
            </a:r>
            <a:r>
              <a:rPr lang="en-US"/>
              <a:t>	originate timestamp </a:t>
            </a:r>
            <a:br>
              <a:rPr lang="en-US"/>
            </a:br>
            <a:r>
              <a:rPr lang="en-US" i="1"/>
              <a:t>T</a:t>
            </a:r>
            <a:r>
              <a:rPr lang="en-US" baseline="-25000"/>
              <a:t>2</a:t>
            </a:r>
            <a:r>
              <a:rPr lang="en-US"/>
              <a:t>	receive timestamp </a:t>
            </a:r>
            <a:br>
              <a:rPr lang="en-US"/>
            </a:br>
            <a:r>
              <a:rPr lang="en-US" i="1"/>
              <a:t>T</a:t>
            </a:r>
            <a:r>
              <a:rPr lang="en-US" baseline="-25000"/>
              <a:t>3</a:t>
            </a:r>
            <a:r>
              <a:rPr lang="en-US"/>
              <a:t>	transmit timestamp</a:t>
            </a:r>
            <a:br>
              <a:rPr lang="en-US"/>
            </a:br>
            <a:r>
              <a:rPr lang="en-US" i="1"/>
              <a:t>T</a:t>
            </a:r>
            <a:r>
              <a:rPr lang="en-US" baseline="-25000"/>
              <a:t>4</a:t>
            </a:r>
            <a:r>
              <a:rPr lang="en-US"/>
              <a:t>	destination timestamp*</a:t>
            </a:r>
            <a:br>
              <a:rPr lang="en-US"/>
            </a:br>
            <a:r>
              <a:rPr lang="en-US" i="1"/>
              <a:t>MAC</a:t>
            </a:r>
            <a:r>
              <a:rPr lang="en-US"/>
              <a:t>	MD5 message hash (optional)</a:t>
            </a:r>
          </a:p>
        </p:txBody>
      </p:sp>
      <p:sp>
        <p:nvSpPr>
          <p:cNvPr id="201745" name="Rectangle 17"/>
          <p:cNvSpPr>
            <a:spLocks noChangeArrowheads="1"/>
          </p:cNvSpPr>
          <p:nvPr/>
        </p:nvSpPr>
        <p:spPr bwMode="auto">
          <a:xfrm>
            <a:off x="5562600" y="4191000"/>
            <a:ext cx="24384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MAC (optional 160)</a:t>
            </a:r>
          </a:p>
        </p:txBody>
      </p:sp>
      <p:sp>
        <p:nvSpPr>
          <p:cNvPr id="201746" name="Text Box 18"/>
          <p:cNvSpPr txBox="1">
            <a:spLocks noChangeArrowheads="1"/>
          </p:cNvSpPr>
          <p:nvPr/>
        </p:nvSpPr>
        <p:spPr bwMode="auto">
          <a:xfrm>
            <a:off x="1447800" y="1600200"/>
            <a:ext cx="35052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Packet header</a:t>
            </a:r>
            <a:br>
              <a:rPr lang="en-US"/>
            </a:br>
            <a:r>
              <a:rPr lang="en-US"/>
              <a:t>Variables	Description</a:t>
            </a:r>
          </a:p>
        </p:txBody>
      </p:sp>
      <p:sp>
        <p:nvSpPr>
          <p:cNvPr id="201747" name="Text Box 19"/>
          <p:cNvSpPr txBox="1">
            <a:spLocks noChangeArrowheads="1"/>
          </p:cNvSpPr>
          <p:nvPr/>
        </p:nvSpPr>
        <p:spPr bwMode="auto">
          <a:xfrm>
            <a:off x="1447800" y="4876800"/>
            <a:ext cx="3505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* Strictly speaking, </a:t>
            </a:r>
            <a:r>
              <a:rPr lang="en-US" i="1"/>
              <a:t>T</a:t>
            </a:r>
            <a:r>
              <a:rPr lang="en-US" baseline="-25000"/>
              <a:t>4</a:t>
            </a:r>
            <a:r>
              <a:rPr lang="en-US"/>
              <a:t> is not a packet variable; it is the value of the system clock upon arrival.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32B6D-5572-42BE-84C4-2C6031FBFF36}" type="datetime5">
              <a:rPr lang="en-US"/>
              <a:pPr/>
              <a:t>20-Jul-07</a:t>
            </a:fld>
            <a:endParaRPr lang="en-US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22F82-4082-49A6-A744-33B7ECF05A52}" type="slidenum">
              <a:rPr lang="en-US"/>
              <a:pPr/>
              <a:t>5</a:t>
            </a:fld>
            <a:endParaRPr lang="en-US"/>
          </a:p>
        </p:txBody>
      </p:sp>
      <p:sp>
        <p:nvSpPr>
          <p:cNvPr id="165893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NTP date and timestamp formats and important dates</a:t>
            </a:r>
          </a:p>
        </p:txBody>
      </p:sp>
      <p:graphicFrame>
        <p:nvGraphicFramePr>
          <p:cNvPr id="165902" name="Object 14"/>
          <p:cNvGraphicFramePr>
            <a:graphicFrameLocks noChangeAspect="1"/>
          </p:cNvGraphicFramePr>
          <p:nvPr>
            <p:ph idx="1"/>
          </p:nvPr>
        </p:nvGraphicFramePr>
        <p:xfrm>
          <a:off x="685800" y="1143000"/>
          <a:ext cx="7772400" cy="2779713"/>
        </p:xfrm>
        <a:graphic>
          <a:graphicData uri="http://schemas.openxmlformats.org/presentationml/2006/ole">
            <p:oleObj spid="_x0000_s165902" name="Worksheet" r:id="rId3" imgW="8968695" imgH="3208140" progId="Excel.Sheet.8">
              <p:embed/>
            </p:oleObj>
          </a:graphicData>
        </a:graphic>
      </p:graphicFrame>
      <p:sp>
        <p:nvSpPr>
          <p:cNvPr id="165905" name="Rectangle 17"/>
          <p:cNvSpPr>
            <a:spLocks noChangeArrowheads="1"/>
          </p:cNvSpPr>
          <p:nvPr/>
        </p:nvSpPr>
        <p:spPr bwMode="auto">
          <a:xfrm>
            <a:off x="990600" y="5181600"/>
            <a:ext cx="1524000" cy="3048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Era (32)</a:t>
            </a:r>
            <a:endParaRPr lang="en-US">
              <a:latin typeface="Symbol" pitchFamily="18" charset="2"/>
            </a:endParaRPr>
          </a:p>
        </p:txBody>
      </p:sp>
      <p:sp>
        <p:nvSpPr>
          <p:cNvPr id="165910" name="Rectangle 22"/>
          <p:cNvSpPr>
            <a:spLocks noChangeArrowheads="1"/>
          </p:cNvSpPr>
          <p:nvPr/>
        </p:nvSpPr>
        <p:spPr bwMode="auto">
          <a:xfrm>
            <a:off x="2514600" y="5181600"/>
            <a:ext cx="1524000" cy="3048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Seconds (32)</a:t>
            </a:r>
            <a:endParaRPr lang="en-US">
              <a:latin typeface="Symbol" pitchFamily="18" charset="2"/>
            </a:endParaRPr>
          </a:p>
        </p:txBody>
      </p:sp>
      <p:sp>
        <p:nvSpPr>
          <p:cNvPr id="165911" name="Rectangle 23"/>
          <p:cNvSpPr>
            <a:spLocks noChangeArrowheads="1"/>
          </p:cNvSpPr>
          <p:nvPr/>
        </p:nvSpPr>
        <p:spPr bwMode="auto">
          <a:xfrm>
            <a:off x="4038600" y="5181600"/>
            <a:ext cx="1524000" cy="3048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Fraction (32)</a:t>
            </a:r>
            <a:endParaRPr lang="en-US">
              <a:latin typeface="Symbol" pitchFamily="18" charset="2"/>
            </a:endParaRPr>
          </a:p>
        </p:txBody>
      </p:sp>
      <p:sp>
        <p:nvSpPr>
          <p:cNvPr id="165913" name="Rectangle 25"/>
          <p:cNvSpPr>
            <a:spLocks noChangeArrowheads="1"/>
          </p:cNvSpPr>
          <p:nvPr/>
        </p:nvSpPr>
        <p:spPr bwMode="auto">
          <a:xfrm>
            <a:off x="990600" y="4419600"/>
            <a:ext cx="3048000" cy="2921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Seconds (64)</a:t>
            </a:r>
            <a:endParaRPr lang="en-US">
              <a:latin typeface="Symbol" pitchFamily="18" charset="2"/>
            </a:endParaRPr>
          </a:p>
        </p:txBody>
      </p:sp>
      <p:sp>
        <p:nvSpPr>
          <p:cNvPr id="165914" name="Rectangle 26"/>
          <p:cNvSpPr>
            <a:spLocks noChangeArrowheads="1"/>
          </p:cNvSpPr>
          <p:nvPr/>
        </p:nvSpPr>
        <p:spPr bwMode="auto">
          <a:xfrm>
            <a:off x="4038600" y="4419600"/>
            <a:ext cx="3048000" cy="2921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Fraction (32 or 64)</a:t>
            </a:r>
            <a:endParaRPr lang="en-US">
              <a:latin typeface="Symbol" pitchFamily="18" charset="2"/>
            </a:endParaRPr>
          </a:p>
        </p:txBody>
      </p:sp>
      <p:sp>
        <p:nvSpPr>
          <p:cNvPr id="165915" name="Rectangle 27"/>
          <p:cNvSpPr>
            <a:spLocks noChangeArrowheads="1"/>
          </p:cNvSpPr>
          <p:nvPr/>
        </p:nvSpPr>
        <p:spPr bwMode="auto">
          <a:xfrm>
            <a:off x="990600" y="4114800"/>
            <a:ext cx="6096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NTP Date (signed, twos-complement, 128-bit integer)</a:t>
            </a:r>
          </a:p>
        </p:txBody>
      </p:sp>
      <p:sp>
        <p:nvSpPr>
          <p:cNvPr id="165916" name="Rectangle 28"/>
          <p:cNvSpPr>
            <a:spLocks noChangeArrowheads="1"/>
          </p:cNvSpPr>
          <p:nvPr/>
        </p:nvSpPr>
        <p:spPr bwMode="auto">
          <a:xfrm>
            <a:off x="2514600" y="4876800"/>
            <a:ext cx="3048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NTP Timestamp (unsigned 64-bit integer)</a:t>
            </a:r>
          </a:p>
        </p:txBody>
      </p:sp>
      <p:sp>
        <p:nvSpPr>
          <p:cNvPr id="165917" name="Line 29"/>
          <p:cNvSpPr>
            <a:spLocks noChangeShapeType="1"/>
          </p:cNvSpPr>
          <p:nvPr/>
        </p:nvSpPr>
        <p:spPr bwMode="auto">
          <a:xfrm>
            <a:off x="990600" y="47244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65918" name="Line 30"/>
          <p:cNvSpPr>
            <a:spLocks noChangeShapeType="1"/>
          </p:cNvSpPr>
          <p:nvPr/>
        </p:nvSpPr>
        <p:spPr bwMode="auto">
          <a:xfrm>
            <a:off x="2514600" y="47244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65919" name="Line 31"/>
          <p:cNvSpPr>
            <a:spLocks noChangeShapeType="1"/>
          </p:cNvSpPr>
          <p:nvPr/>
        </p:nvSpPr>
        <p:spPr bwMode="auto">
          <a:xfrm>
            <a:off x="5562600" y="47244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65921" name="Rectangle 33"/>
          <p:cNvSpPr>
            <a:spLocks noChangeArrowheads="1"/>
          </p:cNvSpPr>
          <p:nvPr/>
        </p:nvSpPr>
        <p:spPr bwMode="auto">
          <a:xfrm>
            <a:off x="990600" y="4876800"/>
            <a:ext cx="1524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Era Number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823FC-1B13-4567-B3E1-1F39FAB703B7}" type="datetime5">
              <a:rPr lang="en-US"/>
              <a:pPr/>
              <a:t>20-Jul-07</a:t>
            </a:fld>
            <a:endParaRPr lang="en-US"/>
          </a:p>
        </p:txBody>
      </p:sp>
      <p:sp>
        <p:nvSpPr>
          <p:cNvPr id="4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79DEB-3D99-4FCC-8AFA-6766E2191E3E}" type="slidenum">
              <a:rPr lang="en-US"/>
              <a:pPr/>
              <a:t>6</a:t>
            </a:fld>
            <a:endParaRPr lang="en-US"/>
          </a:p>
        </p:txBody>
      </p:sp>
      <p:sp>
        <p:nvSpPr>
          <p:cNvPr id="200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Process decomposition</a:t>
            </a:r>
          </a:p>
        </p:txBody>
      </p:sp>
      <p:sp>
        <p:nvSpPr>
          <p:cNvPr id="200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3581400"/>
            <a:ext cx="7772400" cy="2590800"/>
          </a:xfrm>
          <a:noFill/>
          <a:ln/>
        </p:spPr>
        <p:txBody>
          <a:bodyPr/>
          <a:lstStyle/>
          <a:p>
            <a:r>
              <a:rPr lang="en-US"/>
              <a:t>Peer process runs when a packet is received.</a:t>
            </a:r>
          </a:p>
          <a:p>
            <a:r>
              <a:rPr lang="en-US"/>
              <a:t>Poll process sends packets at intervals determined by the clock discipline process and remote server.</a:t>
            </a:r>
          </a:p>
          <a:p>
            <a:r>
              <a:rPr lang="en-US"/>
              <a:t>System process runs when a new peer process update is received.</a:t>
            </a:r>
          </a:p>
          <a:p>
            <a:r>
              <a:rPr lang="en-US"/>
              <a:t>Clock discipline process runs at intervals determined by the measured network phase jitter and clock oscillator (VFO) frequency wander.</a:t>
            </a:r>
          </a:p>
          <a:p>
            <a:r>
              <a:rPr lang="en-US"/>
              <a:t>Clock adjust process runs at intervals of one second.</a:t>
            </a:r>
          </a:p>
        </p:txBody>
      </p:sp>
      <p:sp>
        <p:nvSpPr>
          <p:cNvPr id="200708" name="Rectangle 4"/>
          <p:cNvSpPr>
            <a:spLocks noChangeArrowheads="1"/>
          </p:cNvSpPr>
          <p:nvPr/>
        </p:nvSpPr>
        <p:spPr bwMode="auto">
          <a:xfrm>
            <a:off x="3276600" y="1066800"/>
            <a:ext cx="2971800" cy="1828800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0709" name="Rectangle 5"/>
          <p:cNvSpPr>
            <a:spLocks noChangeArrowheads="1"/>
          </p:cNvSpPr>
          <p:nvPr/>
        </p:nvSpPr>
        <p:spPr bwMode="auto">
          <a:xfrm>
            <a:off x="990600" y="2895600"/>
            <a:ext cx="9144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Remote</a:t>
            </a:r>
            <a:br>
              <a:rPr lang="en-US"/>
            </a:br>
            <a:r>
              <a:rPr lang="en-US"/>
              <a:t>Servers</a:t>
            </a:r>
          </a:p>
        </p:txBody>
      </p:sp>
      <p:sp>
        <p:nvSpPr>
          <p:cNvPr id="200710" name="Rectangle 6"/>
          <p:cNvSpPr>
            <a:spLocks noChangeArrowheads="1"/>
          </p:cNvSpPr>
          <p:nvPr/>
        </p:nvSpPr>
        <p:spPr bwMode="auto">
          <a:xfrm>
            <a:off x="6324600" y="1295400"/>
            <a:ext cx="1828800" cy="1066800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0711" name="Rectangle 7"/>
          <p:cNvSpPr>
            <a:spLocks noChangeArrowheads="1"/>
          </p:cNvSpPr>
          <p:nvPr/>
        </p:nvSpPr>
        <p:spPr bwMode="auto">
          <a:xfrm>
            <a:off x="990600" y="1143000"/>
            <a:ext cx="901700" cy="4445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Server 1</a:t>
            </a:r>
          </a:p>
        </p:txBody>
      </p:sp>
      <p:sp>
        <p:nvSpPr>
          <p:cNvPr id="200712" name="Rectangle 8"/>
          <p:cNvSpPr>
            <a:spLocks noChangeArrowheads="1"/>
          </p:cNvSpPr>
          <p:nvPr/>
        </p:nvSpPr>
        <p:spPr bwMode="auto">
          <a:xfrm>
            <a:off x="990600" y="1752600"/>
            <a:ext cx="901700" cy="4445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Server 2</a:t>
            </a:r>
          </a:p>
        </p:txBody>
      </p:sp>
      <p:sp>
        <p:nvSpPr>
          <p:cNvPr id="200713" name="Rectangle 9"/>
          <p:cNvSpPr>
            <a:spLocks noChangeArrowheads="1"/>
          </p:cNvSpPr>
          <p:nvPr/>
        </p:nvSpPr>
        <p:spPr bwMode="auto">
          <a:xfrm>
            <a:off x="2209800" y="1143000"/>
            <a:ext cx="901700" cy="4445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Peer/Poll</a:t>
            </a:r>
          </a:p>
          <a:p>
            <a:pPr algn="ctr"/>
            <a:r>
              <a:rPr lang="en-US"/>
              <a:t>1</a:t>
            </a:r>
          </a:p>
        </p:txBody>
      </p:sp>
      <p:sp>
        <p:nvSpPr>
          <p:cNvPr id="200714" name="Rectangle 10"/>
          <p:cNvSpPr>
            <a:spLocks noChangeArrowheads="1"/>
          </p:cNvSpPr>
          <p:nvPr/>
        </p:nvSpPr>
        <p:spPr bwMode="auto">
          <a:xfrm>
            <a:off x="990600" y="2362200"/>
            <a:ext cx="901700" cy="4445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Server 3</a:t>
            </a:r>
          </a:p>
        </p:txBody>
      </p:sp>
      <p:sp>
        <p:nvSpPr>
          <p:cNvPr id="200715" name="Rectangle 11"/>
          <p:cNvSpPr>
            <a:spLocks noChangeArrowheads="1"/>
          </p:cNvSpPr>
          <p:nvPr/>
        </p:nvSpPr>
        <p:spPr bwMode="auto">
          <a:xfrm>
            <a:off x="2209800" y="1752600"/>
            <a:ext cx="901700" cy="4445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Peer/Poll</a:t>
            </a:r>
          </a:p>
          <a:p>
            <a:pPr algn="ctr"/>
            <a:r>
              <a:rPr lang="en-US"/>
              <a:t>2</a:t>
            </a:r>
          </a:p>
        </p:txBody>
      </p:sp>
      <p:sp>
        <p:nvSpPr>
          <p:cNvPr id="200716" name="Rectangle 12"/>
          <p:cNvSpPr>
            <a:spLocks noChangeArrowheads="1"/>
          </p:cNvSpPr>
          <p:nvPr/>
        </p:nvSpPr>
        <p:spPr bwMode="auto">
          <a:xfrm>
            <a:off x="2209800" y="2362200"/>
            <a:ext cx="901700" cy="4445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Peer/Poll</a:t>
            </a:r>
          </a:p>
          <a:p>
            <a:pPr algn="ctr"/>
            <a:r>
              <a:rPr lang="en-US"/>
              <a:t>3</a:t>
            </a:r>
          </a:p>
        </p:txBody>
      </p:sp>
      <p:sp>
        <p:nvSpPr>
          <p:cNvPr id="200717" name="Rectangle 13"/>
          <p:cNvSpPr>
            <a:spLocks noChangeArrowheads="1"/>
          </p:cNvSpPr>
          <p:nvPr/>
        </p:nvSpPr>
        <p:spPr bwMode="auto">
          <a:xfrm>
            <a:off x="3429000" y="1143000"/>
            <a:ext cx="1212850" cy="16637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Selection</a:t>
            </a:r>
          </a:p>
          <a:p>
            <a:pPr algn="ctr"/>
            <a:r>
              <a:rPr lang="en-US"/>
              <a:t>and</a:t>
            </a:r>
          </a:p>
          <a:p>
            <a:pPr algn="ctr"/>
            <a:r>
              <a:rPr lang="en-US"/>
              <a:t>Clustering</a:t>
            </a:r>
          </a:p>
          <a:p>
            <a:pPr algn="ctr"/>
            <a:r>
              <a:rPr lang="en-US"/>
              <a:t>Algorithms</a:t>
            </a:r>
          </a:p>
        </p:txBody>
      </p:sp>
      <p:sp>
        <p:nvSpPr>
          <p:cNvPr id="200718" name="Rectangle 14"/>
          <p:cNvSpPr>
            <a:spLocks noChangeArrowheads="1"/>
          </p:cNvSpPr>
          <p:nvPr/>
        </p:nvSpPr>
        <p:spPr bwMode="auto">
          <a:xfrm>
            <a:off x="4953000" y="1676400"/>
            <a:ext cx="1219200" cy="609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Combining</a:t>
            </a:r>
          </a:p>
          <a:p>
            <a:pPr algn="ctr"/>
            <a:r>
              <a:rPr lang="en-US"/>
              <a:t>Algorithm</a:t>
            </a:r>
          </a:p>
        </p:txBody>
      </p:sp>
      <p:sp>
        <p:nvSpPr>
          <p:cNvPr id="200719" name="Rectangle 15"/>
          <p:cNvSpPr>
            <a:spLocks noChangeArrowheads="1"/>
          </p:cNvSpPr>
          <p:nvPr/>
        </p:nvSpPr>
        <p:spPr bwMode="auto">
          <a:xfrm>
            <a:off x="6477000" y="1752600"/>
            <a:ext cx="1219200" cy="4445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Loop Filter</a:t>
            </a:r>
          </a:p>
        </p:txBody>
      </p:sp>
      <p:sp>
        <p:nvSpPr>
          <p:cNvPr id="200720" name="Oval 16"/>
          <p:cNvSpPr>
            <a:spLocks noChangeArrowheads="1"/>
          </p:cNvSpPr>
          <p:nvPr/>
        </p:nvSpPr>
        <p:spPr bwMode="auto">
          <a:xfrm>
            <a:off x="6858000" y="2667000"/>
            <a:ext cx="596900" cy="596900"/>
          </a:xfrm>
          <a:prstGeom prst="ellipse">
            <a:avLst/>
          </a:prstGeom>
          <a:solidFill>
            <a:srgbClr val="FFFF00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VFO</a:t>
            </a:r>
          </a:p>
        </p:txBody>
      </p:sp>
      <p:sp>
        <p:nvSpPr>
          <p:cNvPr id="200721" name="Line 17"/>
          <p:cNvSpPr>
            <a:spLocks noChangeShapeType="1"/>
          </p:cNvSpPr>
          <p:nvPr/>
        </p:nvSpPr>
        <p:spPr bwMode="auto">
          <a:xfrm>
            <a:off x="1905000" y="1219200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0722" name="Line 18"/>
          <p:cNvSpPr>
            <a:spLocks noChangeShapeType="1"/>
          </p:cNvSpPr>
          <p:nvPr/>
        </p:nvSpPr>
        <p:spPr bwMode="auto">
          <a:xfrm>
            <a:off x="1905000" y="1524000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med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0723" name="Line 19"/>
          <p:cNvSpPr>
            <a:spLocks noChangeShapeType="1"/>
          </p:cNvSpPr>
          <p:nvPr/>
        </p:nvSpPr>
        <p:spPr bwMode="auto">
          <a:xfrm>
            <a:off x="1905000" y="1828800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0724" name="Line 20"/>
          <p:cNvSpPr>
            <a:spLocks noChangeShapeType="1"/>
          </p:cNvSpPr>
          <p:nvPr/>
        </p:nvSpPr>
        <p:spPr bwMode="auto">
          <a:xfrm>
            <a:off x="1905000" y="2133600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med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0725" name="Line 21"/>
          <p:cNvSpPr>
            <a:spLocks noChangeShapeType="1"/>
          </p:cNvSpPr>
          <p:nvPr/>
        </p:nvSpPr>
        <p:spPr bwMode="auto">
          <a:xfrm>
            <a:off x="1905000" y="2438400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0726" name="Line 22"/>
          <p:cNvSpPr>
            <a:spLocks noChangeShapeType="1"/>
          </p:cNvSpPr>
          <p:nvPr/>
        </p:nvSpPr>
        <p:spPr bwMode="auto">
          <a:xfrm>
            <a:off x="1905000" y="2743200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med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0727" name="Line 23"/>
          <p:cNvSpPr>
            <a:spLocks noChangeShapeType="1"/>
          </p:cNvSpPr>
          <p:nvPr/>
        </p:nvSpPr>
        <p:spPr bwMode="auto">
          <a:xfrm>
            <a:off x="3124200" y="1371600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0728" name="Line 24"/>
          <p:cNvSpPr>
            <a:spLocks noChangeShapeType="1"/>
          </p:cNvSpPr>
          <p:nvPr/>
        </p:nvSpPr>
        <p:spPr bwMode="auto">
          <a:xfrm>
            <a:off x="3124200" y="1981200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0729" name="Line 25"/>
          <p:cNvSpPr>
            <a:spLocks noChangeShapeType="1"/>
          </p:cNvSpPr>
          <p:nvPr/>
        </p:nvSpPr>
        <p:spPr bwMode="auto">
          <a:xfrm>
            <a:off x="3124200" y="2590800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0730" name="Line 26"/>
          <p:cNvSpPr>
            <a:spLocks noChangeShapeType="1"/>
          </p:cNvSpPr>
          <p:nvPr/>
        </p:nvSpPr>
        <p:spPr bwMode="auto">
          <a:xfrm>
            <a:off x="4648200" y="1828800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0731" name="Line 27"/>
          <p:cNvSpPr>
            <a:spLocks noChangeShapeType="1"/>
          </p:cNvSpPr>
          <p:nvPr/>
        </p:nvSpPr>
        <p:spPr bwMode="auto">
          <a:xfrm>
            <a:off x="4648200" y="2133600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0732" name="Line 28"/>
          <p:cNvSpPr>
            <a:spLocks noChangeShapeType="1"/>
          </p:cNvSpPr>
          <p:nvPr/>
        </p:nvSpPr>
        <p:spPr bwMode="auto">
          <a:xfrm>
            <a:off x="6172200" y="1981200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0733" name="Line 29"/>
          <p:cNvSpPr>
            <a:spLocks noChangeShapeType="1"/>
          </p:cNvSpPr>
          <p:nvPr/>
        </p:nvSpPr>
        <p:spPr bwMode="auto">
          <a:xfrm>
            <a:off x="7696200" y="1981200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0734" name="Line 30"/>
          <p:cNvSpPr>
            <a:spLocks noChangeShapeType="1"/>
          </p:cNvSpPr>
          <p:nvPr/>
        </p:nvSpPr>
        <p:spPr bwMode="auto">
          <a:xfrm>
            <a:off x="7461250" y="2965450"/>
            <a:ext cx="539750" cy="63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med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0735" name="Line 31"/>
          <p:cNvSpPr>
            <a:spLocks noChangeShapeType="1"/>
          </p:cNvSpPr>
          <p:nvPr/>
        </p:nvSpPr>
        <p:spPr bwMode="auto">
          <a:xfrm>
            <a:off x="8001000" y="1981200"/>
            <a:ext cx="0" cy="990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0736" name="Line 32"/>
          <p:cNvSpPr>
            <a:spLocks noChangeShapeType="1"/>
          </p:cNvSpPr>
          <p:nvPr/>
        </p:nvSpPr>
        <p:spPr bwMode="auto">
          <a:xfrm>
            <a:off x="2660650" y="159385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med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0737" name="Line 33"/>
          <p:cNvSpPr>
            <a:spLocks noChangeShapeType="1"/>
          </p:cNvSpPr>
          <p:nvPr/>
        </p:nvSpPr>
        <p:spPr bwMode="auto">
          <a:xfrm>
            <a:off x="2660650" y="220345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med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0738" name="Line 34"/>
          <p:cNvSpPr>
            <a:spLocks noChangeShapeType="1"/>
          </p:cNvSpPr>
          <p:nvPr/>
        </p:nvSpPr>
        <p:spPr bwMode="auto">
          <a:xfrm>
            <a:off x="2660650" y="281305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med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0739" name="Line 35"/>
          <p:cNvSpPr>
            <a:spLocks noChangeShapeType="1"/>
          </p:cNvSpPr>
          <p:nvPr/>
        </p:nvSpPr>
        <p:spPr bwMode="auto">
          <a:xfrm>
            <a:off x="2667000" y="2971800"/>
            <a:ext cx="419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0740" name="Rectangle 36"/>
          <p:cNvSpPr>
            <a:spLocks noChangeArrowheads="1"/>
          </p:cNvSpPr>
          <p:nvPr/>
        </p:nvSpPr>
        <p:spPr bwMode="auto">
          <a:xfrm>
            <a:off x="6477000" y="1295400"/>
            <a:ext cx="121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Clock Discipline</a:t>
            </a:r>
          </a:p>
          <a:p>
            <a:pPr algn="ctr"/>
            <a:r>
              <a:rPr lang="en-US"/>
              <a:t> Process</a:t>
            </a:r>
          </a:p>
        </p:txBody>
      </p:sp>
      <p:sp>
        <p:nvSpPr>
          <p:cNvPr id="200741" name="Rectangle 37"/>
          <p:cNvSpPr>
            <a:spLocks noChangeArrowheads="1"/>
          </p:cNvSpPr>
          <p:nvPr/>
        </p:nvSpPr>
        <p:spPr bwMode="auto">
          <a:xfrm>
            <a:off x="4876800" y="1143000"/>
            <a:ext cx="1371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System</a:t>
            </a:r>
            <a:br>
              <a:rPr lang="en-US"/>
            </a:br>
            <a:r>
              <a:rPr lang="en-US"/>
              <a:t>Process</a:t>
            </a:r>
          </a:p>
        </p:txBody>
      </p:sp>
      <p:sp>
        <p:nvSpPr>
          <p:cNvPr id="200742" name="Rectangle 38"/>
          <p:cNvSpPr>
            <a:spLocks noChangeArrowheads="1"/>
          </p:cNvSpPr>
          <p:nvPr/>
        </p:nvSpPr>
        <p:spPr bwMode="auto">
          <a:xfrm>
            <a:off x="2209800" y="297180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Peer/Poll</a:t>
            </a:r>
            <a:br>
              <a:rPr lang="en-US"/>
            </a:br>
            <a:r>
              <a:rPr lang="en-US"/>
              <a:t>Processes</a:t>
            </a:r>
          </a:p>
        </p:txBody>
      </p:sp>
      <p:sp>
        <p:nvSpPr>
          <p:cNvPr id="200743" name="Rectangle 39"/>
          <p:cNvSpPr>
            <a:spLocks noChangeArrowheads="1"/>
          </p:cNvSpPr>
          <p:nvPr/>
        </p:nvSpPr>
        <p:spPr bwMode="auto">
          <a:xfrm>
            <a:off x="2057400" y="1066800"/>
            <a:ext cx="1143000" cy="2362200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0744" name="Rectangle 40"/>
          <p:cNvSpPr>
            <a:spLocks noChangeArrowheads="1"/>
          </p:cNvSpPr>
          <p:nvPr/>
        </p:nvSpPr>
        <p:spPr bwMode="auto">
          <a:xfrm>
            <a:off x="6324600" y="2514600"/>
            <a:ext cx="1828800" cy="1219200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0745" name="Rectangle 41"/>
          <p:cNvSpPr>
            <a:spLocks noChangeArrowheads="1"/>
          </p:cNvSpPr>
          <p:nvPr/>
        </p:nvSpPr>
        <p:spPr bwMode="auto">
          <a:xfrm>
            <a:off x="6400800" y="3276600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Clock Adjust</a:t>
            </a:r>
          </a:p>
          <a:p>
            <a:pPr algn="ctr"/>
            <a:r>
              <a:rPr lang="en-US"/>
              <a:t> Process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39431-51D1-4AB7-AF32-76EAD7DEF78D}" type="datetime5">
              <a:rPr lang="en-US"/>
              <a:pPr/>
              <a:t>21-Jul-07</a:t>
            </a:fld>
            <a:endParaRPr lang="en-US" dirty="0"/>
          </a:p>
        </p:txBody>
      </p:sp>
      <p:sp>
        <p:nvSpPr>
          <p:cNvPr id="9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E5434-9C9A-4A13-BEB5-DF696DC2D81F}" type="slidenum">
              <a:rPr lang="en-US"/>
              <a:pPr/>
              <a:t>7</a:t>
            </a:fld>
            <a:endParaRPr lang="en-US"/>
          </a:p>
        </p:txBody>
      </p:sp>
      <p:sp>
        <p:nvSpPr>
          <p:cNvPr id="202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NTP </a:t>
            </a:r>
            <a:r>
              <a:rPr lang="en-US" dirty="0" smtClean="0"/>
              <a:t>one-step on-wire protocol</a:t>
            </a:r>
            <a:endParaRPr lang="en-US" dirty="0"/>
          </a:p>
        </p:txBody>
      </p:sp>
      <p:sp>
        <p:nvSpPr>
          <p:cNvPr id="202755" name="Rectangle 3"/>
          <p:cNvSpPr>
            <a:spLocks noChangeArrowheads="1"/>
          </p:cNvSpPr>
          <p:nvPr/>
        </p:nvSpPr>
        <p:spPr bwMode="auto">
          <a:xfrm>
            <a:off x="990600" y="5410200"/>
            <a:ext cx="914400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dirty="0"/>
              <a:t>0</a:t>
            </a:r>
            <a:endParaRPr lang="en-US" baseline="-25000" dirty="0"/>
          </a:p>
        </p:txBody>
      </p:sp>
      <p:sp>
        <p:nvSpPr>
          <p:cNvPr id="202756" name="Rectangle 4"/>
          <p:cNvSpPr>
            <a:spLocks noChangeArrowheads="1"/>
          </p:cNvSpPr>
          <p:nvPr/>
        </p:nvSpPr>
        <p:spPr bwMode="auto">
          <a:xfrm>
            <a:off x="990600" y="5181600"/>
            <a:ext cx="914400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202757" name="Rectangle 5"/>
          <p:cNvSpPr>
            <a:spLocks noChangeArrowheads="1"/>
          </p:cNvSpPr>
          <p:nvPr/>
        </p:nvSpPr>
        <p:spPr bwMode="auto">
          <a:xfrm>
            <a:off x="990600" y="1371600"/>
            <a:ext cx="914400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/>
              <a:t>0</a:t>
            </a:r>
            <a:endParaRPr lang="en-US" baseline="-25000"/>
          </a:p>
        </p:txBody>
      </p:sp>
      <p:sp>
        <p:nvSpPr>
          <p:cNvPr id="202758" name="Rectangle 6"/>
          <p:cNvSpPr>
            <a:spLocks noChangeArrowheads="1"/>
          </p:cNvSpPr>
          <p:nvPr/>
        </p:nvSpPr>
        <p:spPr bwMode="auto">
          <a:xfrm>
            <a:off x="990600" y="1143000"/>
            <a:ext cx="914400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/>
              <a:t>0</a:t>
            </a:r>
            <a:endParaRPr lang="en-US" baseline="-25000"/>
          </a:p>
        </p:txBody>
      </p:sp>
      <p:sp>
        <p:nvSpPr>
          <p:cNvPr id="202759" name="Rectangle 7"/>
          <p:cNvSpPr>
            <a:spLocks noChangeArrowheads="1"/>
          </p:cNvSpPr>
          <p:nvPr/>
        </p:nvSpPr>
        <p:spPr bwMode="auto">
          <a:xfrm>
            <a:off x="990600" y="1828800"/>
            <a:ext cx="914400" cy="228600"/>
          </a:xfrm>
          <a:prstGeom prst="rect">
            <a:avLst/>
          </a:prstGeom>
          <a:solidFill>
            <a:srgbClr val="00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i="1"/>
              <a:t>t</a:t>
            </a:r>
            <a:r>
              <a:rPr lang="en-US" baseline="-25000"/>
              <a:t>2 </a:t>
            </a:r>
            <a:r>
              <a:rPr lang="en-US"/>
              <a:t>= clock</a:t>
            </a:r>
          </a:p>
        </p:txBody>
      </p:sp>
      <p:sp>
        <p:nvSpPr>
          <p:cNvPr id="202760" name="Rectangle 8"/>
          <p:cNvSpPr>
            <a:spLocks noChangeArrowheads="1"/>
          </p:cNvSpPr>
          <p:nvPr/>
        </p:nvSpPr>
        <p:spPr bwMode="auto">
          <a:xfrm>
            <a:off x="3124200" y="1143000"/>
            <a:ext cx="914400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i="1"/>
              <a:t>t</a:t>
            </a:r>
            <a:r>
              <a:rPr lang="en-US" baseline="-25000"/>
              <a:t>3</a:t>
            </a:r>
          </a:p>
        </p:txBody>
      </p:sp>
      <p:sp>
        <p:nvSpPr>
          <p:cNvPr id="202761" name="Rectangle 9"/>
          <p:cNvSpPr>
            <a:spLocks noChangeArrowheads="1"/>
          </p:cNvSpPr>
          <p:nvPr/>
        </p:nvSpPr>
        <p:spPr bwMode="auto">
          <a:xfrm>
            <a:off x="3124200" y="1371600"/>
            <a:ext cx="914400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i="1"/>
              <a:t>t</a:t>
            </a:r>
            <a:r>
              <a:rPr lang="en-US" baseline="-25000"/>
              <a:t>4</a:t>
            </a:r>
          </a:p>
        </p:txBody>
      </p:sp>
      <p:sp>
        <p:nvSpPr>
          <p:cNvPr id="202762" name="Rectangle 10"/>
          <p:cNvSpPr>
            <a:spLocks noChangeArrowheads="1"/>
          </p:cNvSpPr>
          <p:nvPr/>
        </p:nvSpPr>
        <p:spPr bwMode="auto">
          <a:xfrm>
            <a:off x="3124200" y="1600200"/>
            <a:ext cx="914400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i="1" dirty="0" smtClean="0"/>
              <a:t>t</a:t>
            </a:r>
            <a:r>
              <a:rPr lang="en-US" baseline="-25000" dirty="0" smtClean="0"/>
              <a:t>5</a:t>
            </a:r>
            <a:endParaRPr lang="en-US" dirty="0"/>
          </a:p>
        </p:txBody>
      </p:sp>
      <p:sp>
        <p:nvSpPr>
          <p:cNvPr id="202763" name="Rectangle 11"/>
          <p:cNvSpPr>
            <a:spLocks noChangeArrowheads="1"/>
          </p:cNvSpPr>
          <p:nvPr/>
        </p:nvSpPr>
        <p:spPr bwMode="auto">
          <a:xfrm>
            <a:off x="990600" y="1600200"/>
            <a:ext cx="914400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i="1" dirty="0"/>
              <a:t>t</a:t>
            </a:r>
            <a:r>
              <a:rPr lang="en-US" baseline="-25000" dirty="0"/>
              <a:t>1</a:t>
            </a:r>
          </a:p>
        </p:txBody>
      </p:sp>
      <p:sp>
        <p:nvSpPr>
          <p:cNvPr id="202764" name="Rectangle 12"/>
          <p:cNvSpPr>
            <a:spLocks noChangeArrowheads="1"/>
          </p:cNvSpPr>
          <p:nvPr/>
        </p:nvSpPr>
        <p:spPr bwMode="auto">
          <a:xfrm>
            <a:off x="4191000" y="4191000"/>
            <a:ext cx="914400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i="1"/>
              <a:t>t</a:t>
            </a:r>
            <a:r>
              <a:rPr lang="en-US" baseline="-25000"/>
              <a:t>5</a:t>
            </a:r>
          </a:p>
        </p:txBody>
      </p:sp>
      <p:sp>
        <p:nvSpPr>
          <p:cNvPr id="202765" name="Rectangle 13"/>
          <p:cNvSpPr>
            <a:spLocks noChangeArrowheads="1"/>
          </p:cNvSpPr>
          <p:nvPr/>
        </p:nvSpPr>
        <p:spPr bwMode="auto">
          <a:xfrm>
            <a:off x="4191000" y="4419600"/>
            <a:ext cx="914400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i="1"/>
              <a:t>t</a:t>
            </a:r>
            <a:r>
              <a:rPr lang="en-US" baseline="-25000"/>
              <a:t>6</a:t>
            </a:r>
          </a:p>
        </p:txBody>
      </p:sp>
      <p:sp>
        <p:nvSpPr>
          <p:cNvPr id="202766" name="Rectangle 14"/>
          <p:cNvSpPr>
            <a:spLocks noChangeArrowheads="1"/>
          </p:cNvSpPr>
          <p:nvPr/>
        </p:nvSpPr>
        <p:spPr bwMode="auto">
          <a:xfrm>
            <a:off x="4191000" y="4648200"/>
            <a:ext cx="914400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i="1"/>
              <a:t>t</a:t>
            </a:r>
            <a:r>
              <a:rPr lang="en-US" baseline="-25000"/>
              <a:t>7</a:t>
            </a:r>
          </a:p>
        </p:txBody>
      </p:sp>
      <p:sp>
        <p:nvSpPr>
          <p:cNvPr id="202767" name="Rectangle 15"/>
          <p:cNvSpPr>
            <a:spLocks noChangeArrowheads="1"/>
          </p:cNvSpPr>
          <p:nvPr/>
        </p:nvSpPr>
        <p:spPr bwMode="auto">
          <a:xfrm>
            <a:off x="609600" y="5181600"/>
            <a:ext cx="381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r"/>
            <a:r>
              <a:rPr lang="en-US" i="1"/>
              <a:t>org</a:t>
            </a:r>
          </a:p>
        </p:txBody>
      </p:sp>
      <p:sp>
        <p:nvSpPr>
          <p:cNvPr id="202768" name="Rectangle 16"/>
          <p:cNvSpPr>
            <a:spLocks noChangeArrowheads="1"/>
          </p:cNvSpPr>
          <p:nvPr/>
        </p:nvSpPr>
        <p:spPr bwMode="auto">
          <a:xfrm>
            <a:off x="609600" y="5410200"/>
            <a:ext cx="381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r"/>
            <a:r>
              <a:rPr lang="en-US" i="1"/>
              <a:t>rec</a:t>
            </a:r>
          </a:p>
        </p:txBody>
      </p:sp>
      <p:sp>
        <p:nvSpPr>
          <p:cNvPr id="202769" name="Rectangle 17"/>
          <p:cNvSpPr>
            <a:spLocks noChangeArrowheads="1"/>
          </p:cNvSpPr>
          <p:nvPr/>
        </p:nvSpPr>
        <p:spPr bwMode="auto">
          <a:xfrm>
            <a:off x="3124200" y="5181600"/>
            <a:ext cx="914400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i="1" dirty="0" smtClean="0"/>
              <a:t>T</a:t>
            </a:r>
            <a:r>
              <a:rPr lang="en-US" baseline="-25000" dirty="0" smtClean="0"/>
              <a:t>3</a:t>
            </a:r>
            <a:r>
              <a:rPr lang="en-US" dirty="0" smtClean="0"/>
              <a:t> = </a:t>
            </a:r>
            <a:r>
              <a:rPr lang="en-US" i="1" dirty="0" smtClean="0"/>
              <a:t>t</a:t>
            </a:r>
            <a:r>
              <a:rPr lang="en-US" baseline="-25000" dirty="0" smtClean="0"/>
              <a:t>3</a:t>
            </a:r>
            <a:endParaRPr lang="en-US" baseline="-25000" dirty="0"/>
          </a:p>
        </p:txBody>
      </p:sp>
      <p:sp>
        <p:nvSpPr>
          <p:cNvPr id="202770" name="Rectangle 18"/>
          <p:cNvSpPr>
            <a:spLocks noChangeArrowheads="1"/>
          </p:cNvSpPr>
          <p:nvPr/>
        </p:nvSpPr>
        <p:spPr bwMode="auto">
          <a:xfrm>
            <a:off x="3124200" y="5410200"/>
            <a:ext cx="914400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i="1" dirty="0" smtClean="0"/>
              <a:t>T</a:t>
            </a:r>
            <a:r>
              <a:rPr lang="en-US" baseline="-25000" dirty="0" smtClean="0"/>
              <a:t>4</a:t>
            </a:r>
            <a:endParaRPr lang="en-US" baseline="-25000" dirty="0"/>
          </a:p>
        </p:txBody>
      </p:sp>
      <p:sp>
        <p:nvSpPr>
          <p:cNvPr id="202771" name="Rectangle 19"/>
          <p:cNvSpPr>
            <a:spLocks noChangeArrowheads="1"/>
          </p:cNvSpPr>
          <p:nvPr/>
        </p:nvSpPr>
        <p:spPr bwMode="auto">
          <a:xfrm>
            <a:off x="4191000" y="5181600"/>
            <a:ext cx="914400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i="1" dirty="0" smtClean="0"/>
              <a:t>t</a:t>
            </a:r>
            <a:r>
              <a:rPr lang="en-US" baseline="-25000" dirty="0" smtClean="0"/>
              <a:t>7 </a:t>
            </a:r>
            <a:r>
              <a:rPr lang="en-US" dirty="0" smtClean="0"/>
              <a:t>&lt;&gt; </a:t>
            </a:r>
            <a:r>
              <a:rPr lang="en-US" i="1" dirty="0" smtClean="0"/>
              <a:t>T</a:t>
            </a:r>
            <a:r>
              <a:rPr lang="en-US" baseline="-25000" dirty="0" smtClean="0"/>
              <a:t>3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202772" name="Rectangle 20"/>
          <p:cNvSpPr>
            <a:spLocks noChangeArrowheads="1"/>
          </p:cNvSpPr>
          <p:nvPr/>
        </p:nvSpPr>
        <p:spPr bwMode="auto">
          <a:xfrm>
            <a:off x="4191000" y="5410200"/>
            <a:ext cx="914400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i="1" dirty="0" smtClean="0"/>
              <a:t>T</a:t>
            </a:r>
            <a:r>
              <a:rPr lang="en-US" baseline="-25000" dirty="0" smtClean="0"/>
              <a:t>8</a:t>
            </a:r>
            <a:r>
              <a:rPr lang="en-US" dirty="0" smtClean="0"/>
              <a:t> = </a:t>
            </a:r>
            <a:r>
              <a:rPr lang="en-US" i="1" dirty="0" smtClean="0"/>
              <a:t>t</a:t>
            </a:r>
            <a:r>
              <a:rPr lang="en-US" baseline="-25000" dirty="0" smtClean="0"/>
              <a:t>8</a:t>
            </a:r>
            <a:endParaRPr lang="en-US" dirty="0"/>
          </a:p>
        </p:txBody>
      </p:sp>
      <p:sp>
        <p:nvSpPr>
          <p:cNvPr id="202773" name="Rectangle 21"/>
          <p:cNvSpPr>
            <a:spLocks noChangeArrowheads="1"/>
          </p:cNvSpPr>
          <p:nvPr/>
        </p:nvSpPr>
        <p:spPr bwMode="auto">
          <a:xfrm>
            <a:off x="4191000" y="2133600"/>
            <a:ext cx="914400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i="1" dirty="0" smtClean="0"/>
              <a:t>T</a:t>
            </a:r>
            <a:r>
              <a:rPr lang="en-US" baseline="-25000" dirty="0" smtClean="0"/>
              <a:t>5</a:t>
            </a:r>
            <a:r>
              <a:rPr lang="en-US" dirty="0" smtClean="0"/>
              <a:t> = </a:t>
            </a:r>
            <a:r>
              <a:rPr lang="en-US" i="1" dirty="0" smtClean="0"/>
              <a:t>t</a:t>
            </a:r>
            <a:r>
              <a:rPr lang="en-US" baseline="-25000" dirty="0" smtClean="0"/>
              <a:t>5</a:t>
            </a:r>
            <a:endParaRPr lang="en-US" baseline="-25000" dirty="0"/>
          </a:p>
        </p:txBody>
      </p:sp>
      <p:sp>
        <p:nvSpPr>
          <p:cNvPr id="202774" name="Rectangle 22"/>
          <p:cNvSpPr>
            <a:spLocks noChangeArrowheads="1"/>
          </p:cNvSpPr>
          <p:nvPr/>
        </p:nvSpPr>
        <p:spPr bwMode="auto">
          <a:xfrm>
            <a:off x="4191000" y="2362200"/>
            <a:ext cx="914400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i="1" dirty="0" smtClean="0"/>
              <a:t>T</a:t>
            </a:r>
            <a:r>
              <a:rPr lang="en-US" baseline="-25000" dirty="0" smtClean="0"/>
              <a:t>6</a:t>
            </a:r>
            <a:endParaRPr lang="en-US" baseline="-25000" dirty="0"/>
          </a:p>
        </p:txBody>
      </p:sp>
      <p:sp>
        <p:nvSpPr>
          <p:cNvPr id="202775" name="Rectangle 23"/>
          <p:cNvSpPr>
            <a:spLocks noChangeArrowheads="1"/>
          </p:cNvSpPr>
          <p:nvPr/>
        </p:nvSpPr>
        <p:spPr bwMode="auto">
          <a:xfrm>
            <a:off x="3124200" y="2133600"/>
            <a:ext cx="914400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i="1" dirty="0" smtClean="0"/>
              <a:t>t</a:t>
            </a:r>
            <a:r>
              <a:rPr lang="en-US" baseline="-25000" dirty="0" smtClean="0"/>
              <a:t>5</a:t>
            </a:r>
            <a:r>
              <a:rPr lang="en-US" dirty="0" smtClean="0"/>
              <a:t>&lt;&gt;</a:t>
            </a:r>
            <a:r>
              <a:rPr lang="en-US" i="1" dirty="0" smtClean="0"/>
              <a:t>T</a:t>
            </a:r>
            <a:r>
              <a:rPr lang="en-US" baseline="-25000" dirty="0" smtClean="0"/>
              <a:t>1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202776" name="Rectangle 24"/>
          <p:cNvSpPr>
            <a:spLocks noChangeArrowheads="1"/>
          </p:cNvSpPr>
          <p:nvPr/>
        </p:nvSpPr>
        <p:spPr bwMode="auto">
          <a:xfrm>
            <a:off x="3124200" y="2362200"/>
            <a:ext cx="914400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i="1" dirty="0" smtClean="0"/>
              <a:t>T</a:t>
            </a:r>
            <a:r>
              <a:rPr lang="en-US" baseline="-25000" dirty="0" smtClean="0"/>
              <a:t>6</a:t>
            </a:r>
            <a:r>
              <a:rPr lang="en-US" dirty="0" smtClean="0"/>
              <a:t> = </a:t>
            </a:r>
            <a:r>
              <a:rPr lang="en-US" i="1" dirty="0" smtClean="0"/>
              <a:t>t</a:t>
            </a:r>
            <a:r>
              <a:rPr lang="en-US" baseline="-25000" dirty="0" smtClean="0"/>
              <a:t>6</a:t>
            </a:r>
            <a:endParaRPr lang="en-US" baseline="-25000" dirty="0"/>
          </a:p>
        </p:txBody>
      </p:sp>
      <p:sp>
        <p:nvSpPr>
          <p:cNvPr id="202777" name="Rectangle 25"/>
          <p:cNvSpPr>
            <a:spLocks noChangeArrowheads="1"/>
          </p:cNvSpPr>
          <p:nvPr/>
        </p:nvSpPr>
        <p:spPr bwMode="auto">
          <a:xfrm>
            <a:off x="609600" y="2133600"/>
            <a:ext cx="381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r"/>
            <a:r>
              <a:rPr lang="en-US" i="1"/>
              <a:t>org</a:t>
            </a:r>
          </a:p>
        </p:txBody>
      </p:sp>
      <p:sp>
        <p:nvSpPr>
          <p:cNvPr id="202778" name="Rectangle 26"/>
          <p:cNvSpPr>
            <a:spLocks noChangeArrowheads="1"/>
          </p:cNvSpPr>
          <p:nvPr/>
        </p:nvSpPr>
        <p:spPr bwMode="auto">
          <a:xfrm>
            <a:off x="609600" y="2362200"/>
            <a:ext cx="381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r"/>
            <a:r>
              <a:rPr lang="en-US" i="1"/>
              <a:t>rec</a:t>
            </a:r>
          </a:p>
        </p:txBody>
      </p:sp>
      <p:sp>
        <p:nvSpPr>
          <p:cNvPr id="202779" name="Rectangle 27"/>
          <p:cNvSpPr>
            <a:spLocks noChangeArrowheads="1"/>
          </p:cNvSpPr>
          <p:nvPr/>
        </p:nvSpPr>
        <p:spPr bwMode="auto">
          <a:xfrm>
            <a:off x="2057400" y="2133600"/>
            <a:ext cx="914400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i="1" dirty="0" smtClean="0"/>
              <a:t>T</a:t>
            </a:r>
            <a:r>
              <a:rPr lang="en-US" baseline="-25000" dirty="0" smtClean="0"/>
              <a:t>1</a:t>
            </a:r>
            <a:r>
              <a:rPr lang="en-US" dirty="0" smtClean="0"/>
              <a:t> = </a:t>
            </a:r>
            <a:r>
              <a:rPr lang="en-US" i="1" dirty="0" smtClean="0"/>
              <a:t>t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sp>
        <p:nvSpPr>
          <p:cNvPr id="202780" name="Rectangle 28"/>
          <p:cNvSpPr>
            <a:spLocks noChangeArrowheads="1"/>
          </p:cNvSpPr>
          <p:nvPr/>
        </p:nvSpPr>
        <p:spPr bwMode="auto">
          <a:xfrm>
            <a:off x="2057400" y="2362200"/>
            <a:ext cx="914400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i="1" dirty="0" smtClean="0"/>
              <a:t>T</a:t>
            </a:r>
            <a:r>
              <a:rPr lang="en-US" baseline="-25000" dirty="0" smtClean="0"/>
              <a:t>2</a:t>
            </a:r>
            <a:endParaRPr lang="en-US" baseline="-25000" dirty="0"/>
          </a:p>
        </p:txBody>
      </p:sp>
      <p:sp>
        <p:nvSpPr>
          <p:cNvPr id="202781" name="Rectangle 29"/>
          <p:cNvSpPr>
            <a:spLocks noChangeArrowheads="1"/>
          </p:cNvSpPr>
          <p:nvPr/>
        </p:nvSpPr>
        <p:spPr bwMode="auto">
          <a:xfrm>
            <a:off x="990600" y="2133600"/>
            <a:ext cx="914400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i="1" dirty="0" smtClean="0"/>
              <a:t>t</a:t>
            </a:r>
            <a:r>
              <a:rPr lang="en-US" baseline="-25000" dirty="0" smtClean="0"/>
              <a:t>1</a:t>
            </a:r>
            <a:r>
              <a:rPr lang="en-US" dirty="0" smtClean="0"/>
              <a:t>&lt;&gt;0?</a:t>
            </a:r>
            <a:endParaRPr lang="en-US" dirty="0"/>
          </a:p>
        </p:txBody>
      </p:sp>
      <p:sp>
        <p:nvSpPr>
          <p:cNvPr id="202782" name="Rectangle 30"/>
          <p:cNvSpPr>
            <a:spLocks noChangeArrowheads="1"/>
          </p:cNvSpPr>
          <p:nvPr/>
        </p:nvSpPr>
        <p:spPr bwMode="auto">
          <a:xfrm>
            <a:off x="990600" y="2362200"/>
            <a:ext cx="914400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i="1" dirty="0" smtClean="0"/>
              <a:t>T</a:t>
            </a:r>
            <a:r>
              <a:rPr lang="en-US" baseline="-25000" dirty="0" smtClean="0"/>
              <a:t>2</a:t>
            </a:r>
            <a:r>
              <a:rPr lang="en-US" dirty="0" smtClean="0"/>
              <a:t> = </a:t>
            </a:r>
            <a:r>
              <a:rPr lang="en-US" i="1" dirty="0" smtClean="0"/>
              <a:t>t</a:t>
            </a:r>
            <a:r>
              <a:rPr lang="en-US" baseline="-25000" dirty="0" smtClean="0"/>
              <a:t>2</a:t>
            </a:r>
            <a:endParaRPr lang="en-US" baseline="-25000" dirty="0"/>
          </a:p>
        </p:txBody>
      </p:sp>
      <p:sp>
        <p:nvSpPr>
          <p:cNvPr id="202783" name="Rectangle 31"/>
          <p:cNvSpPr>
            <a:spLocks noChangeArrowheads="1"/>
          </p:cNvSpPr>
          <p:nvPr/>
        </p:nvSpPr>
        <p:spPr bwMode="auto">
          <a:xfrm>
            <a:off x="3124200" y="4419600"/>
            <a:ext cx="914400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i="1" dirty="0" smtClean="0"/>
              <a:t>t</a:t>
            </a:r>
            <a:r>
              <a:rPr lang="en-US" baseline="-25000" dirty="0" smtClean="0"/>
              <a:t>4</a:t>
            </a:r>
            <a:r>
              <a:rPr lang="en-US" dirty="0" smtClean="0"/>
              <a:t> = </a:t>
            </a:r>
            <a:r>
              <a:rPr lang="en-US" i="1" dirty="0" err="1" smtClean="0"/>
              <a:t>rec</a:t>
            </a:r>
            <a:endParaRPr lang="en-US" baseline="-25000" dirty="0"/>
          </a:p>
        </p:txBody>
      </p:sp>
      <p:sp>
        <p:nvSpPr>
          <p:cNvPr id="202784" name="Rectangle 32"/>
          <p:cNvSpPr>
            <a:spLocks noChangeArrowheads="1"/>
          </p:cNvSpPr>
          <p:nvPr/>
        </p:nvSpPr>
        <p:spPr bwMode="auto">
          <a:xfrm>
            <a:off x="3124200" y="4191000"/>
            <a:ext cx="914400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i="1" dirty="0" smtClean="0"/>
              <a:t>t</a:t>
            </a:r>
            <a:r>
              <a:rPr lang="en-US" baseline="-25000" dirty="0" smtClean="0"/>
              <a:t>3</a:t>
            </a:r>
            <a:r>
              <a:rPr lang="en-US" dirty="0" smtClean="0"/>
              <a:t> = </a:t>
            </a:r>
            <a:r>
              <a:rPr lang="en-US" i="1" dirty="0" smtClean="0"/>
              <a:t>org</a:t>
            </a:r>
            <a:endParaRPr lang="en-US" dirty="0"/>
          </a:p>
        </p:txBody>
      </p:sp>
      <p:sp>
        <p:nvSpPr>
          <p:cNvPr id="202785" name="Rectangle 33"/>
          <p:cNvSpPr>
            <a:spLocks noChangeArrowheads="1"/>
          </p:cNvSpPr>
          <p:nvPr/>
        </p:nvSpPr>
        <p:spPr bwMode="auto">
          <a:xfrm>
            <a:off x="2057400" y="1371600"/>
            <a:ext cx="914400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i="1" dirty="0" smtClean="0"/>
              <a:t>t</a:t>
            </a:r>
            <a:r>
              <a:rPr lang="en-US" baseline="-25000" dirty="0" smtClean="0"/>
              <a:t>2 </a:t>
            </a:r>
            <a:r>
              <a:rPr lang="en-US" dirty="0" smtClean="0"/>
              <a:t>= </a:t>
            </a:r>
            <a:r>
              <a:rPr lang="en-US" i="1" dirty="0" err="1" smtClean="0"/>
              <a:t>rec</a:t>
            </a:r>
            <a:endParaRPr lang="en-US" baseline="-25000" dirty="0"/>
          </a:p>
        </p:txBody>
      </p:sp>
      <p:sp>
        <p:nvSpPr>
          <p:cNvPr id="202786" name="Rectangle 34"/>
          <p:cNvSpPr>
            <a:spLocks noChangeArrowheads="1"/>
          </p:cNvSpPr>
          <p:nvPr/>
        </p:nvSpPr>
        <p:spPr bwMode="auto">
          <a:xfrm>
            <a:off x="4191000" y="1371600"/>
            <a:ext cx="914400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i="1" dirty="0" smtClean="0"/>
              <a:t>t</a:t>
            </a:r>
            <a:r>
              <a:rPr lang="en-US" baseline="-25000" dirty="0" smtClean="0"/>
              <a:t>6</a:t>
            </a:r>
            <a:r>
              <a:rPr lang="en-US" dirty="0" smtClean="0"/>
              <a:t> = </a:t>
            </a:r>
            <a:r>
              <a:rPr lang="en-US" i="1" dirty="0" err="1" smtClean="0"/>
              <a:t>rec</a:t>
            </a:r>
            <a:endParaRPr lang="en-US" baseline="-25000" dirty="0"/>
          </a:p>
        </p:txBody>
      </p:sp>
      <p:sp>
        <p:nvSpPr>
          <p:cNvPr id="202787" name="Rectangle 35"/>
          <p:cNvSpPr>
            <a:spLocks noChangeArrowheads="1"/>
          </p:cNvSpPr>
          <p:nvPr/>
        </p:nvSpPr>
        <p:spPr bwMode="auto">
          <a:xfrm>
            <a:off x="4191000" y="1143000"/>
            <a:ext cx="914400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i="1" dirty="0" smtClean="0"/>
              <a:t>t</a:t>
            </a:r>
            <a:r>
              <a:rPr lang="en-US" baseline="-25000" dirty="0" smtClean="0"/>
              <a:t>5 </a:t>
            </a:r>
            <a:r>
              <a:rPr lang="en-US" dirty="0" smtClean="0"/>
              <a:t>= </a:t>
            </a:r>
            <a:r>
              <a:rPr lang="en-US" i="1" dirty="0" smtClean="0"/>
              <a:t>org</a:t>
            </a:r>
            <a:endParaRPr lang="en-US" dirty="0"/>
          </a:p>
        </p:txBody>
      </p:sp>
      <p:sp>
        <p:nvSpPr>
          <p:cNvPr id="202788" name="Rectangle 36"/>
          <p:cNvSpPr>
            <a:spLocks noChangeArrowheads="1"/>
          </p:cNvSpPr>
          <p:nvPr/>
        </p:nvSpPr>
        <p:spPr bwMode="auto">
          <a:xfrm>
            <a:off x="990600" y="3962400"/>
            <a:ext cx="9144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i="1"/>
              <a:t>t</a:t>
            </a:r>
            <a:r>
              <a:rPr lang="en-US" baseline="-25000"/>
              <a:t>1</a:t>
            </a:r>
          </a:p>
        </p:txBody>
      </p:sp>
      <p:sp>
        <p:nvSpPr>
          <p:cNvPr id="202789" name="Rectangle 37"/>
          <p:cNvSpPr>
            <a:spLocks noChangeArrowheads="1"/>
          </p:cNvSpPr>
          <p:nvPr/>
        </p:nvSpPr>
        <p:spPr bwMode="auto">
          <a:xfrm>
            <a:off x="990600" y="4419600"/>
            <a:ext cx="914400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202790" name="Rectangle 38"/>
          <p:cNvSpPr>
            <a:spLocks noChangeArrowheads="1"/>
          </p:cNvSpPr>
          <p:nvPr/>
        </p:nvSpPr>
        <p:spPr bwMode="auto">
          <a:xfrm>
            <a:off x="990600" y="4191000"/>
            <a:ext cx="914400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202791" name="Rectangle 39"/>
          <p:cNvSpPr>
            <a:spLocks noChangeArrowheads="1"/>
          </p:cNvSpPr>
          <p:nvPr/>
        </p:nvSpPr>
        <p:spPr bwMode="auto">
          <a:xfrm>
            <a:off x="2057400" y="4191000"/>
            <a:ext cx="914400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i="1" dirty="0" smtClean="0"/>
              <a:t>t</a:t>
            </a:r>
            <a:r>
              <a:rPr lang="en-US" baseline="-25000" dirty="0" smtClean="0"/>
              <a:t>1</a:t>
            </a:r>
            <a:endParaRPr lang="en-US" baseline="30000" dirty="0"/>
          </a:p>
        </p:txBody>
      </p:sp>
      <p:sp>
        <p:nvSpPr>
          <p:cNvPr id="202792" name="Rectangle 40"/>
          <p:cNvSpPr>
            <a:spLocks noChangeArrowheads="1"/>
          </p:cNvSpPr>
          <p:nvPr/>
        </p:nvSpPr>
        <p:spPr bwMode="auto">
          <a:xfrm>
            <a:off x="2057400" y="4419600"/>
            <a:ext cx="914400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i="1"/>
              <a:t>t</a:t>
            </a:r>
            <a:r>
              <a:rPr lang="en-US" baseline="-25000"/>
              <a:t>2</a:t>
            </a:r>
          </a:p>
        </p:txBody>
      </p:sp>
      <p:sp>
        <p:nvSpPr>
          <p:cNvPr id="202793" name="Rectangle 41"/>
          <p:cNvSpPr>
            <a:spLocks noChangeArrowheads="1"/>
          </p:cNvSpPr>
          <p:nvPr/>
        </p:nvSpPr>
        <p:spPr bwMode="auto">
          <a:xfrm>
            <a:off x="2057400" y="4648200"/>
            <a:ext cx="914400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i="1" dirty="0" smtClean="0"/>
              <a:t>t</a:t>
            </a:r>
            <a:r>
              <a:rPr lang="en-US" baseline="-25000" dirty="0" smtClean="0"/>
              <a:t>3</a:t>
            </a:r>
            <a:endParaRPr lang="en-US" dirty="0"/>
          </a:p>
        </p:txBody>
      </p:sp>
      <p:sp>
        <p:nvSpPr>
          <p:cNvPr id="202794" name="Rectangle 42"/>
          <p:cNvSpPr>
            <a:spLocks noChangeArrowheads="1"/>
          </p:cNvSpPr>
          <p:nvPr/>
        </p:nvSpPr>
        <p:spPr bwMode="auto">
          <a:xfrm>
            <a:off x="2057400" y="5181600"/>
            <a:ext cx="914400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i="1" dirty="0" smtClean="0"/>
              <a:t>t</a:t>
            </a:r>
            <a:r>
              <a:rPr lang="en-US" baseline="-25000" dirty="0" smtClean="0"/>
              <a:t>3 </a:t>
            </a:r>
            <a:r>
              <a:rPr lang="en-US" dirty="0" smtClean="0"/>
              <a:t>&lt;&gt; 0?</a:t>
            </a:r>
            <a:endParaRPr lang="en-US" dirty="0"/>
          </a:p>
        </p:txBody>
      </p:sp>
      <p:sp>
        <p:nvSpPr>
          <p:cNvPr id="202795" name="Rectangle 43"/>
          <p:cNvSpPr>
            <a:spLocks noChangeArrowheads="1"/>
          </p:cNvSpPr>
          <p:nvPr/>
        </p:nvSpPr>
        <p:spPr bwMode="auto">
          <a:xfrm>
            <a:off x="2057400" y="5410200"/>
            <a:ext cx="914400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i="1" dirty="0" smtClean="0"/>
              <a:t>T</a:t>
            </a:r>
            <a:r>
              <a:rPr lang="en-US" baseline="-25000" dirty="0" smtClean="0"/>
              <a:t>4</a:t>
            </a:r>
            <a:r>
              <a:rPr lang="en-US" dirty="0" smtClean="0"/>
              <a:t> = </a:t>
            </a:r>
            <a:r>
              <a:rPr lang="en-US" i="1" dirty="0" smtClean="0"/>
              <a:t>t</a:t>
            </a:r>
            <a:r>
              <a:rPr lang="en-US" baseline="-25000" dirty="0" smtClean="0"/>
              <a:t>4</a:t>
            </a:r>
            <a:endParaRPr lang="en-US" dirty="0"/>
          </a:p>
        </p:txBody>
      </p:sp>
      <p:sp>
        <p:nvSpPr>
          <p:cNvPr id="202796" name="Line 44"/>
          <p:cNvSpPr>
            <a:spLocks noChangeShapeType="1"/>
          </p:cNvSpPr>
          <p:nvPr/>
        </p:nvSpPr>
        <p:spPr bwMode="auto">
          <a:xfrm flipV="1">
            <a:off x="1295400" y="3048000"/>
            <a:ext cx="609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2797" name="Line 45"/>
          <p:cNvSpPr>
            <a:spLocks noChangeShapeType="1"/>
          </p:cNvSpPr>
          <p:nvPr/>
        </p:nvSpPr>
        <p:spPr bwMode="auto">
          <a:xfrm flipV="1">
            <a:off x="990600" y="3048000"/>
            <a:ext cx="434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2798" name="Line 46"/>
          <p:cNvSpPr>
            <a:spLocks noChangeShapeType="1"/>
          </p:cNvSpPr>
          <p:nvPr/>
        </p:nvSpPr>
        <p:spPr bwMode="auto">
          <a:xfrm flipH="1" flipV="1">
            <a:off x="2362200" y="3048000"/>
            <a:ext cx="609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stealth" w="med" len="med"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2799" name="Line 47"/>
          <p:cNvSpPr>
            <a:spLocks noChangeShapeType="1"/>
          </p:cNvSpPr>
          <p:nvPr/>
        </p:nvSpPr>
        <p:spPr bwMode="auto">
          <a:xfrm flipV="1">
            <a:off x="990600" y="3733800"/>
            <a:ext cx="434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2800" name="Line 48"/>
          <p:cNvSpPr>
            <a:spLocks noChangeShapeType="1"/>
          </p:cNvSpPr>
          <p:nvPr/>
        </p:nvSpPr>
        <p:spPr bwMode="auto">
          <a:xfrm flipV="1">
            <a:off x="3429000" y="3048000"/>
            <a:ext cx="609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2801" name="Rectangle 49"/>
          <p:cNvSpPr>
            <a:spLocks noChangeArrowheads="1"/>
          </p:cNvSpPr>
          <p:nvPr/>
        </p:nvSpPr>
        <p:spPr bwMode="auto">
          <a:xfrm>
            <a:off x="2819400" y="3733800"/>
            <a:ext cx="304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i="1" dirty="0"/>
              <a:t>t</a:t>
            </a:r>
            <a:r>
              <a:rPr lang="en-US" baseline="-25000" dirty="0"/>
              <a:t>4</a:t>
            </a:r>
          </a:p>
        </p:txBody>
      </p:sp>
      <p:sp>
        <p:nvSpPr>
          <p:cNvPr id="202802" name="Rectangle 50"/>
          <p:cNvSpPr>
            <a:spLocks noChangeArrowheads="1"/>
          </p:cNvSpPr>
          <p:nvPr/>
        </p:nvSpPr>
        <p:spPr bwMode="auto">
          <a:xfrm>
            <a:off x="2209800" y="2819400"/>
            <a:ext cx="304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i="1"/>
              <a:t>t</a:t>
            </a:r>
            <a:r>
              <a:rPr lang="en-US" baseline="-25000"/>
              <a:t>3</a:t>
            </a:r>
          </a:p>
        </p:txBody>
      </p:sp>
      <p:sp>
        <p:nvSpPr>
          <p:cNvPr id="202803" name="Rectangle 51"/>
          <p:cNvSpPr>
            <a:spLocks noChangeArrowheads="1"/>
          </p:cNvSpPr>
          <p:nvPr/>
        </p:nvSpPr>
        <p:spPr bwMode="auto">
          <a:xfrm>
            <a:off x="1752600" y="2819400"/>
            <a:ext cx="304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i="1"/>
              <a:t>t</a:t>
            </a:r>
            <a:r>
              <a:rPr lang="en-US" baseline="-25000"/>
              <a:t>2</a:t>
            </a:r>
          </a:p>
        </p:txBody>
      </p:sp>
      <p:sp>
        <p:nvSpPr>
          <p:cNvPr id="202804" name="Rectangle 52"/>
          <p:cNvSpPr>
            <a:spLocks noChangeArrowheads="1"/>
          </p:cNvSpPr>
          <p:nvPr/>
        </p:nvSpPr>
        <p:spPr bwMode="auto">
          <a:xfrm>
            <a:off x="1143000" y="3733800"/>
            <a:ext cx="304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i="1"/>
              <a:t>t</a:t>
            </a:r>
            <a:r>
              <a:rPr lang="en-US" baseline="-25000"/>
              <a:t>1</a:t>
            </a:r>
          </a:p>
        </p:txBody>
      </p:sp>
      <p:sp>
        <p:nvSpPr>
          <p:cNvPr id="202805" name="Rectangle 53"/>
          <p:cNvSpPr>
            <a:spLocks noChangeArrowheads="1"/>
          </p:cNvSpPr>
          <p:nvPr/>
        </p:nvSpPr>
        <p:spPr bwMode="auto">
          <a:xfrm>
            <a:off x="3276600" y="3733800"/>
            <a:ext cx="304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i="1"/>
              <a:t>t</a:t>
            </a:r>
            <a:r>
              <a:rPr lang="en-US" baseline="-25000"/>
              <a:t>5</a:t>
            </a:r>
          </a:p>
        </p:txBody>
      </p:sp>
      <p:sp>
        <p:nvSpPr>
          <p:cNvPr id="202806" name="Rectangle 54"/>
          <p:cNvSpPr>
            <a:spLocks noChangeArrowheads="1"/>
          </p:cNvSpPr>
          <p:nvPr/>
        </p:nvSpPr>
        <p:spPr bwMode="auto">
          <a:xfrm>
            <a:off x="3886200" y="2819400"/>
            <a:ext cx="304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i="1"/>
              <a:t>t</a:t>
            </a:r>
            <a:r>
              <a:rPr lang="en-US" baseline="-25000"/>
              <a:t>6</a:t>
            </a:r>
          </a:p>
        </p:txBody>
      </p:sp>
      <p:sp>
        <p:nvSpPr>
          <p:cNvPr id="202807" name="Line 55"/>
          <p:cNvSpPr>
            <a:spLocks noChangeShapeType="1"/>
          </p:cNvSpPr>
          <p:nvPr/>
        </p:nvSpPr>
        <p:spPr bwMode="auto">
          <a:xfrm flipH="1" flipV="1">
            <a:off x="4495800" y="3048000"/>
            <a:ext cx="609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stealth" w="med" len="med"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2808" name="Rectangle 56"/>
          <p:cNvSpPr>
            <a:spLocks noChangeArrowheads="1"/>
          </p:cNvSpPr>
          <p:nvPr/>
        </p:nvSpPr>
        <p:spPr bwMode="auto">
          <a:xfrm>
            <a:off x="4953000" y="3733800"/>
            <a:ext cx="304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i="1"/>
              <a:t>t</a:t>
            </a:r>
            <a:r>
              <a:rPr lang="en-US" baseline="-25000"/>
              <a:t>8</a:t>
            </a:r>
          </a:p>
        </p:txBody>
      </p:sp>
      <p:sp>
        <p:nvSpPr>
          <p:cNvPr id="202809" name="Rectangle 57"/>
          <p:cNvSpPr>
            <a:spLocks noChangeArrowheads="1"/>
          </p:cNvSpPr>
          <p:nvPr/>
        </p:nvSpPr>
        <p:spPr bwMode="auto">
          <a:xfrm>
            <a:off x="4343400" y="2819400"/>
            <a:ext cx="304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i="1"/>
              <a:t>t</a:t>
            </a:r>
            <a:r>
              <a:rPr lang="en-US" baseline="-25000"/>
              <a:t>7</a:t>
            </a:r>
          </a:p>
        </p:txBody>
      </p:sp>
      <p:sp>
        <p:nvSpPr>
          <p:cNvPr id="202810" name="Rectangle 58"/>
          <p:cNvSpPr>
            <a:spLocks noChangeArrowheads="1"/>
          </p:cNvSpPr>
          <p:nvPr/>
        </p:nvSpPr>
        <p:spPr bwMode="auto">
          <a:xfrm>
            <a:off x="2057400" y="3962400"/>
            <a:ext cx="9144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i="1"/>
              <a:t>t</a:t>
            </a:r>
            <a:r>
              <a:rPr lang="en-US" baseline="-25000"/>
              <a:t>4</a:t>
            </a:r>
          </a:p>
        </p:txBody>
      </p:sp>
      <p:sp>
        <p:nvSpPr>
          <p:cNvPr id="202811" name="Rectangle 59"/>
          <p:cNvSpPr>
            <a:spLocks noChangeArrowheads="1"/>
          </p:cNvSpPr>
          <p:nvPr/>
        </p:nvSpPr>
        <p:spPr bwMode="auto">
          <a:xfrm>
            <a:off x="990600" y="914400"/>
            <a:ext cx="9144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t2</a:t>
            </a:r>
            <a:endParaRPr lang="en-US" baseline="-25000"/>
          </a:p>
        </p:txBody>
      </p:sp>
      <p:sp>
        <p:nvSpPr>
          <p:cNvPr id="202812" name="Rectangle 60"/>
          <p:cNvSpPr>
            <a:spLocks noChangeArrowheads="1"/>
          </p:cNvSpPr>
          <p:nvPr/>
        </p:nvSpPr>
        <p:spPr bwMode="auto">
          <a:xfrm>
            <a:off x="2057400" y="914400"/>
            <a:ext cx="9144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t3</a:t>
            </a:r>
            <a:endParaRPr lang="en-US" baseline="-25000"/>
          </a:p>
        </p:txBody>
      </p:sp>
      <p:sp>
        <p:nvSpPr>
          <p:cNvPr id="202813" name="Rectangle 61"/>
          <p:cNvSpPr>
            <a:spLocks noChangeArrowheads="1"/>
          </p:cNvSpPr>
          <p:nvPr/>
        </p:nvSpPr>
        <p:spPr bwMode="auto">
          <a:xfrm>
            <a:off x="3124200" y="914400"/>
            <a:ext cx="990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t6</a:t>
            </a:r>
            <a:endParaRPr lang="en-US" baseline="-25000"/>
          </a:p>
        </p:txBody>
      </p:sp>
      <p:sp>
        <p:nvSpPr>
          <p:cNvPr id="202814" name="Rectangle 62"/>
          <p:cNvSpPr>
            <a:spLocks noChangeArrowheads="1"/>
          </p:cNvSpPr>
          <p:nvPr/>
        </p:nvSpPr>
        <p:spPr bwMode="auto">
          <a:xfrm>
            <a:off x="4191000" y="914400"/>
            <a:ext cx="9144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t7</a:t>
            </a:r>
            <a:endParaRPr lang="en-US" baseline="-25000"/>
          </a:p>
        </p:txBody>
      </p:sp>
      <p:sp>
        <p:nvSpPr>
          <p:cNvPr id="202815" name="Rectangle 63"/>
          <p:cNvSpPr>
            <a:spLocks noChangeArrowheads="1"/>
          </p:cNvSpPr>
          <p:nvPr/>
        </p:nvSpPr>
        <p:spPr bwMode="auto">
          <a:xfrm>
            <a:off x="4191000" y="3962400"/>
            <a:ext cx="9144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i="1"/>
              <a:t>t</a:t>
            </a:r>
            <a:r>
              <a:rPr lang="en-US" baseline="-25000"/>
              <a:t>8</a:t>
            </a:r>
          </a:p>
        </p:txBody>
      </p:sp>
      <p:sp>
        <p:nvSpPr>
          <p:cNvPr id="202816" name="Rectangle 64"/>
          <p:cNvSpPr>
            <a:spLocks noChangeArrowheads="1"/>
          </p:cNvSpPr>
          <p:nvPr/>
        </p:nvSpPr>
        <p:spPr bwMode="auto">
          <a:xfrm>
            <a:off x="3124200" y="1828800"/>
            <a:ext cx="914400" cy="228600"/>
          </a:xfrm>
          <a:prstGeom prst="rect">
            <a:avLst/>
          </a:prstGeom>
          <a:solidFill>
            <a:srgbClr val="00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i="1"/>
              <a:t>t</a:t>
            </a:r>
            <a:r>
              <a:rPr lang="en-US" baseline="-25000"/>
              <a:t>6 </a:t>
            </a:r>
            <a:r>
              <a:rPr lang="en-US"/>
              <a:t>= clock</a:t>
            </a:r>
          </a:p>
        </p:txBody>
      </p:sp>
      <p:sp>
        <p:nvSpPr>
          <p:cNvPr id="202817" name="Rectangle 65"/>
          <p:cNvSpPr>
            <a:spLocks noChangeArrowheads="1"/>
          </p:cNvSpPr>
          <p:nvPr/>
        </p:nvSpPr>
        <p:spPr bwMode="auto">
          <a:xfrm>
            <a:off x="990600" y="4648200"/>
            <a:ext cx="914400" cy="228600"/>
          </a:xfrm>
          <a:prstGeom prst="rect">
            <a:avLst/>
          </a:prstGeom>
          <a:solidFill>
            <a:srgbClr val="00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i="1"/>
              <a:t>t</a:t>
            </a:r>
            <a:r>
              <a:rPr lang="en-US" baseline="-25000"/>
              <a:t>1 </a:t>
            </a:r>
            <a:r>
              <a:rPr lang="en-US"/>
              <a:t>= clock</a:t>
            </a:r>
          </a:p>
        </p:txBody>
      </p:sp>
      <p:sp>
        <p:nvSpPr>
          <p:cNvPr id="202818" name="Rectangle 66"/>
          <p:cNvSpPr>
            <a:spLocks noChangeArrowheads="1"/>
          </p:cNvSpPr>
          <p:nvPr/>
        </p:nvSpPr>
        <p:spPr bwMode="auto">
          <a:xfrm>
            <a:off x="3124200" y="4648200"/>
            <a:ext cx="914400" cy="228600"/>
          </a:xfrm>
          <a:prstGeom prst="rect">
            <a:avLst/>
          </a:prstGeom>
          <a:solidFill>
            <a:srgbClr val="00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i="1"/>
              <a:t>t</a:t>
            </a:r>
            <a:r>
              <a:rPr lang="en-US" baseline="-25000"/>
              <a:t>5 </a:t>
            </a:r>
            <a:r>
              <a:rPr lang="en-US"/>
              <a:t>= clock</a:t>
            </a:r>
          </a:p>
        </p:txBody>
      </p:sp>
      <p:sp>
        <p:nvSpPr>
          <p:cNvPr id="202819" name="Rectangle 67"/>
          <p:cNvSpPr>
            <a:spLocks noChangeArrowheads="1"/>
          </p:cNvSpPr>
          <p:nvPr/>
        </p:nvSpPr>
        <p:spPr bwMode="auto">
          <a:xfrm>
            <a:off x="2057400" y="4876800"/>
            <a:ext cx="914400" cy="228600"/>
          </a:xfrm>
          <a:prstGeom prst="rect">
            <a:avLst/>
          </a:prstGeom>
          <a:solidFill>
            <a:srgbClr val="00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i="1"/>
              <a:t>t</a:t>
            </a:r>
            <a:r>
              <a:rPr lang="en-US" baseline="-25000"/>
              <a:t>4 </a:t>
            </a:r>
            <a:r>
              <a:rPr lang="en-US"/>
              <a:t>= clock</a:t>
            </a:r>
          </a:p>
        </p:txBody>
      </p:sp>
      <p:sp>
        <p:nvSpPr>
          <p:cNvPr id="202820" name="Rectangle 68"/>
          <p:cNvSpPr>
            <a:spLocks noChangeArrowheads="1"/>
          </p:cNvSpPr>
          <p:nvPr/>
        </p:nvSpPr>
        <p:spPr bwMode="auto">
          <a:xfrm>
            <a:off x="4191000" y="4876800"/>
            <a:ext cx="914400" cy="228600"/>
          </a:xfrm>
          <a:prstGeom prst="rect">
            <a:avLst/>
          </a:prstGeom>
          <a:solidFill>
            <a:srgbClr val="00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i="1"/>
              <a:t>t</a:t>
            </a:r>
            <a:r>
              <a:rPr lang="en-US" baseline="-25000"/>
              <a:t>8 </a:t>
            </a:r>
            <a:r>
              <a:rPr lang="en-US"/>
              <a:t>= clock</a:t>
            </a:r>
          </a:p>
        </p:txBody>
      </p:sp>
      <p:sp>
        <p:nvSpPr>
          <p:cNvPr id="202821" name="Rectangle 69"/>
          <p:cNvSpPr>
            <a:spLocks noChangeArrowheads="1"/>
          </p:cNvSpPr>
          <p:nvPr/>
        </p:nvSpPr>
        <p:spPr bwMode="auto">
          <a:xfrm>
            <a:off x="2057400" y="1600200"/>
            <a:ext cx="914400" cy="228600"/>
          </a:xfrm>
          <a:prstGeom prst="rect">
            <a:avLst/>
          </a:prstGeom>
          <a:solidFill>
            <a:srgbClr val="00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i="1"/>
              <a:t>t</a:t>
            </a:r>
            <a:r>
              <a:rPr lang="en-US" baseline="-25000"/>
              <a:t>3 </a:t>
            </a:r>
            <a:r>
              <a:rPr lang="en-US"/>
              <a:t>= clock</a:t>
            </a:r>
          </a:p>
        </p:txBody>
      </p:sp>
      <p:sp>
        <p:nvSpPr>
          <p:cNvPr id="202822" name="Rectangle 70"/>
          <p:cNvSpPr>
            <a:spLocks noChangeArrowheads="1"/>
          </p:cNvSpPr>
          <p:nvPr/>
        </p:nvSpPr>
        <p:spPr bwMode="auto">
          <a:xfrm>
            <a:off x="4191000" y="1600200"/>
            <a:ext cx="914400" cy="228600"/>
          </a:xfrm>
          <a:prstGeom prst="rect">
            <a:avLst/>
          </a:prstGeom>
          <a:solidFill>
            <a:srgbClr val="00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i="1"/>
              <a:t>t</a:t>
            </a:r>
            <a:r>
              <a:rPr lang="en-US" baseline="-25000"/>
              <a:t>7 </a:t>
            </a:r>
            <a:r>
              <a:rPr lang="en-US"/>
              <a:t>= clock</a:t>
            </a:r>
          </a:p>
        </p:txBody>
      </p:sp>
      <p:sp>
        <p:nvSpPr>
          <p:cNvPr id="202823" name="Rectangle 71"/>
          <p:cNvSpPr>
            <a:spLocks noChangeArrowheads="1"/>
          </p:cNvSpPr>
          <p:nvPr/>
        </p:nvSpPr>
        <p:spPr bwMode="auto">
          <a:xfrm>
            <a:off x="2057400" y="1143000"/>
            <a:ext cx="914400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i="1" dirty="0" smtClean="0"/>
              <a:t>t</a:t>
            </a:r>
            <a:r>
              <a:rPr lang="en-US" baseline="-25000" dirty="0" smtClean="0"/>
              <a:t>1 </a:t>
            </a:r>
            <a:r>
              <a:rPr lang="en-US" dirty="0" smtClean="0"/>
              <a:t>= </a:t>
            </a:r>
            <a:r>
              <a:rPr lang="en-US" i="1" dirty="0" smtClean="0"/>
              <a:t>org</a:t>
            </a:r>
            <a:endParaRPr lang="en-US" baseline="-25000" dirty="0"/>
          </a:p>
        </p:txBody>
      </p:sp>
      <p:sp>
        <p:nvSpPr>
          <p:cNvPr id="202824" name="Rectangle 72"/>
          <p:cNvSpPr>
            <a:spLocks noChangeArrowheads="1"/>
          </p:cNvSpPr>
          <p:nvPr/>
        </p:nvSpPr>
        <p:spPr bwMode="auto">
          <a:xfrm>
            <a:off x="3124200" y="3962400"/>
            <a:ext cx="9144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i="1"/>
              <a:t>t</a:t>
            </a:r>
            <a:r>
              <a:rPr lang="en-US" baseline="-25000"/>
              <a:t>5</a:t>
            </a:r>
          </a:p>
        </p:txBody>
      </p:sp>
      <p:sp>
        <p:nvSpPr>
          <p:cNvPr id="202825" name="Text Box 73"/>
          <p:cNvSpPr txBox="1">
            <a:spLocks noChangeArrowheads="1"/>
          </p:cNvSpPr>
          <p:nvPr/>
        </p:nvSpPr>
        <p:spPr bwMode="auto">
          <a:xfrm>
            <a:off x="5943600" y="1828800"/>
            <a:ext cx="2590800" cy="6492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/>
              <a:t>org</a:t>
            </a:r>
            <a:r>
              <a:rPr lang="en-US"/>
              <a:t>	originate timestamp </a:t>
            </a:r>
            <a:br>
              <a:rPr lang="en-US"/>
            </a:br>
            <a:r>
              <a:rPr lang="en-US" i="1"/>
              <a:t>rec</a:t>
            </a:r>
            <a:r>
              <a:rPr lang="en-US"/>
              <a:t>	receive timestamp</a:t>
            </a:r>
            <a:br>
              <a:rPr lang="en-US"/>
            </a:br>
            <a:r>
              <a:rPr lang="en-US" i="1"/>
              <a:t>xmt</a:t>
            </a:r>
            <a:r>
              <a:rPr lang="en-US"/>
              <a:t>	transmit timestamp</a:t>
            </a:r>
          </a:p>
        </p:txBody>
      </p:sp>
      <p:sp>
        <p:nvSpPr>
          <p:cNvPr id="202826" name="Rectangle 74"/>
          <p:cNvSpPr>
            <a:spLocks noChangeArrowheads="1"/>
          </p:cNvSpPr>
          <p:nvPr/>
        </p:nvSpPr>
        <p:spPr bwMode="auto">
          <a:xfrm>
            <a:off x="5105400" y="1143000"/>
            <a:ext cx="8382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r>
              <a:rPr lang="en-US"/>
              <a:t>Packet</a:t>
            </a:r>
            <a:br>
              <a:rPr lang="en-US"/>
            </a:br>
            <a:r>
              <a:rPr lang="en-US"/>
              <a:t>Variables</a:t>
            </a:r>
          </a:p>
          <a:p>
            <a:endParaRPr lang="en-US"/>
          </a:p>
          <a:p>
            <a:r>
              <a:rPr lang="en-US"/>
              <a:t>Peer B</a:t>
            </a:r>
          </a:p>
          <a:p>
            <a:endParaRPr lang="en-US"/>
          </a:p>
          <a:p>
            <a:r>
              <a:rPr lang="en-US"/>
              <a:t>State</a:t>
            </a:r>
            <a:br>
              <a:rPr lang="en-US"/>
            </a:br>
            <a:r>
              <a:rPr lang="en-US"/>
              <a:t>Variables</a:t>
            </a:r>
          </a:p>
        </p:txBody>
      </p:sp>
      <p:sp>
        <p:nvSpPr>
          <p:cNvPr id="202827" name="Rectangle 75"/>
          <p:cNvSpPr>
            <a:spLocks noChangeArrowheads="1"/>
          </p:cNvSpPr>
          <p:nvPr/>
        </p:nvSpPr>
        <p:spPr bwMode="auto">
          <a:xfrm>
            <a:off x="5105400" y="4191000"/>
            <a:ext cx="8382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r>
              <a:rPr lang="en-US"/>
              <a:t>Packet</a:t>
            </a:r>
            <a:br>
              <a:rPr lang="en-US"/>
            </a:br>
            <a:r>
              <a:rPr lang="en-US"/>
              <a:t>Variables</a:t>
            </a:r>
          </a:p>
          <a:p>
            <a:endParaRPr lang="en-US"/>
          </a:p>
          <a:p>
            <a:r>
              <a:rPr lang="en-US"/>
              <a:t>Peer A</a:t>
            </a:r>
          </a:p>
          <a:p>
            <a:endParaRPr lang="en-US"/>
          </a:p>
          <a:p>
            <a:r>
              <a:rPr lang="en-US"/>
              <a:t>State</a:t>
            </a:r>
            <a:br>
              <a:rPr lang="en-US"/>
            </a:br>
            <a:r>
              <a:rPr lang="en-US"/>
              <a:t>Variables</a:t>
            </a:r>
          </a:p>
        </p:txBody>
      </p:sp>
      <p:sp>
        <p:nvSpPr>
          <p:cNvPr id="202828" name="Text Box 76"/>
          <p:cNvSpPr txBox="1">
            <a:spLocks noChangeArrowheads="1"/>
          </p:cNvSpPr>
          <p:nvPr/>
        </p:nvSpPr>
        <p:spPr bwMode="auto">
          <a:xfrm>
            <a:off x="5943600" y="1371600"/>
            <a:ext cx="25908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State Variables</a:t>
            </a:r>
            <a:br>
              <a:rPr lang="en-US"/>
            </a:br>
            <a:r>
              <a:rPr lang="en-US"/>
              <a:t>Name	Description</a:t>
            </a:r>
          </a:p>
        </p:txBody>
      </p:sp>
      <p:sp>
        <p:nvSpPr>
          <p:cNvPr id="202837" name="Rectangle 85"/>
          <p:cNvSpPr>
            <a:spLocks noChangeArrowheads="1"/>
          </p:cNvSpPr>
          <p:nvPr/>
        </p:nvSpPr>
        <p:spPr bwMode="auto">
          <a:xfrm>
            <a:off x="4191000" y="2590800"/>
            <a:ext cx="914400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i="1" dirty="0" smtClean="0"/>
              <a:t>T</a:t>
            </a:r>
            <a:r>
              <a:rPr lang="en-US" baseline="-25000" dirty="0" smtClean="0"/>
              <a:t>7</a:t>
            </a:r>
            <a:r>
              <a:rPr lang="en-US" dirty="0" smtClean="0"/>
              <a:t> = </a:t>
            </a:r>
            <a:r>
              <a:rPr lang="en-US" i="1" dirty="0" smtClean="0"/>
              <a:t>t</a:t>
            </a:r>
            <a:r>
              <a:rPr lang="en-US" baseline="-25000" dirty="0" smtClean="0"/>
              <a:t>7</a:t>
            </a:r>
            <a:endParaRPr lang="en-US" baseline="-25000" dirty="0"/>
          </a:p>
        </p:txBody>
      </p:sp>
      <p:sp>
        <p:nvSpPr>
          <p:cNvPr id="202838" name="Rectangle 86"/>
          <p:cNvSpPr>
            <a:spLocks noChangeArrowheads="1"/>
          </p:cNvSpPr>
          <p:nvPr/>
        </p:nvSpPr>
        <p:spPr bwMode="auto">
          <a:xfrm>
            <a:off x="3124200" y="2590800"/>
            <a:ext cx="914400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i="1" dirty="0" smtClean="0"/>
              <a:t>t</a:t>
            </a:r>
            <a:r>
              <a:rPr lang="en-US" baseline="-25000" dirty="0" smtClean="0"/>
              <a:t>3</a:t>
            </a:r>
            <a:r>
              <a:rPr lang="en-US" dirty="0" smtClean="0"/>
              <a:t>==</a:t>
            </a:r>
            <a:r>
              <a:rPr lang="en-US" i="1" dirty="0" smtClean="0"/>
              <a:t>T</a:t>
            </a:r>
            <a:r>
              <a:rPr lang="en-US" baseline="-25000" dirty="0" smtClean="0"/>
              <a:t>3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202839" name="Rectangle 87"/>
          <p:cNvSpPr>
            <a:spLocks noChangeArrowheads="1"/>
          </p:cNvSpPr>
          <p:nvPr/>
        </p:nvSpPr>
        <p:spPr bwMode="auto">
          <a:xfrm>
            <a:off x="609600" y="2590800"/>
            <a:ext cx="381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r"/>
            <a:r>
              <a:rPr lang="en-US" i="1"/>
              <a:t>xmt</a:t>
            </a:r>
          </a:p>
        </p:txBody>
      </p:sp>
      <p:sp>
        <p:nvSpPr>
          <p:cNvPr id="202840" name="Rectangle 88"/>
          <p:cNvSpPr>
            <a:spLocks noChangeArrowheads="1"/>
          </p:cNvSpPr>
          <p:nvPr/>
        </p:nvSpPr>
        <p:spPr bwMode="auto">
          <a:xfrm>
            <a:off x="2057400" y="2590800"/>
            <a:ext cx="914400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i="1" dirty="0" smtClean="0"/>
              <a:t>T</a:t>
            </a:r>
            <a:r>
              <a:rPr lang="en-US" baseline="-25000" dirty="0" smtClean="0"/>
              <a:t>3</a:t>
            </a:r>
            <a:r>
              <a:rPr lang="en-US" dirty="0" smtClean="0"/>
              <a:t> = </a:t>
            </a:r>
            <a:r>
              <a:rPr lang="en-US" i="1" dirty="0" smtClean="0"/>
              <a:t>t</a:t>
            </a:r>
            <a:r>
              <a:rPr lang="en-US" baseline="-25000" dirty="0" smtClean="0"/>
              <a:t>3</a:t>
            </a:r>
            <a:endParaRPr lang="en-US" baseline="-25000" dirty="0"/>
          </a:p>
        </p:txBody>
      </p:sp>
      <p:sp>
        <p:nvSpPr>
          <p:cNvPr id="202841" name="Rectangle 89"/>
          <p:cNvSpPr>
            <a:spLocks noChangeArrowheads="1"/>
          </p:cNvSpPr>
          <p:nvPr/>
        </p:nvSpPr>
        <p:spPr bwMode="auto">
          <a:xfrm>
            <a:off x="990600" y="2590800"/>
            <a:ext cx="914400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/>
              <a:t>0</a:t>
            </a:r>
          </a:p>
        </p:txBody>
      </p:sp>
      <p:sp>
        <p:nvSpPr>
          <p:cNvPr id="202842" name="Rectangle 90"/>
          <p:cNvSpPr>
            <a:spLocks noChangeArrowheads="1"/>
          </p:cNvSpPr>
          <p:nvPr/>
        </p:nvSpPr>
        <p:spPr bwMode="auto">
          <a:xfrm>
            <a:off x="990600" y="5638800"/>
            <a:ext cx="914400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i="1" dirty="0" smtClean="0"/>
              <a:t>T</a:t>
            </a:r>
            <a:r>
              <a:rPr lang="en-US" baseline="-25000" dirty="0" smtClean="0"/>
              <a:t>1 </a:t>
            </a:r>
            <a:r>
              <a:rPr lang="en-US" dirty="0" smtClean="0"/>
              <a:t>= </a:t>
            </a:r>
            <a:r>
              <a:rPr lang="en-US" i="1" dirty="0" smtClean="0"/>
              <a:t>t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sp>
        <p:nvSpPr>
          <p:cNvPr id="202843" name="Rectangle 91"/>
          <p:cNvSpPr>
            <a:spLocks noChangeArrowheads="1"/>
          </p:cNvSpPr>
          <p:nvPr/>
        </p:nvSpPr>
        <p:spPr bwMode="auto">
          <a:xfrm>
            <a:off x="609600" y="5638800"/>
            <a:ext cx="381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r"/>
            <a:r>
              <a:rPr lang="en-US" i="1"/>
              <a:t>xmt</a:t>
            </a:r>
          </a:p>
        </p:txBody>
      </p:sp>
      <p:sp>
        <p:nvSpPr>
          <p:cNvPr id="202844" name="Rectangle 92"/>
          <p:cNvSpPr>
            <a:spLocks noChangeArrowheads="1"/>
          </p:cNvSpPr>
          <p:nvPr/>
        </p:nvSpPr>
        <p:spPr bwMode="auto">
          <a:xfrm>
            <a:off x="3124200" y="5638800"/>
            <a:ext cx="914400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i="1" dirty="0" smtClean="0"/>
              <a:t>T</a:t>
            </a:r>
            <a:r>
              <a:rPr lang="en-US" baseline="-25000" dirty="0" smtClean="0"/>
              <a:t>5</a:t>
            </a:r>
            <a:r>
              <a:rPr lang="en-US" dirty="0" smtClean="0"/>
              <a:t> = </a:t>
            </a:r>
            <a:r>
              <a:rPr lang="en-US" i="1" dirty="0" smtClean="0"/>
              <a:t>t</a:t>
            </a:r>
            <a:r>
              <a:rPr lang="en-US" baseline="-25000" dirty="0" smtClean="0"/>
              <a:t>5</a:t>
            </a:r>
            <a:endParaRPr lang="en-US" baseline="-25000" dirty="0"/>
          </a:p>
        </p:txBody>
      </p:sp>
      <p:sp>
        <p:nvSpPr>
          <p:cNvPr id="202845" name="Rectangle 93"/>
          <p:cNvSpPr>
            <a:spLocks noChangeArrowheads="1"/>
          </p:cNvSpPr>
          <p:nvPr/>
        </p:nvSpPr>
        <p:spPr bwMode="auto">
          <a:xfrm>
            <a:off x="4191000" y="5638800"/>
            <a:ext cx="914400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i="1" dirty="0" smtClean="0"/>
              <a:t>t</a:t>
            </a:r>
            <a:r>
              <a:rPr lang="en-US" baseline="-25000" dirty="0" smtClean="0"/>
              <a:t>5 </a:t>
            </a:r>
            <a:r>
              <a:rPr lang="en-US" dirty="0" smtClean="0"/>
              <a:t>== </a:t>
            </a:r>
            <a:r>
              <a:rPr lang="en-US" i="1" dirty="0" smtClean="0"/>
              <a:t>T</a:t>
            </a:r>
            <a:r>
              <a:rPr lang="en-US" baseline="-25000" dirty="0" smtClean="0"/>
              <a:t>5</a:t>
            </a:r>
            <a:r>
              <a:rPr lang="en-US" dirty="0"/>
              <a:t>?</a:t>
            </a:r>
          </a:p>
        </p:txBody>
      </p:sp>
      <p:sp>
        <p:nvSpPr>
          <p:cNvPr id="202846" name="Rectangle 94"/>
          <p:cNvSpPr>
            <a:spLocks noChangeArrowheads="1"/>
          </p:cNvSpPr>
          <p:nvPr/>
        </p:nvSpPr>
        <p:spPr bwMode="auto">
          <a:xfrm>
            <a:off x="2057400" y="5638800"/>
            <a:ext cx="914400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i="1" dirty="0" smtClean="0"/>
              <a:t>t</a:t>
            </a:r>
            <a:r>
              <a:rPr lang="en-US" baseline="-25000" dirty="0" smtClean="0"/>
              <a:t>1 </a:t>
            </a:r>
            <a:r>
              <a:rPr lang="en-US" dirty="0" smtClean="0"/>
              <a:t>== </a:t>
            </a:r>
            <a:r>
              <a:rPr lang="en-US" i="1" dirty="0" smtClean="0"/>
              <a:t>T</a:t>
            </a:r>
            <a:r>
              <a:rPr lang="en-US" baseline="-25000" dirty="0" smtClean="0"/>
              <a:t>1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202847" name="Text Box 95"/>
          <p:cNvSpPr txBox="1">
            <a:spLocks noChangeArrowheads="1"/>
          </p:cNvSpPr>
          <p:nvPr/>
        </p:nvSpPr>
        <p:spPr bwMode="auto">
          <a:xfrm>
            <a:off x="5943600" y="3048000"/>
            <a:ext cx="2590800" cy="8318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/>
              <a:t>t</a:t>
            </a:r>
            <a:r>
              <a:rPr lang="en-US" i="1" baseline="-25000"/>
              <a:t>n</a:t>
            </a:r>
            <a:r>
              <a:rPr lang="en-US"/>
              <a:t>	originate timestamp</a:t>
            </a:r>
            <a:br>
              <a:rPr lang="en-US"/>
            </a:br>
            <a:r>
              <a:rPr lang="en-US" i="1"/>
              <a:t>t</a:t>
            </a:r>
            <a:r>
              <a:rPr lang="en-US" i="1" baseline="-25000"/>
              <a:t>n</a:t>
            </a:r>
            <a:r>
              <a:rPr lang="en-US" baseline="-25000"/>
              <a:t>+1</a:t>
            </a:r>
            <a:r>
              <a:rPr lang="en-US"/>
              <a:t>	receive timestamp</a:t>
            </a:r>
            <a:br>
              <a:rPr lang="en-US"/>
            </a:br>
            <a:r>
              <a:rPr lang="en-US" i="1"/>
              <a:t>t</a:t>
            </a:r>
            <a:r>
              <a:rPr lang="en-US" i="1" baseline="-25000"/>
              <a:t>n</a:t>
            </a:r>
            <a:r>
              <a:rPr lang="en-US" baseline="-25000"/>
              <a:t>+2</a:t>
            </a:r>
            <a:r>
              <a:rPr lang="en-US"/>
              <a:t>	transmit timestamp</a:t>
            </a:r>
            <a:br>
              <a:rPr lang="en-US"/>
            </a:br>
            <a:r>
              <a:rPr lang="en-US" i="1"/>
              <a:t>t</a:t>
            </a:r>
            <a:r>
              <a:rPr lang="en-US" i="1" baseline="-25000"/>
              <a:t>n</a:t>
            </a:r>
            <a:r>
              <a:rPr lang="en-US" baseline="-25000"/>
              <a:t>+3</a:t>
            </a:r>
            <a:r>
              <a:rPr lang="en-US"/>
              <a:t>	destination timestamp</a:t>
            </a:r>
          </a:p>
        </p:txBody>
      </p:sp>
      <p:sp>
        <p:nvSpPr>
          <p:cNvPr id="202848" name="Text Box 96"/>
          <p:cNvSpPr txBox="1">
            <a:spLocks noChangeArrowheads="1"/>
          </p:cNvSpPr>
          <p:nvPr/>
        </p:nvSpPr>
        <p:spPr bwMode="auto">
          <a:xfrm>
            <a:off x="5943600" y="2590801"/>
            <a:ext cx="25908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Packet Header Variables</a:t>
            </a:r>
            <a:br>
              <a:rPr lang="en-US"/>
            </a:br>
            <a:r>
              <a:rPr lang="en-US"/>
              <a:t>Name	Description</a:t>
            </a:r>
          </a:p>
        </p:txBody>
      </p:sp>
      <p:sp>
        <p:nvSpPr>
          <p:cNvPr id="101" name="Text Box 95"/>
          <p:cNvSpPr txBox="1">
            <a:spLocks noChangeArrowheads="1"/>
          </p:cNvSpPr>
          <p:nvPr/>
        </p:nvSpPr>
        <p:spPr bwMode="auto">
          <a:xfrm>
            <a:off x="5943600" y="4495800"/>
            <a:ext cx="2590800" cy="8318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 dirty="0" err="1" smtClean="0"/>
              <a:t>T</a:t>
            </a:r>
            <a:r>
              <a:rPr lang="en-US" i="1" baseline="-25000" dirty="0" err="1" smtClean="0"/>
              <a:t>n</a:t>
            </a:r>
            <a:r>
              <a:rPr lang="en-US" dirty="0"/>
              <a:t>	originate timestamp</a:t>
            </a:r>
            <a:br>
              <a:rPr lang="en-US" dirty="0"/>
            </a:br>
            <a:r>
              <a:rPr lang="en-US" i="1" dirty="0" smtClean="0"/>
              <a:t>T</a:t>
            </a:r>
            <a:r>
              <a:rPr lang="en-US" i="1" baseline="-25000" dirty="0" smtClean="0"/>
              <a:t>n</a:t>
            </a:r>
            <a:r>
              <a:rPr lang="en-US" baseline="-25000" dirty="0" smtClean="0"/>
              <a:t>+1</a:t>
            </a:r>
            <a:r>
              <a:rPr lang="en-US" dirty="0"/>
              <a:t>	receive timestamp</a:t>
            </a:r>
            <a:br>
              <a:rPr lang="en-US" dirty="0"/>
            </a:br>
            <a:r>
              <a:rPr lang="en-US" i="1" dirty="0" smtClean="0"/>
              <a:t>T</a:t>
            </a:r>
            <a:r>
              <a:rPr lang="en-US" i="1" baseline="-25000" dirty="0" smtClean="0"/>
              <a:t>n</a:t>
            </a:r>
            <a:r>
              <a:rPr lang="en-US" baseline="-25000" dirty="0" smtClean="0"/>
              <a:t>+2</a:t>
            </a:r>
            <a:r>
              <a:rPr lang="en-US" dirty="0"/>
              <a:t>	transmit timestamp</a:t>
            </a:r>
            <a:br>
              <a:rPr lang="en-US" dirty="0"/>
            </a:br>
            <a:r>
              <a:rPr lang="en-US" i="1" dirty="0" smtClean="0"/>
              <a:t>T</a:t>
            </a:r>
            <a:r>
              <a:rPr lang="en-US" i="1" baseline="-25000" dirty="0" smtClean="0"/>
              <a:t>n</a:t>
            </a:r>
            <a:r>
              <a:rPr lang="en-US" baseline="-25000" dirty="0" smtClean="0"/>
              <a:t>+3</a:t>
            </a:r>
            <a:r>
              <a:rPr lang="en-US" dirty="0"/>
              <a:t>	destination timestamp</a:t>
            </a:r>
          </a:p>
        </p:txBody>
      </p:sp>
      <p:sp>
        <p:nvSpPr>
          <p:cNvPr id="102" name="Text Box 96"/>
          <p:cNvSpPr txBox="1">
            <a:spLocks noChangeArrowheads="1"/>
          </p:cNvSpPr>
          <p:nvPr/>
        </p:nvSpPr>
        <p:spPr bwMode="auto">
          <a:xfrm>
            <a:off x="5943600" y="4038601"/>
            <a:ext cx="25908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/>
              <a:t>State Variable Values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Name	Description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NTP two-step on-wire protocol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865C7-CA42-46C4-AF5A-5C17CD8798CB}" type="datetime5">
              <a:rPr lang="en-US" smtClean="0"/>
              <a:pPr/>
              <a:t>21-Jul-07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6B0AA-22E6-4FBD-9E3B-B9C43673BD15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38" name="Rectangle 36"/>
          <p:cNvSpPr>
            <a:spLocks noChangeArrowheads="1"/>
          </p:cNvSpPr>
          <p:nvPr/>
        </p:nvSpPr>
        <p:spPr bwMode="auto">
          <a:xfrm>
            <a:off x="838200" y="2362200"/>
            <a:ext cx="9144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i="1"/>
              <a:t>t</a:t>
            </a:r>
            <a:r>
              <a:rPr lang="en-US" baseline="-25000"/>
              <a:t>1</a:t>
            </a:r>
          </a:p>
        </p:txBody>
      </p:sp>
      <p:sp>
        <p:nvSpPr>
          <p:cNvPr id="46" name="Line 44"/>
          <p:cNvSpPr>
            <a:spLocks noChangeShapeType="1"/>
          </p:cNvSpPr>
          <p:nvPr/>
        </p:nvSpPr>
        <p:spPr bwMode="auto">
          <a:xfrm flipV="1">
            <a:off x="1143000" y="1219200"/>
            <a:ext cx="609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7" name="Line 45"/>
          <p:cNvSpPr>
            <a:spLocks noChangeShapeType="1"/>
          </p:cNvSpPr>
          <p:nvPr/>
        </p:nvSpPr>
        <p:spPr bwMode="auto">
          <a:xfrm flipV="1">
            <a:off x="838200" y="1219200"/>
            <a:ext cx="434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8" name="Line 46"/>
          <p:cNvSpPr>
            <a:spLocks noChangeShapeType="1"/>
          </p:cNvSpPr>
          <p:nvPr/>
        </p:nvSpPr>
        <p:spPr bwMode="auto">
          <a:xfrm flipH="1" flipV="1">
            <a:off x="2209800" y="1219200"/>
            <a:ext cx="609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stealth" w="med" len="med"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9" name="Line 47"/>
          <p:cNvSpPr>
            <a:spLocks noChangeShapeType="1"/>
          </p:cNvSpPr>
          <p:nvPr/>
        </p:nvSpPr>
        <p:spPr bwMode="auto">
          <a:xfrm flipV="1">
            <a:off x="838200" y="1905000"/>
            <a:ext cx="434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0" name="Line 48"/>
          <p:cNvSpPr>
            <a:spLocks noChangeShapeType="1"/>
          </p:cNvSpPr>
          <p:nvPr/>
        </p:nvSpPr>
        <p:spPr bwMode="auto">
          <a:xfrm flipV="1">
            <a:off x="3276600" y="1219200"/>
            <a:ext cx="609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1" name="Rectangle 49"/>
          <p:cNvSpPr>
            <a:spLocks noChangeArrowheads="1"/>
          </p:cNvSpPr>
          <p:nvPr/>
        </p:nvSpPr>
        <p:spPr bwMode="auto">
          <a:xfrm>
            <a:off x="2667000" y="1905000"/>
            <a:ext cx="304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i="1"/>
              <a:t>t</a:t>
            </a:r>
            <a:r>
              <a:rPr lang="en-US" baseline="-25000"/>
              <a:t>4</a:t>
            </a:r>
          </a:p>
        </p:txBody>
      </p:sp>
      <p:sp>
        <p:nvSpPr>
          <p:cNvPr id="52" name="Rectangle 50"/>
          <p:cNvSpPr>
            <a:spLocks noChangeArrowheads="1"/>
          </p:cNvSpPr>
          <p:nvPr/>
        </p:nvSpPr>
        <p:spPr bwMode="auto">
          <a:xfrm>
            <a:off x="2057400" y="990600"/>
            <a:ext cx="304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i="1"/>
              <a:t>t</a:t>
            </a:r>
            <a:r>
              <a:rPr lang="en-US" baseline="-25000"/>
              <a:t>3</a:t>
            </a:r>
          </a:p>
        </p:txBody>
      </p:sp>
      <p:sp>
        <p:nvSpPr>
          <p:cNvPr id="53" name="Rectangle 51"/>
          <p:cNvSpPr>
            <a:spLocks noChangeArrowheads="1"/>
          </p:cNvSpPr>
          <p:nvPr/>
        </p:nvSpPr>
        <p:spPr bwMode="auto">
          <a:xfrm>
            <a:off x="1600200" y="990600"/>
            <a:ext cx="304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i="1"/>
              <a:t>t</a:t>
            </a:r>
            <a:r>
              <a:rPr lang="en-US" baseline="-25000"/>
              <a:t>2</a:t>
            </a:r>
          </a:p>
        </p:txBody>
      </p:sp>
      <p:sp>
        <p:nvSpPr>
          <p:cNvPr id="54" name="Rectangle 52"/>
          <p:cNvSpPr>
            <a:spLocks noChangeArrowheads="1"/>
          </p:cNvSpPr>
          <p:nvPr/>
        </p:nvSpPr>
        <p:spPr bwMode="auto">
          <a:xfrm>
            <a:off x="990600" y="1905000"/>
            <a:ext cx="304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i="1" dirty="0"/>
              <a:t>t</a:t>
            </a:r>
            <a:r>
              <a:rPr lang="en-US" baseline="-25000" dirty="0"/>
              <a:t>1</a:t>
            </a:r>
          </a:p>
        </p:txBody>
      </p:sp>
      <p:sp>
        <p:nvSpPr>
          <p:cNvPr id="55" name="Rectangle 53"/>
          <p:cNvSpPr>
            <a:spLocks noChangeArrowheads="1"/>
          </p:cNvSpPr>
          <p:nvPr/>
        </p:nvSpPr>
        <p:spPr bwMode="auto">
          <a:xfrm>
            <a:off x="3124200" y="1905000"/>
            <a:ext cx="304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i="1"/>
              <a:t>t</a:t>
            </a:r>
            <a:r>
              <a:rPr lang="en-US" baseline="-25000"/>
              <a:t>5</a:t>
            </a:r>
          </a:p>
        </p:txBody>
      </p:sp>
      <p:sp>
        <p:nvSpPr>
          <p:cNvPr id="56" name="Rectangle 54"/>
          <p:cNvSpPr>
            <a:spLocks noChangeArrowheads="1"/>
          </p:cNvSpPr>
          <p:nvPr/>
        </p:nvSpPr>
        <p:spPr bwMode="auto">
          <a:xfrm>
            <a:off x="3733800" y="990600"/>
            <a:ext cx="304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i="1"/>
              <a:t>t</a:t>
            </a:r>
            <a:r>
              <a:rPr lang="en-US" baseline="-25000"/>
              <a:t>6</a:t>
            </a:r>
          </a:p>
        </p:txBody>
      </p:sp>
      <p:sp>
        <p:nvSpPr>
          <p:cNvPr id="57" name="Line 55"/>
          <p:cNvSpPr>
            <a:spLocks noChangeShapeType="1"/>
          </p:cNvSpPr>
          <p:nvPr/>
        </p:nvSpPr>
        <p:spPr bwMode="auto">
          <a:xfrm flipH="1" flipV="1">
            <a:off x="4343400" y="1219200"/>
            <a:ext cx="609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stealth" w="med" len="med"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8" name="Rectangle 56"/>
          <p:cNvSpPr>
            <a:spLocks noChangeArrowheads="1"/>
          </p:cNvSpPr>
          <p:nvPr/>
        </p:nvSpPr>
        <p:spPr bwMode="auto">
          <a:xfrm>
            <a:off x="4800600" y="1905000"/>
            <a:ext cx="304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i="1"/>
              <a:t>t</a:t>
            </a:r>
            <a:r>
              <a:rPr lang="en-US" baseline="-25000"/>
              <a:t>8</a:t>
            </a:r>
          </a:p>
        </p:txBody>
      </p:sp>
      <p:sp>
        <p:nvSpPr>
          <p:cNvPr id="59" name="Rectangle 57"/>
          <p:cNvSpPr>
            <a:spLocks noChangeArrowheads="1"/>
          </p:cNvSpPr>
          <p:nvPr/>
        </p:nvSpPr>
        <p:spPr bwMode="auto">
          <a:xfrm>
            <a:off x="4191000" y="990600"/>
            <a:ext cx="304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i="1"/>
              <a:t>t</a:t>
            </a:r>
            <a:r>
              <a:rPr lang="en-US" baseline="-25000"/>
              <a:t>7</a:t>
            </a:r>
          </a:p>
        </p:txBody>
      </p:sp>
      <p:sp>
        <p:nvSpPr>
          <p:cNvPr id="60" name="Rectangle 58"/>
          <p:cNvSpPr>
            <a:spLocks noChangeArrowheads="1"/>
          </p:cNvSpPr>
          <p:nvPr/>
        </p:nvSpPr>
        <p:spPr bwMode="auto">
          <a:xfrm>
            <a:off x="1905000" y="2362200"/>
            <a:ext cx="9144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i="1"/>
              <a:t>t</a:t>
            </a:r>
            <a:r>
              <a:rPr lang="en-US" baseline="-25000"/>
              <a:t>4</a:t>
            </a:r>
          </a:p>
        </p:txBody>
      </p:sp>
      <p:sp>
        <p:nvSpPr>
          <p:cNvPr id="65" name="Rectangle 63"/>
          <p:cNvSpPr>
            <a:spLocks noChangeArrowheads="1"/>
          </p:cNvSpPr>
          <p:nvPr/>
        </p:nvSpPr>
        <p:spPr bwMode="auto">
          <a:xfrm>
            <a:off x="4038600" y="2362200"/>
            <a:ext cx="9144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i="1"/>
              <a:t>t</a:t>
            </a:r>
            <a:r>
              <a:rPr lang="en-US" baseline="-25000"/>
              <a:t>8</a:t>
            </a:r>
          </a:p>
        </p:txBody>
      </p:sp>
      <p:sp>
        <p:nvSpPr>
          <p:cNvPr id="67" name="Rectangle 65"/>
          <p:cNvSpPr>
            <a:spLocks noChangeArrowheads="1"/>
          </p:cNvSpPr>
          <p:nvPr/>
        </p:nvSpPr>
        <p:spPr bwMode="auto">
          <a:xfrm>
            <a:off x="838200" y="4191000"/>
            <a:ext cx="914400" cy="228600"/>
          </a:xfrm>
          <a:prstGeom prst="rect">
            <a:avLst/>
          </a:prstGeom>
          <a:solidFill>
            <a:srgbClr val="00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i="1" dirty="0" smtClean="0"/>
              <a:t>T</a:t>
            </a:r>
            <a:r>
              <a:rPr lang="en-US" baseline="-25000" dirty="0" smtClean="0"/>
              <a:t>1</a:t>
            </a:r>
            <a:r>
              <a:rPr lang="en-US" dirty="0" smtClean="0"/>
              <a:t>= clock</a:t>
            </a:r>
            <a:endParaRPr lang="en-US" dirty="0"/>
          </a:p>
        </p:txBody>
      </p:sp>
      <p:sp>
        <p:nvSpPr>
          <p:cNvPr id="68" name="Rectangle 66"/>
          <p:cNvSpPr>
            <a:spLocks noChangeArrowheads="1"/>
          </p:cNvSpPr>
          <p:nvPr/>
        </p:nvSpPr>
        <p:spPr bwMode="auto">
          <a:xfrm>
            <a:off x="304800" y="1371600"/>
            <a:ext cx="914400" cy="228600"/>
          </a:xfrm>
          <a:prstGeom prst="rect">
            <a:avLst/>
          </a:prstGeom>
          <a:solidFill>
            <a:srgbClr val="00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i="1" dirty="0"/>
              <a:t>t</a:t>
            </a:r>
            <a:r>
              <a:rPr lang="en-US" baseline="-25000" dirty="0"/>
              <a:t>5 </a:t>
            </a:r>
            <a:r>
              <a:rPr lang="en-US" dirty="0"/>
              <a:t>= clock</a:t>
            </a:r>
          </a:p>
        </p:txBody>
      </p:sp>
      <p:sp>
        <p:nvSpPr>
          <p:cNvPr id="74" name="Rectangle 72"/>
          <p:cNvSpPr>
            <a:spLocks noChangeArrowheads="1"/>
          </p:cNvSpPr>
          <p:nvPr/>
        </p:nvSpPr>
        <p:spPr bwMode="auto">
          <a:xfrm>
            <a:off x="2971800" y="2362200"/>
            <a:ext cx="9144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i="1"/>
              <a:t>t</a:t>
            </a:r>
            <a:r>
              <a:rPr lang="en-US" baseline="-25000"/>
              <a:t>5</a:t>
            </a:r>
          </a:p>
        </p:txBody>
      </p:sp>
      <p:sp>
        <p:nvSpPr>
          <p:cNvPr id="75" name="Text Box 73"/>
          <p:cNvSpPr txBox="1">
            <a:spLocks noChangeArrowheads="1"/>
          </p:cNvSpPr>
          <p:nvPr/>
        </p:nvSpPr>
        <p:spPr bwMode="auto">
          <a:xfrm>
            <a:off x="5943600" y="1828800"/>
            <a:ext cx="2590800" cy="6492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/>
              <a:t>org</a:t>
            </a:r>
            <a:r>
              <a:rPr lang="en-US"/>
              <a:t>	originate timestamp </a:t>
            </a:r>
            <a:br>
              <a:rPr lang="en-US"/>
            </a:br>
            <a:r>
              <a:rPr lang="en-US" i="1"/>
              <a:t>rec</a:t>
            </a:r>
            <a:r>
              <a:rPr lang="en-US"/>
              <a:t>	receive timestamp</a:t>
            </a:r>
            <a:br>
              <a:rPr lang="en-US"/>
            </a:br>
            <a:r>
              <a:rPr lang="en-US" i="1"/>
              <a:t>xmt</a:t>
            </a:r>
            <a:r>
              <a:rPr lang="en-US"/>
              <a:t>	transmit timestamp</a:t>
            </a:r>
          </a:p>
        </p:txBody>
      </p:sp>
      <p:sp>
        <p:nvSpPr>
          <p:cNvPr id="77" name="Rectangle 75"/>
          <p:cNvSpPr>
            <a:spLocks noChangeArrowheads="1"/>
          </p:cNvSpPr>
          <p:nvPr/>
        </p:nvSpPr>
        <p:spPr bwMode="auto">
          <a:xfrm>
            <a:off x="4953000" y="2362200"/>
            <a:ext cx="8382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r>
              <a:rPr lang="en-US" dirty="0"/>
              <a:t>Packet</a:t>
            </a:r>
            <a:br>
              <a:rPr lang="en-US" dirty="0"/>
            </a:br>
            <a:r>
              <a:rPr lang="en-US" dirty="0" smtClean="0"/>
              <a:t>Variables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Peer </a:t>
            </a:r>
            <a:r>
              <a:rPr lang="en-US" dirty="0" smtClean="0"/>
              <a:t>A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State</a:t>
            </a:r>
            <a:br>
              <a:rPr lang="en-US" dirty="0"/>
            </a:br>
            <a:r>
              <a:rPr lang="en-US" dirty="0"/>
              <a:t>Variables</a:t>
            </a:r>
          </a:p>
        </p:txBody>
      </p:sp>
      <p:sp>
        <p:nvSpPr>
          <p:cNvPr id="78" name="Text Box 76"/>
          <p:cNvSpPr txBox="1">
            <a:spLocks noChangeArrowheads="1"/>
          </p:cNvSpPr>
          <p:nvPr/>
        </p:nvSpPr>
        <p:spPr bwMode="auto">
          <a:xfrm>
            <a:off x="5943600" y="1371600"/>
            <a:ext cx="25908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State Variables</a:t>
            </a:r>
            <a:br>
              <a:rPr lang="en-US"/>
            </a:br>
            <a:r>
              <a:rPr lang="en-US"/>
              <a:t>Name	Description</a:t>
            </a:r>
          </a:p>
        </p:txBody>
      </p:sp>
      <p:sp>
        <p:nvSpPr>
          <p:cNvPr id="89" name="Text Box 95"/>
          <p:cNvSpPr txBox="1">
            <a:spLocks noChangeArrowheads="1"/>
          </p:cNvSpPr>
          <p:nvPr/>
        </p:nvSpPr>
        <p:spPr bwMode="auto">
          <a:xfrm>
            <a:off x="5943600" y="3048000"/>
            <a:ext cx="2590800" cy="8318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/>
              <a:t>t</a:t>
            </a:r>
            <a:r>
              <a:rPr lang="en-US" i="1" baseline="-25000"/>
              <a:t>n</a:t>
            </a:r>
            <a:r>
              <a:rPr lang="en-US"/>
              <a:t>	originate timestamp</a:t>
            </a:r>
            <a:br>
              <a:rPr lang="en-US"/>
            </a:br>
            <a:r>
              <a:rPr lang="en-US" i="1"/>
              <a:t>t</a:t>
            </a:r>
            <a:r>
              <a:rPr lang="en-US" i="1" baseline="-25000"/>
              <a:t>n</a:t>
            </a:r>
            <a:r>
              <a:rPr lang="en-US" baseline="-25000"/>
              <a:t>+1</a:t>
            </a:r>
            <a:r>
              <a:rPr lang="en-US"/>
              <a:t>	receive timestamp</a:t>
            </a:r>
            <a:br>
              <a:rPr lang="en-US"/>
            </a:br>
            <a:r>
              <a:rPr lang="en-US" i="1"/>
              <a:t>t</a:t>
            </a:r>
            <a:r>
              <a:rPr lang="en-US" i="1" baseline="-25000"/>
              <a:t>n</a:t>
            </a:r>
            <a:r>
              <a:rPr lang="en-US" baseline="-25000"/>
              <a:t>+2</a:t>
            </a:r>
            <a:r>
              <a:rPr lang="en-US"/>
              <a:t>	transmit timestamp</a:t>
            </a:r>
            <a:br>
              <a:rPr lang="en-US"/>
            </a:br>
            <a:r>
              <a:rPr lang="en-US" i="1"/>
              <a:t>t</a:t>
            </a:r>
            <a:r>
              <a:rPr lang="en-US" i="1" baseline="-25000"/>
              <a:t>n</a:t>
            </a:r>
            <a:r>
              <a:rPr lang="en-US" baseline="-25000"/>
              <a:t>+3</a:t>
            </a:r>
            <a:r>
              <a:rPr lang="en-US"/>
              <a:t>	destination timestamp</a:t>
            </a:r>
          </a:p>
        </p:txBody>
      </p:sp>
      <p:sp>
        <p:nvSpPr>
          <p:cNvPr id="90" name="Text Box 96"/>
          <p:cNvSpPr txBox="1">
            <a:spLocks noChangeArrowheads="1"/>
          </p:cNvSpPr>
          <p:nvPr/>
        </p:nvSpPr>
        <p:spPr bwMode="auto">
          <a:xfrm>
            <a:off x="5943600" y="2590801"/>
            <a:ext cx="25908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Packet Header Variables</a:t>
            </a:r>
            <a:br>
              <a:rPr lang="en-US"/>
            </a:br>
            <a:r>
              <a:rPr lang="en-US"/>
              <a:t>Name	Description</a:t>
            </a:r>
          </a:p>
        </p:txBody>
      </p:sp>
      <p:sp>
        <p:nvSpPr>
          <p:cNvPr id="91" name="Text Box 95"/>
          <p:cNvSpPr txBox="1">
            <a:spLocks noChangeArrowheads="1"/>
          </p:cNvSpPr>
          <p:nvPr/>
        </p:nvSpPr>
        <p:spPr bwMode="auto">
          <a:xfrm>
            <a:off x="5943600" y="4495800"/>
            <a:ext cx="2590800" cy="8318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 dirty="0" err="1" smtClean="0"/>
              <a:t>T</a:t>
            </a:r>
            <a:r>
              <a:rPr lang="en-US" i="1" baseline="-25000" dirty="0" err="1" smtClean="0"/>
              <a:t>n</a:t>
            </a:r>
            <a:r>
              <a:rPr lang="en-US" dirty="0"/>
              <a:t>	originate timestamp</a:t>
            </a:r>
            <a:br>
              <a:rPr lang="en-US" dirty="0"/>
            </a:br>
            <a:r>
              <a:rPr lang="en-US" i="1" dirty="0" smtClean="0"/>
              <a:t>T</a:t>
            </a:r>
            <a:r>
              <a:rPr lang="en-US" i="1" baseline="-25000" dirty="0" smtClean="0"/>
              <a:t>n</a:t>
            </a:r>
            <a:r>
              <a:rPr lang="en-US" baseline="-25000" dirty="0" smtClean="0"/>
              <a:t>+1</a:t>
            </a:r>
            <a:r>
              <a:rPr lang="en-US" dirty="0"/>
              <a:t>	receive timestamp</a:t>
            </a:r>
            <a:br>
              <a:rPr lang="en-US" dirty="0"/>
            </a:br>
            <a:r>
              <a:rPr lang="en-US" i="1" dirty="0" smtClean="0"/>
              <a:t>T</a:t>
            </a:r>
            <a:r>
              <a:rPr lang="en-US" i="1" baseline="-25000" dirty="0" smtClean="0"/>
              <a:t>n</a:t>
            </a:r>
            <a:r>
              <a:rPr lang="en-US" baseline="-25000" dirty="0" smtClean="0"/>
              <a:t>+2</a:t>
            </a:r>
            <a:r>
              <a:rPr lang="en-US" dirty="0"/>
              <a:t>	transmit timestamp</a:t>
            </a:r>
            <a:br>
              <a:rPr lang="en-US" dirty="0"/>
            </a:br>
            <a:r>
              <a:rPr lang="en-US" i="1" dirty="0" smtClean="0"/>
              <a:t>T</a:t>
            </a:r>
            <a:r>
              <a:rPr lang="en-US" i="1" baseline="-25000" dirty="0" smtClean="0"/>
              <a:t>n</a:t>
            </a:r>
            <a:r>
              <a:rPr lang="en-US" baseline="-25000" dirty="0" smtClean="0"/>
              <a:t>+3</a:t>
            </a:r>
            <a:r>
              <a:rPr lang="en-US" dirty="0"/>
              <a:t>	destination timestamp</a:t>
            </a:r>
          </a:p>
        </p:txBody>
      </p:sp>
      <p:sp>
        <p:nvSpPr>
          <p:cNvPr id="92" name="Text Box 96"/>
          <p:cNvSpPr txBox="1">
            <a:spLocks noChangeArrowheads="1"/>
          </p:cNvSpPr>
          <p:nvPr/>
        </p:nvSpPr>
        <p:spPr bwMode="auto">
          <a:xfrm>
            <a:off x="5943600" y="4038601"/>
            <a:ext cx="25908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/>
              <a:t>State Variable Values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Name	Description</a:t>
            </a:r>
          </a:p>
        </p:txBody>
      </p:sp>
      <p:sp>
        <p:nvSpPr>
          <p:cNvPr id="93" name="Rectangle 3"/>
          <p:cNvSpPr>
            <a:spLocks noChangeArrowheads="1"/>
          </p:cNvSpPr>
          <p:nvPr/>
        </p:nvSpPr>
        <p:spPr bwMode="auto">
          <a:xfrm>
            <a:off x="838200" y="4419600"/>
            <a:ext cx="914400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dirty="0"/>
              <a:t>0</a:t>
            </a:r>
            <a:endParaRPr lang="en-US" baseline="-25000" dirty="0"/>
          </a:p>
        </p:txBody>
      </p:sp>
      <p:sp>
        <p:nvSpPr>
          <p:cNvPr id="95" name="Rectangle 15"/>
          <p:cNvSpPr>
            <a:spLocks noChangeArrowheads="1"/>
          </p:cNvSpPr>
          <p:nvPr/>
        </p:nvSpPr>
        <p:spPr bwMode="auto">
          <a:xfrm>
            <a:off x="457200" y="4191000"/>
            <a:ext cx="381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r"/>
            <a:r>
              <a:rPr lang="en-US" i="1" dirty="0" err="1" smtClean="0"/>
              <a:t>porg</a:t>
            </a:r>
            <a:endParaRPr lang="en-US" i="1" dirty="0"/>
          </a:p>
        </p:txBody>
      </p:sp>
      <p:sp>
        <p:nvSpPr>
          <p:cNvPr id="96" name="Rectangle 16"/>
          <p:cNvSpPr>
            <a:spLocks noChangeArrowheads="1"/>
          </p:cNvSpPr>
          <p:nvPr/>
        </p:nvSpPr>
        <p:spPr bwMode="auto">
          <a:xfrm>
            <a:off x="457200" y="4419600"/>
            <a:ext cx="381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r"/>
            <a:r>
              <a:rPr lang="en-US" i="1" dirty="0" err="1" smtClean="0"/>
              <a:t>prec</a:t>
            </a:r>
            <a:endParaRPr lang="en-US" i="1" dirty="0"/>
          </a:p>
        </p:txBody>
      </p:sp>
      <p:sp>
        <p:nvSpPr>
          <p:cNvPr id="101" name="Rectangle 42"/>
          <p:cNvSpPr>
            <a:spLocks noChangeArrowheads="1"/>
          </p:cNvSpPr>
          <p:nvPr/>
        </p:nvSpPr>
        <p:spPr bwMode="auto">
          <a:xfrm>
            <a:off x="1905000" y="4191000"/>
            <a:ext cx="914400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i="1" dirty="0" smtClean="0"/>
              <a:t>T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sp>
        <p:nvSpPr>
          <p:cNvPr id="102" name="Rectangle 43"/>
          <p:cNvSpPr>
            <a:spLocks noChangeArrowheads="1"/>
          </p:cNvSpPr>
          <p:nvPr/>
        </p:nvSpPr>
        <p:spPr bwMode="auto">
          <a:xfrm>
            <a:off x="1905000" y="4419600"/>
            <a:ext cx="914400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i="1" dirty="0" smtClean="0"/>
              <a:t>T</a:t>
            </a:r>
            <a:r>
              <a:rPr lang="en-US" baseline="-25000" dirty="0" smtClean="0"/>
              <a:t>2</a:t>
            </a:r>
            <a:endParaRPr lang="en-US" dirty="0"/>
          </a:p>
        </p:txBody>
      </p:sp>
      <p:sp>
        <p:nvSpPr>
          <p:cNvPr id="103" name="Rectangle 90"/>
          <p:cNvSpPr>
            <a:spLocks noChangeArrowheads="1"/>
          </p:cNvSpPr>
          <p:nvPr/>
        </p:nvSpPr>
        <p:spPr bwMode="auto">
          <a:xfrm>
            <a:off x="838200" y="4648200"/>
            <a:ext cx="914400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i="1" dirty="0" smtClean="0"/>
              <a:t>T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sp>
        <p:nvSpPr>
          <p:cNvPr id="104" name="Rectangle 91"/>
          <p:cNvSpPr>
            <a:spLocks noChangeArrowheads="1"/>
          </p:cNvSpPr>
          <p:nvPr/>
        </p:nvSpPr>
        <p:spPr bwMode="auto">
          <a:xfrm>
            <a:off x="457200" y="4648200"/>
            <a:ext cx="381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r"/>
            <a:r>
              <a:rPr lang="en-US" i="1" dirty="0" err="1" smtClean="0"/>
              <a:t>pxmt</a:t>
            </a:r>
            <a:endParaRPr lang="en-US" i="1" dirty="0"/>
          </a:p>
        </p:txBody>
      </p:sp>
      <p:sp>
        <p:nvSpPr>
          <p:cNvPr id="107" name="Rectangle 94"/>
          <p:cNvSpPr>
            <a:spLocks noChangeArrowheads="1"/>
          </p:cNvSpPr>
          <p:nvPr/>
        </p:nvSpPr>
        <p:spPr bwMode="auto">
          <a:xfrm>
            <a:off x="1905000" y="4648200"/>
            <a:ext cx="914400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i="1" dirty="0" smtClean="0"/>
              <a:t>T</a:t>
            </a:r>
            <a:r>
              <a:rPr lang="en-US" baseline="-25000" dirty="0" smtClean="0"/>
              <a:t>3</a:t>
            </a:r>
            <a:endParaRPr lang="en-US" dirty="0"/>
          </a:p>
        </p:txBody>
      </p:sp>
      <p:sp>
        <p:nvSpPr>
          <p:cNvPr id="108" name="Rectangle 42"/>
          <p:cNvSpPr>
            <a:spLocks noChangeArrowheads="1"/>
          </p:cNvSpPr>
          <p:nvPr/>
        </p:nvSpPr>
        <p:spPr bwMode="auto">
          <a:xfrm>
            <a:off x="2971800" y="4191000"/>
            <a:ext cx="914400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i="1" dirty="0" smtClean="0"/>
              <a:t>T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sp>
        <p:nvSpPr>
          <p:cNvPr id="109" name="Rectangle 43"/>
          <p:cNvSpPr>
            <a:spLocks noChangeArrowheads="1"/>
          </p:cNvSpPr>
          <p:nvPr/>
        </p:nvSpPr>
        <p:spPr bwMode="auto">
          <a:xfrm>
            <a:off x="2971800" y="4419600"/>
            <a:ext cx="914400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i="1" dirty="0" smtClean="0"/>
              <a:t>T</a:t>
            </a:r>
            <a:r>
              <a:rPr lang="en-US" baseline="-25000" dirty="0" smtClean="0"/>
              <a:t>2</a:t>
            </a:r>
            <a:endParaRPr lang="en-US" dirty="0"/>
          </a:p>
        </p:txBody>
      </p:sp>
      <p:sp>
        <p:nvSpPr>
          <p:cNvPr id="110" name="Rectangle 94"/>
          <p:cNvSpPr>
            <a:spLocks noChangeArrowheads="1"/>
          </p:cNvSpPr>
          <p:nvPr/>
        </p:nvSpPr>
        <p:spPr bwMode="auto">
          <a:xfrm>
            <a:off x="2971800" y="4648200"/>
            <a:ext cx="914400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i="1" dirty="0" smtClean="0"/>
              <a:t>T</a:t>
            </a:r>
            <a:r>
              <a:rPr lang="en-US" baseline="-25000" dirty="0" smtClean="0"/>
              <a:t>3</a:t>
            </a:r>
            <a:endParaRPr lang="en-US" dirty="0"/>
          </a:p>
        </p:txBody>
      </p:sp>
      <p:sp>
        <p:nvSpPr>
          <p:cNvPr id="111" name="Rectangle 42"/>
          <p:cNvSpPr>
            <a:spLocks noChangeArrowheads="1"/>
          </p:cNvSpPr>
          <p:nvPr/>
        </p:nvSpPr>
        <p:spPr bwMode="auto">
          <a:xfrm>
            <a:off x="4038600" y="4191000"/>
            <a:ext cx="914400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i="1" dirty="0" smtClean="0"/>
              <a:t>T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sp>
        <p:nvSpPr>
          <p:cNvPr id="112" name="Rectangle 43"/>
          <p:cNvSpPr>
            <a:spLocks noChangeArrowheads="1"/>
          </p:cNvSpPr>
          <p:nvPr/>
        </p:nvSpPr>
        <p:spPr bwMode="auto">
          <a:xfrm>
            <a:off x="4038600" y="4419600"/>
            <a:ext cx="914400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i="1" dirty="0" smtClean="0"/>
              <a:t>T</a:t>
            </a:r>
            <a:r>
              <a:rPr lang="en-US" baseline="-25000" dirty="0" smtClean="0"/>
              <a:t>2</a:t>
            </a:r>
            <a:endParaRPr lang="en-US" dirty="0"/>
          </a:p>
        </p:txBody>
      </p:sp>
      <p:sp>
        <p:nvSpPr>
          <p:cNvPr id="113" name="Rectangle 94"/>
          <p:cNvSpPr>
            <a:spLocks noChangeArrowheads="1"/>
          </p:cNvSpPr>
          <p:nvPr/>
        </p:nvSpPr>
        <p:spPr bwMode="auto">
          <a:xfrm>
            <a:off x="4038600" y="4648200"/>
            <a:ext cx="914400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i="1" dirty="0" smtClean="0"/>
              <a:t>T</a:t>
            </a:r>
            <a:r>
              <a:rPr lang="en-US" baseline="-25000" dirty="0" smtClean="0"/>
              <a:t>3</a:t>
            </a:r>
            <a:endParaRPr lang="en-US" dirty="0"/>
          </a:p>
        </p:txBody>
      </p:sp>
      <p:sp>
        <p:nvSpPr>
          <p:cNvPr id="114" name="Rectangle 90"/>
          <p:cNvSpPr>
            <a:spLocks noChangeArrowheads="1"/>
          </p:cNvSpPr>
          <p:nvPr/>
        </p:nvSpPr>
        <p:spPr bwMode="auto">
          <a:xfrm>
            <a:off x="838200" y="4876800"/>
            <a:ext cx="914400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i="1" dirty="0" smtClean="0"/>
              <a:t>T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sp>
        <p:nvSpPr>
          <p:cNvPr id="115" name="Rectangle 91"/>
          <p:cNvSpPr>
            <a:spLocks noChangeArrowheads="1"/>
          </p:cNvSpPr>
          <p:nvPr/>
        </p:nvSpPr>
        <p:spPr bwMode="auto">
          <a:xfrm>
            <a:off x="457200" y="4876800"/>
            <a:ext cx="381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r"/>
            <a:r>
              <a:rPr lang="en-US" i="1" dirty="0" err="1" smtClean="0"/>
              <a:t>pxmt</a:t>
            </a:r>
            <a:endParaRPr lang="en-US" i="1" dirty="0"/>
          </a:p>
        </p:txBody>
      </p:sp>
      <p:sp>
        <p:nvSpPr>
          <p:cNvPr id="116" name="Rectangle 94"/>
          <p:cNvSpPr>
            <a:spLocks noChangeArrowheads="1"/>
          </p:cNvSpPr>
          <p:nvPr/>
        </p:nvSpPr>
        <p:spPr bwMode="auto">
          <a:xfrm>
            <a:off x="1905000" y="4876800"/>
            <a:ext cx="914400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i="1" dirty="0" smtClean="0"/>
              <a:t>T</a:t>
            </a:r>
            <a:r>
              <a:rPr lang="en-US" baseline="-25000" dirty="0" smtClean="0"/>
              <a:t>4</a:t>
            </a:r>
            <a:endParaRPr lang="en-US" dirty="0"/>
          </a:p>
        </p:txBody>
      </p:sp>
      <p:sp>
        <p:nvSpPr>
          <p:cNvPr id="117" name="Rectangle 94"/>
          <p:cNvSpPr>
            <a:spLocks noChangeArrowheads="1"/>
          </p:cNvSpPr>
          <p:nvPr/>
        </p:nvSpPr>
        <p:spPr bwMode="auto">
          <a:xfrm>
            <a:off x="2971800" y="4876800"/>
            <a:ext cx="914400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i="1" dirty="0" smtClean="0"/>
              <a:t>T</a:t>
            </a:r>
            <a:r>
              <a:rPr lang="en-US" baseline="-25000" dirty="0" smtClean="0"/>
              <a:t>4</a:t>
            </a:r>
            <a:endParaRPr lang="en-US" dirty="0"/>
          </a:p>
        </p:txBody>
      </p:sp>
      <p:sp>
        <p:nvSpPr>
          <p:cNvPr id="118" name="Rectangle 94"/>
          <p:cNvSpPr>
            <a:spLocks noChangeArrowheads="1"/>
          </p:cNvSpPr>
          <p:nvPr/>
        </p:nvSpPr>
        <p:spPr bwMode="auto">
          <a:xfrm>
            <a:off x="4038600" y="4876800"/>
            <a:ext cx="914400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i="1" dirty="0" smtClean="0"/>
              <a:t>T</a:t>
            </a:r>
            <a:r>
              <a:rPr lang="en-US" baseline="-25000" dirty="0" smtClean="0"/>
              <a:t>4</a:t>
            </a:r>
            <a:endParaRPr lang="en-US" dirty="0"/>
          </a:p>
        </p:txBody>
      </p:sp>
      <p:sp>
        <p:nvSpPr>
          <p:cNvPr id="120" name="Rectangle 3"/>
          <p:cNvSpPr>
            <a:spLocks noChangeArrowheads="1"/>
          </p:cNvSpPr>
          <p:nvPr/>
        </p:nvSpPr>
        <p:spPr bwMode="auto">
          <a:xfrm>
            <a:off x="838200" y="3581400"/>
            <a:ext cx="914400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dirty="0"/>
              <a:t>0</a:t>
            </a:r>
            <a:endParaRPr lang="en-US" baseline="-25000" dirty="0"/>
          </a:p>
        </p:txBody>
      </p:sp>
      <p:sp>
        <p:nvSpPr>
          <p:cNvPr id="121" name="Rectangle 4"/>
          <p:cNvSpPr>
            <a:spLocks noChangeArrowheads="1"/>
          </p:cNvSpPr>
          <p:nvPr/>
        </p:nvSpPr>
        <p:spPr bwMode="auto">
          <a:xfrm>
            <a:off x="838200" y="3352800"/>
            <a:ext cx="914400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22" name="Rectangle 12"/>
          <p:cNvSpPr>
            <a:spLocks noChangeArrowheads="1"/>
          </p:cNvSpPr>
          <p:nvPr/>
        </p:nvSpPr>
        <p:spPr bwMode="auto">
          <a:xfrm>
            <a:off x="4038600" y="2362200"/>
            <a:ext cx="914400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i="1"/>
              <a:t>t</a:t>
            </a:r>
            <a:r>
              <a:rPr lang="en-US" baseline="-25000"/>
              <a:t>5</a:t>
            </a:r>
          </a:p>
        </p:txBody>
      </p:sp>
      <p:sp>
        <p:nvSpPr>
          <p:cNvPr id="123" name="Rectangle 13"/>
          <p:cNvSpPr>
            <a:spLocks noChangeArrowheads="1"/>
          </p:cNvSpPr>
          <p:nvPr/>
        </p:nvSpPr>
        <p:spPr bwMode="auto">
          <a:xfrm>
            <a:off x="4038600" y="2590800"/>
            <a:ext cx="914400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i="1"/>
              <a:t>t</a:t>
            </a:r>
            <a:r>
              <a:rPr lang="en-US" baseline="-25000"/>
              <a:t>6</a:t>
            </a:r>
          </a:p>
        </p:txBody>
      </p:sp>
      <p:sp>
        <p:nvSpPr>
          <p:cNvPr id="124" name="Rectangle 14"/>
          <p:cNvSpPr>
            <a:spLocks noChangeArrowheads="1"/>
          </p:cNvSpPr>
          <p:nvPr/>
        </p:nvSpPr>
        <p:spPr bwMode="auto">
          <a:xfrm>
            <a:off x="4038600" y="2819400"/>
            <a:ext cx="914400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i="1"/>
              <a:t>t</a:t>
            </a:r>
            <a:r>
              <a:rPr lang="en-US" baseline="-25000"/>
              <a:t>7</a:t>
            </a:r>
          </a:p>
        </p:txBody>
      </p:sp>
      <p:sp>
        <p:nvSpPr>
          <p:cNvPr id="125" name="Rectangle 15"/>
          <p:cNvSpPr>
            <a:spLocks noChangeArrowheads="1"/>
          </p:cNvSpPr>
          <p:nvPr/>
        </p:nvSpPr>
        <p:spPr bwMode="auto">
          <a:xfrm>
            <a:off x="457200" y="3352800"/>
            <a:ext cx="381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r"/>
            <a:r>
              <a:rPr lang="en-US" i="1"/>
              <a:t>org</a:t>
            </a:r>
          </a:p>
        </p:txBody>
      </p:sp>
      <p:sp>
        <p:nvSpPr>
          <p:cNvPr id="126" name="Rectangle 16"/>
          <p:cNvSpPr>
            <a:spLocks noChangeArrowheads="1"/>
          </p:cNvSpPr>
          <p:nvPr/>
        </p:nvSpPr>
        <p:spPr bwMode="auto">
          <a:xfrm>
            <a:off x="457200" y="3581400"/>
            <a:ext cx="381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r"/>
            <a:r>
              <a:rPr lang="en-US" i="1"/>
              <a:t>rec</a:t>
            </a:r>
          </a:p>
        </p:txBody>
      </p:sp>
      <p:sp>
        <p:nvSpPr>
          <p:cNvPr id="127" name="Rectangle 17"/>
          <p:cNvSpPr>
            <a:spLocks noChangeArrowheads="1"/>
          </p:cNvSpPr>
          <p:nvPr/>
        </p:nvSpPr>
        <p:spPr bwMode="auto">
          <a:xfrm>
            <a:off x="2971800" y="3352800"/>
            <a:ext cx="914400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i="1" dirty="0" smtClean="0"/>
              <a:t>T</a:t>
            </a:r>
            <a:r>
              <a:rPr lang="en-US" baseline="-25000" dirty="0" smtClean="0"/>
              <a:t>3</a:t>
            </a:r>
            <a:r>
              <a:rPr lang="en-US" dirty="0" smtClean="0"/>
              <a:t> = </a:t>
            </a:r>
            <a:r>
              <a:rPr lang="en-US" i="1" dirty="0" smtClean="0"/>
              <a:t>t</a:t>
            </a:r>
            <a:r>
              <a:rPr lang="en-US" baseline="-25000" dirty="0" smtClean="0"/>
              <a:t>3</a:t>
            </a:r>
            <a:endParaRPr lang="en-US" baseline="-25000" dirty="0"/>
          </a:p>
        </p:txBody>
      </p:sp>
      <p:sp>
        <p:nvSpPr>
          <p:cNvPr id="128" name="Rectangle 18"/>
          <p:cNvSpPr>
            <a:spLocks noChangeArrowheads="1"/>
          </p:cNvSpPr>
          <p:nvPr/>
        </p:nvSpPr>
        <p:spPr bwMode="auto">
          <a:xfrm>
            <a:off x="2971800" y="3581400"/>
            <a:ext cx="914400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i="1" dirty="0" smtClean="0"/>
              <a:t>T</a:t>
            </a:r>
            <a:r>
              <a:rPr lang="en-US" baseline="-25000" dirty="0" smtClean="0"/>
              <a:t>4</a:t>
            </a:r>
            <a:endParaRPr lang="en-US" baseline="-25000" dirty="0"/>
          </a:p>
        </p:txBody>
      </p:sp>
      <p:sp>
        <p:nvSpPr>
          <p:cNvPr id="129" name="Rectangle 19"/>
          <p:cNvSpPr>
            <a:spLocks noChangeArrowheads="1"/>
          </p:cNvSpPr>
          <p:nvPr/>
        </p:nvSpPr>
        <p:spPr bwMode="auto">
          <a:xfrm>
            <a:off x="4038600" y="3352800"/>
            <a:ext cx="914400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i="1" dirty="0" smtClean="0"/>
              <a:t>t</a:t>
            </a:r>
            <a:r>
              <a:rPr lang="en-US" baseline="-25000" dirty="0" smtClean="0"/>
              <a:t>7 </a:t>
            </a:r>
            <a:r>
              <a:rPr lang="en-US" dirty="0" smtClean="0"/>
              <a:t>&lt;&gt; </a:t>
            </a:r>
            <a:r>
              <a:rPr lang="en-US" i="1" dirty="0" smtClean="0"/>
              <a:t>T</a:t>
            </a:r>
            <a:r>
              <a:rPr lang="en-US" baseline="-25000" dirty="0" smtClean="0"/>
              <a:t>3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130" name="Rectangle 20"/>
          <p:cNvSpPr>
            <a:spLocks noChangeArrowheads="1"/>
          </p:cNvSpPr>
          <p:nvPr/>
        </p:nvSpPr>
        <p:spPr bwMode="auto">
          <a:xfrm>
            <a:off x="4038600" y="3581400"/>
            <a:ext cx="914400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i="1" dirty="0" smtClean="0"/>
              <a:t>T</a:t>
            </a:r>
            <a:r>
              <a:rPr lang="en-US" baseline="-25000" dirty="0" smtClean="0"/>
              <a:t>8</a:t>
            </a:r>
            <a:r>
              <a:rPr lang="en-US" dirty="0" smtClean="0"/>
              <a:t> = </a:t>
            </a:r>
            <a:r>
              <a:rPr lang="en-US" i="1" dirty="0" smtClean="0"/>
              <a:t>t</a:t>
            </a:r>
            <a:r>
              <a:rPr lang="en-US" baseline="-25000" dirty="0" smtClean="0"/>
              <a:t>8</a:t>
            </a:r>
            <a:endParaRPr lang="en-US" dirty="0"/>
          </a:p>
        </p:txBody>
      </p:sp>
      <p:sp>
        <p:nvSpPr>
          <p:cNvPr id="131" name="Rectangle 31"/>
          <p:cNvSpPr>
            <a:spLocks noChangeArrowheads="1"/>
          </p:cNvSpPr>
          <p:nvPr/>
        </p:nvSpPr>
        <p:spPr bwMode="auto">
          <a:xfrm>
            <a:off x="2971800" y="2590800"/>
            <a:ext cx="914400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i="1" dirty="0" smtClean="0"/>
              <a:t>t</a:t>
            </a:r>
            <a:r>
              <a:rPr lang="en-US" baseline="-25000" dirty="0" smtClean="0"/>
              <a:t>4</a:t>
            </a:r>
            <a:r>
              <a:rPr lang="en-US" dirty="0" smtClean="0"/>
              <a:t> = </a:t>
            </a:r>
            <a:r>
              <a:rPr lang="en-US" i="1" dirty="0" err="1" smtClean="0"/>
              <a:t>rec</a:t>
            </a:r>
            <a:endParaRPr lang="en-US" baseline="-25000" dirty="0"/>
          </a:p>
        </p:txBody>
      </p:sp>
      <p:sp>
        <p:nvSpPr>
          <p:cNvPr id="132" name="Rectangle 32"/>
          <p:cNvSpPr>
            <a:spLocks noChangeArrowheads="1"/>
          </p:cNvSpPr>
          <p:nvPr/>
        </p:nvSpPr>
        <p:spPr bwMode="auto">
          <a:xfrm>
            <a:off x="2971800" y="2362200"/>
            <a:ext cx="914400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i="1" dirty="0" smtClean="0"/>
              <a:t>t</a:t>
            </a:r>
            <a:r>
              <a:rPr lang="en-US" baseline="-25000" dirty="0" smtClean="0"/>
              <a:t>3</a:t>
            </a:r>
            <a:r>
              <a:rPr lang="en-US" dirty="0" smtClean="0"/>
              <a:t> = </a:t>
            </a:r>
            <a:r>
              <a:rPr lang="en-US" i="1" dirty="0" smtClean="0"/>
              <a:t>org</a:t>
            </a:r>
            <a:endParaRPr lang="en-US" dirty="0"/>
          </a:p>
        </p:txBody>
      </p:sp>
      <p:sp>
        <p:nvSpPr>
          <p:cNvPr id="133" name="Rectangle 36"/>
          <p:cNvSpPr>
            <a:spLocks noChangeArrowheads="1"/>
          </p:cNvSpPr>
          <p:nvPr/>
        </p:nvSpPr>
        <p:spPr bwMode="auto">
          <a:xfrm>
            <a:off x="838200" y="2133600"/>
            <a:ext cx="9144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i="1" dirty="0"/>
              <a:t>t</a:t>
            </a:r>
            <a:r>
              <a:rPr lang="en-US" baseline="-25000" dirty="0"/>
              <a:t>1</a:t>
            </a:r>
          </a:p>
        </p:txBody>
      </p:sp>
      <p:sp>
        <p:nvSpPr>
          <p:cNvPr id="134" name="Rectangle 37"/>
          <p:cNvSpPr>
            <a:spLocks noChangeArrowheads="1"/>
          </p:cNvSpPr>
          <p:nvPr/>
        </p:nvSpPr>
        <p:spPr bwMode="auto">
          <a:xfrm>
            <a:off x="838200" y="2590800"/>
            <a:ext cx="914400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35" name="Rectangle 38"/>
          <p:cNvSpPr>
            <a:spLocks noChangeArrowheads="1"/>
          </p:cNvSpPr>
          <p:nvPr/>
        </p:nvSpPr>
        <p:spPr bwMode="auto">
          <a:xfrm>
            <a:off x="838200" y="2362200"/>
            <a:ext cx="914400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36" name="Rectangle 39"/>
          <p:cNvSpPr>
            <a:spLocks noChangeArrowheads="1"/>
          </p:cNvSpPr>
          <p:nvPr/>
        </p:nvSpPr>
        <p:spPr bwMode="auto">
          <a:xfrm>
            <a:off x="1905000" y="2362200"/>
            <a:ext cx="914400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i="1" dirty="0" smtClean="0"/>
              <a:t>t</a:t>
            </a:r>
            <a:r>
              <a:rPr lang="en-US" baseline="-25000" dirty="0" smtClean="0"/>
              <a:t>1</a:t>
            </a:r>
            <a:endParaRPr lang="en-US" baseline="30000" dirty="0"/>
          </a:p>
        </p:txBody>
      </p:sp>
      <p:sp>
        <p:nvSpPr>
          <p:cNvPr id="137" name="Rectangle 40"/>
          <p:cNvSpPr>
            <a:spLocks noChangeArrowheads="1"/>
          </p:cNvSpPr>
          <p:nvPr/>
        </p:nvSpPr>
        <p:spPr bwMode="auto">
          <a:xfrm>
            <a:off x="1905000" y="2590800"/>
            <a:ext cx="914400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i="1"/>
              <a:t>t</a:t>
            </a:r>
            <a:r>
              <a:rPr lang="en-US" baseline="-25000"/>
              <a:t>2</a:t>
            </a:r>
          </a:p>
        </p:txBody>
      </p:sp>
      <p:sp>
        <p:nvSpPr>
          <p:cNvPr id="138" name="Rectangle 41"/>
          <p:cNvSpPr>
            <a:spLocks noChangeArrowheads="1"/>
          </p:cNvSpPr>
          <p:nvPr/>
        </p:nvSpPr>
        <p:spPr bwMode="auto">
          <a:xfrm>
            <a:off x="1905000" y="2819400"/>
            <a:ext cx="914400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i="1" dirty="0" smtClean="0"/>
              <a:t>t</a:t>
            </a:r>
            <a:r>
              <a:rPr lang="en-US" baseline="-25000" dirty="0" smtClean="0"/>
              <a:t>3</a:t>
            </a:r>
            <a:endParaRPr lang="en-US" dirty="0"/>
          </a:p>
        </p:txBody>
      </p:sp>
      <p:sp>
        <p:nvSpPr>
          <p:cNvPr id="139" name="Rectangle 42"/>
          <p:cNvSpPr>
            <a:spLocks noChangeArrowheads="1"/>
          </p:cNvSpPr>
          <p:nvPr/>
        </p:nvSpPr>
        <p:spPr bwMode="auto">
          <a:xfrm>
            <a:off x="1905000" y="3352800"/>
            <a:ext cx="914400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i="1" dirty="0" smtClean="0"/>
              <a:t>t</a:t>
            </a:r>
            <a:r>
              <a:rPr lang="en-US" baseline="-25000" dirty="0" smtClean="0"/>
              <a:t>3 </a:t>
            </a:r>
            <a:r>
              <a:rPr lang="en-US" dirty="0" smtClean="0"/>
              <a:t>&lt;&gt; 0?</a:t>
            </a:r>
            <a:endParaRPr lang="en-US" dirty="0"/>
          </a:p>
        </p:txBody>
      </p:sp>
      <p:sp>
        <p:nvSpPr>
          <p:cNvPr id="140" name="Rectangle 43"/>
          <p:cNvSpPr>
            <a:spLocks noChangeArrowheads="1"/>
          </p:cNvSpPr>
          <p:nvPr/>
        </p:nvSpPr>
        <p:spPr bwMode="auto">
          <a:xfrm>
            <a:off x="1905000" y="3581400"/>
            <a:ext cx="914400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i="1" dirty="0" smtClean="0"/>
              <a:t>T</a:t>
            </a:r>
            <a:r>
              <a:rPr lang="en-US" baseline="-25000" dirty="0" smtClean="0"/>
              <a:t>4</a:t>
            </a:r>
            <a:r>
              <a:rPr lang="en-US" dirty="0" smtClean="0"/>
              <a:t> = </a:t>
            </a:r>
            <a:r>
              <a:rPr lang="en-US" i="1" dirty="0" smtClean="0"/>
              <a:t>t</a:t>
            </a:r>
            <a:r>
              <a:rPr lang="en-US" baseline="-25000" dirty="0" smtClean="0"/>
              <a:t>4</a:t>
            </a:r>
            <a:endParaRPr lang="en-US" dirty="0"/>
          </a:p>
        </p:txBody>
      </p:sp>
      <p:sp>
        <p:nvSpPr>
          <p:cNvPr id="141" name="Rectangle 58"/>
          <p:cNvSpPr>
            <a:spLocks noChangeArrowheads="1"/>
          </p:cNvSpPr>
          <p:nvPr/>
        </p:nvSpPr>
        <p:spPr bwMode="auto">
          <a:xfrm>
            <a:off x="1905000" y="2133600"/>
            <a:ext cx="9144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i="1" dirty="0"/>
              <a:t>t</a:t>
            </a:r>
            <a:r>
              <a:rPr lang="en-US" baseline="-25000" dirty="0"/>
              <a:t>4</a:t>
            </a:r>
          </a:p>
        </p:txBody>
      </p:sp>
      <p:sp>
        <p:nvSpPr>
          <p:cNvPr id="142" name="Rectangle 63"/>
          <p:cNvSpPr>
            <a:spLocks noChangeArrowheads="1"/>
          </p:cNvSpPr>
          <p:nvPr/>
        </p:nvSpPr>
        <p:spPr bwMode="auto">
          <a:xfrm>
            <a:off x="4038600" y="2133600"/>
            <a:ext cx="9144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i="1" dirty="0"/>
              <a:t>t</a:t>
            </a:r>
            <a:r>
              <a:rPr lang="en-US" baseline="-25000" dirty="0"/>
              <a:t>8</a:t>
            </a:r>
          </a:p>
        </p:txBody>
      </p:sp>
      <p:sp>
        <p:nvSpPr>
          <p:cNvPr id="143" name="Rectangle 65"/>
          <p:cNvSpPr>
            <a:spLocks noChangeArrowheads="1"/>
          </p:cNvSpPr>
          <p:nvPr/>
        </p:nvSpPr>
        <p:spPr bwMode="auto">
          <a:xfrm>
            <a:off x="838200" y="2819400"/>
            <a:ext cx="914400" cy="228600"/>
          </a:xfrm>
          <a:prstGeom prst="rect">
            <a:avLst/>
          </a:prstGeom>
          <a:solidFill>
            <a:srgbClr val="00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i="1"/>
              <a:t>t</a:t>
            </a:r>
            <a:r>
              <a:rPr lang="en-US" baseline="-25000"/>
              <a:t>1 </a:t>
            </a:r>
            <a:r>
              <a:rPr lang="en-US"/>
              <a:t>= clock</a:t>
            </a:r>
          </a:p>
        </p:txBody>
      </p:sp>
      <p:sp>
        <p:nvSpPr>
          <p:cNvPr id="144" name="Rectangle 66"/>
          <p:cNvSpPr>
            <a:spLocks noChangeArrowheads="1"/>
          </p:cNvSpPr>
          <p:nvPr/>
        </p:nvSpPr>
        <p:spPr bwMode="auto">
          <a:xfrm>
            <a:off x="2971800" y="2819400"/>
            <a:ext cx="914400" cy="228600"/>
          </a:xfrm>
          <a:prstGeom prst="rect">
            <a:avLst/>
          </a:prstGeom>
          <a:solidFill>
            <a:srgbClr val="00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i="1"/>
              <a:t>t</a:t>
            </a:r>
            <a:r>
              <a:rPr lang="en-US" baseline="-25000"/>
              <a:t>5 </a:t>
            </a:r>
            <a:r>
              <a:rPr lang="en-US"/>
              <a:t>= clock</a:t>
            </a:r>
          </a:p>
        </p:txBody>
      </p:sp>
      <p:sp>
        <p:nvSpPr>
          <p:cNvPr id="145" name="Rectangle 67"/>
          <p:cNvSpPr>
            <a:spLocks noChangeArrowheads="1"/>
          </p:cNvSpPr>
          <p:nvPr/>
        </p:nvSpPr>
        <p:spPr bwMode="auto">
          <a:xfrm>
            <a:off x="1905000" y="3048000"/>
            <a:ext cx="914400" cy="228600"/>
          </a:xfrm>
          <a:prstGeom prst="rect">
            <a:avLst/>
          </a:prstGeom>
          <a:solidFill>
            <a:srgbClr val="00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i="1"/>
              <a:t>t</a:t>
            </a:r>
            <a:r>
              <a:rPr lang="en-US" baseline="-25000"/>
              <a:t>4 </a:t>
            </a:r>
            <a:r>
              <a:rPr lang="en-US"/>
              <a:t>= clock</a:t>
            </a:r>
          </a:p>
        </p:txBody>
      </p:sp>
      <p:sp>
        <p:nvSpPr>
          <p:cNvPr id="146" name="Rectangle 68"/>
          <p:cNvSpPr>
            <a:spLocks noChangeArrowheads="1"/>
          </p:cNvSpPr>
          <p:nvPr/>
        </p:nvSpPr>
        <p:spPr bwMode="auto">
          <a:xfrm>
            <a:off x="4038600" y="3048000"/>
            <a:ext cx="914400" cy="228600"/>
          </a:xfrm>
          <a:prstGeom prst="rect">
            <a:avLst/>
          </a:prstGeom>
          <a:solidFill>
            <a:srgbClr val="00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i="1"/>
              <a:t>t</a:t>
            </a:r>
            <a:r>
              <a:rPr lang="en-US" baseline="-25000"/>
              <a:t>8 </a:t>
            </a:r>
            <a:r>
              <a:rPr lang="en-US"/>
              <a:t>= clock</a:t>
            </a:r>
          </a:p>
        </p:txBody>
      </p:sp>
      <p:sp>
        <p:nvSpPr>
          <p:cNvPr id="147" name="Rectangle 72"/>
          <p:cNvSpPr>
            <a:spLocks noChangeArrowheads="1"/>
          </p:cNvSpPr>
          <p:nvPr/>
        </p:nvSpPr>
        <p:spPr bwMode="auto">
          <a:xfrm>
            <a:off x="2971800" y="2133600"/>
            <a:ext cx="9144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i="1"/>
              <a:t>t</a:t>
            </a:r>
            <a:r>
              <a:rPr lang="en-US" baseline="-25000"/>
              <a:t>5</a:t>
            </a:r>
          </a:p>
        </p:txBody>
      </p:sp>
      <p:sp>
        <p:nvSpPr>
          <p:cNvPr id="148" name="Rectangle 90"/>
          <p:cNvSpPr>
            <a:spLocks noChangeArrowheads="1"/>
          </p:cNvSpPr>
          <p:nvPr/>
        </p:nvSpPr>
        <p:spPr bwMode="auto">
          <a:xfrm>
            <a:off x="838200" y="3810000"/>
            <a:ext cx="914400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i="1" dirty="0" smtClean="0"/>
              <a:t>T</a:t>
            </a:r>
            <a:r>
              <a:rPr lang="en-US" baseline="-25000" dirty="0" smtClean="0"/>
              <a:t>1 </a:t>
            </a:r>
            <a:r>
              <a:rPr lang="en-US" dirty="0" smtClean="0"/>
              <a:t>= </a:t>
            </a:r>
            <a:r>
              <a:rPr lang="en-US" i="1" dirty="0" smtClean="0"/>
              <a:t>t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sp>
        <p:nvSpPr>
          <p:cNvPr id="149" name="Rectangle 91"/>
          <p:cNvSpPr>
            <a:spLocks noChangeArrowheads="1"/>
          </p:cNvSpPr>
          <p:nvPr/>
        </p:nvSpPr>
        <p:spPr bwMode="auto">
          <a:xfrm>
            <a:off x="457200" y="3810000"/>
            <a:ext cx="381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r"/>
            <a:r>
              <a:rPr lang="en-US" i="1"/>
              <a:t>xmt</a:t>
            </a:r>
          </a:p>
        </p:txBody>
      </p:sp>
      <p:sp>
        <p:nvSpPr>
          <p:cNvPr id="150" name="Rectangle 92"/>
          <p:cNvSpPr>
            <a:spLocks noChangeArrowheads="1"/>
          </p:cNvSpPr>
          <p:nvPr/>
        </p:nvSpPr>
        <p:spPr bwMode="auto">
          <a:xfrm>
            <a:off x="2971800" y="3810000"/>
            <a:ext cx="914400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i="1" dirty="0" smtClean="0"/>
              <a:t>T</a:t>
            </a:r>
            <a:r>
              <a:rPr lang="en-US" baseline="-25000" dirty="0" smtClean="0"/>
              <a:t>5</a:t>
            </a:r>
            <a:r>
              <a:rPr lang="en-US" dirty="0" smtClean="0"/>
              <a:t> = </a:t>
            </a:r>
            <a:r>
              <a:rPr lang="en-US" i="1" dirty="0" smtClean="0"/>
              <a:t>t</a:t>
            </a:r>
            <a:r>
              <a:rPr lang="en-US" baseline="-25000" dirty="0" smtClean="0"/>
              <a:t>5</a:t>
            </a:r>
            <a:endParaRPr lang="en-US" baseline="-25000" dirty="0"/>
          </a:p>
        </p:txBody>
      </p:sp>
      <p:sp>
        <p:nvSpPr>
          <p:cNvPr id="151" name="Rectangle 93"/>
          <p:cNvSpPr>
            <a:spLocks noChangeArrowheads="1"/>
          </p:cNvSpPr>
          <p:nvPr/>
        </p:nvSpPr>
        <p:spPr bwMode="auto">
          <a:xfrm>
            <a:off x="4038600" y="3810000"/>
            <a:ext cx="914400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i="1" dirty="0" smtClean="0"/>
              <a:t>t</a:t>
            </a:r>
            <a:r>
              <a:rPr lang="en-US" baseline="-25000" dirty="0" smtClean="0"/>
              <a:t>5 </a:t>
            </a:r>
            <a:r>
              <a:rPr lang="en-US" dirty="0" smtClean="0"/>
              <a:t>== </a:t>
            </a:r>
            <a:r>
              <a:rPr lang="en-US" i="1" dirty="0" smtClean="0"/>
              <a:t>T</a:t>
            </a:r>
            <a:r>
              <a:rPr lang="en-US" baseline="-25000" dirty="0" smtClean="0"/>
              <a:t>5</a:t>
            </a:r>
            <a:r>
              <a:rPr lang="en-US" dirty="0"/>
              <a:t>?</a:t>
            </a:r>
          </a:p>
        </p:txBody>
      </p:sp>
      <p:sp>
        <p:nvSpPr>
          <p:cNvPr id="152" name="Rectangle 94"/>
          <p:cNvSpPr>
            <a:spLocks noChangeArrowheads="1"/>
          </p:cNvSpPr>
          <p:nvPr/>
        </p:nvSpPr>
        <p:spPr bwMode="auto">
          <a:xfrm>
            <a:off x="1905000" y="3810000"/>
            <a:ext cx="914400" cy="228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i="1" dirty="0" smtClean="0"/>
              <a:t>t</a:t>
            </a:r>
            <a:r>
              <a:rPr lang="en-US" baseline="-25000" dirty="0" smtClean="0"/>
              <a:t>1 </a:t>
            </a:r>
            <a:r>
              <a:rPr lang="en-US" dirty="0" smtClean="0"/>
              <a:t>== </a:t>
            </a:r>
            <a:r>
              <a:rPr lang="en-US" i="1" dirty="0" smtClean="0"/>
              <a:t>T</a:t>
            </a:r>
            <a:r>
              <a:rPr lang="en-US" baseline="-25000" dirty="0" smtClean="0"/>
              <a:t>1</a:t>
            </a:r>
            <a:r>
              <a:rPr lang="en-US" dirty="0" smtClean="0"/>
              <a:t>?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E0B33-2FD7-40FC-9E62-4218452AC9BB}" type="datetime5">
              <a:rPr lang="en-US"/>
              <a:pPr/>
              <a:t>20-Jul-07</a:t>
            </a:fld>
            <a:endParaRPr lang="en-US"/>
          </a:p>
        </p:txBody>
      </p:sp>
      <p:sp>
        <p:nvSpPr>
          <p:cNvPr id="7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06F76-D527-44EC-8EFB-E815BC31C692}" type="slidenum">
              <a:rPr lang="en-US"/>
              <a:pPr/>
              <a:t>9</a:t>
            </a:fld>
            <a:endParaRPr lang="en-US"/>
          </a:p>
        </p:txBody>
      </p:sp>
      <p:sp>
        <p:nvSpPr>
          <p:cNvPr id="210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Transition matrix</a:t>
            </a:r>
          </a:p>
        </p:txBody>
      </p:sp>
      <p:graphicFrame>
        <p:nvGraphicFramePr>
          <p:cNvPr id="210947" name="Group 3"/>
          <p:cNvGraphicFramePr>
            <a:graphicFrameLocks noGrp="1"/>
          </p:cNvGraphicFramePr>
          <p:nvPr>
            <p:ph idx="1"/>
          </p:nvPr>
        </p:nvGraphicFramePr>
        <p:xfrm>
          <a:off x="1600200" y="1905000"/>
          <a:ext cx="6846888" cy="3686175"/>
        </p:xfrm>
        <a:graphic>
          <a:graphicData uri="http://schemas.openxmlformats.org/drawingml/2006/table">
            <a:tbl>
              <a:tblPr/>
              <a:tblGrid>
                <a:gridCol w="1143000"/>
                <a:gridCol w="1143000"/>
                <a:gridCol w="1131888"/>
                <a:gridCol w="1143000"/>
                <a:gridCol w="1143000"/>
                <a:gridCol w="1143000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4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FF0033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Mode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4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FF0033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ACTIVE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4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FF0033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PASSIVE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4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FF0033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CLIENT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4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FF0033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SERVER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4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FF0033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BCAST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4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FF0033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NO_PEER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4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FF0033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NEWPS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4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FF0033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4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FF0033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FXMIT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4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FF0033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NEWMC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4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FF0033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NEWBC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57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4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FF0033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ACTIVE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4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FF0033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4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FF0033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4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FF0033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4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FF0033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4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FF0033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4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FF0033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PASSIVE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4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FF0033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4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FF0033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ERROR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4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FF0033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4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FF0033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4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FF0033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4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FF0033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CLIENT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4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FF0033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4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FF0033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4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FF0033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4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FF0033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4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FF0033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4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FF0033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SERVER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4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FF0033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4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FF0033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4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FF0033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4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FF0033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4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FF0033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4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FF0033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BCAST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4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FF0033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4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FF0033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4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FF0033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4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FF0033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4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FF0033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4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FF0033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BCLIENT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4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FF0033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4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FF0033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4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FF0033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4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FF0033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ERROR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4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FF0033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11012" name="Text Box 68"/>
          <p:cNvSpPr txBox="1">
            <a:spLocks noChangeArrowheads="1"/>
          </p:cNvSpPr>
          <p:nvPr/>
        </p:nvSpPr>
        <p:spPr bwMode="auto">
          <a:xfrm>
            <a:off x="1600200" y="1600200"/>
            <a:ext cx="6858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211013" name="Text Box 69"/>
          <p:cNvSpPr txBox="1">
            <a:spLocks noChangeArrowheads="1"/>
          </p:cNvSpPr>
          <p:nvPr/>
        </p:nvSpPr>
        <p:spPr bwMode="auto">
          <a:xfrm>
            <a:off x="1600200" y="1524000"/>
            <a:ext cx="6858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/>
              <a:t>Packet Mode</a:t>
            </a:r>
          </a:p>
        </p:txBody>
      </p:sp>
      <p:sp>
        <p:nvSpPr>
          <p:cNvPr id="211014" name="Text Box 70"/>
          <p:cNvSpPr txBox="1">
            <a:spLocks noChangeArrowheads="1"/>
          </p:cNvSpPr>
          <p:nvPr/>
        </p:nvSpPr>
        <p:spPr bwMode="auto">
          <a:xfrm rot="16200000">
            <a:off x="-457200" y="3581400"/>
            <a:ext cx="3657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/>
              <a:t>Association Mode</a:t>
            </a:r>
          </a:p>
        </p:txBody>
      </p:sp>
      <p:sp>
        <p:nvSpPr>
          <p:cNvPr id="211015" name="Text Box 71"/>
          <p:cNvSpPr txBox="1">
            <a:spLocks noChangeArrowheads="1"/>
          </p:cNvSpPr>
          <p:nvPr/>
        </p:nvSpPr>
        <p:spPr bwMode="auto">
          <a:xfrm>
            <a:off x="1600200" y="5791200"/>
            <a:ext cx="6858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211016" name="Text Box 72"/>
          <p:cNvSpPr txBox="1">
            <a:spLocks noChangeArrowheads="1"/>
          </p:cNvSpPr>
          <p:nvPr/>
        </p:nvSpPr>
        <p:spPr bwMode="auto">
          <a:xfrm>
            <a:off x="1600200" y="5638800"/>
            <a:ext cx="6781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The default (empty box) behavior is to discard the packet without comment.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quad">
  <a:themeElements>
    <a:clrScheme name="quad 3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CBCBCB"/>
      </a:accent1>
      <a:accent2>
        <a:srgbClr val="969696"/>
      </a:accent2>
      <a:accent3>
        <a:srgbClr val="FFFFFF"/>
      </a:accent3>
      <a:accent4>
        <a:srgbClr val="000000"/>
      </a:accent4>
      <a:accent5>
        <a:srgbClr val="E2E2E2"/>
      </a:accent5>
      <a:accent6>
        <a:srgbClr val="878787"/>
      </a:accent6>
      <a:hlink>
        <a:srgbClr val="5F5F5F"/>
      </a:hlink>
      <a:folHlink>
        <a:srgbClr val="EAEAEA"/>
      </a:folHlink>
    </a:clrScheme>
    <a:fontScheme name="quad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stealth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stealth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quad 1">
        <a:dk1>
          <a:srgbClr val="000000"/>
        </a:dk1>
        <a:lt1>
          <a:srgbClr val="FFFFFF"/>
        </a:lt1>
        <a:dk2>
          <a:srgbClr val="0000FF"/>
        </a:dk2>
        <a:lt2>
          <a:srgbClr val="FFCC66"/>
        </a:lt2>
        <a:accent1>
          <a:srgbClr val="00FFFF"/>
        </a:accent1>
        <a:accent2>
          <a:srgbClr val="FFFF00"/>
        </a:accent2>
        <a:accent3>
          <a:srgbClr val="AAAAFF"/>
        </a:accent3>
        <a:accent4>
          <a:srgbClr val="DADADA"/>
        </a:accent4>
        <a:accent5>
          <a:srgbClr val="AAFFFF"/>
        </a:accent5>
        <a:accent6>
          <a:srgbClr val="E7E700"/>
        </a:accent6>
        <a:hlink>
          <a:srgbClr val="FF0033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 2">
        <a:dk1>
          <a:srgbClr val="000000"/>
        </a:dk1>
        <a:lt1>
          <a:srgbClr val="FFFFFF"/>
        </a:lt1>
        <a:dk2>
          <a:srgbClr val="000000"/>
        </a:dk2>
        <a:lt2>
          <a:srgbClr val="CCECFF"/>
        </a:lt2>
        <a:accent1>
          <a:srgbClr val="6699FF"/>
        </a:accent1>
        <a:accent2>
          <a:srgbClr val="00CCCC"/>
        </a:accent2>
        <a:accent3>
          <a:srgbClr val="FFFFFF"/>
        </a:accent3>
        <a:accent4>
          <a:srgbClr val="000000"/>
        </a:accent4>
        <a:accent5>
          <a:srgbClr val="B8CAFF"/>
        </a:accent5>
        <a:accent6>
          <a:srgbClr val="00B9B9"/>
        </a:accent6>
        <a:hlink>
          <a:srgbClr val="CC99FF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878787"/>
        </a:accent6>
        <a:hlink>
          <a:srgbClr val="5F5F5F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 4">
        <a:dk1>
          <a:srgbClr val="000000"/>
        </a:dk1>
        <a:lt1>
          <a:srgbClr val="FFFFFF"/>
        </a:lt1>
        <a:dk2>
          <a:srgbClr val="008080"/>
        </a:dk2>
        <a:lt2>
          <a:srgbClr val="FFCC66"/>
        </a:lt2>
        <a:accent1>
          <a:srgbClr val="0099CC"/>
        </a:accent1>
        <a:accent2>
          <a:srgbClr val="FFFF00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E7E700"/>
        </a:accent6>
        <a:hlink>
          <a:srgbClr val="6600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 5">
        <a:dk1>
          <a:srgbClr val="000000"/>
        </a:dk1>
        <a:lt1>
          <a:srgbClr val="FFFFFF"/>
        </a:lt1>
        <a:dk2>
          <a:srgbClr val="993300"/>
        </a:dk2>
        <a:lt2>
          <a:srgbClr val="FFCC66"/>
        </a:lt2>
        <a:accent1>
          <a:srgbClr val="FF6633"/>
        </a:accent1>
        <a:accent2>
          <a:srgbClr val="FFFF00"/>
        </a:accent2>
        <a:accent3>
          <a:srgbClr val="CAADAA"/>
        </a:accent3>
        <a:accent4>
          <a:srgbClr val="DADADA"/>
        </a:accent4>
        <a:accent5>
          <a:srgbClr val="FFB8AD"/>
        </a:accent5>
        <a:accent6>
          <a:srgbClr val="E7E700"/>
        </a:accent6>
        <a:hlink>
          <a:srgbClr val="CC0000"/>
        </a:hlink>
        <a:folHlink>
          <a:srgbClr val="CC66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quad 3">
    <a:dk1>
      <a:srgbClr val="000000"/>
    </a:dk1>
    <a:lt1>
      <a:srgbClr val="FFFFFF"/>
    </a:lt1>
    <a:dk2>
      <a:srgbClr val="000000"/>
    </a:dk2>
    <a:lt2>
      <a:srgbClr val="FFFFFF"/>
    </a:lt2>
    <a:accent1>
      <a:srgbClr val="CBCBCB"/>
    </a:accent1>
    <a:accent2>
      <a:srgbClr val="969696"/>
    </a:accent2>
    <a:accent3>
      <a:srgbClr val="FFFFFF"/>
    </a:accent3>
    <a:accent4>
      <a:srgbClr val="000000"/>
    </a:accent4>
    <a:accent5>
      <a:srgbClr val="E2E2E2"/>
    </a:accent5>
    <a:accent6>
      <a:srgbClr val="878787"/>
    </a:accent6>
    <a:hlink>
      <a:srgbClr val="5F5F5F"/>
    </a:hlink>
    <a:folHlink>
      <a:srgbClr val="EAEAEA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C:\My Documents\PowerPoint\quad.ppt</Template>
  <TotalTime>27883</TotalTime>
  <Words>2227</Words>
  <Application>Microsoft PowerPoint 7.0</Application>
  <PresentationFormat>On-screen Show (4:3)</PresentationFormat>
  <Paragraphs>576</Paragraphs>
  <Slides>24</Slides>
  <Notes>9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5</vt:i4>
      </vt:variant>
      <vt:variant>
        <vt:lpstr>Slide Titles</vt:lpstr>
      </vt:variant>
      <vt:variant>
        <vt:i4>24</vt:i4>
      </vt:variant>
    </vt:vector>
  </HeadingPairs>
  <TitlesOfParts>
    <vt:vector size="35" baseType="lpstr">
      <vt:lpstr>Times New Roman</vt:lpstr>
      <vt:lpstr>Arial Narrow</vt:lpstr>
      <vt:lpstr>Arial</vt:lpstr>
      <vt:lpstr>Monotype Sorts</vt:lpstr>
      <vt:lpstr>Symbol</vt:lpstr>
      <vt:lpstr>quad</vt:lpstr>
      <vt:lpstr>Microsoft Equation 3.0</vt:lpstr>
      <vt:lpstr>Corel PHOTO-PAINT 6.0 Image</vt:lpstr>
      <vt:lpstr>Microsoft Office Excel Worksheet</vt:lpstr>
      <vt:lpstr>Microsoft PowerPoint Slide</vt:lpstr>
      <vt:lpstr>Microsoft Excel Worksheet</vt:lpstr>
      <vt:lpstr>NTP Architecture, Protocol and Algorithms</vt:lpstr>
      <vt:lpstr>Process decomposition</vt:lpstr>
      <vt:lpstr>NTP protocol header and timestamp formats</vt:lpstr>
      <vt:lpstr>NTP packet header format</vt:lpstr>
      <vt:lpstr>NTP date and timestamp formats and important dates</vt:lpstr>
      <vt:lpstr>Process decomposition</vt:lpstr>
      <vt:lpstr>NTP one-step on-wire protocol</vt:lpstr>
      <vt:lpstr>NTP two-step on-wire protocol</vt:lpstr>
      <vt:lpstr>Transition matrix</vt:lpstr>
      <vt:lpstr>Packet sanity tests</vt:lpstr>
      <vt:lpstr>Clock filter algorithm</vt:lpstr>
      <vt:lpstr>Clock filter performance</vt:lpstr>
      <vt:lpstr>Clock select principles</vt:lpstr>
      <vt:lpstr>system process: select algorithm</vt:lpstr>
      <vt:lpstr>Cluster principles</vt:lpstr>
      <vt:lpstr>system process: cluster algorithm</vt:lpstr>
      <vt:lpstr>NTP dataflow analysis</vt:lpstr>
      <vt:lpstr>Error budget - notation</vt:lpstr>
      <vt:lpstr>Definitions</vt:lpstr>
      <vt:lpstr>Time values and computations</vt:lpstr>
      <vt:lpstr>Clock discipline algorithm</vt:lpstr>
      <vt:lpstr>NTP clock discipline with PPS steering</vt:lpstr>
      <vt:lpstr>Measured PPS time error for Alpha 433</vt:lpstr>
      <vt:lpstr>Further information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NTP Architecture, Protocol and Algorithms</dc:title>
  <dc:creator>David Mills</dc:creator>
  <cp:lastModifiedBy>David L. Mills</cp:lastModifiedBy>
  <cp:revision>372</cp:revision>
  <cp:lastPrinted>1998-09-14T18:40:32Z</cp:lastPrinted>
  <dcterms:created xsi:type="dcterms:W3CDTF">1995-06-02T22:15:24Z</dcterms:created>
  <dcterms:modified xsi:type="dcterms:W3CDTF">2007-07-21T17:36:04Z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2</vt:i4>
  </property>
  <property fmtid="{D5CDD505-2E9C-101B-9397-08002B2CF9AE}" pid="6" name="ScreenUsage">
    <vt:i4>1</vt:i4>
  </property>
  <property fmtid="{D5CDD505-2E9C-101B-9397-08002B2CF9AE}" pid="7" name="MailAddress">
    <vt:lpwstr>mills@udel.edu</vt:lpwstr>
  </property>
  <property fmtid="{D5CDD505-2E9C-101B-9397-08002B2CF9AE}" pid="8" name="HomePage">
    <vt:lpwstr>www.eecis.udel.edu/~mills</vt:lpwstr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1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D:\html\database\brief\arch</vt:lpwstr>
  </property>
</Properties>
</file>