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Microsoft_Equation5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72" r:id="rId3"/>
    <p:sldId id="276" r:id="rId4"/>
    <p:sldId id="275" r:id="rId5"/>
    <p:sldId id="257" r:id="rId6"/>
    <p:sldId id="263" r:id="rId7"/>
    <p:sldId id="258" r:id="rId8"/>
    <p:sldId id="259" r:id="rId9"/>
    <p:sldId id="260" r:id="rId10"/>
    <p:sldId id="261" r:id="rId11"/>
    <p:sldId id="270" r:id="rId12"/>
    <p:sldId id="262" r:id="rId13"/>
    <p:sldId id="264" r:id="rId14"/>
    <p:sldId id="265" r:id="rId15"/>
    <p:sldId id="274" r:id="rId16"/>
    <p:sldId id="267" r:id="rId17"/>
    <p:sldId id="266" r:id="rId18"/>
    <p:sldId id="269" r:id="rId19"/>
    <p:sldId id="271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4CE"/>
    <a:srgbClr val="E8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1" d="100"/>
          <a:sy n="81" d="100"/>
        </p:scale>
        <p:origin x="-112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93F2D-0064-1A40-B625-4254BCBDB92A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16C032-7224-9640-AB6D-3572776FCF96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Set Initial Conditions</a:t>
          </a:r>
          <a:endParaRPr lang="en-US" dirty="0">
            <a:solidFill>
              <a:schemeClr val="bg1"/>
            </a:solidFill>
          </a:endParaRPr>
        </a:p>
      </dgm:t>
    </dgm:pt>
    <dgm:pt modelId="{8C5BEBFC-9F1E-2646-A938-79203FF7DCAB}" type="parTrans" cxnId="{402626B6-D853-F644-9E30-14E40857DE04}">
      <dgm:prSet/>
      <dgm:spPr/>
      <dgm:t>
        <a:bodyPr/>
        <a:lstStyle/>
        <a:p>
          <a:endParaRPr lang="en-US"/>
        </a:p>
      </dgm:t>
    </dgm:pt>
    <dgm:pt modelId="{F31DC75F-8733-7548-8ACA-3C5895ACA2A1}" type="sibTrans" cxnId="{402626B6-D853-F644-9E30-14E40857DE04}">
      <dgm:prSet/>
      <dgm:spPr/>
      <dgm:t>
        <a:bodyPr/>
        <a:lstStyle/>
        <a:p>
          <a:endParaRPr lang="en-US"/>
        </a:p>
      </dgm:t>
    </dgm:pt>
    <dgm:pt modelId="{0FDE3C15-B7BC-1349-BCD0-A650EABBFF7E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Calculate </a:t>
          </a:r>
          <a:r>
            <a:rPr lang="en-US" dirty="0" err="1" smtClean="0">
              <a:solidFill>
                <a:schemeClr val="bg1"/>
              </a:solidFill>
            </a:rPr>
            <a:t>Timestep</a:t>
          </a:r>
          <a:r>
            <a:rPr lang="en-US" dirty="0" smtClean="0">
              <a:solidFill>
                <a:schemeClr val="bg1"/>
              </a:solidFill>
            </a:rPr>
            <a:t> based on CFL Condition</a:t>
          </a:r>
          <a:endParaRPr lang="en-US" dirty="0">
            <a:solidFill>
              <a:schemeClr val="bg1"/>
            </a:solidFill>
          </a:endParaRPr>
        </a:p>
      </dgm:t>
    </dgm:pt>
    <dgm:pt modelId="{83631FB3-6296-1848-8F4A-CD7E6F80109C}" type="parTrans" cxnId="{4AB33FE7-7FF7-804D-B14E-5F72F5255E47}">
      <dgm:prSet/>
      <dgm:spPr/>
      <dgm:t>
        <a:bodyPr/>
        <a:lstStyle/>
        <a:p>
          <a:endParaRPr lang="en-US"/>
        </a:p>
      </dgm:t>
    </dgm:pt>
    <dgm:pt modelId="{8B745FA4-E8E0-2F47-8315-C3F7B87D956F}" type="sibTrans" cxnId="{4AB33FE7-7FF7-804D-B14E-5F72F5255E47}">
      <dgm:prSet/>
      <dgm:spPr/>
      <dgm:t>
        <a:bodyPr/>
        <a:lstStyle/>
        <a:p>
          <a:endParaRPr lang="en-US"/>
        </a:p>
      </dgm:t>
    </dgm:pt>
    <dgm:pt modelId="{B8B1572A-7AAE-7B4E-90C4-68BDDBC49B1A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Enforce Boundary Conditions</a:t>
          </a:r>
          <a:endParaRPr lang="en-US" dirty="0">
            <a:solidFill>
              <a:schemeClr val="bg1"/>
            </a:solidFill>
          </a:endParaRPr>
        </a:p>
      </dgm:t>
    </dgm:pt>
    <dgm:pt modelId="{8CD9F731-6A7D-BC45-A354-1FCEBF42E525}" type="parTrans" cxnId="{DE23F5CB-9BB6-164E-BB89-85E67AD41F14}">
      <dgm:prSet/>
      <dgm:spPr/>
      <dgm:t>
        <a:bodyPr/>
        <a:lstStyle/>
        <a:p>
          <a:endParaRPr lang="en-US"/>
        </a:p>
      </dgm:t>
    </dgm:pt>
    <dgm:pt modelId="{04E15A56-E5E9-234B-8054-0AFE2C35897A}" type="sibTrans" cxnId="{DE23F5CB-9BB6-164E-BB89-85E67AD41F14}">
      <dgm:prSet/>
      <dgm:spPr/>
      <dgm:t>
        <a:bodyPr/>
        <a:lstStyle/>
        <a:p>
          <a:endParaRPr lang="en-US"/>
        </a:p>
      </dgm:t>
    </dgm:pt>
    <dgm:pt modelId="{A5EDCD10-F73C-0442-836D-59E9D68CCF07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Calculate grid velocities for the next </a:t>
          </a:r>
          <a:r>
            <a:rPr lang="en-US" dirty="0" err="1" smtClean="0">
              <a:solidFill>
                <a:schemeClr val="bg1"/>
              </a:solidFill>
            </a:rPr>
            <a:t>Timestep</a:t>
          </a:r>
          <a:endParaRPr lang="en-US" dirty="0">
            <a:solidFill>
              <a:schemeClr val="bg1"/>
            </a:solidFill>
          </a:endParaRPr>
        </a:p>
      </dgm:t>
    </dgm:pt>
    <dgm:pt modelId="{15139728-901A-214A-AC51-45A387860134}" type="parTrans" cxnId="{738B602F-9ADB-D949-BCB6-44F36EB13610}">
      <dgm:prSet/>
      <dgm:spPr/>
      <dgm:t>
        <a:bodyPr/>
        <a:lstStyle/>
        <a:p>
          <a:endParaRPr lang="en-US"/>
        </a:p>
      </dgm:t>
    </dgm:pt>
    <dgm:pt modelId="{8B794D9D-848C-FA42-86FB-975B68882A50}" type="sibTrans" cxnId="{738B602F-9ADB-D949-BCB6-44F36EB13610}">
      <dgm:prSet/>
      <dgm:spPr/>
      <dgm:t>
        <a:bodyPr/>
        <a:lstStyle/>
        <a:p>
          <a:endParaRPr lang="en-US"/>
        </a:p>
      </dgm:t>
    </dgm:pt>
    <dgm:pt modelId="{FC38F71C-6C66-EC4A-B286-2DD81C3C62AA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Meet End Condition?</a:t>
          </a:r>
          <a:endParaRPr lang="en-US" dirty="0">
            <a:solidFill>
              <a:schemeClr val="bg1"/>
            </a:solidFill>
          </a:endParaRPr>
        </a:p>
      </dgm:t>
    </dgm:pt>
    <dgm:pt modelId="{A06A5E12-78B0-2942-9FAA-DDA9A235B6E8}" type="parTrans" cxnId="{9D53B8DA-BF6B-0946-B4A2-E990A2838E6E}">
      <dgm:prSet/>
      <dgm:spPr/>
      <dgm:t>
        <a:bodyPr/>
        <a:lstStyle/>
        <a:p>
          <a:endParaRPr lang="en-US"/>
        </a:p>
      </dgm:t>
    </dgm:pt>
    <dgm:pt modelId="{63D79849-8203-9E44-91EF-CD55FE8773DC}" type="sibTrans" cxnId="{9D53B8DA-BF6B-0946-B4A2-E990A2838E6E}">
      <dgm:prSet/>
      <dgm:spPr/>
      <dgm:t>
        <a:bodyPr/>
        <a:lstStyle/>
        <a:p>
          <a:endParaRPr lang="en-US"/>
        </a:p>
      </dgm:t>
    </dgm:pt>
    <dgm:pt modelId="{F1565944-162E-3A4D-A471-933DC503CE49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Increment </a:t>
          </a:r>
          <a:r>
            <a:rPr lang="en-US" dirty="0" err="1" smtClean="0">
              <a:solidFill>
                <a:schemeClr val="bg1"/>
              </a:solidFill>
            </a:rPr>
            <a:t>Timestep</a:t>
          </a:r>
          <a:endParaRPr lang="en-US" dirty="0">
            <a:solidFill>
              <a:schemeClr val="bg1"/>
            </a:solidFill>
          </a:endParaRPr>
        </a:p>
      </dgm:t>
    </dgm:pt>
    <dgm:pt modelId="{83DD2E42-CD9C-C542-BBF8-2DF453590102}" type="parTrans" cxnId="{4D17EA06-E15F-AC47-B489-EAB4E1B8792F}">
      <dgm:prSet/>
      <dgm:spPr/>
      <dgm:t>
        <a:bodyPr/>
        <a:lstStyle/>
        <a:p>
          <a:endParaRPr lang="en-US"/>
        </a:p>
      </dgm:t>
    </dgm:pt>
    <dgm:pt modelId="{9AC50D55-7F19-5345-BEC9-39585AF78B2D}" type="sibTrans" cxnId="{4D17EA06-E15F-AC47-B489-EAB4E1B8792F}">
      <dgm:prSet/>
      <dgm:spPr/>
      <dgm:t>
        <a:bodyPr/>
        <a:lstStyle/>
        <a:p>
          <a:endParaRPr lang="en-US"/>
        </a:p>
      </dgm:t>
    </dgm:pt>
    <dgm:pt modelId="{850F1D13-7B0D-9948-96A0-CBF0BB419BC5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End</a:t>
          </a:r>
          <a:endParaRPr lang="en-US" dirty="0">
            <a:solidFill>
              <a:schemeClr val="bg1"/>
            </a:solidFill>
          </a:endParaRPr>
        </a:p>
      </dgm:t>
    </dgm:pt>
    <dgm:pt modelId="{1F7E8C70-0769-B642-84D0-3A066B4D08F0}" type="parTrans" cxnId="{D75C9B33-FF97-354D-9F87-5543808CAB77}">
      <dgm:prSet/>
      <dgm:spPr/>
      <dgm:t>
        <a:bodyPr/>
        <a:lstStyle/>
        <a:p>
          <a:endParaRPr lang="en-US"/>
        </a:p>
      </dgm:t>
    </dgm:pt>
    <dgm:pt modelId="{887FF13B-3368-744C-B73E-9265CBB8CFD4}" type="sibTrans" cxnId="{D75C9B33-FF97-354D-9F87-5543808CAB77}">
      <dgm:prSet/>
      <dgm:spPr/>
      <dgm:t>
        <a:bodyPr/>
        <a:lstStyle/>
        <a:p>
          <a:endParaRPr lang="en-US"/>
        </a:p>
      </dgm:t>
    </dgm:pt>
    <dgm:pt modelId="{4B3E6C55-710A-6A48-9ED6-49C20E82A1E8}" type="pres">
      <dgm:prSet presAssocID="{D7493F2D-0064-1A40-B625-4254BCBDB9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261FCD-CAEC-C14F-8009-B46E792A73D5}" type="pres">
      <dgm:prSet presAssocID="{1016C032-7224-9640-AB6D-3572776FCF96}" presName="node" presStyleLbl="node1" presStyleIdx="0" presStyleCnt="7" custLinFactNeighborX="-5048" custLinFactNeighborY="-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F62DF-35B8-D048-82C5-12815D89E022}" type="pres">
      <dgm:prSet presAssocID="{F31DC75F-8733-7548-8ACA-3C5895ACA2A1}" presName="sibTrans" presStyleLbl="sibTrans2D1" presStyleIdx="0" presStyleCnt="6"/>
      <dgm:spPr/>
      <dgm:t>
        <a:bodyPr/>
        <a:lstStyle/>
        <a:p>
          <a:endParaRPr lang="en-US"/>
        </a:p>
      </dgm:t>
    </dgm:pt>
    <dgm:pt modelId="{7EE0B7B3-6A4B-7C49-B777-869802C8A338}" type="pres">
      <dgm:prSet presAssocID="{F31DC75F-8733-7548-8ACA-3C5895ACA2A1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4694C86F-9917-3942-8E78-FB66FF81E593}" type="pres">
      <dgm:prSet presAssocID="{0FDE3C15-B7BC-1349-BCD0-A650EABBFF7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3DF4B-E7D2-954B-A915-EC34FCDC18E0}" type="pres">
      <dgm:prSet presAssocID="{8B745FA4-E8E0-2F47-8315-C3F7B87D956F}" presName="sibTrans" presStyleLbl="sibTrans2D1" presStyleIdx="1" presStyleCnt="6"/>
      <dgm:spPr/>
      <dgm:t>
        <a:bodyPr/>
        <a:lstStyle/>
        <a:p>
          <a:endParaRPr lang="en-US"/>
        </a:p>
      </dgm:t>
    </dgm:pt>
    <dgm:pt modelId="{0E739045-5DDD-8A49-B5EF-A707529B5F4A}" type="pres">
      <dgm:prSet presAssocID="{8B745FA4-E8E0-2F47-8315-C3F7B87D956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6E5C4EAB-A8E2-2A49-A422-44FA8C2D69BF}" type="pres">
      <dgm:prSet presAssocID="{B8B1572A-7AAE-7B4E-90C4-68BDDBC49B1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175F3-6C46-FB45-B55F-78B6B518C7D5}" type="pres">
      <dgm:prSet presAssocID="{04E15A56-E5E9-234B-8054-0AFE2C35897A}" presName="sibTrans" presStyleLbl="sibTrans2D1" presStyleIdx="2" presStyleCnt="6"/>
      <dgm:spPr/>
      <dgm:t>
        <a:bodyPr/>
        <a:lstStyle/>
        <a:p>
          <a:endParaRPr lang="en-US"/>
        </a:p>
      </dgm:t>
    </dgm:pt>
    <dgm:pt modelId="{054B9A5F-AB39-2146-8C79-8A4E5B68E7A7}" type="pres">
      <dgm:prSet presAssocID="{04E15A56-E5E9-234B-8054-0AFE2C35897A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3AFBAABF-249B-2549-B3F9-3689489507D2}" type="pres">
      <dgm:prSet presAssocID="{A5EDCD10-F73C-0442-836D-59E9D68CCF0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8684B-86C7-E240-BA9A-0D2299251DB3}" type="pres">
      <dgm:prSet presAssocID="{8B794D9D-848C-FA42-86FB-975B68882A50}" presName="sibTrans" presStyleLbl="sibTrans2D1" presStyleIdx="3" presStyleCnt="6"/>
      <dgm:spPr/>
      <dgm:t>
        <a:bodyPr/>
        <a:lstStyle/>
        <a:p>
          <a:endParaRPr lang="en-US"/>
        </a:p>
      </dgm:t>
    </dgm:pt>
    <dgm:pt modelId="{1D24E864-BC29-584B-B748-F6F7DFDF6157}" type="pres">
      <dgm:prSet presAssocID="{8B794D9D-848C-FA42-86FB-975B68882A50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F90AA2B-F552-5B43-BAC4-9069BBBA0A7A}" type="pres">
      <dgm:prSet presAssocID="{F1565944-162E-3A4D-A471-933DC503CE4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7FC7E-D3DC-6E4C-93C5-F4195F8B4058}" type="pres">
      <dgm:prSet presAssocID="{9AC50D55-7F19-5345-BEC9-39585AF78B2D}" presName="sibTrans" presStyleLbl="sibTrans2D1" presStyleIdx="4" presStyleCnt="6"/>
      <dgm:spPr/>
      <dgm:t>
        <a:bodyPr/>
        <a:lstStyle/>
        <a:p>
          <a:endParaRPr lang="en-US"/>
        </a:p>
      </dgm:t>
    </dgm:pt>
    <dgm:pt modelId="{3C4D8DAC-E1EE-B544-B72D-73CB0A196A95}" type="pres">
      <dgm:prSet presAssocID="{9AC50D55-7F19-5345-BEC9-39585AF78B2D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D2417A09-10EA-5241-9D0D-5C06EF29287C}" type="pres">
      <dgm:prSet presAssocID="{FC38F71C-6C66-EC4A-B286-2DD81C3C62A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79087-13D1-4647-965C-83F553D68554}" type="pres">
      <dgm:prSet presAssocID="{63D79849-8203-9E44-91EF-CD55FE8773DC}" presName="sibTrans" presStyleLbl="sibTrans2D1" presStyleIdx="5" presStyleCnt="6"/>
      <dgm:spPr/>
      <dgm:t>
        <a:bodyPr/>
        <a:lstStyle/>
        <a:p>
          <a:endParaRPr lang="en-US"/>
        </a:p>
      </dgm:t>
    </dgm:pt>
    <dgm:pt modelId="{4B947BDF-4742-7E43-9A2B-F3012C2BB8A4}" type="pres">
      <dgm:prSet presAssocID="{63D79849-8203-9E44-91EF-CD55FE8773DC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FD1449D5-C1D6-DF40-9CF1-51B0FF26B5FB}" type="pres">
      <dgm:prSet presAssocID="{850F1D13-7B0D-9948-96A0-CBF0BB419BC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A4FD82-1E38-2349-BB27-65F4295ED939}" type="presOf" srcId="{FC38F71C-6C66-EC4A-B286-2DD81C3C62AA}" destId="{D2417A09-10EA-5241-9D0D-5C06EF29287C}" srcOrd="0" destOrd="0" presId="urn:microsoft.com/office/officeart/2005/8/layout/process5"/>
    <dgm:cxn modelId="{34FF95FA-7AFC-9A40-B4C3-7E27097E2B57}" type="presOf" srcId="{63D79849-8203-9E44-91EF-CD55FE8773DC}" destId="{4B947BDF-4742-7E43-9A2B-F3012C2BB8A4}" srcOrd="1" destOrd="0" presId="urn:microsoft.com/office/officeart/2005/8/layout/process5"/>
    <dgm:cxn modelId="{F3666D41-6EA2-DD4F-91C2-2B11EE26A5A4}" type="presOf" srcId="{04E15A56-E5E9-234B-8054-0AFE2C35897A}" destId="{767175F3-6C46-FB45-B55F-78B6B518C7D5}" srcOrd="0" destOrd="0" presId="urn:microsoft.com/office/officeart/2005/8/layout/process5"/>
    <dgm:cxn modelId="{DE23F5CB-9BB6-164E-BB89-85E67AD41F14}" srcId="{D7493F2D-0064-1A40-B625-4254BCBDB92A}" destId="{B8B1572A-7AAE-7B4E-90C4-68BDDBC49B1A}" srcOrd="2" destOrd="0" parTransId="{8CD9F731-6A7D-BC45-A354-1FCEBF42E525}" sibTransId="{04E15A56-E5E9-234B-8054-0AFE2C35897A}"/>
    <dgm:cxn modelId="{26115B64-1BA3-874D-8ABA-2383BCFC4D37}" type="presOf" srcId="{A5EDCD10-F73C-0442-836D-59E9D68CCF07}" destId="{3AFBAABF-249B-2549-B3F9-3689489507D2}" srcOrd="0" destOrd="0" presId="urn:microsoft.com/office/officeart/2005/8/layout/process5"/>
    <dgm:cxn modelId="{90FFC731-EC43-B746-BC69-59DAD8C1EB8E}" type="presOf" srcId="{0FDE3C15-B7BC-1349-BCD0-A650EABBFF7E}" destId="{4694C86F-9917-3942-8E78-FB66FF81E593}" srcOrd="0" destOrd="0" presId="urn:microsoft.com/office/officeart/2005/8/layout/process5"/>
    <dgm:cxn modelId="{D75C9B33-FF97-354D-9F87-5543808CAB77}" srcId="{D7493F2D-0064-1A40-B625-4254BCBDB92A}" destId="{850F1D13-7B0D-9948-96A0-CBF0BB419BC5}" srcOrd="6" destOrd="0" parTransId="{1F7E8C70-0769-B642-84D0-3A066B4D08F0}" sibTransId="{887FF13B-3368-744C-B73E-9265CBB8CFD4}"/>
    <dgm:cxn modelId="{2979230D-D49B-AF4A-90F6-E0BD7C1468EA}" type="presOf" srcId="{F1565944-162E-3A4D-A471-933DC503CE49}" destId="{3F90AA2B-F552-5B43-BAC4-9069BBBA0A7A}" srcOrd="0" destOrd="0" presId="urn:microsoft.com/office/officeart/2005/8/layout/process5"/>
    <dgm:cxn modelId="{47E1A377-A1B5-654C-924E-8CB8185D0EF8}" type="presOf" srcId="{8B745FA4-E8E0-2F47-8315-C3F7B87D956F}" destId="{0E739045-5DDD-8A49-B5EF-A707529B5F4A}" srcOrd="1" destOrd="0" presId="urn:microsoft.com/office/officeart/2005/8/layout/process5"/>
    <dgm:cxn modelId="{FAFE7A82-5FB2-F849-8164-9F7803DC5B13}" type="presOf" srcId="{B8B1572A-7AAE-7B4E-90C4-68BDDBC49B1A}" destId="{6E5C4EAB-A8E2-2A49-A422-44FA8C2D69BF}" srcOrd="0" destOrd="0" presId="urn:microsoft.com/office/officeart/2005/8/layout/process5"/>
    <dgm:cxn modelId="{9D53B8DA-BF6B-0946-B4A2-E990A2838E6E}" srcId="{D7493F2D-0064-1A40-B625-4254BCBDB92A}" destId="{FC38F71C-6C66-EC4A-B286-2DD81C3C62AA}" srcOrd="5" destOrd="0" parTransId="{A06A5E12-78B0-2942-9FAA-DDA9A235B6E8}" sibTransId="{63D79849-8203-9E44-91EF-CD55FE8773DC}"/>
    <dgm:cxn modelId="{738B602F-9ADB-D949-BCB6-44F36EB13610}" srcId="{D7493F2D-0064-1A40-B625-4254BCBDB92A}" destId="{A5EDCD10-F73C-0442-836D-59E9D68CCF07}" srcOrd="3" destOrd="0" parTransId="{15139728-901A-214A-AC51-45A387860134}" sibTransId="{8B794D9D-848C-FA42-86FB-975B68882A50}"/>
    <dgm:cxn modelId="{5E6A6F0B-FC7E-4E4C-ADB4-02C4FB33B31C}" type="presOf" srcId="{F31DC75F-8733-7548-8ACA-3C5895ACA2A1}" destId="{7EE0B7B3-6A4B-7C49-B777-869802C8A338}" srcOrd="1" destOrd="0" presId="urn:microsoft.com/office/officeart/2005/8/layout/process5"/>
    <dgm:cxn modelId="{FD619567-C600-424D-A520-7CD1EAE72EA7}" type="presOf" srcId="{1016C032-7224-9640-AB6D-3572776FCF96}" destId="{8E261FCD-CAEC-C14F-8009-B46E792A73D5}" srcOrd="0" destOrd="0" presId="urn:microsoft.com/office/officeart/2005/8/layout/process5"/>
    <dgm:cxn modelId="{FD5BC24E-E6AF-5543-AF5F-348C160EC2D8}" type="presOf" srcId="{04E15A56-E5E9-234B-8054-0AFE2C35897A}" destId="{054B9A5F-AB39-2146-8C79-8A4E5B68E7A7}" srcOrd="1" destOrd="0" presId="urn:microsoft.com/office/officeart/2005/8/layout/process5"/>
    <dgm:cxn modelId="{3D2096AC-CE3D-5847-88F9-D546726C26A1}" type="presOf" srcId="{850F1D13-7B0D-9948-96A0-CBF0BB419BC5}" destId="{FD1449D5-C1D6-DF40-9CF1-51B0FF26B5FB}" srcOrd="0" destOrd="0" presId="urn:microsoft.com/office/officeart/2005/8/layout/process5"/>
    <dgm:cxn modelId="{8A0EE290-C764-C044-A55D-B1152578D248}" type="presOf" srcId="{63D79849-8203-9E44-91EF-CD55FE8773DC}" destId="{63E79087-13D1-4647-965C-83F553D68554}" srcOrd="0" destOrd="0" presId="urn:microsoft.com/office/officeart/2005/8/layout/process5"/>
    <dgm:cxn modelId="{402626B6-D853-F644-9E30-14E40857DE04}" srcId="{D7493F2D-0064-1A40-B625-4254BCBDB92A}" destId="{1016C032-7224-9640-AB6D-3572776FCF96}" srcOrd="0" destOrd="0" parTransId="{8C5BEBFC-9F1E-2646-A938-79203FF7DCAB}" sibTransId="{F31DC75F-8733-7548-8ACA-3C5895ACA2A1}"/>
    <dgm:cxn modelId="{75EEC12B-A7E3-D241-966B-C5EBA8F8BDF9}" type="presOf" srcId="{9AC50D55-7F19-5345-BEC9-39585AF78B2D}" destId="{64C7FC7E-D3DC-6E4C-93C5-F4195F8B4058}" srcOrd="0" destOrd="0" presId="urn:microsoft.com/office/officeart/2005/8/layout/process5"/>
    <dgm:cxn modelId="{D6A017F1-CFCC-3C40-AF93-29642BB82372}" type="presOf" srcId="{F31DC75F-8733-7548-8ACA-3C5895ACA2A1}" destId="{2F9F62DF-35B8-D048-82C5-12815D89E022}" srcOrd="0" destOrd="0" presId="urn:microsoft.com/office/officeart/2005/8/layout/process5"/>
    <dgm:cxn modelId="{6FE99D9D-3D1D-7548-8180-F67FEB7475DB}" type="presOf" srcId="{8B794D9D-848C-FA42-86FB-975B68882A50}" destId="{7F48684B-86C7-E240-BA9A-0D2299251DB3}" srcOrd="0" destOrd="0" presId="urn:microsoft.com/office/officeart/2005/8/layout/process5"/>
    <dgm:cxn modelId="{4D17EA06-E15F-AC47-B489-EAB4E1B8792F}" srcId="{D7493F2D-0064-1A40-B625-4254BCBDB92A}" destId="{F1565944-162E-3A4D-A471-933DC503CE49}" srcOrd="4" destOrd="0" parTransId="{83DD2E42-CD9C-C542-BBF8-2DF453590102}" sibTransId="{9AC50D55-7F19-5345-BEC9-39585AF78B2D}"/>
    <dgm:cxn modelId="{67710F58-CF85-C240-B40E-30ED8FD0B98C}" type="presOf" srcId="{8B794D9D-848C-FA42-86FB-975B68882A50}" destId="{1D24E864-BC29-584B-B748-F6F7DFDF6157}" srcOrd="1" destOrd="0" presId="urn:microsoft.com/office/officeart/2005/8/layout/process5"/>
    <dgm:cxn modelId="{2AAC265C-652B-D243-AB10-4F04716444B6}" type="presOf" srcId="{9AC50D55-7F19-5345-BEC9-39585AF78B2D}" destId="{3C4D8DAC-E1EE-B544-B72D-73CB0A196A95}" srcOrd="1" destOrd="0" presId="urn:microsoft.com/office/officeart/2005/8/layout/process5"/>
    <dgm:cxn modelId="{1DDBCE87-972D-2240-84DC-44AB031CC936}" type="presOf" srcId="{D7493F2D-0064-1A40-B625-4254BCBDB92A}" destId="{4B3E6C55-710A-6A48-9ED6-49C20E82A1E8}" srcOrd="0" destOrd="0" presId="urn:microsoft.com/office/officeart/2005/8/layout/process5"/>
    <dgm:cxn modelId="{023F133E-1A59-1842-AAE4-4D25432BDA68}" type="presOf" srcId="{8B745FA4-E8E0-2F47-8315-C3F7B87D956F}" destId="{3693DF4B-E7D2-954B-A915-EC34FCDC18E0}" srcOrd="0" destOrd="0" presId="urn:microsoft.com/office/officeart/2005/8/layout/process5"/>
    <dgm:cxn modelId="{4AB33FE7-7FF7-804D-B14E-5F72F5255E47}" srcId="{D7493F2D-0064-1A40-B625-4254BCBDB92A}" destId="{0FDE3C15-B7BC-1349-BCD0-A650EABBFF7E}" srcOrd="1" destOrd="0" parTransId="{83631FB3-6296-1848-8F4A-CD7E6F80109C}" sibTransId="{8B745FA4-E8E0-2F47-8315-C3F7B87D956F}"/>
    <dgm:cxn modelId="{E9F642F4-CF06-BD4C-B0C7-2E72D8306EA0}" type="presParOf" srcId="{4B3E6C55-710A-6A48-9ED6-49C20E82A1E8}" destId="{8E261FCD-CAEC-C14F-8009-B46E792A73D5}" srcOrd="0" destOrd="0" presId="urn:microsoft.com/office/officeart/2005/8/layout/process5"/>
    <dgm:cxn modelId="{D8C0CA09-3D95-864E-ACCC-3737E4235DBF}" type="presParOf" srcId="{4B3E6C55-710A-6A48-9ED6-49C20E82A1E8}" destId="{2F9F62DF-35B8-D048-82C5-12815D89E022}" srcOrd="1" destOrd="0" presId="urn:microsoft.com/office/officeart/2005/8/layout/process5"/>
    <dgm:cxn modelId="{300CFC4E-5F2A-0F4E-96E5-C4D25B25F43B}" type="presParOf" srcId="{2F9F62DF-35B8-D048-82C5-12815D89E022}" destId="{7EE0B7B3-6A4B-7C49-B777-869802C8A338}" srcOrd="0" destOrd="0" presId="urn:microsoft.com/office/officeart/2005/8/layout/process5"/>
    <dgm:cxn modelId="{8515BD7D-8492-6349-8D07-DF9606CCDB63}" type="presParOf" srcId="{4B3E6C55-710A-6A48-9ED6-49C20E82A1E8}" destId="{4694C86F-9917-3942-8E78-FB66FF81E593}" srcOrd="2" destOrd="0" presId="urn:microsoft.com/office/officeart/2005/8/layout/process5"/>
    <dgm:cxn modelId="{74489DF2-123F-5C4E-B1E8-C8F9A9EAE370}" type="presParOf" srcId="{4B3E6C55-710A-6A48-9ED6-49C20E82A1E8}" destId="{3693DF4B-E7D2-954B-A915-EC34FCDC18E0}" srcOrd="3" destOrd="0" presId="urn:microsoft.com/office/officeart/2005/8/layout/process5"/>
    <dgm:cxn modelId="{B8203A25-86C7-564B-A23E-F0DA3A49E345}" type="presParOf" srcId="{3693DF4B-E7D2-954B-A915-EC34FCDC18E0}" destId="{0E739045-5DDD-8A49-B5EF-A707529B5F4A}" srcOrd="0" destOrd="0" presId="urn:microsoft.com/office/officeart/2005/8/layout/process5"/>
    <dgm:cxn modelId="{8EE88CA1-2CE0-C549-B1B2-5C233CF907CA}" type="presParOf" srcId="{4B3E6C55-710A-6A48-9ED6-49C20E82A1E8}" destId="{6E5C4EAB-A8E2-2A49-A422-44FA8C2D69BF}" srcOrd="4" destOrd="0" presId="urn:microsoft.com/office/officeart/2005/8/layout/process5"/>
    <dgm:cxn modelId="{730AEAD3-141F-C149-95E5-051D951FFAFF}" type="presParOf" srcId="{4B3E6C55-710A-6A48-9ED6-49C20E82A1E8}" destId="{767175F3-6C46-FB45-B55F-78B6B518C7D5}" srcOrd="5" destOrd="0" presId="urn:microsoft.com/office/officeart/2005/8/layout/process5"/>
    <dgm:cxn modelId="{13433032-80A9-4B43-A0FD-DE356D36F86B}" type="presParOf" srcId="{767175F3-6C46-FB45-B55F-78B6B518C7D5}" destId="{054B9A5F-AB39-2146-8C79-8A4E5B68E7A7}" srcOrd="0" destOrd="0" presId="urn:microsoft.com/office/officeart/2005/8/layout/process5"/>
    <dgm:cxn modelId="{AC6B711A-52B8-2143-ACD8-A0BC205B2CE0}" type="presParOf" srcId="{4B3E6C55-710A-6A48-9ED6-49C20E82A1E8}" destId="{3AFBAABF-249B-2549-B3F9-3689489507D2}" srcOrd="6" destOrd="0" presId="urn:microsoft.com/office/officeart/2005/8/layout/process5"/>
    <dgm:cxn modelId="{1AD25B96-1857-CD43-89A1-EFC54BA8213B}" type="presParOf" srcId="{4B3E6C55-710A-6A48-9ED6-49C20E82A1E8}" destId="{7F48684B-86C7-E240-BA9A-0D2299251DB3}" srcOrd="7" destOrd="0" presId="urn:microsoft.com/office/officeart/2005/8/layout/process5"/>
    <dgm:cxn modelId="{E6A8A41E-4EF6-DA4C-A2FC-1B3491B33E7E}" type="presParOf" srcId="{7F48684B-86C7-E240-BA9A-0D2299251DB3}" destId="{1D24E864-BC29-584B-B748-F6F7DFDF6157}" srcOrd="0" destOrd="0" presId="urn:microsoft.com/office/officeart/2005/8/layout/process5"/>
    <dgm:cxn modelId="{BD360662-2808-4B4D-B9FA-018C456CDA89}" type="presParOf" srcId="{4B3E6C55-710A-6A48-9ED6-49C20E82A1E8}" destId="{3F90AA2B-F552-5B43-BAC4-9069BBBA0A7A}" srcOrd="8" destOrd="0" presId="urn:microsoft.com/office/officeart/2005/8/layout/process5"/>
    <dgm:cxn modelId="{F373298F-FF2A-BD47-9711-C2D109035EB7}" type="presParOf" srcId="{4B3E6C55-710A-6A48-9ED6-49C20E82A1E8}" destId="{64C7FC7E-D3DC-6E4C-93C5-F4195F8B4058}" srcOrd="9" destOrd="0" presId="urn:microsoft.com/office/officeart/2005/8/layout/process5"/>
    <dgm:cxn modelId="{EBF44288-A083-AE48-81FC-F9BD626334D6}" type="presParOf" srcId="{64C7FC7E-D3DC-6E4C-93C5-F4195F8B4058}" destId="{3C4D8DAC-E1EE-B544-B72D-73CB0A196A95}" srcOrd="0" destOrd="0" presId="urn:microsoft.com/office/officeart/2005/8/layout/process5"/>
    <dgm:cxn modelId="{06455A4A-9034-E04D-9224-933D50847850}" type="presParOf" srcId="{4B3E6C55-710A-6A48-9ED6-49C20E82A1E8}" destId="{D2417A09-10EA-5241-9D0D-5C06EF29287C}" srcOrd="10" destOrd="0" presId="urn:microsoft.com/office/officeart/2005/8/layout/process5"/>
    <dgm:cxn modelId="{3B89C55A-09E2-C74B-9844-1F85CE87C618}" type="presParOf" srcId="{4B3E6C55-710A-6A48-9ED6-49C20E82A1E8}" destId="{63E79087-13D1-4647-965C-83F553D68554}" srcOrd="11" destOrd="0" presId="urn:microsoft.com/office/officeart/2005/8/layout/process5"/>
    <dgm:cxn modelId="{B2B0C9D3-B70E-F547-A979-02A78F51213D}" type="presParOf" srcId="{63E79087-13D1-4647-965C-83F553D68554}" destId="{4B947BDF-4742-7E43-9A2B-F3012C2BB8A4}" srcOrd="0" destOrd="0" presId="urn:microsoft.com/office/officeart/2005/8/layout/process5"/>
    <dgm:cxn modelId="{3D419E0E-8ED9-3746-9EA6-5D71D77E2D24}" type="presParOf" srcId="{4B3E6C55-710A-6A48-9ED6-49C20E82A1E8}" destId="{FD1449D5-C1D6-DF40-9CF1-51B0FF26B5FB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61FCD-CAEC-C14F-8009-B46E792A73D5}">
      <dsp:nvSpPr>
        <dsp:cNvPr id="0" name=""/>
        <dsp:cNvSpPr/>
      </dsp:nvSpPr>
      <dsp:spPr>
        <a:xfrm>
          <a:off x="0" y="0"/>
          <a:ext cx="1562695" cy="937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Set Initial Conditions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7462" y="27462"/>
        <a:ext cx="1507771" cy="882693"/>
      </dsp:txXfrm>
    </dsp:sp>
    <dsp:sp modelId="{2F9F62DF-35B8-D048-82C5-12815D89E022}">
      <dsp:nvSpPr>
        <dsp:cNvPr id="0" name=""/>
        <dsp:cNvSpPr/>
      </dsp:nvSpPr>
      <dsp:spPr>
        <a:xfrm rot="752">
          <a:off x="1717565" y="275280"/>
          <a:ext cx="373097" cy="3875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717565" y="352778"/>
        <a:ext cx="261168" cy="232528"/>
      </dsp:txXfrm>
    </dsp:sp>
    <dsp:sp modelId="{4694C86F-9917-3942-8E78-FB66FF81E593}">
      <dsp:nvSpPr>
        <dsp:cNvPr id="0" name=""/>
        <dsp:cNvSpPr/>
      </dsp:nvSpPr>
      <dsp:spPr>
        <a:xfrm>
          <a:off x="2266652" y="496"/>
          <a:ext cx="1562695" cy="937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Calculate </a:t>
          </a:r>
          <a:r>
            <a:rPr lang="en-US" sz="1400" kern="1200" dirty="0" err="1" smtClean="0">
              <a:solidFill>
                <a:schemeClr val="bg1"/>
              </a:solidFill>
            </a:rPr>
            <a:t>Timestep</a:t>
          </a:r>
          <a:r>
            <a:rPr lang="en-US" sz="1400" kern="1200" dirty="0" smtClean="0">
              <a:solidFill>
                <a:schemeClr val="bg1"/>
              </a:solidFill>
            </a:rPr>
            <a:t> based on CFL Condition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294114" y="27958"/>
        <a:ext cx="1507771" cy="882693"/>
      </dsp:txXfrm>
    </dsp:sp>
    <dsp:sp modelId="{3693DF4B-E7D2-954B-A915-EC34FCDC18E0}">
      <dsp:nvSpPr>
        <dsp:cNvPr id="0" name=""/>
        <dsp:cNvSpPr/>
      </dsp:nvSpPr>
      <dsp:spPr>
        <a:xfrm>
          <a:off x="3966864" y="275530"/>
          <a:ext cx="331291" cy="3875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966864" y="353040"/>
        <a:ext cx="231904" cy="232528"/>
      </dsp:txXfrm>
    </dsp:sp>
    <dsp:sp modelId="{6E5C4EAB-A8E2-2A49-A422-44FA8C2D69BF}">
      <dsp:nvSpPr>
        <dsp:cNvPr id="0" name=""/>
        <dsp:cNvSpPr/>
      </dsp:nvSpPr>
      <dsp:spPr>
        <a:xfrm>
          <a:off x="4454425" y="496"/>
          <a:ext cx="1562695" cy="937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Enforce Boundary Conditions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481887" y="27958"/>
        <a:ext cx="1507771" cy="882693"/>
      </dsp:txXfrm>
    </dsp:sp>
    <dsp:sp modelId="{767175F3-6C46-FB45-B55F-78B6B518C7D5}">
      <dsp:nvSpPr>
        <dsp:cNvPr id="0" name=""/>
        <dsp:cNvSpPr/>
      </dsp:nvSpPr>
      <dsp:spPr>
        <a:xfrm rot="5400000">
          <a:off x="5070127" y="1047501"/>
          <a:ext cx="331291" cy="3875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5119509" y="1075630"/>
        <a:ext cx="232528" cy="231904"/>
      </dsp:txXfrm>
    </dsp:sp>
    <dsp:sp modelId="{3AFBAABF-249B-2549-B3F9-3689489507D2}">
      <dsp:nvSpPr>
        <dsp:cNvPr id="0" name=""/>
        <dsp:cNvSpPr/>
      </dsp:nvSpPr>
      <dsp:spPr>
        <a:xfrm>
          <a:off x="4454425" y="1563191"/>
          <a:ext cx="1562695" cy="937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Calculate grid velocities for the next </a:t>
          </a:r>
          <a:r>
            <a:rPr lang="en-US" sz="1400" kern="1200" dirty="0" err="1" smtClean="0">
              <a:solidFill>
                <a:schemeClr val="bg1"/>
              </a:solidFill>
            </a:rPr>
            <a:t>Timestep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481887" y="1590653"/>
        <a:ext cx="1507771" cy="882693"/>
      </dsp:txXfrm>
    </dsp:sp>
    <dsp:sp modelId="{7F48684B-86C7-E240-BA9A-0D2299251DB3}">
      <dsp:nvSpPr>
        <dsp:cNvPr id="0" name=""/>
        <dsp:cNvSpPr/>
      </dsp:nvSpPr>
      <dsp:spPr>
        <a:xfrm rot="10800000">
          <a:off x="3985617" y="1838225"/>
          <a:ext cx="331291" cy="3875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4085004" y="1915735"/>
        <a:ext cx="231904" cy="232528"/>
      </dsp:txXfrm>
    </dsp:sp>
    <dsp:sp modelId="{3F90AA2B-F552-5B43-BAC4-9069BBBA0A7A}">
      <dsp:nvSpPr>
        <dsp:cNvPr id="0" name=""/>
        <dsp:cNvSpPr/>
      </dsp:nvSpPr>
      <dsp:spPr>
        <a:xfrm>
          <a:off x="2266652" y="1563191"/>
          <a:ext cx="1562695" cy="937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Increment </a:t>
          </a:r>
          <a:r>
            <a:rPr lang="en-US" sz="1400" kern="1200" dirty="0" err="1" smtClean="0">
              <a:solidFill>
                <a:schemeClr val="bg1"/>
              </a:solidFill>
            </a:rPr>
            <a:t>Timestep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294114" y="1590653"/>
        <a:ext cx="1507771" cy="882693"/>
      </dsp:txXfrm>
    </dsp:sp>
    <dsp:sp modelId="{64C7FC7E-D3DC-6E4C-93C5-F4195F8B4058}">
      <dsp:nvSpPr>
        <dsp:cNvPr id="0" name=""/>
        <dsp:cNvSpPr/>
      </dsp:nvSpPr>
      <dsp:spPr>
        <a:xfrm rot="10800000">
          <a:off x="1797843" y="1838225"/>
          <a:ext cx="331291" cy="3875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897230" y="1915735"/>
        <a:ext cx="231904" cy="232528"/>
      </dsp:txXfrm>
    </dsp:sp>
    <dsp:sp modelId="{D2417A09-10EA-5241-9D0D-5C06EF29287C}">
      <dsp:nvSpPr>
        <dsp:cNvPr id="0" name=""/>
        <dsp:cNvSpPr/>
      </dsp:nvSpPr>
      <dsp:spPr>
        <a:xfrm>
          <a:off x="78878" y="1563191"/>
          <a:ext cx="1562695" cy="937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Meet End Condition?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06340" y="1590653"/>
        <a:ext cx="1507771" cy="882693"/>
      </dsp:txXfrm>
    </dsp:sp>
    <dsp:sp modelId="{63E79087-13D1-4647-965C-83F553D68554}">
      <dsp:nvSpPr>
        <dsp:cNvPr id="0" name=""/>
        <dsp:cNvSpPr/>
      </dsp:nvSpPr>
      <dsp:spPr>
        <a:xfrm rot="5400000">
          <a:off x="694580" y="2610197"/>
          <a:ext cx="331291" cy="3875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743962" y="2638326"/>
        <a:ext cx="232528" cy="231904"/>
      </dsp:txXfrm>
    </dsp:sp>
    <dsp:sp modelId="{FD1449D5-C1D6-DF40-9CF1-51B0FF26B5FB}">
      <dsp:nvSpPr>
        <dsp:cNvPr id="0" name=""/>
        <dsp:cNvSpPr/>
      </dsp:nvSpPr>
      <dsp:spPr>
        <a:xfrm>
          <a:off x="78878" y="3125886"/>
          <a:ext cx="1562695" cy="937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End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06340" y="3153348"/>
        <a:ext cx="1507771" cy="882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B9DE-B5DD-504F-A428-D6D5CF6A03AC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D735-63DB-5643-88D4-663B6B0BB8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B9DE-B5DD-504F-A428-D6D5CF6A03AC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D735-63DB-5643-88D4-663B6B0BB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B9DE-B5DD-504F-A428-D6D5CF6A03AC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D735-63DB-5643-88D4-663B6B0BB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B9DE-B5DD-504F-A428-D6D5CF6A03AC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D735-63DB-5643-88D4-663B6B0BB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B9DE-B5DD-504F-A428-D6D5CF6A03AC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792D735-63DB-5643-88D4-663B6B0BB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B9DE-B5DD-504F-A428-D6D5CF6A03AC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D735-63DB-5643-88D4-663B6B0BB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B9DE-B5DD-504F-A428-D6D5CF6A03AC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D735-63DB-5643-88D4-663B6B0BB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B9DE-B5DD-504F-A428-D6D5CF6A03AC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D735-63DB-5643-88D4-663B6B0BB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B9DE-B5DD-504F-A428-D6D5CF6A03AC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D735-63DB-5643-88D4-663B6B0BB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B9DE-B5DD-504F-A428-D6D5CF6A03AC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D735-63DB-5643-88D4-663B6B0BB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B9DE-B5DD-504F-A428-D6D5CF6A03AC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D735-63DB-5643-88D4-663B6B0BB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7AB9DE-B5DD-504F-A428-D6D5CF6A03AC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92D735-63DB-5643-88D4-663B6B0BB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5.emf"/><Relationship Id="rId9" Type="http://schemas.openxmlformats.org/officeDocument/2006/relationships/oleObject" Target="../embeddings/Microsoft_Equation5.bin"/><Relationship Id="rId10" Type="http://schemas.openxmlformats.org/officeDocument/2006/relationships/image" Target="../media/image1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Users/jonn/Desktop/FluidMechanics/burger.mp4" TargetMode="External"/><Relationship Id="rId4" Type="http://schemas.openxmlformats.org/officeDocument/2006/relationships/slideLayout" Target="../slideLayouts/slideLayout2.xml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7.emf"/><Relationship Id="rId7" Type="http://schemas.openxmlformats.org/officeDocument/2006/relationships/image" Target="../media/image19.png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8.emf"/><Relationship Id="rId1" Type="http://schemas.openxmlformats.org/officeDocument/2006/relationships/vmlDrawing" Target="../drawings/vmlDrawing7.vml"/><Relationship Id="rId2" Type="http://schemas.microsoft.com/office/2007/relationships/media" Target="file://localhost/Users/jonn/Desktop/FluidMechanics/burger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Users/jonn/Desktop/FluidMechanics/saved3.mp4" TargetMode="Externa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0.e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21.emf"/><Relationship Id="rId1" Type="http://schemas.openxmlformats.org/officeDocument/2006/relationships/vmlDrawing" Target="../drawings/vmlDrawing8.vml"/><Relationship Id="rId2" Type="http://schemas.microsoft.com/office/2007/relationships/media" Target="file://localhost/Users/jonn/Desktop/FluidMechanics/saved3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Users/jonn/Desktop/FluidMechanics/burger.mp4" TargetMode="External"/><Relationship Id="rId4" Type="http://schemas.openxmlformats.org/officeDocument/2006/relationships/slideLayout" Target="../slideLayouts/slideLayout2.xml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4.emf"/><Relationship Id="rId9" Type="http://schemas.openxmlformats.org/officeDocument/2006/relationships/image" Target="../media/image25.png"/><Relationship Id="rId1" Type="http://schemas.openxmlformats.org/officeDocument/2006/relationships/vmlDrawing" Target="../drawings/vmlDrawing9.vml"/><Relationship Id="rId2" Type="http://schemas.microsoft.com/office/2007/relationships/media" Target="file://localhost/Users/jonn/Desktop/FluidMechanics/burger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31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3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3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3.e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4.emf"/><Relationship Id="rId9" Type="http://schemas.openxmlformats.org/officeDocument/2006/relationships/oleObject" Target="../embeddings/Microsoft_Equation4.bin"/><Relationship Id="rId10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28600"/>
            <a:ext cx="8417170" cy="25908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970" y="533400"/>
            <a:ext cx="8229600" cy="1828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Computational </a:t>
            </a:r>
            <a:r>
              <a:rPr lang="en-US" sz="3600" dirty="0" smtClean="0"/>
              <a:t>methods used in </a:t>
            </a:r>
            <a:r>
              <a:rPr lang="en-US" sz="3600" dirty="0" smtClean="0"/>
              <a:t>solving the </a:t>
            </a:r>
            <a:r>
              <a:rPr lang="en-US" sz="3600" dirty="0" err="1" smtClean="0"/>
              <a:t>Navier</a:t>
            </a:r>
            <a:r>
              <a:rPr lang="en-US" sz="3600" dirty="0" smtClean="0"/>
              <a:t> Stokes Equation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Presenter:  Jonathon </a:t>
            </a:r>
            <a:r>
              <a:rPr lang="en-US" dirty="0" err="1" smtClean="0"/>
              <a:t>Nooner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630" y="274638"/>
            <a:ext cx="8417170" cy="11430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Diffusive Burger’s Equation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1600200"/>
            <a:ext cx="8229600" cy="381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1981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104900" y="2668588"/>
            <a:ext cx="7048500" cy="1588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0" y="2670176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For an explicit representation of this equation, we solve for the state of the next </a:t>
            </a:r>
            <a:r>
              <a:rPr lang="en-US" dirty="0" err="1" smtClean="0">
                <a:solidFill>
                  <a:schemeClr val="bg1"/>
                </a:solidFill>
              </a:rPr>
              <a:t>timestep</a:t>
            </a:r>
            <a:r>
              <a:rPr lang="en-US" dirty="0" smtClean="0">
                <a:solidFill>
                  <a:schemeClr val="bg1"/>
                </a:solidFill>
              </a:rPr>
              <a:t>.   </a:t>
            </a: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/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2219325" y="1752600"/>
          <a:ext cx="45275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name="Equation" r:id="rId3" imgW="2705100" imgH="381000" progId="Equation.3">
                  <p:embed/>
                </p:oleObj>
              </mc:Choice>
              <mc:Fallback>
                <p:oleObj name="Equation" r:id="rId3" imgW="2705100" imgH="38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1752600"/>
                        <a:ext cx="45275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2008188" y="4695825"/>
          <a:ext cx="49514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5" name="Equation" r:id="rId5" imgW="2959100" imgH="381000" progId="Equation.3">
                  <p:embed/>
                </p:oleObj>
              </mc:Choice>
              <mc:Fallback>
                <p:oleObj name="Equation" r:id="rId5" imgW="2959100" imgH="381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4695825"/>
                        <a:ext cx="4951412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1450975" y="3487737"/>
            <a:ext cx="371475" cy="250825"/>
          </a:xfrm>
          <a:prstGeom prst="ellipse">
            <a:avLst/>
          </a:prstGeom>
          <a:solidFill>
            <a:srgbClr val="00009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73862" y="3487737"/>
            <a:ext cx="371475" cy="250825"/>
          </a:xfrm>
          <a:prstGeom prst="ellipse">
            <a:avLst/>
          </a:prstGeom>
          <a:solidFill>
            <a:srgbClr val="00009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33862" y="3487736"/>
            <a:ext cx="371475" cy="250825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76525" y="3487737"/>
            <a:ext cx="371475" cy="250825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72125" y="3487736"/>
            <a:ext cx="371475" cy="250825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50975" y="4267200"/>
            <a:ext cx="371475" cy="250825"/>
          </a:xfrm>
          <a:prstGeom prst="ellipse">
            <a:avLst/>
          </a:prstGeom>
          <a:solidFill>
            <a:srgbClr val="00009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73862" y="4267200"/>
            <a:ext cx="371475" cy="250825"/>
          </a:xfrm>
          <a:prstGeom prst="ellipse">
            <a:avLst/>
          </a:prstGeom>
          <a:solidFill>
            <a:srgbClr val="00009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33862" y="4267200"/>
            <a:ext cx="371475" cy="250825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76525" y="4267200"/>
            <a:ext cx="371475" cy="250825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72125" y="4267200"/>
            <a:ext cx="371475" cy="250825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9600" y="3487736"/>
            <a:ext cx="1212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n</a:t>
            </a:r>
            <a:r>
              <a:rPr lang="en-US" sz="1400" dirty="0" smtClean="0">
                <a:solidFill>
                  <a:schemeClr val="bg1"/>
                </a:solidFill>
              </a:rPr>
              <a:t> + 1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4210248"/>
            <a:ext cx="1212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n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779588" y="3795513"/>
            <a:ext cx="896937" cy="41473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2627115" y="4002882"/>
            <a:ext cx="414736" cy="15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3048000" y="3796308"/>
            <a:ext cx="1185862" cy="47089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630" y="274638"/>
            <a:ext cx="8417170" cy="11430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CFL Condition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1600200"/>
            <a:ext cx="8229600" cy="381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1981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104900" y="2668588"/>
            <a:ext cx="7048500" cy="1588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0" y="2670176"/>
            <a:ext cx="777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We are describing a continuous system using a discrete domain.  Based on the rate that the velocity information is changing, you might think that there is a limit to how coarsely one can represent a continuum using a discrete domain… and you would be right! </a:t>
            </a: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2008188" y="1752600"/>
          <a:ext cx="49514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6" name="Equation" r:id="rId3" imgW="2959100" imgH="381000" progId="Equation.3">
                  <p:embed/>
                </p:oleObj>
              </mc:Choice>
              <mc:Fallback>
                <p:oleObj name="Equation" r:id="rId3" imgW="2959100" imgH="38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1752600"/>
                        <a:ext cx="4951412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960438" y="4038600"/>
          <a:ext cx="12795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7" name="Equation" r:id="rId5" imgW="901700" imgH="774700" progId="Equation.3">
                  <p:embed/>
                </p:oleObj>
              </mc:Choice>
              <mc:Fallback>
                <p:oleObj name="Equation" r:id="rId5" imgW="901700" imgH="774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038600"/>
                        <a:ext cx="1279525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2667000" y="4573588"/>
            <a:ext cx="60960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3622675" y="4003675"/>
          <a:ext cx="104457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8" name="Equation" r:id="rId7" imgW="736600" imgH="825500" progId="Equation.3">
                  <p:embed/>
                </p:oleObj>
              </mc:Choice>
              <mc:Fallback>
                <p:oleObj name="Equation" r:id="rId7" imgW="736600" imgH="8255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75" y="4003675"/>
                        <a:ext cx="1044575" cy="1169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6096000" y="4356437"/>
          <a:ext cx="1600200" cy="434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9" name="Equation" r:id="rId9" imgW="1130300" imgH="177800" progId="Equation.3">
                  <p:embed/>
                </p:oleObj>
              </mc:Choice>
              <mc:Fallback>
                <p:oleObj name="Equation" r:id="rId9" imgW="11303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356437"/>
                        <a:ext cx="1600200" cy="4343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>
          <a:xfrm>
            <a:off x="5181600" y="4575176"/>
            <a:ext cx="60960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630" y="274638"/>
            <a:ext cx="8417170" cy="11430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1955800"/>
            <a:ext cx="8229600" cy="381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1981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15240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705100" y="304231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05100" y="440793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 rot="2605105">
            <a:off x="3200400" y="2961859"/>
            <a:ext cx="484632" cy="328136"/>
          </a:xfrm>
          <a:prstGeom prst="upArrow">
            <a:avLst/>
          </a:prstGeom>
          <a:solidFill>
            <a:srgbClr val="E8E4C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630" y="274638"/>
            <a:ext cx="8417170" cy="11430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Output from Burger Equation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1600200"/>
            <a:ext cx="8229600" cy="381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3400" y="5562600"/>
            <a:ext cx="8229600" cy="10731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1981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430838" y="5562600"/>
          <a:ext cx="33321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4" name="Equation" r:id="rId5" imgW="1638300" imgH="1130300" progId="Equation.3">
                  <p:embed/>
                </p:oleObj>
              </mc:Choice>
              <mc:Fallback>
                <p:oleObj name="Equation" r:id="rId5" imgW="1638300" imgH="1130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5562600"/>
                        <a:ext cx="3332162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urger.mp4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9630" y="1600200"/>
            <a:ext cx="8417170" cy="3810000"/>
          </a:xfrm>
          <a:prstGeom prst="rect">
            <a:avLst/>
          </a:prstGeom>
        </p:spPr>
      </p:pic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533400" y="5562600"/>
          <a:ext cx="32766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5" name="Equation" r:id="rId8" imgW="2705100" imgH="381000" progId="Equation.3">
                  <p:embed/>
                </p:oleObj>
              </mc:Choice>
              <mc:Fallback>
                <p:oleObj name="Equation" r:id="rId8" imgW="2705100" imgH="381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562600"/>
                        <a:ext cx="32766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630" y="274638"/>
            <a:ext cx="8417170" cy="11430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Output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5562600"/>
            <a:ext cx="8229600" cy="10731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1981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1" name="saved3.mp4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9630" y="1600200"/>
            <a:ext cx="8417170" cy="3703638"/>
          </a:xfrm>
          <a:prstGeom prst="rect">
            <a:avLst/>
          </a:prstGeom>
        </p:spPr>
      </p:pic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4011612" y="5654675"/>
          <a:ext cx="4675188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1" name="Equation" r:id="rId6" imgW="2298700" imgH="1257300" progId="Equation.3">
                  <p:embed/>
                </p:oleObj>
              </mc:Choice>
              <mc:Fallback>
                <p:oleObj name="Equation" r:id="rId6" imgW="2298700" imgH="1257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2" y="5654675"/>
                        <a:ext cx="4675188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533400" y="5562600"/>
          <a:ext cx="32766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2" name="Equation" r:id="rId8" imgW="2705100" imgH="381000" progId="Equation.3">
                  <p:embed/>
                </p:oleObj>
              </mc:Choice>
              <mc:Fallback>
                <p:oleObj name="Equation" r:id="rId8" imgW="2705100" imgH="38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562600"/>
                        <a:ext cx="32766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630" y="274638"/>
            <a:ext cx="8417170" cy="11430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 </a:t>
            </a:r>
            <a:r>
              <a:rPr lang="en-US" dirty="0"/>
              <a:t>c</a:t>
            </a:r>
            <a:r>
              <a:rPr lang="en-US" dirty="0" smtClean="0"/>
              <a:t>areful </a:t>
            </a:r>
            <a:r>
              <a:rPr lang="en-US" dirty="0" smtClean="0"/>
              <a:t>with your discretization scheme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5562600"/>
            <a:ext cx="8229600" cy="10731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1981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4605338" y="5703888"/>
          <a:ext cx="34861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1" name="Equation" r:id="rId5" imgW="1714500" imgH="1130300" progId="Equation.3">
                  <p:embed/>
                </p:oleObj>
              </mc:Choice>
              <mc:Fallback>
                <p:oleObj name="Equation" r:id="rId5" imgW="1714500" imgH="1130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338" y="5703888"/>
                        <a:ext cx="3486150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503238" y="5562600"/>
          <a:ext cx="33385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2" name="Equation" r:id="rId7" imgW="2755900" imgH="381000" progId="Equation.3">
                  <p:embed/>
                </p:oleObj>
              </mc:Choice>
              <mc:Fallback>
                <p:oleObj name="Equation" r:id="rId7" imgW="2755900" imgH="38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5562600"/>
                        <a:ext cx="3338512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urger.mp4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9630" y="1524000"/>
            <a:ext cx="85344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630" y="274638"/>
            <a:ext cx="8417170" cy="11430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2D Burgers Equation with Diffusion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1600200"/>
            <a:ext cx="8229600" cy="381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5562600"/>
            <a:ext cx="8229600" cy="10731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1981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104900" y="2901354"/>
            <a:ext cx="7048500" cy="1588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2825750" y="1600200"/>
          <a:ext cx="3651250" cy="1142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4" name="Equation" r:id="rId3" imgW="1981200" imgH="876300" progId="Equation.3">
                  <p:embed/>
                </p:oleObj>
              </mc:Choice>
              <mc:Fallback>
                <p:oleObj name="Equation" r:id="rId3" imgW="1981200" imgH="876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0" y="1600200"/>
                        <a:ext cx="3651250" cy="1142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14400" y="3048000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Note that it is not necessary for the viscosity to be the same in both directions. </a:t>
            </a: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No continuity equation yet, so conservation of mass per flow area is not necessarily obeyed.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630" y="274638"/>
            <a:ext cx="8417170" cy="11430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2D Burgers Equation </a:t>
            </a:r>
            <a:r>
              <a:rPr lang="en-US" dirty="0" err="1" smtClean="0"/>
              <a:t>Discretization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1600200"/>
            <a:ext cx="8229600" cy="381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5562600"/>
            <a:ext cx="8229600" cy="10731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715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981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2825750" y="1600200"/>
          <a:ext cx="3316288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4" name="Equation" r:id="rId3" imgW="1981200" imgH="876300" progId="Equation.3">
                  <p:embed/>
                </p:oleObj>
              </mc:Choice>
              <mc:Fallback>
                <p:oleObj name="Equation" r:id="rId3" imgW="1981200" imgH="876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0" y="1600200"/>
                        <a:ext cx="3316288" cy="164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609600" y="3581400"/>
          <a:ext cx="8077200" cy="169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5" name="Equation" r:id="rId5" imgW="5346700" imgH="901700" progId="Equation.3">
                  <p:embed/>
                </p:oleObj>
              </mc:Choice>
              <mc:Fallback>
                <p:oleObj name="Equation" r:id="rId5" imgW="5346700" imgH="901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81400"/>
                        <a:ext cx="8077200" cy="169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609600" y="3352800"/>
            <a:ext cx="7924800" cy="1588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630" y="274638"/>
            <a:ext cx="8417170" cy="11430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Shallow Water Equation Derivation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33585" y="1492529"/>
            <a:ext cx="8229600" cy="381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5562600"/>
            <a:ext cx="8229600" cy="10731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1600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62000" y="1845870"/>
            <a:ext cx="7199224" cy="1922579"/>
            <a:chOff x="801776" y="1811221"/>
            <a:chExt cx="7199224" cy="1922579"/>
          </a:xfrm>
        </p:grpSpPr>
        <p:grpSp>
          <p:nvGrpSpPr>
            <p:cNvPr id="12" name="Group 11"/>
            <p:cNvGrpSpPr/>
            <p:nvPr/>
          </p:nvGrpSpPr>
          <p:grpSpPr>
            <a:xfrm>
              <a:off x="801776" y="1811221"/>
              <a:ext cx="7199224" cy="1922579"/>
              <a:chOff x="801776" y="2567473"/>
              <a:chExt cx="7199224" cy="139492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801776" y="2567473"/>
                <a:ext cx="7199224" cy="1394927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1258976" y="2771694"/>
                <a:ext cx="5824134" cy="638675"/>
              </a:xfrm>
              <a:custGeom>
                <a:avLst/>
                <a:gdLst>
                  <a:gd name="connsiteX0" fmla="*/ 0 w 5824134"/>
                  <a:gd name="connsiteY0" fmla="*/ 129560 h 638675"/>
                  <a:gd name="connsiteX1" fmla="*/ 667805 w 5824134"/>
                  <a:gd name="connsiteY1" fmla="*/ 633201 h 638675"/>
                  <a:gd name="connsiteX2" fmla="*/ 2572691 w 5824134"/>
                  <a:gd name="connsiteY2" fmla="*/ 96714 h 638675"/>
                  <a:gd name="connsiteX3" fmla="*/ 5046853 w 5824134"/>
                  <a:gd name="connsiteY3" fmla="*/ 52919 h 638675"/>
                  <a:gd name="connsiteX4" fmla="*/ 5824134 w 5824134"/>
                  <a:gd name="connsiteY4" fmla="*/ 249996 h 63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24134" h="638675">
                    <a:moveTo>
                      <a:pt x="0" y="129560"/>
                    </a:moveTo>
                    <a:cubicBezTo>
                      <a:pt x="119511" y="384117"/>
                      <a:pt x="239023" y="638675"/>
                      <a:pt x="667805" y="633201"/>
                    </a:cubicBezTo>
                    <a:cubicBezTo>
                      <a:pt x="1096587" y="627727"/>
                      <a:pt x="1842850" y="193428"/>
                      <a:pt x="2572691" y="96714"/>
                    </a:cubicBezTo>
                    <a:cubicBezTo>
                      <a:pt x="3302532" y="0"/>
                      <a:pt x="4504946" y="27372"/>
                      <a:pt x="5046853" y="52919"/>
                    </a:cubicBezTo>
                    <a:cubicBezTo>
                      <a:pt x="5588760" y="78466"/>
                      <a:pt x="5824134" y="249996"/>
                      <a:pt x="5824134" y="249996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 rot="5400000">
              <a:off x="3033376" y="2587051"/>
              <a:ext cx="1553249" cy="15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4941553" y="2587844"/>
              <a:ext cx="1550071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>
            <a:off x="3200399" y="269466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104606" y="2693072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05199" y="2895600"/>
            <a:ext cx="30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11788" y="2895600"/>
            <a:ext cx="30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57600" y="3364468"/>
            <a:ext cx="38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467944" y="3397529"/>
            <a:ext cx="87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x+dx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029992" y="2322152"/>
            <a:ext cx="87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</a:t>
            </a:r>
            <a:r>
              <a:rPr lang="en-US" dirty="0" err="1" smtClean="0"/>
              <a:t>+du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315096" y="2325328"/>
            <a:ext cx="38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769430" y="1847458"/>
            <a:ext cx="95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h(x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638800" y="1845870"/>
            <a:ext cx="136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h(x+dx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24000" y="252353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dirty="0" smtClean="0"/>
              <a:t>=</a:t>
            </a:r>
            <a:r>
              <a:rPr lang="en-US" dirty="0" err="1" smtClean="0"/>
              <a:t>p</a:t>
            </a:r>
            <a:r>
              <a:rPr lang="en-US" baseline="-25000" dirty="0" err="1" smtClean="0"/>
              <a:t>o</a:t>
            </a:r>
            <a:endParaRPr lang="en-US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695302" y="3833594"/>
          <a:ext cx="850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8" name="Equation" r:id="rId3" imgW="698500" imgH="177800" progId="Equation.3">
                  <p:embed/>
                </p:oleObj>
              </mc:Choice>
              <mc:Fallback>
                <p:oleObj name="Equation" r:id="rId3" imgW="6985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302" y="3833594"/>
                        <a:ext cx="8509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882649" y="417195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Mass </a:t>
            </a:r>
            <a:r>
              <a:rPr lang="en-US" dirty="0" err="1" smtClean="0">
                <a:solidFill>
                  <a:schemeClr val="bg1"/>
                </a:solidFill>
              </a:rPr>
              <a:t>Flowrate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/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2900363" y="4171950"/>
          <a:ext cx="5229494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9" name="Equation" r:id="rId5" imgW="3289300" imgH="355600" progId="Equation.3">
                  <p:embed/>
                </p:oleObj>
              </mc:Choice>
              <mc:Fallback>
                <p:oleObj name="Equation" r:id="rId5" imgW="3289300" imgH="355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63" y="4171950"/>
                        <a:ext cx="5229494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3809999" y="4749464"/>
          <a:ext cx="13477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0" name="Equation" r:id="rId7" imgW="952500" imgH="355600" progId="Equation.3">
                  <p:embed/>
                </p:oleObj>
              </mc:Choice>
              <mc:Fallback>
                <p:oleObj name="Equation" r:id="rId7" imgW="952500" imgH="355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9" y="4749464"/>
                        <a:ext cx="1347788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1008854" y="4818282"/>
            <a:ext cx="314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1D Continuity Equation: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rot="5400000" flipH="1" flipV="1">
            <a:off x="574515" y="3263168"/>
            <a:ext cx="86073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07266" y="3692743"/>
            <a:ext cx="78978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387474" y="3324999"/>
            <a:ext cx="56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008854" y="2833593"/>
            <a:ext cx="56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</a:t>
            </a:r>
            <a:endParaRPr lang="en-US" dirty="0"/>
          </a:p>
        </p:txBody>
      </p:sp>
      <p:graphicFrame>
        <p:nvGraphicFramePr>
          <p:cNvPr id="65546" name="Object 10"/>
          <p:cNvGraphicFramePr>
            <a:graphicFrameLocks noChangeAspect="1"/>
          </p:cNvGraphicFramePr>
          <p:nvPr/>
        </p:nvGraphicFramePr>
        <p:xfrm>
          <a:off x="3996529" y="5843588"/>
          <a:ext cx="20669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1" name="Equation" r:id="rId9" imgW="1460500" imgH="393700" progId="Equation.3">
                  <p:embed/>
                </p:oleObj>
              </mc:Choice>
              <mc:Fallback>
                <p:oleObj name="Equation" r:id="rId9" imgW="1460500" imgH="3937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6529" y="5843588"/>
                        <a:ext cx="2066925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68424" y="5843588"/>
            <a:ext cx="314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2D Continuity Equation: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1570829" y="3395941"/>
            <a:ext cx="6019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630" y="274638"/>
            <a:ext cx="8417170" cy="11430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Shallow Water Equation Derivation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33585" y="1492529"/>
            <a:ext cx="8229600" cy="381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5562600"/>
            <a:ext cx="8229600" cy="10731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1600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3651248" y="3352800"/>
          <a:ext cx="2134394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2" name="Equation" r:id="rId3" imgW="1739900" imgH="393700" progId="Equation.3">
                  <p:embed/>
                </p:oleObj>
              </mc:Choice>
              <mc:Fallback>
                <p:oleObj name="Equation" r:id="rId3" imgW="1739900" imgH="393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48" y="3352800"/>
                        <a:ext cx="2134394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733426" y="3352800"/>
            <a:ext cx="27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Material Derivative: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8616" name="Object 8"/>
          <p:cNvGraphicFramePr>
            <a:graphicFrameLocks noChangeAspect="1"/>
          </p:cNvGraphicFramePr>
          <p:nvPr/>
        </p:nvGraphicFramePr>
        <p:xfrm>
          <a:off x="3651248" y="4440238"/>
          <a:ext cx="275748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3" name="Equation" r:id="rId5" imgW="2019300" imgH="825500" progId="Equation.3">
                  <p:embed/>
                </p:oleObj>
              </mc:Choice>
              <mc:Fallback>
                <p:oleObj name="Equation" r:id="rId5" imgW="2019300" imgH="8255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48" y="4440238"/>
                        <a:ext cx="2757488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4203700" y="1710730"/>
          <a:ext cx="1371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4" name="Equation" r:id="rId7" imgW="1371600" imgH="812800" progId="Equation.3">
                  <p:embed/>
                </p:oleObj>
              </mc:Choice>
              <mc:Fallback>
                <p:oleObj name="Equation" r:id="rId7" imgW="1371600" imgH="812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1710730"/>
                        <a:ext cx="13716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62000" y="4501634"/>
            <a:ext cx="27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Momentum Equations: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8620" name="Object 12"/>
          <p:cNvGraphicFramePr>
            <a:graphicFrameLocks noChangeAspect="1"/>
          </p:cNvGraphicFramePr>
          <p:nvPr/>
        </p:nvGraphicFramePr>
        <p:xfrm>
          <a:off x="3476625" y="5562600"/>
          <a:ext cx="2098675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5" name="Equation" r:id="rId9" imgW="1536700" imgH="1270000" progId="Equation.3">
                  <p:embed/>
                </p:oleObj>
              </mc:Choice>
              <mc:Fallback>
                <p:oleObj name="Equation" r:id="rId9" imgW="1536700" imgH="12700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25" y="5562600"/>
                        <a:ext cx="2098675" cy="1074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609600" y="5791200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Shallow Water Equations: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9600" y="1905000"/>
            <a:ext cx="27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Gravitational Potential: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630" y="274638"/>
            <a:ext cx="8417170" cy="11430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Finite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2279650"/>
            <a:ext cx="8229600" cy="31305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5562600"/>
            <a:ext cx="8229600" cy="10731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1038" y="25146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Suppose that we have an f(</a:t>
            </a:r>
            <a:r>
              <a:rPr lang="en-US" dirty="0" err="1" smtClean="0">
                <a:solidFill>
                  <a:schemeClr val="bg1"/>
                </a:solidFill>
              </a:rPr>
              <a:t>x,y,t</a:t>
            </a:r>
            <a:r>
              <a:rPr lang="en-US" smtClean="0">
                <a:solidFill>
                  <a:schemeClr val="bg1"/>
                </a:solidFill>
              </a:rPr>
              <a:t>):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    --- n is treated as a time index,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and j are treated as spatial indices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320644"/>
              </p:ext>
            </p:extLst>
          </p:nvPr>
        </p:nvGraphicFramePr>
        <p:xfrm>
          <a:off x="632561" y="3006130"/>
          <a:ext cx="482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5" name="Equation" r:id="rId3" imgW="203200" imgH="254000" progId="Equation.3">
                  <p:embed/>
                </p:oleObj>
              </mc:Choice>
              <mc:Fallback>
                <p:oleObj name="Equation" r:id="rId3" imgW="2032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2561" y="3006130"/>
                        <a:ext cx="482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737668"/>
              </p:ext>
            </p:extLst>
          </p:nvPr>
        </p:nvGraphicFramePr>
        <p:xfrm>
          <a:off x="661694" y="3657600"/>
          <a:ext cx="253870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6" name="Equation" r:id="rId5" imgW="927100" imgH="901700" progId="Equation.3">
                  <p:embed/>
                </p:oleObj>
              </mc:Choice>
              <mc:Fallback>
                <p:oleObj name="Equation" r:id="rId5" imgW="9271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1694" y="3657600"/>
                        <a:ext cx="2538705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67972"/>
              </p:ext>
            </p:extLst>
          </p:nvPr>
        </p:nvGraphicFramePr>
        <p:xfrm>
          <a:off x="4419600" y="3657600"/>
          <a:ext cx="3447974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7" name="Equation" r:id="rId7" imgW="1460500" imgH="901700" progId="Equation.3">
                  <p:embed/>
                </p:oleObj>
              </mc:Choice>
              <mc:Fallback>
                <p:oleObj name="Equation" r:id="rId7" imgW="14605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9600" y="3657600"/>
                        <a:ext cx="3447974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569051"/>
              </p:ext>
            </p:extLst>
          </p:nvPr>
        </p:nvGraphicFramePr>
        <p:xfrm>
          <a:off x="3390900" y="5643745"/>
          <a:ext cx="2057400" cy="863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8" name="Equation" r:id="rId9" imgW="914400" imgH="419100" progId="Equation.3">
                  <p:embed/>
                </p:oleObj>
              </mc:Choice>
              <mc:Fallback>
                <p:oleObj name="Equation" r:id="rId9" imgW="9144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90900" y="5643745"/>
                        <a:ext cx="2057400" cy="863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830" y="2438400"/>
            <a:ext cx="8417170" cy="16764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830" y="1981200"/>
            <a:ext cx="8229600" cy="1828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Any Questions?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630" y="274638"/>
            <a:ext cx="8417170" cy="11430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Navier</a:t>
            </a:r>
            <a:r>
              <a:rPr lang="en-US" dirty="0" smtClean="0"/>
              <a:t> Stokes?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2279650"/>
            <a:ext cx="8229600" cy="31305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5562600"/>
            <a:ext cx="8229600" cy="10731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1038" y="2514600"/>
            <a:ext cx="77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Navier</a:t>
            </a:r>
            <a:r>
              <a:rPr lang="en-US" dirty="0" smtClean="0">
                <a:solidFill>
                  <a:schemeClr val="bg1"/>
                </a:solidFill>
              </a:rPr>
              <a:t> Stokes Equations represent the momentum of a fluid.   A fluid is anything that flows, it includes:  air, water, oil, glass (over very long time frames).</a:t>
            </a:r>
          </a:p>
          <a:p>
            <a:pPr marL="285750" indent="-285750">
              <a:buFontTx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Common applications would include simulations of asteroid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ollisions, airflow over an air foil,, plastic printing, etc.  </a:t>
            </a:r>
          </a:p>
          <a:p>
            <a:pPr marL="285750" indent="-285750">
              <a:buFontTx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 3 dimensions there are 3 equations to represent momentum in each dimensions, a continuity equation and an energy equation are included.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630" y="274638"/>
            <a:ext cx="8417170" cy="11430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problems encountered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Elastic </a:t>
            </a:r>
            <a:r>
              <a:rPr lang="en-US" dirty="0" err="1" smtClean="0"/>
              <a:t>Navier</a:t>
            </a:r>
            <a:r>
              <a:rPr lang="en-US" dirty="0" smtClean="0"/>
              <a:t>-Stokes equations*: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2279650"/>
            <a:ext cx="8229600" cy="31305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600" y="2439988"/>
          <a:ext cx="80772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4343400" imgH="1384300" progId="Equation.3">
                  <p:embed/>
                </p:oleObj>
              </mc:Choice>
              <mc:Fallback>
                <p:oleObj name="Equation" r:id="rId3" imgW="4343400" imgH="1384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39988"/>
                        <a:ext cx="8077200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57200" y="5562600"/>
            <a:ext cx="8229600" cy="10731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715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 Taken From:  Jacobson, M. Z., “Fundamentals of Atmospheric Modeling”,  Second Edition,  2005.  Ch. 3, 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5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630" y="274638"/>
            <a:ext cx="8417170" cy="11430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Research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Anelastic</a:t>
            </a:r>
            <a:r>
              <a:rPr lang="en-US" dirty="0" smtClean="0"/>
              <a:t> </a:t>
            </a:r>
            <a:r>
              <a:rPr lang="en-US" dirty="0" err="1" smtClean="0"/>
              <a:t>Navier</a:t>
            </a:r>
            <a:r>
              <a:rPr lang="en-US" dirty="0" smtClean="0"/>
              <a:t>-Stokes equations*: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2279650"/>
            <a:ext cx="8229600" cy="31305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600" y="2438400"/>
          <a:ext cx="77724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Equation" r:id="rId3" imgW="3937000" imgH="1384300" progId="Equation.3">
                  <p:embed/>
                </p:oleObj>
              </mc:Choice>
              <mc:Fallback>
                <p:oleObj name="Equation" r:id="rId3" imgW="3937000" imgH="1384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38400"/>
                        <a:ext cx="7772400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57200" y="5562600"/>
            <a:ext cx="8229600" cy="10731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7150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 Taken From:  Lund, T. S., and D. C. </a:t>
            </a:r>
            <a:r>
              <a:rPr lang="en-US" dirty="0" err="1" smtClean="0">
                <a:solidFill>
                  <a:schemeClr val="bg1"/>
                </a:solidFill>
              </a:rPr>
              <a:t>Fritts</a:t>
            </a:r>
            <a:r>
              <a:rPr lang="en-US" dirty="0" smtClean="0">
                <a:solidFill>
                  <a:schemeClr val="bg1"/>
                </a:solidFill>
              </a:rPr>
              <a:t>, DC (2012),  Numerical simulation of gravity wave breaking in the lower thermosphere,  J of Geophysical Research.  </a:t>
            </a:r>
            <a:r>
              <a:rPr lang="en-US" dirty="0" err="1" smtClean="0">
                <a:solidFill>
                  <a:schemeClr val="bg1"/>
                </a:solidFill>
              </a:rPr>
              <a:t>Vol</a:t>
            </a:r>
            <a:r>
              <a:rPr lang="en-US" dirty="0" smtClean="0">
                <a:solidFill>
                  <a:schemeClr val="bg1"/>
                </a:solidFill>
              </a:rPr>
              <a:t> 117. D21105.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9630" y="1676400"/>
            <a:ext cx="8417170" cy="4953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Screen shot 2013-02-15 at 11.40.18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664" r="-14664"/>
          <a:stretch>
            <a:fillRect/>
          </a:stretch>
        </p:blipFill>
        <p:spPr>
          <a:xfrm>
            <a:off x="269630" y="1676400"/>
            <a:ext cx="8229600" cy="4709160"/>
          </a:xfrm>
        </p:spPr>
      </p:pic>
      <p:sp>
        <p:nvSpPr>
          <p:cNvPr id="4" name="Rectangle 3"/>
          <p:cNvSpPr/>
          <p:nvPr/>
        </p:nvSpPr>
        <p:spPr>
          <a:xfrm>
            <a:off x="269630" y="274638"/>
            <a:ext cx="8417170" cy="11430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Output from Lund and </a:t>
            </a:r>
            <a:r>
              <a:rPr lang="en-US" dirty="0" err="1" smtClean="0"/>
              <a:t>Fritts</a:t>
            </a:r>
            <a:r>
              <a:rPr lang="en-US" dirty="0" smtClean="0"/>
              <a:t>’ Model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630" y="274638"/>
            <a:ext cx="8417170" cy="11430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Commonly encountered issues with these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1600200"/>
            <a:ext cx="8229600" cy="381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5562600"/>
            <a:ext cx="8229600" cy="10731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715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**  Data from:  https://</a:t>
            </a:r>
            <a:r>
              <a:rPr lang="en-US" dirty="0" err="1" smtClean="0">
                <a:solidFill>
                  <a:schemeClr val="bg1"/>
                </a:solidFill>
              </a:rPr>
              <a:t>www.rc.colorado.edu/resources/janus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981200"/>
            <a:ext cx="777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Such problems are quite difficult to solve.</a:t>
            </a: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Five Equations, Nonlinear, Computationally Expensive.</a:t>
            </a: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Has dimensions 60 </a:t>
            </a:r>
            <a:r>
              <a:rPr lang="en-US" dirty="0" err="1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60 </a:t>
            </a:r>
            <a:r>
              <a:rPr lang="en-US" dirty="0" err="1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100 km in </a:t>
            </a:r>
            <a:r>
              <a:rPr lang="en-US" dirty="0" err="1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</a:t>
            </a:r>
            <a:r>
              <a:rPr lang="en-US" dirty="0" smtClean="0">
                <a:solidFill>
                  <a:schemeClr val="bg1"/>
                </a:solidFill>
              </a:rPr>
              <a:t> respectively.</a:t>
            </a: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300 </a:t>
            </a:r>
            <a:r>
              <a:rPr lang="en-US" dirty="0" err="1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300 </a:t>
            </a:r>
            <a:r>
              <a:rPr lang="en-US" dirty="0" err="1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500 mesh points = 45 million points.</a:t>
            </a: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Computations like this are done on supercomputers; as an example,  JANUS, which has 16416 total cores, and a maximum of 184 TFLOPS (x10^12 Floating Point Operations) available. **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630" y="274638"/>
            <a:ext cx="8417170" cy="11430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one approach such a problem?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1600200"/>
            <a:ext cx="8229600" cy="381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5562600"/>
            <a:ext cx="8229600" cy="10731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715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981200"/>
            <a:ext cx="777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What does the analytical solution for this problem look like?  No one knows if an analytical solution exists.  A millennial prize exists for whoever can find one.</a:t>
            </a: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We start small and build up.  </a:t>
            </a: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The smallest equation that maintains the nonlinear characteristics of the </a:t>
            </a:r>
            <a:r>
              <a:rPr lang="en-US" dirty="0" err="1" smtClean="0">
                <a:solidFill>
                  <a:schemeClr val="bg1"/>
                </a:solidFill>
              </a:rPr>
              <a:t>Navier</a:t>
            </a:r>
            <a:r>
              <a:rPr lang="en-US" dirty="0" smtClean="0">
                <a:solidFill>
                  <a:schemeClr val="bg1"/>
                </a:solidFill>
              </a:rPr>
              <a:t> Stokes equations </a:t>
            </a:r>
            <a:r>
              <a:rPr lang="en-US" dirty="0" smtClean="0">
                <a:solidFill>
                  <a:schemeClr val="bg1"/>
                </a:solidFill>
              </a:rPr>
              <a:t>is the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Burger’s equation.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630" y="274638"/>
            <a:ext cx="8417170" cy="11430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Diffusive Burger’s Equation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1600200"/>
            <a:ext cx="8229600" cy="381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5562600"/>
            <a:ext cx="8229600" cy="10731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715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981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505200" y="1623715"/>
          <a:ext cx="1955800" cy="71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name="Equation" r:id="rId3" imgW="1168400" imgH="381000" progId="Equation.3">
                  <p:embed/>
                </p:oleObj>
              </mc:Choice>
              <mc:Fallback>
                <p:oleObj name="Equation" r:id="rId3" imgW="1168400" imgH="38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623715"/>
                        <a:ext cx="1955800" cy="7149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1104900" y="2668588"/>
            <a:ext cx="7048500" cy="1588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0" y="2670176"/>
            <a:ext cx="777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On a digital computer, the domain will need to be split into discrete pieces.  Analog computers do exist that can solve continuum equations natively by using operational amplifiers, but they are *</a:t>
            </a:r>
            <a:r>
              <a:rPr lang="en-US" b="1" dirty="0" smtClean="0">
                <a:solidFill>
                  <a:schemeClr val="bg1"/>
                </a:solidFill>
              </a:rPr>
              <a:t>significantly</a:t>
            </a:r>
            <a:r>
              <a:rPr lang="en-US" dirty="0" smtClean="0">
                <a:solidFill>
                  <a:schemeClr val="bg1"/>
                </a:solidFill>
              </a:rPr>
              <a:t>* harder to use, and not nearly as flexible as their digital kin.</a:t>
            </a: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For simplicity, we’ll begin with one of the easiest methods:  Finite Difference – Forward Time Centered Space (Diffusion) Backward Space (Advection) Explicit</a:t>
            </a: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3352800" y="4648200"/>
          <a:ext cx="4527550" cy="686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0" name="Equation" r:id="rId5" imgW="2705100" imgH="381000" progId="Equation.3">
                  <p:embed/>
                </p:oleObj>
              </mc:Choice>
              <mc:Fallback>
                <p:oleObj name="Equation" r:id="rId5" imgW="2705100" imgH="38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648200"/>
                        <a:ext cx="4527550" cy="6868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24116</TotalTime>
  <Words>720</Words>
  <Application>Microsoft Macintosh PowerPoint</Application>
  <PresentationFormat>On-screen Show (4:3)</PresentationFormat>
  <Paragraphs>107</Paragraphs>
  <Slides>20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Apex</vt:lpstr>
      <vt:lpstr>Equation</vt:lpstr>
      <vt:lpstr>Microsoft Equation</vt:lpstr>
      <vt:lpstr>Computational methods used in solving the Navier Stokes Equation</vt:lpstr>
      <vt:lpstr>Introduction to Finite Difference</vt:lpstr>
      <vt:lpstr>What is Navier Stokes?</vt:lpstr>
      <vt:lpstr>Common problems encountered</vt:lpstr>
      <vt:lpstr>Example Research Problem</vt:lpstr>
      <vt:lpstr>Output from Lund and Fritts’ Model</vt:lpstr>
      <vt:lpstr>Commonly encountered issues with these problems</vt:lpstr>
      <vt:lpstr>How does one approach such a problem?</vt:lpstr>
      <vt:lpstr>Diffusive Burger’s Equation</vt:lpstr>
      <vt:lpstr>Diffusive Burger’s Equation</vt:lpstr>
      <vt:lpstr>CFL Condition</vt:lpstr>
      <vt:lpstr>Workflow</vt:lpstr>
      <vt:lpstr>Output from Burger Equation</vt:lpstr>
      <vt:lpstr>More Output</vt:lpstr>
      <vt:lpstr>Be careful with your discretization scheme</vt:lpstr>
      <vt:lpstr>2D Burgers Equation with Diffusion</vt:lpstr>
      <vt:lpstr>2D Burgers Equation Discretization</vt:lpstr>
      <vt:lpstr>Shallow Water Equation Derivation</vt:lpstr>
      <vt:lpstr>Shallow Water Equation Derivation</vt:lpstr>
      <vt:lpstr>Any Questions?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methods for nonlinear problems encountered in research</dc:title>
  <dc:creator>Jonathon</dc:creator>
  <cp:lastModifiedBy>Jonathon Nooner</cp:lastModifiedBy>
  <cp:revision>75</cp:revision>
  <dcterms:created xsi:type="dcterms:W3CDTF">2013-02-18T20:10:41Z</dcterms:created>
  <dcterms:modified xsi:type="dcterms:W3CDTF">2013-10-17T05:26:36Z</dcterms:modified>
</cp:coreProperties>
</file>