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1"/>
    <p:restoredTop sz="50000" autoAdjust="0"/>
  </p:normalViewPr>
  <p:slideViewPr>
    <p:cSldViewPr>
      <p:cViewPr>
        <p:scale>
          <a:sx n="108" d="100"/>
          <a:sy n="108" d="100"/>
        </p:scale>
        <p:origin x="80" y="360"/>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274601-3C15-C849-934A-D3B51362CB3A}" type="datetimeFigureOut">
              <a:rPr lang="en-US" smtClean="0"/>
              <a:t>4/26/16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9E5B1D-BE54-7545-ABE7-B8CCFC976C08}" type="slidenum">
              <a:rPr lang="en-US" smtClean="0"/>
              <a:t>‹#›</a:t>
            </a:fld>
            <a:endParaRPr lang="en-US"/>
          </a:p>
        </p:txBody>
      </p:sp>
    </p:spTree>
    <p:extLst>
      <p:ext uri="{BB962C8B-B14F-4D97-AF65-F5344CB8AC3E}">
        <p14:creationId xmlns:p14="http://schemas.microsoft.com/office/powerpoint/2010/main" val="872355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CA864-7BE4-664F-B69A-F275AE58EDDE}" type="datetimeFigureOut">
              <a:rPr lang="en-US" smtClean="0"/>
              <a:t>4/26/16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D1ED8-3C9F-0749-91CF-4C82F25CEE19}" type="slidenum">
              <a:rPr lang="en-US" smtClean="0"/>
              <a:t>‹#›</a:t>
            </a:fld>
            <a:endParaRPr lang="en-US"/>
          </a:p>
        </p:txBody>
      </p:sp>
    </p:spTree>
    <p:extLst>
      <p:ext uri="{BB962C8B-B14F-4D97-AF65-F5344CB8AC3E}">
        <p14:creationId xmlns:p14="http://schemas.microsoft.com/office/powerpoint/2010/main" val="11926729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916556-F221-6B4A-941B-C4D5E89A5658}" type="slidenum">
              <a:rPr lang="en-US"/>
              <a:pPr>
                <a:defRPr/>
              </a:pPr>
              <a:t>‹#›</a:t>
            </a:fld>
            <a:endParaRPr lang="en-US"/>
          </a:p>
        </p:txBody>
      </p:sp>
    </p:spTree>
    <p:extLst>
      <p:ext uri="{BB962C8B-B14F-4D97-AF65-F5344CB8AC3E}">
        <p14:creationId xmlns:p14="http://schemas.microsoft.com/office/powerpoint/2010/main" val="158507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28CDB4-73E0-F449-8197-52C89BA2DCA4}" type="slidenum">
              <a:rPr lang="en-US"/>
              <a:pPr>
                <a:defRPr/>
              </a:pPr>
              <a:t>‹#›</a:t>
            </a:fld>
            <a:endParaRPr lang="en-US"/>
          </a:p>
        </p:txBody>
      </p:sp>
    </p:spTree>
    <p:extLst>
      <p:ext uri="{BB962C8B-B14F-4D97-AF65-F5344CB8AC3E}">
        <p14:creationId xmlns:p14="http://schemas.microsoft.com/office/powerpoint/2010/main" val="206771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DF34A-A5BC-3C4A-95B7-3236D14BB8F6}" type="slidenum">
              <a:rPr lang="en-US"/>
              <a:pPr>
                <a:defRPr/>
              </a:pPr>
              <a:t>‹#›</a:t>
            </a:fld>
            <a:endParaRPr lang="en-US"/>
          </a:p>
        </p:txBody>
      </p:sp>
    </p:spTree>
    <p:extLst>
      <p:ext uri="{BB962C8B-B14F-4D97-AF65-F5344CB8AC3E}">
        <p14:creationId xmlns:p14="http://schemas.microsoft.com/office/powerpoint/2010/main" val="1795959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9D3503-C020-CD4B-BF6D-3DAB6B076F74}" type="slidenum">
              <a:rPr lang="en-US"/>
              <a:pPr>
                <a:defRPr/>
              </a:pPr>
              <a:t>‹#›</a:t>
            </a:fld>
            <a:endParaRPr lang="en-US"/>
          </a:p>
        </p:txBody>
      </p:sp>
    </p:spTree>
    <p:extLst>
      <p:ext uri="{BB962C8B-B14F-4D97-AF65-F5344CB8AC3E}">
        <p14:creationId xmlns:p14="http://schemas.microsoft.com/office/powerpoint/2010/main" val="251377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D2F09D-1D5D-E640-9131-07ADF02E5DC4}" type="slidenum">
              <a:rPr lang="en-US"/>
              <a:pPr>
                <a:defRPr/>
              </a:pPr>
              <a:t>‹#›</a:t>
            </a:fld>
            <a:endParaRPr lang="en-US"/>
          </a:p>
        </p:txBody>
      </p:sp>
    </p:spTree>
    <p:extLst>
      <p:ext uri="{BB962C8B-B14F-4D97-AF65-F5344CB8AC3E}">
        <p14:creationId xmlns:p14="http://schemas.microsoft.com/office/powerpoint/2010/main" val="204675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2923BF-0F1B-BD4D-9C7C-B519A1AF0029}" type="slidenum">
              <a:rPr lang="en-US"/>
              <a:pPr>
                <a:defRPr/>
              </a:pPr>
              <a:t>‹#›</a:t>
            </a:fld>
            <a:endParaRPr lang="en-US"/>
          </a:p>
        </p:txBody>
      </p:sp>
    </p:spTree>
    <p:extLst>
      <p:ext uri="{BB962C8B-B14F-4D97-AF65-F5344CB8AC3E}">
        <p14:creationId xmlns:p14="http://schemas.microsoft.com/office/powerpoint/2010/main" val="152357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1F3FB7-4444-5641-9266-5DEED5BD2EE1}" type="slidenum">
              <a:rPr lang="en-US"/>
              <a:pPr>
                <a:defRPr/>
              </a:pPr>
              <a:t>‹#›</a:t>
            </a:fld>
            <a:endParaRPr lang="en-US"/>
          </a:p>
        </p:txBody>
      </p:sp>
    </p:spTree>
    <p:extLst>
      <p:ext uri="{BB962C8B-B14F-4D97-AF65-F5344CB8AC3E}">
        <p14:creationId xmlns:p14="http://schemas.microsoft.com/office/powerpoint/2010/main" val="333898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F59828-B2EB-2A4C-A94D-BEA8D363E83B}" type="slidenum">
              <a:rPr lang="en-US"/>
              <a:pPr>
                <a:defRPr/>
              </a:pPr>
              <a:t>‹#›</a:t>
            </a:fld>
            <a:endParaRPr lang="en-US"/>
          </a:p>
        </p:txBody>
      </p:sp>
    </p:spTree>
    <p:extLst>
      <p:ext uri="{BB962C8B-B14F-4D97-AF65-F5344CB8AC3E}">
        <p14:creationId xmlns:p14="http://schemas.microsoft.com/office/powerpoint/2010/main" val="20061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B3A76C-7820-154F-80CA-E04A29777C4C}" type="slidenum">
              <a:rPr lang="en-US"/>
              <a:pPr>
                <a:defRPr/>
              </a:pPr>
              <a:t>‹#›</a:t>
            </a:fld>
            <a:endParaRPr lang="en-US"/>
          </a:p>
        </p:txBody>
      </p:sp>
    </p:spTree>
    <p:extLst>
      <p:ext uri="{BB962C8B-B14F-4D97-AF65-F5344CB8AC3E}">
        <p14:creationId xmlns:p14="http://schemas.microsoft.com/office/powerpoint/2010/main" val="188047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7906BB-6978-DD4D-8858-DAC14037CA60}" type="slidenum">
              <a:rPr lang="en-US"/>
              <a:pPr>
                <a:defRPr/>
              </a:pPr>
              <a:t>‹#›</a:t>
            </a:fld>
            <a:endParaRPr lang="en-US"/>
          </a:p>
        </p:txBody>
      </p:sp>
    </p:spTree>
    <p:extLst>
      <p:ext uri="{BB962C8B-B14F-4D97-AF65-F5344CB8AC3E}">
        <p14:creationId xmlns:p14="http://schemas.microsoft.com/office/powerpoint/2010/main" val="426476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843C49-99BB-A24A-B791-488380824CD9}" type="slidenum">
              <a:rPr lang="en-US"/>
              <a:pPr>
                <a:defRPr/>
              </a:pPr>
              <a:t>‹#›</a:t>
            </a:fld>
            <a:endParaRPr lang="en-US"/>
          </a:p>
        </p:txBody>
      </p:sp>
    </p:spTree>
    <p:extLst>
      <p:ext uri="{BB962C8B-B14F-4D97-AF65-F5344CB8AC3E}">
        <p14:creationId xmlns:p14="http://schemas.microsoft.com/office/powerpoint/2010/main" val="25597814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39D57118-4C32-8A46-AAC1-B8BB302803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Comic Sans MS"/>
          <a:ea typeface="+mj-ea"/>
          <a:cs typeface="Comic Sans M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Comic Sans MS"/>
          <a:ea typeface="+mn-ea"/>
          <a:cs typeface="Comic Sans MS"/>
        </a:defRPr>
      </a:lvl1pPr>
      <a:lvl2pPr marL="742950" indent="-285750" algn="l" rtl="0" eaLnBrk="0" fontAlgn="base" hangingPunct="0">
        <a:spcBef>
          <a:spcPct val="20000"/>
        </a:spcBef>
        <a:spcAft>
          <a:spcPct val="0"/>
        </a:spcAft>
        <a:buChar char="–"/>
        <a:defRPr sz="2800">
          <a:solidFill>
            <a:schemeClr val="tx1"/>
          </a:solidFill>
          <a:latin typeface="Comic Sans MS"/>
          <a:ea typeface="+mn-ea"/>
          <a:cs typeface="Comic Sans MS"/>
        </a:defRPr>
      </a:lvl2pPr>
      <a:lvl3pPr marL="1143000" indent="-228600" algn="l" rtl="0" eaLnBrk="0" fontAlgn="base" hangingPunct="0">
        <a:spcBef>
          <a:spcPct val="20000"/>
        </a:spcBef>
        <a:spcAft>
          <a:spcPct val="0"/>
        </a:spcAft>
        <a:buChar char="•"/>
        <a:defRPr sz="2400">
          <a:solidFill>
            <a:schemeClr val="tx1"/>
          </a:solidFill>
          <a:latin typeface="Comic Sans MS"/>
          <a:ea typeface="+mn-ea"/>
          <a:cs typeface="Comic Sans MS"/>
        </a:defRPr>
      </a:lvl3pPr>
      <a:lvl4pPr marL="1600200" indent="-228600" algn="l" rtl="0" eaLnBrk="0" fontAlgn="base" hangingPunct="0">
        <a:spcBef>
          <a:spcPct val="20000"/>
        </a:spcBef>
        <a:spcAft>
          <a:spcPct val="0"/>
        </a:spcAft>
        <a:buChar char="–"/>
        <a:defRPr sz="2000">
          <a:solidFill>
            <a:schemeClr val="tx1"/>
          </a:solidFill>
          <a:latin typeface="Comic Sans MS"/>
          <a:ea typeface="+mn-ea"/>
          <a:cs typeface="Comic Sans MS"/>
        </a:defRPr>
      </a:lvl4pPr>
      <a:lvl5pPr marL="2057400" indent="-228600" algn="l" rtl="0" eaLnBrk="0" fontAlgn="base" hangingPunct="0">
        <a:spcBef>
          <a:spcPct val="20000"/>
        </a:spcBef>
        <a:spcAft>
          <a:spcPct val="0"/>
        </a:spcAft>
        <a:buChar char="»"/>
        <a:defRPr sz="2000">
          <a:solidFill>
            <a:schemeClr val="tx1"/>
          </a:solidFill>
          <a:latin typeface="Comic Sans MS"/>
          <a:ea typeface="+mn-ea"/>
          <a:cs typeface="Comic Sans M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t&amp;rct=j&amp;q=&amp;esrc=s&amp;source=web&amp;cd=4&amp;ved=0CDMQFjAD&amp;url=http://download01.norman.no/documents/ThemanyfacesofGh0stRat.pdf&amp;ei=idp9VOm0NfWKsQSNqYDoDQ&amp;usg=AFQjCNE8TKTjKWFMj4NXtH5qQSY6lMrmcA&amp;sig2=HAPHk4j55xQKG1mJkwjOHQ&amp;bvm=bv.80642063,d.cWc&amp;cad=rja" TargetMode="External"/><Relationship Id="rId3" Type="http://schemas.openxmlformats.org/officeDocument/2006/relationships/hyperlink" Target="http://www.google.com/url?sa=t&amp;rct=j&amp;q=&amp;esrc=s&amp;source=web&amp;cd=1&amp;cad=rja&amp;uact=8&amp;ved=0CB4QFjAA&amp;url=http://www.mcafee.com/us/resources/white-papers/foundstone/wp-know-your-digital-enemy.pdf&amp;ei=idp9VOm0NfWKsQSNqYDoDQ&amp;usg=AFQjCNGeHlmXMAe3X4qNpEejTkXUe47nzw&amp;sig2=hxcYrdv-gphzqwyrX6jis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securityblogger.com/?p=190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ack2learn.blogspot.com/2011/04/rat-tutorial-poison-ivy.html" TargetMode="External"/><Relationship Id="rId4" Type="http://schemas.openxmlformats.org/officeDocument/2006/relationships/hyperlink" Target="http://en.wikipedia.org/wiki/Ghost_Rat" TargetMode="External"/><Relationship Id="rId1" Type="http://schemas.openxmlformats.org/officeDocument/2006/relationships/slideLayout" Target="../slideLayouts/slideLayout2.xml"/><Relationship Id="rId2" Type="http://schemas.openxmlformats.org/officeDocument/2006/relationships/hyperlink" Target="https://www.f-secure.com/v-descs/backdoor_w32_poisonivy.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rt.org/historical/advisories/CA-1999-02.cf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130425"/>
            <a:ext cx="8229600" cy="1470025"/>
          </a:xfrm>
        </p:spPr>
        <p:txBody>
          <a:bodyPr/>
          <a:lstStyle/>
          <a:p>
            <a:r>
              <a:rPr lang="en-US" sz="4800" b="1" dirty="0"/>
              <a:t>Cyber </a:t>
            </a:r>
            <a:r>
              <a:rPr lang="en-US" sz="4800" b="1" dirty="0" smtClean="0"/>
              <a:t>Espionage and Social Engineering Attacks </a:t>
            </a:r>
            <a:endParaRPr lang="en-US" sz="4800" b="1" dirty="0"/>
          </a:p>
        </p:txBody>
      </p:sp>
      <p:sp>
        <p:nvSpPr>
          <p:cNvPr id="2051" name="Rectangle 3"/>
          <p:cNvSpPr>
            <a:spLocks noGrp="1" noChangeArrowheads="1"/>
          </p:cNvSpPr>
          <p:nvPr>
            <p:ph type="subTitle" idx="1"/>
          </p:nvPr>
        </p:nvSpPr>
        <p:spPr>
          <a:xfrm>
            <a:off x="1371600" y="4191000"/>
            <a:ext cx="6400800" cy="1752600"/>
          </a:xfrm>
        </p:spPr>
        <p:txBody>
          <a:bodyPr/>
          <a:lstStyle/>
          <a:p>
            <a:pPr eaLnBrk="1" hangingPunct="1">
              <a:defRPr/>
            </a:pPr>
            <a:r>
              <a:rPr lang="en-US" dirty="0" smtClean="0">
                <a:latin typeface="Comic Sans MS" charset="0"/>
                <a:cs typeface="+mn-cs"/>
              </a:rPr>
              <a:t>Chien-Chung Shen</a:t>
            </a:r>
          </a:p>
          <a:p>
            <a:pPr eaLnBrk="1" hangingPunct="1">
              <a:defRPr/>
            </a:pPr>
            <a:r>
              <a:rPr lang="en-US" b="1" dirty="0" err="1" smtClean="0">
                <a:latin typeface="Courier New" charset="0"/>
                <a:cs typeface="+mn-cs"/>
              </a:rPr>
              <a:t>cshen@udel.edu</a:t>
            </a:r>
            <a:endParaRPr lang="en-US" b="1" dirty="0" smtClean="0">
              <a:latin typeface="Courier New"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latin typeface="Courier New"/>
                <a:cs typeface="Courier New"/>
              </a:rPr>
              <a:t>gh0stRAT</a:t>
            </a:r>
            <a:r>
              <a:rPr lang="en-US" dirty="0" smtClean="0"/>
              <a:t> Trojan</a:t>
            </a:r>
            <a:endParaRPr lang="en-US" dirty="0"/>
          </a:p>
        </p:txBody>
      </p:sp>
      <p:sp>
        <p:nvSpPr>
          <p:cNvPr id="3" name="Content Placeholder 2"/>
          <p:cNvSpPr>
            <a:spLocks noGrp="1"/>
          </p:cNvSpPr>
          <p:nvPr>
            <p:ph idx="1"/>
          </p:nvPr>
        </p:nvSpPr>
        <p:spPr>
          <a:xfrm>
            <a:off x="457200" y="1600200"/>
            <a:ext cx="8229600" cy="5257800"/>
          </a:xfrm>
        </p:spPr>
        <p:txBody>
          <a:bodyPr/>
          <a:lstStyle/>
          <a:p>
            <a:r>
              <a:rPr lang="en-US" sz="2000" dirty="0"/>
              <a:t>P</a:t>
            </a:r>
            <a:r>
              <a:rPr lang="en-US" sz="2000" dirty="0" smtClean="0"/>
              <a:t>robably </a:t>
            </a:r>
            <a:r>
              <a:rPr lang="en-US" sz="2000" dirty="0"/>
              <a:t>the most potent </a:t>
            </a:r>
            <a:r>
              <a:rPr lang="en-US" sz="2000" dirty="0" err="1"/>
              <a:t>trojan</a:t>
            </a:r>
            <a:r>
              <a:rPr lang="en-US" sz="2000" dirty="0"/>
              <a:t> that is currently in the news. That is not surprising since when a machine is successfully compromised with this </a:t>
            </a:r>
            <a:r>
              <a:rPr lang="en-US" sz="2000" dirty="0" err="1"/>
              <a:t>trojan</a:t>
            </a:r>
            <a:r>
              <a:rPr lang="en-US" sz="2000" dirty="0"/>
              <a:t>, the attackers can gain total control of the machine, even turn on its </a:t>
            </a:r>
            <a:r>
              <a:rPr lang="en-US" sz="2000" b="1" dirty="0"/>
              <a:t>camera</a:t>
            </a:r>
            <a:r>
              <a:rPr lang="en-US" sz="2000" dirty="0"/>
              <a:t> and </a:t>
            </a:r>
            <a:r>
              <a:rPr lang="en-US" sz="2000" b="1" dirty="0"/>
              <a:t>microphone</a:t>
            </a:r>
            <a:r>
              <a:rPr lang="en-US" sz="2000" dirty="0"/>
              <a:t> remotely and capture all the </a:t>
            </a:r>
            <a:r>
              <a:rPr lang="en-US" sz="2000" b="1" dirty="0"/>
              <a:t>keyboard </a:t>
            </a:r>
            <a:r>
              <a:rPr lang="en-US" sz="2000" dirty="0"/>
              <a:t>and </a:t>
            </a:r>
            <a:r>
              <a:rPr lang="en-US" sz="2000" b="1" dirty="0"/>
              <a:t>mouse</a:t>
            </a:r>
            <a:r>
              <a:rPr lang="en-US" sz="2000" dirty="0"/>
              <a:t> events. In addition to being able to run any program on the infected machine, the attackers can thus listen in on the conversations taking place in the vicinity of the infected machine and watch what is going on in front of the computer </a:t>
            </a:r>
          </a:p>
          <a:p>
            <a:r>
              <a:rPr lang="en-US" sz="2000" dirty="0"/>
              <a:t>The </a:t>
            </a:r>
            <a:r>
              <a:rPr lang="en-US" sz="2000" dirty="0" err="1"/>
              <a:t>trojan</a:t>
            </a:r>
            <a:r>
              <a:rPr lang="en-US" sz="2000" dirty="0"/>
              <a:t>, intended for Windows machines, appears to be the main such </a:t>
            </a:r>
            <a:r>
              <a:rPr lang="en-US" sz="2000" dirty="0" err="1"/>
              <a:t>trojan</a:t>
            </a:r>
            <a:r>
              <a:rPr lang="en-US" sz="2000" dirty="0"/>
              <a:t> that is employed today for cyber espionage </a:t>
            </a:r>
            <a:endParaRPr lang="en-US" sz="2000" dirty="0" smtClean="0"/>
          </a:p>
          <a:p>
            <a:r>
              <a:rPr lang="en-US" sz="2000" b="1" dirty="0">
                <a:hlinkClick r:id="rId2"/>
              </a:rPr>
              <a:t>The many faces of Gh0st </a:t>
            </a:r>
            <a:r>
              <a:rPr lang="en-US" sz="2000" b="1" dirty="0" smtClean="0">
                <a:hlinkClick r:id="rId2"/>
              </a:rPr>
              <a:t>Rat</a:t>
            </a:r>
            <a:endParaRPr lang="en-US" sz="2000" b="1" dirty="0" smtClean="0"/>
          </a:p>
          <a:p>
            <a:pPr marL="0" indent="0">
              <a:buNone/>
            </a:pPr>
            <a:r>
              <a:rPr lang="en-US" sz="1600" b="1" dirty="0">
                <a:latin typeface="Courier New"/>
                <a:cs typeface="Courier New"/>
              </a:rPr>
              <a:t> </a:t>
            </a:r>
            <a:r>
              <a:rPr lang="en-US" sz="1600" b="1" dirty="0" smtClean="0">
                <a:latin typeface="Courier New"/>
                <a:cs typeface="Courier New"/>
              </a:rPr>
              <a:t>   download01</a:t>
            </a:r>
            <a:r>
              <a:rPr lang="en-US" sz="1600" b="1" dirty="0">
                <a:latin typeface="Courier New"/>
                <a:cs typeface="Courier New"/>
              </a:rPr>
              <a:t>.norman.no/documents/</a:t>
            </a:r>
            <a:r>
              <a:rPr lang="en-US" sz="1600" b="1" dirty="0" smtClean="0">
                <a:latin typeface="Courier New"/>
                <a:cs typeface="Courier New"/>
              </a:rPr>
              <a:t>ThemanyfacesofGh0stRat</a:t>
            </a:r>
            <a:r>
              <a:rPr lang="en-US" sz="2000" b="1" dirty="0" smtClean="0">
                <a:latin typeface="Courier New"/>
                <a:cs typeface="Courier New"/>
              </a:rPr>
              <a:t>.pdf</a:t>
            </a:r>
          </a:p>
          <a:p>
            <a:r>
              <a:rPr lang="en-US" sz="2000" b="1" dirty="0">
                <a:hlinkClick r:id="rId3"/>
              </a:rPr>
              <a:t>Know Your Digital </a:t>
            </a:r>
            <a:r>
              <a:rPr lang="en-US" sz="2000" b="1" dirty="0" smtClean="0">
                <a:hlinkClick r:id="rId3"/>
              </a:rPr>
              <a:t>Enemy</a:t>
            </a:r>
            <a:r>
              <a:rPr lang="en-US" sz="2000" b="1" dirty="0" smtClean="0"/>
              <a:t> by McAfee</a:t>
            </a:r>
            <a:endParaRPr lang="en-US" sz="2000" b="1" dirty="0"/>
          </a:p>
          <a:p>
            <a:pPr marL="0" indent="0">
              <a:buNone/>
            </a:pPr>
            <a:r>
              <a:rPr lang="en-US" sz="2000" b="1" dirty="0" smtClean="0">
                <a:latin typeface="Courier New"/>
                <a:cs typeface="Courier New"/>
              </a:rPr>
              <a:t>   </a:t>
            </a:r>
            <a:r>
              <a:rPr lang="en-US" sz="1050" b="1" dirty="0" smtClean="0">
                <a:latin typeface="Courier New"/>
                <a:cs typeface="Courier New"/>
              </a:rPr>
              <a:t>http</a:t>
            </a:r>
            <a:r>
              <a:rPr lang="en-US" sz="1050" b="1" dirty="0">
                <a:latin typeface="Courier New"/>
                <a:cs typeface="Courier New"/>
              </a:rPr>
              <a:t>://</a:t>
            </a:r>
            <a:r>
              <a:rPr lang="en-US" sz="1050" b="1" dirty="0" err="1">
                <a:latin typeface="Courier New"/>
                <a:cs typeface="Courier New"/>
              </a:rPr>
              <a:t>www.mcafee.com</a:t>
            </a:r>
            <a:r>
              <a:rPr lang="en-US" sz="1050" b="1" dirty="0">
                <a:latin typeface="Courier New"/>
                <a:cs typeface="Courier New"/>
              </a:rPr>
              <a:t>/us/resources/white-papers/</a:t>
            </a:r>
            <a:r>
              <a:rPr lang="en-US" sz="1050" b="1" dirty="0" err="1">
                <a:latin typeface="Courier New"/>
                <a:cs typeface="Courier New"/>
              </a:rPr>
              <a:t>foundstone</a:t>
            </a:r>
            <a:r>
              <a:rPr lang="en-US" sz="1050" b="1" dirty="0">
                <a:latin typeface="Courier New"/>
                <a:cs typeface="Courier New"/>
              </a:rPr>
              <a:t>/</a:t>
            </a:r>
            <a:r>
              <a:rPr lang="en-US" sz="1050" b="1" dirty="0" err="1">
                <a:latin typeface="Courier New"/>
                <a:cs typeface="Courier New"/>
              </a:rPr>
              <a:t>wp</a:t>
            </a:r>
            <a:r>
              <a:rPr lang="en-US" sz="1050" b="1" dirty="0">
                <a:latin typeface="Courier New"/>
                <a:cs typeface="Courier New"/>
              </a:rPr>
              <a:t>-know-your-digital-</a:t>
            </a:r>
            <a:r>
              <a:rPr lang="en-US" sz="1050" b="1" dirty="0" err="1">
                <a:latin typeface="Courier New"/>
                <a:cs typeface="Courier New"/>
              </a:rPr>
              <a:t>enemy.pdf</a:t>
            </a:r>
            <a:endParaRPr lang="en-US" sz="1050" b="1" dirty="0">
              <a:latin typeface="Courier New"/>
              <a:cs typeface="Courier New"/>
            </a:endParaRPr>
          </a:p>
          <a:p>
            <a:pPr marL="0" indent="0">
              <a:buNone/>
            </a:pPr>
            <a:endParaRPr lang="en-US" dirty="0"/>
          </a:p>
          <a:p>
            <a:endParaRPr lang="en-US" dirty="0"/>
          </a:p>
        </p:txBody>
      </p:sp>
    </p:spTree>
    <p:extLst>
      <p:ext uri="{BB962C8B-B14F-4D97-AF65-F5344CB8AC3E}">
        <p14:creationId xmlns:p14="http://schemas.microsoft.com/office/powerpoint/2010/main" val="364863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Espionage</a:t>
            </a:r>
            <a:endParaRPr lang="en-US" dirty="0"/>
          </a:p>
        </p:txBody>
      </p:sp>
      <p:sp>
        <p:nvSpPr>
          <p:cNvPr id="7" name="Content Placeholder 2"/>
          <p:cNvSpPr>
            <a:spLocks noGrp="1"/>
          </p:cNvSpPr>
          <p:nvPr>
            <p:ph idx="1"/>
          </p:nvPr>
        </p:nvSpPr>
        <p:spPr>
          <a:xfrm>
            <a:off x="457200" y="1600200"/>
            <a:ext cx="8229600" cy="4525963"/>
          </a:xfrm>
        </p:spPr>
        <p:txBody>
          <a:bodyPr/>
          <a:lstStyle/>
          <a:p>
            <a:r>
              <a:rPr lang="en-US" sz="2000" b="1" dirty="0" smtClean="0"/>
              <a:t>Tracking </a:t>
            </a:r>
            <a:r>
              <a:rPr lang="en-US" sz="2000" b="1" dirty="0" err="1"/>
              <a:t>GhostNet</a:t>
            </a:r>
            <a:r>
              <a:rPr lang="en-US" sz="2000" b="1" dirty="0"/>
              <a:t>: Investigating a Cyber Espionage </a:t>
            </a:r>
            <a:r>
              <a:rPr lang="en-US" sz="2000" b="1" dirty="0" smtClean="0"/>
              <a:t>Network</a:t>
            </a:r>
            <a:endParaRPr lang="en-US" sz="2000" dirty="0" smtClean="0"/>
          </a:p>
          <a:p>
            <a:pPr marL="0" indent="0">
              <a:buNone/>
            </a:pPr>
            <a:r>
              <a:rPr lang="en-US" sz="1100" b="1" dirty="0" smtClean="0">
                <a:latin typeface="Courier New"/>
                <a:cs typeface="Courier New"/>
              </a:rPr>
              <a:t>http</a:t>
            </a:r>
            <a:r>
              <a:rPr lang="en-US" sz="1100" b="1" dirty="0">
                <a:latin typeface="Courier New"/>
                <a:cs typeface="Courier New"/>
              </a:rPr>
              <a:t>://</a:t>
            </a:r>
            <a:r>
              <a:rPr lang="en-US" sz="1100" b="1" dirty="0" err="1">
                <a:latin typeface="Courier New"/>
                <a:cs typeface="Courier New"/>
              </a:rPr>
              <a:t>www.scribd.com</a:t>
            </a:r>
            <a:r>
              <a:rPr lang="en-US" sz="1100" b="1" dirty="0">
                <a:latin typeface="Courier New"/>
                <a:cs typeface="Courier New"/>
              </a:rPr>
              <a:t>/doc/13731776/Tracking-</a:t>
            </a:r>
            <a:r>
              <a:rPr lang="en-US" sz="1100" b="1" dirty="0" err="1">
                <a:latin typeface="Courier New"/>
                <a:cs typeface="Courier New"/>
              </a:rPr>
              <a:t>GhostNet</a:t>
            </a:r>
            <a:r>
              <a:rPr lang="en-US" sz="1100" b="1" dirty="0">
                <a:latin typeface="Courier New"/>
                <a:cs typeface="Courier New"/>
              </a:rPr>
              <a:t>-Investigating-a-Cyber-Espionage-Network </a:t>
            </a:r>
            <a:endParaRPr lang="en-US" sz="1100" b="1" dirty="0" smtClean="0">
              <a:latin typeface="Courier New"/>
              <a:cs typeface="Courier New"/>
            </a:endParaRPr>
          </a:p>
          <a:p>
            <a:pPr marL="400050" lvl="1" indent="0">
              <a:buNone/>
            </a:pPr>
            <a:r>
              <a:rPr lang="en-US" sz="1800" dirty="0"/>
              <a:t>describes an espionage network that had infected at least 1295 computers in 103 countries, mostly for the purpose of spying on the various Tibetan organizations, especially the offices of the Dalai Lama in </a:t>
            </a:r>
            <a:r>
              <a:rPr lang="en-US" sz="1800" dirty="0" err="1"/>
              <a:t>Dharamsala</a:t>
            </a:r>
            <a:r>
              <a:rPr lang="en-US" sz="1800" dirty="0"/>
              <a:t>, </a:t>
            </a:r>
            <a:r>
              <a:rPr lang="en-US" sz="1800" dirty="0" smtClean="0"/>
              <a:t>India</a:t>
            </a:r>
            <a:endParaRPr lang="en-US" sz="1600" b="1" dirty="0">
              <a:latin typeface="Courier New"/>
              <a:cs typeface="Courier New"/>
            </a:endParaRPr>
          </a:p>
          <a:p>
            <a:r>
              <a:rPr lang="en-US" sz="2000" b="1" dirty="0" smtClean="0"/>
              <a:t>Shadows </a:t>
            </a:r>
            <a:r>
              <a:rPr lang="en-US" sz="2000" b="1" dirty="0"/>
              <a:t>in the Cloud: Investigating Cyber Espionage </a:t>
            </a:r>
            <a:r>
              <a:rPr lang="en-US" sz="2000" b="1" dirty="0" smtClean="0"/>
              <a:t>2.0</a:t>
            </a:r>
            <a:endParaRPr lang="en-US" sz="2000" dirty="0" smtClean="0"/>
          </a:p>
          <a:p>
            <a:pPr marL="0" indent="0">
              <a:buNone/>
            </a:pPr>
            <a:r>
              <a:rPr lang="en-US" sz="1000" b="1" dirty="0" smtClean="0">
                <a:latin typeface="Courier New"/>
                <a:cs typeface="Courier New"/>
              </a:rPr>
              <a:t>http</a:t>
            </a:r>
            <a:r>
              <a:rPr lang="en-US" sz="1000" b="1" dirty="0">
                <a:latin typeface="Courier New"/>
                <a:cs typeface="Courier New"/>
              </a:rPr>
              <a:t>://</a:t>
            </a:r>
            <a:r>
              <a:rPr lang="en-US" sz="1000" b="1" dirty="0" err="1">
                <a:latin typeface="Courier New"/>
                <a:cs typeface="Courier New"/>
              </a:rPr>
              <a:t>www.infowar-monitor.net</a:t>
            </a:r>
            <a:r>
              <a:rPr lang="en-US" sz="1000" b="1" dirty="0">
                <a:latin typeface="Courier New"/>
                <a:cs typeface="Courier New"/>
              </a:rPr>
              <a:t>/2010/04/shadows-in-the-cloud-an-investigation-into-cyber-espionage-2-0</a:t>
            </a:r>
            <a:r>
              <a:rPr lang="en-US" sz="2400" dirty="0"/>
              <a:t> </a:t>
            </a:r>
            <a:endParaRPr lang="en-US" sz="2400" dirty="0" smtClean="0"/>
          </a:p>
          <a:p>
            <a:pPr marL="400050" lvl="1" indent="0">
              <a:buNone/>
            </a:pPr>
            <a:r>
              <a:rPr lang="en-US" sz="1800" dirty="0" smtClean="0"/>
              <a:t>documents </a:t>
            </a:r>
            <a:r>
              <a:rPr lang="en-US" sz="1800" dirty="0"/>
              <a:t>an extensive espionage network that successfully stole </a:t>
            </a:r>
            <a:r>
              <a:rPr lang="en-US" sz="1800" dirty="0" smtClean="0"/>
              <a:t>from </a:t>
            </a:r>
            <a:r>
              <a:rPr lang="en-US" sz="1800" dirty="0"/>
              <a:t>various high offices of the Government of In- </a:t>
            </a:r>
            <a:r>
              <a:rPr lang="en-US" sz="1800" dirty="0" err="1"/>
              <a:t>dia</a:t>
            </a:r>
            <a:r>
              <a:rPr lang="en-US" sz="1800" dirty="0"/>
              <a:t>, the Office of the Dalai Lama, the United Nations </a:t>
            </a:r>
            <a:endParaRPr lang="en-US" sz="2000" dirty="0"/>
          </a:p>
          <a:p>
            <a:r>
              <a:rPr lang="en-US" sz="2000" b="1" smtClean="0"/>
              <a:t>The </a:t>
            </a:r>
            <a:r>
              <a:rPr lang="en-US" sz="2000" b="1" dirty="0"/>
              <a:t>Snooping Dragon: Social-Malware Surveillance of the Tibetan movement</a:t>
            </a:r>
            <a:endParaRPr lang="en-US" sz="2000" dirty="0" smtClean="0"/>
          </a:p>
          <a:p>
            <a:pPr marL="0" indent="0">
              <a:buNone/>
            </a:pPr>
            <a:r>
              <a:rPr lang="en-US" sz="1200" b="1" dirty="0" smtClean="0">
                <a:latin typeface="Courier New"/>
                <a:cs typeface="Courier New"/>
              </a:rPr>
              <a:t>http</a:t>
            </a:r>
            <a:r>
              <a:rPr lang="en-US" sz="1200" b="1" dirty="0">
                <a:latin typeface="Courier New"/>
                <a:cs typeface="Courier New"/>
              </a:rPr>
              <a:t>://</a:t>
            </a:r>
            <a:r>
              <a:rPr lang="en-US" sz="1200" b="1" dirty="0" err="1">
                <a:latin typeface="Courier New"/>
                <a:cs typeface="Courier New"/>
              </a:rPr>
              <a:t>www.cl.cam.ac.uk</a:t>
            </a:r>
            <a:r>
              <a:rPr lang="en-US" sz="1200" b="1" dirty="0">
                <a:latin typeface="Courier New"/>
                <a:cs typeface="Courier New"/>
              </a:rPr>
              <a:t>/</a:t>
            </a:r>
            <a:r>
              <a:rPr lang="en-US" sz="1200" b="1" dirty="0" err="1">
                <a:latin typeface="Courier New"/>
                <a:cs typeface="Courier New"/>
              </a:rPr>
              <a:t>techreports</a:t>
            </a:r>
            <a:r>
              <a:rPr lang="en-US" sz="1200" b="1" dirty="0">
                <a:latin typeface="Courier New"/>
                <a:cs typeface="Courier New"/>
              </a:rPr>
              <a:t>/UCAM-CL-TR-746.html </a:t>
            </a:r>
            <a:endParaRPr lang="en-US" sz="1200" b="1" dirty="0" smtClean="0">
              <a:latin typeface="Courier New"/>
              <a:cs typeface="Courier New"/>
            </a:endParaRPr>
          </a:p>
          <a:p>
            <a:pPr marL="0" indent="0">
              <a:buNone/>
            </a:pPr>
            <a:endParaRPr lang="en-US" sz="1200" b="1" dirty="0">
              <a:latin typeface="Courier New"/>
              <a:cs typeface="Courier New"/>
            </a:endParaRPr>
          </a:p>
          <a:p>
            <a:r>
              <a:rPr lang="en-US" sz="2000" b="1" dirty="0" err="1"/>
              <a:t>Cyberattack</a:t>
            </a:r>
            <a:r>
              <a:rPr lang="en-US" sz="2000" b="1" dirty="0"/>
              <a:t> on Google Said to Hit Password System</a:t>
            </a:r>
          </a:p>
          <a:p>
            <a:pPr marL="0" indent="0">
              <a:buNone/>
            </a:pPr>
            <a:r>
              <a:rPr lang="en-US" sz="1200" b="1" dirty="0" smtClean="0">
                <a:latin typeface="Courier New"/>
                <a:cs typeface="Courier New"/>
              </a:rPr>
              <a:t>http</a:t>
            </a:r>
            <a:r>
              <a:rPr lang="en-US" sz="1200" b="1" dirty="0">
                <a:latin typeface="Courier New"/>
                <a:cs typeface="Courier New"/>
              </a:rPr>
              <a:t>://</a:t>
            </a:r>
            <a:r>
              <a:rPr lang="en-US" sz="1200" b="1" dirty="0" err="1">
                <a:latin typeface="Courier New"/>
                <a:cs typeface="Courier New"/>
              </a:rPr>
              <a:t>www.nytimes.com</a:t>
            </a:r>
            <a:r>
              <a:rPr lang="en-US" sz="1200" b="1" dirty="0">
                <a:latin typeface="Courier New"/>
                <a:cs typeface="Courier New"/>
              </a:rPr>
              <a:t>/2010/04/20/technology/20google.html?_r=0</a:t>
            </a:r>
          </a:p>
          <a:p>
            <a:endParaRPr lang="en-US" dirty="0"/>
          </a:p>
        </p:txBody>
      </p:sp>
    </p:spTree>
    <p:extLst>
      <p:ext uri="{BB962C8B-B14F-4D97-AF65-F5344CB8AC3E}">
        <p14:creationId xmlns:p14="http://schemas.microsoft.com/office/powerpoint/2010/main" val="96067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Engineering Attacks</a:t>
            </a:r>
            <a:endParaRPr lang="en-US" dirty="0"/>
          </a:p>
        </p:txBody>
      </p:sp>
      <p:sp>
        <p:nvSpPr>
          <p:cNvPr id="3" name="Content Placeholder 2"/>
          <p:cNvSpPr>
            <a:spLocks noGrp="1"/>
          </p:cNvSpPr>
          <p:nvPr>
            <p:ph idx="1"/>
          </p:nvPr>
        </p:nvSpPr>
        <p:spPr>
          <a:xfrm>
            <a:off x="457200" y="1600200"/>
            <a:ext cx="8229600" cy="5105400"/>
          </a:xfrm>
        </p:spPr>
        <p:txBody>
          <a:bodyPr/>
          <a:lstStyle/>
          <a:p>
            <a:r>
              <a:rPr lang="en-US" sz="2000" dirty="0"/>
              <a:t>designed to trick a victim into providing information through misdirection or </a:t>
            </a:r>
            <a:r>
              <a:rPr lang="en-US" sz="2000" dirty="0" smtClean="0"/>
              <a:t>deceit</a:t>
            </a:r>
          </a:p>
          <a:p>
            <a:r>
              <a:rPr lang="en-US" sz="2000" dirty="0"/>
              <a:t>Attackers often pretend to be someone they are </a:t>
            </a:r>
            <a:r>
              <a:rPr lang="en-US" sz="2000" dirty="0" smtClean="0"/>
              <a:t>not, such </a:t>
            </a:r>
            <a:r>
              <a:rPr lang="en-US" sz="2000" dirty="0"/>
              <a:t>as someone with authority or a family </a:t>
            </a:r>
            <a:r>
              <a:rPr lang="en-US" sz="2000" dirty="0" smtClean="0"/>
              <a:t>member, </a:t>
            </a:r>
            <a:r>
              <a:rPr lang="en-US" sz="2000" dirty="0"/>
              <a:t>to gain a victim's trust </a:t>
            </a:r>
            <a:endParaRPr lang="en-US" sz="2000" dirty="0" smtClean="0"/>
          </a:p>
          <a:p>
            <a:r>
              <a:rPr lang="en-US" sz="2000" dirty="0"/>
              <a:t>When they are successful, users might have given up passwords, access credentials, or other valuable secrets </a:t>
            </a:r>
          </a:p>
          <a:p>
            <a:r>
              <a:rPr lang="en-US" sz="2000" dirty="0"/>
              <a:t>There are many tools that are available in Kali Linux to assist with a social engineering campaign; however, the most successful attacks are based on </a:t>
            </a:r>
            <a:r>
              <a:rPr lang="en-US" sz="2000" b="1" dirty="0"/>
              <a:t>understanding your target audience</a:t>
            </a:r>
            <a:r>
              <a:rPr lang="en-US" sz="2000" dirty="0"/>
              <a:t> and </a:t>
            </a:r>
            <a:r>
              <a:rPr lang="en-US" sz="2000" b="1" dirty="0">
                <a:solidFill>
                  <a:srgbClr val="0000FF"/>
                </a:solidFill>
              </a:rPr>
              <a:t>abusing their trust </a:t>
            </a:r>
            <a:endParaRPr lang="en-US" sz="2000" b="1" dirty="0" smtClean="0">
              <a:solidFill>
                <a:srgbClr val="0000FF"/>
              </a:solidFill>
            </a:endParaRPr>
          </a:p>
          <a:p>
            <a:r>
              <a:rPr lang="en-US" sz="2000" i="1" dirty="0"/>
              <a:t>e</a:t>
            </a:r>
            <a:r>
              <a:rPr lang="en-US" sz="2000" i="1" dirty="0" smtClean="0"/>
              <a:t>.g.</a:t>
            </a:r>
            <a:r>
              <a:rPr lang="en-US" sz="2000" b="1" dirty="0" smtClean="0"/>
              <a:t>,</a:t>
            </a:r>
            <a:r>
              <a:rPr lang="en-US" sz="2000" b="1" dirty="0" smtClean="0">
                <a:solidFill>
                  <a:srgbClr val="0000FF"/>
                </a:solidFill>
              </a:rPr>
              <a:t> </a:t>
            </a:r>
            <a:r>
              <a:rPr lang="en-US" sz="2000" dirty="0" smtClean="0"/>
              <a:t>obtain </a:t>
            </a:r>
            <a:r>
              <a:rPr lang="en-US" sz="2000" dirty="0"/>
              <a:t>sensitive information using fake accounts on social media sources such as LinkedIn and Facebook </a:t>
            </a:r>
            <a:endParaRPr lang="en-US" sz="2000" dirty="0" smtClean="0"/>
          </a:p>
          <a:p>
            <a:r>
              <a:rPr lang="en-US" sz="2000" i="1" dirty="0"/>
              <a:t>e</a:t>
            </a:r>
            <a:r>
              <a:rPr lang="en-US" sz="2000" i="1" dirty="0" smtClean="0"/>
              <a:t>.g.</a:t>
            </a:r>
            <a:r>
              <a:rPr lang="en-US" sz="2000" dirty="0" smtClean="0"/>
              <a:t>, </a:t>
            </a:r>
            <a:r>
              <a:rPr lang="en-US" sz="2000" dirty="0" smtClean="0">
                <a:hlinkClick r:id="rId2"/>
              </a:rPr>
              <a:t>Emily </a:t>
            </a:r>
            <a:r>
              <a:rPr lang="en-US" sz="2000" dirty="0">
                <a:hlinkClick r:id="rId2"/>
              </a:rPr>
              <a:t>Williams Social </a:t>
            </a:r>
            <a:r>
              <a:rPr lang="en-US" sz="2000" dirty="0" smtClean="0">
                <a:hlinkClick r:id="rId2"/>
              </a:rPr>
              <a:t>Engineering</a:t>
            </a:r>
            <a:endParaRPr lang="en-US" sz="2000" dirty="0"/>
          </a:p>
          <a:p>
            <a:pPr marL="0" indent="0">
              <a:buNone/>
            </a:pPr>
            <a:endParaRPr lang="en-US" sz="2000" dirty="0"/>
          </a:p>
          <a:p>
            <a:endParaRPr lang="en-US" sz="2000" b="1" dirty="0" smtClean="0">
              <a:solidFill>
                <a:srgbClr val="0000FF"/>
              </a:solidFill>
            </a:endParaRPr>
          </a:p>
          <a:p>
            <a:endParaRPr lang="en-US" sz="2000" b="1" dirty="0">
              <a:solidFill>
                <a:srgbClr val="0000FF"/>
              </a:solidFill>
            </a:endParaRPr>
          </a:p>
          <a:p>
            <a:endParaRPr lang="en-US" sz="2000" dirty="0"/>
          </a:p>
          <a:p>
            <a:endParaRPr lang="en-US" dirty="0"/>
          </a:p>
          <a:p>
            <a:endParaRPr lang="en-US" dirty="0"/>
          </a:p>
        </p:txBody>
      </p:sp>
    </p:spTree>
    <p:extLst>
      <p:ext uri="{BB962C8B-B14F-4D97-AF65-F5344CB8AC3E}">
        <p14:creationId xmlns:p14="http://schemas.microsoft.com/office/powerpoint/2010/main" val="78438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Social-Engineer Toolkit (SET)</a:t>
            </a:r>
            <a:endParaRPr lang="en-US" dirty="0"/>
          </a:p>
        </p:txBody>
      </p:sp>
      <p:sp>
        <p:nvSpPr>
          <p:cNvPr id="3" name="Content Placeholder 2"/>
          <p:cNvSpPr>
            <a:spLocks noGrp="1"/>
          </p:cNvSpPr>
          <p:nvPr>
            <p:ph idx="1"/>
          </p:nvPr>
        </p:nvSpPr>
        <p:spPr/>
        <p:txBody>
          <a:bodyPr/>
          <a:lstStyle/>
          <a:p>
            <a:r>
              <a:rPr lang="en-US" sz="2000" dirty="0"/>
              <a:t>W</a:t>
            </a:r>
            <a:r>
              <a:rPr lang="en-US" sz="2000" dirty="0" smtClean="0"/>
              <a:t>as developed </a:t>
            </a:r>
            <a:r>
              <a:rPr lang="en-US" sz="2000" dirty="0"/>
              <a:t>by David Kennedy at </a:t>
            </a:r>
            <a:r>
              <a:rPr lang="en-US" sz="2000" dirty="0" err="1"/>
              <a:t>TrustSec</a:t>
            </a:r>
            <a:r>
              <a:rPr lang="en-US" sz="2000" dirty="0"/>
              <a:t> and </a:t>
            </a:r>
            <a:r>
              <a:rPr lang="en-US" sz="2000" dirty="0" smtClean="0"/>
              <a:t>comes </a:t>
            </a:r>
            <a:r>
              <a:rPr lang="en-US" sz="2000" dirty="0"/>
              <a:t>preinstalled with Kali </a:t>
            </a:r>
            <a:r>
              <a:rPr lang="en-US" sz="2000" dirty="0" smtClean="0"/>
              <a:t>Linux</a:t>
            </a:r>
          </a:p>
          <a:p>
            <a:r>
              <a:rPr lang="en-US" sz="2000" dirty="0"/>
              <a:t>O</a:t>
            </a:r>
            <a:r>
              <a:rPr lang="en-US" sz="2000" dirty="0" smtClean="0"/>
              <a:t>ften </a:t>
            </a:r>
            <a:r>
              <a:rPr lang="en-US" sz="2000" dirty="0"/>
              <a:t>used to duplicate trusted websites such as Google, Facebook, and Twitter with the purpose of attracting victims to launch attacks against them </a:t>
            </a:r>
          </a:p>
          <a:p>
            <a:r>
              <a:rPr lang="en-US" sz="2000" dirty="0"/>
              <a:t>As victims unknowingly browse these duplicate websites, attackers can gather the victims' passwords or possibly inject a command shell that gives them full access to the victims' systems </a:t>
            </a:r>
          </a:p>
          <a:p>
            <a:r>
              <a:rPr lang="en-US" sz="2000" dirty="0"/>
              <a:t>A</a:t>
            </a:r>
            <a:r>
              <a:rPr lang="en-US" sz="2000" dirty="0" smtClean="0"/>
              <a:t> </a:t>
            </a:r>
            <a:r>
              <a:rPr lang="en-US" sz="2000" dirty="0"/>
              <a:t>great tool for security professionals to demonstrate the chain of trust as a </a:t>
            </a:r>
            <a:r>
              <a:rPr lang="en-US" sz="2000" dirty="0" smtClean="0"/>
              <a:t>vulnerability</a:t>
            </a:r>
            <a:r>
              <a:rPr lang="en-US" sz="2000" dirty="0"/>
              <a:t> </a:t>
            </a:r>
            <a:r>
              <a:rPr lang="en-US" sz="2000" dirty="0" smtClean="0"/>
              <a:t>(</a:t>
            </a:r>
            <a:r>
              <a:rPr lang="en-US" sz="2000" i="1" dirty="0" smtClean="0"/>
              <a:t>i.e.</a:t>
            </a:r>
            <a:r>
              <a:rPr lang="en-US" sz="2000" dirty="0" smtClean="0"/>
              <a:t>, demoing </a:t>
            </a:r>
            <a:r>
              <a:rPr lang="en-US" sz="2000" dirty="0"/>
              <a:t>how the average person will not pay attention to the location where they enter sensitive information as long as the source looks </a:t>
            </a:r>
            <a:r>
              <a:rPr lang="en-US" sz="2000" dirty="0" smtClean="0"/>
              <a:t>legit) </a:t>
            </a:r>
          </a:p>
          <a:p>
            <a:r>
              <a:rPr lang="en-US" sz="2000" dirty="0" smtClean="0">
                <a:latin typeface="Courier New"/>
                <a:cs typeface="Courier New"/>
              </a:rPr>
              <a:t>https://</a:t>
            </a:r>
            <a:r>
              <a:rPr lang="en-US" sz="2000" dirty="0" err="1" smtClean="0">
                <a:latin typeface="Courier New"/>
                <a:cs typeface="Courier New"/>
              </a:rPr>
              <a:t>www.trustedsec.com</a:t>
            </a:r>
            <a:r>
              <a:rPr lang="en-US" sz="2000" dirty="0" smtClean="0">
                <a:latin typeface="Courier New"/>
                <a:cs typeface="Courier New"/>
              </a:rPr>
              <a:t>/social-engineer-toolkit</a:t>
            </a:r>
            <a:endParaRPr lang="en-US" sz="2000" dirty="0">
              <a:latin typeface="Courier New"/>
              <a:cs typeface="Courier New"/>
            </a:endParaRPr>
          </a:p>
          <a:p>
            <a:endParaRPr lang="en-US" sz="2000" dirty="0"/>
          </a:p>
        </p:txBody>
      </p:sp>
    </p:spTree>
    <p:extLst>
      <p:ext uri="{BB962C8B-B14F-4D97-AF65-F5344CB8AC3E}">
        <p14:creationId xmlns:p14="http://schemas.microsoft.com/office/powerpoint/2010/main" val="297696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a:t>
            </a:r>
            <a:endParaRPr lang="en-US" dirty="0"/>
          </a:p>
        </p:txBody>
      </p:sp>
      <p:pic>
        <p:nvPicPr>
          <p:cNvPr id="4" name="Picture 3"/>
          <p:cNvPicPr>
            <a:picLocks noChangeAspect="1"/>
          </p:cNvPicPr>
          <p:nvPr/>
        </p:nvPicPr>
        <p:blipFill>
          <a:blip r:embed="rId2"/>
          <a:stretch>
            <a:fillRect/>
          </a:stretch>
        </p:blipFill>
        <p:spPr>
          <a:xfrm>
            <a:off x="4800600" y="1447800"/>
            <a:ext cx="4151321" cy="2514600"/>
          </a:xfrm>
          <a:prstGeom prst="rect">
            <a:avLst/>
          </a:prstGeom>
        </p:spPr>
      </p:pic>
      <p:sp>
        <p:nvSpPr>
          <p:cNvPr id="5" name="Content Placeholder 2"/>
          <p:cNvSpPr>
            <a:spLocks noGrp="1"/>
          </p:cNvSpPr>
          <p:nvPr>
            <p:ph idx="1"/>
          </p:nvPr>
        </p:nvSpPr>
        <p:spPr>
          <a:xfrm>
            <a:off x="457200" y="4038600"/>
            <a:ext cx="8229600" cy="2286000"/>
          </a:xfrm>
        </p:spPr>
        <p:txBody>
          <a:bodyPr/>
          <a:lstStyle/>
          <a:p>
            <a:r>
              <a:rPr lang="en-US" sz="1800" dirty="0"/>
              <a:t>T</a:t>
            </a:r>
            <a:r>
              <a:rPr lang="en-US" sz="1800" dirty="0" smtClean="0"/>
              <a:t>he </a:t>
            </a:r>
            <a:r>
              <a:rPr lang="en-US" sz="1800" dirty="0"/>
              <a:t>goal is to make a victim believe that they are accessing their Gmail account and redirect them to the real Gmail website </a:t>
            </a:r>
            <a:r>
              <a:rPr lang="en-US" sz="1800" b="1" dirty="0">
                <a:solidFill>
                  <a:srgbClr val="0000FF"/>
                </a:solidFill>
              </a:rPr>
              <a:t>after</a:t>
            </a:r>
            <a:r>
              <a:rPr lang="en-US" sz="1800" dirty="0">
                <a:solidFill>
                  <a:srgbClr val="0000FF"/>
                </a:solidFill>
              </a:rPr>
              <a:t> </a:t>
            </a:r>
            <a:r>
              <a:rPr lang="en-US" sz="1800" dirty="0"/>
              <a:t>they log in but store their login credentials. </a:t>
            </a:r>
            <a:endParaRPr lang="en-US" sz="1800" dirty="0" smtClean="0"/>
          </a:p>
          <a:p>
            <a:r>
              <a:rPr lang="en-US" sz="1800" dirty="0" smtClean="0"/>
              <a:t>The </a:t>
            </a:r>
            <a:r>
              <a:rPr lang="en-US" sz="1800" dirty="0"/>
              <a:t>trick will be to get the victim to access the SET </a:t>
            </a:r>
            <a:r>
              <a:rPr lang="en-US" sz="1800" dirty="0" smtClean="0"/>
              <a:t>server; </a:t>
            </a:r>
            <a:r>
              <a:rPr lang="en-US" sz="1800" dirty="0"/>
              <a:t>however, that's where your social engineering abilities come into play. For example, you could e-mail a link, post the link on a social media source, or poison the DNS to direct traffic to your attack </a:t>
            </a:r>
            <a:r>
              <a:rPr lang="en-US" sz="1800" dirty="0" smtClean="0"/>
              <a:t>server</a:t>
            </a:r>
          </a:p>
          <a:p>
            <a:r>
              <a:rPr lang="en-US" sz="1800" dirty="0" smtClean="0"/>
              <a:t>The </a:t>
            </a:r>
            <a:r>
              <a:rPr lang="en-US" sz="1800" dirty="0"/>
              <a:t>attacker can remotely access the Raspberry Pi to pull down stolen </a:t>
            </a:r>
            <a:r>
              <a:rPr lang="en-US" sz="1800" dirty="0" smtClean="0"/>
              <a:t>credentials</a:t>
            </a:r>
            <a:r>
              <a:rPr lang="en-US" sz="2000" dirty="0" smtClean="0"/>
              <a:t> </a:t>
            </a:r>
            <a:endParaRPr lang="en-US" sz="2000" dirty="0"/>
          </a:p>
          <a:p>
            <a:endParaRPr lang="en-US" sz="2000" dirty="0"/>
          </a:p>
        </p:txBody>
      </p:sp>
      <p:sp>
        <p:nvSpPr>
          <p:cNvPr id="6" name="Content Placeholder 2"/>
          <p:cNvSpPr txBox="1">
            <a:spLocks/>
          </p:cNvSpPr>
          <p:nvPr/>
        </p:nvSpPr>
        <p:spPr bwMode="auto">
          <a:xfrm>
            <a:off x="304800" y="1524000"/>
            <a:ext cx="4343400" cy="24384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omic Sans MS"/>
                <a:ea typeface="+mn-ea"/>
                <a:cs typeface="Comic Sans MS"/>
              </a:defRPr>
            </a:lvl1pPr>
            <a:lvl2pPr marL="742950" indent="-285750" algn="l" rtl="0" eaLnBrk="0" fontAlgn="base" hangingPunct="0">
              <a:spcBef>
                <a:spcPct val="20000"/>
              </a:spcBef>
              <a:spcAft>
                <a:spcPct val="0"/>
              </a:spcAft>
              <a:buChar char="–"/>
              <a:defRPr sz="2800">
                <a:solidFill>
                  <a:schemeClr val="tx1"/>
                </a:solidFill>
                <a:latin typeface="Comic Sans MS"/>
                <a:ea typeface="+mn-ea"/>
                <a:cs typeface="Comic Sans MS"/>
              </a:defRPr>
            </a:lvl2pPr>
            <a:lvl3pPr marL="1143000" indent="-228600" algn="l" rtl="0" eaLnBrk="0" fontAlgn="base" hangingPunct="0">
              <a:spcBef>
                <a:spcPct val="20000"/>
              </a:spcBef>
              <a:spcAft>
                <a:spcPct val="0"/>
              </a:spcAft>
              <a:buChar char="•"/>
              <a:defRPr sz="2400">
                <a:solidFill>
                  <a:schemeClr val="tx1"/>
                </a:solidFill>
                <a:latin typeface="Comic Sans MS"/>
                <a:ea typeface="+mn-ea"/>
                <a:cs typeface="Comic Sans MS"/>
              </a:defRPr>
            </a:lvl3pPr>
            <a:lvl4pPr marL="1600200" indent="-228600" algn="l" rtl="0" eaLnBrk="0" fontAlgn="base" hangingPunct="0">
              <a:spcBef>
                <a:spcPct val="20000"/>
              </a:spcBef>
              <a:spcAft>
                <a:spcPct val="0"/>
              </a:spcAft>
              <a:buChar char="–"/>
              <a:defRPr sz="2000">
                <a:solidFill>
                  <a:schemeClr val="tx1"/>
                </a:solidFill>
                <a:latin typeface="Comic Sans MS"/>
                <a:ea typeface="+mn-ea"/>
                <a:cs typeface="Comic Sans MS"/>
              </a:defRPr>
            </a:lvl4pPr>
            <a:lvl5pPr marL="2057400" indent="-228600" algn="l" rtl="0" eaLnBrk="0" fontAlgn="base" hangingPunct="0">
              <a:spcBef>
                <a:spcPct val="20000"/>
              </a:spcBef>
              <a:spcAft>
                <a:spcPct val="0"/>
              </a:spcAft>
              <a:buChar char="»"/>
              <a:defRPr sz="2000">
                <a:solidFill>
                  <a:schemeClr val="tx1"/>
                </a:solidFill>
                <a:latin typeface="Comic Sans MS"/>
                <a:ea typeface="+mn-ea"/>
                <a:cs typeface="Comic Sans M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1800" dirty="0" smtClean="0"/>
              <a:t>leverage a Raspberry Pi for </a:t>
            </a:r>
            <a:r>
              <a:rPr lang="en-US" sz="1800" b="1" dirty="0" smtClean="0"/>
              <a:t>on-site reconnaissance</a:t>
            </a:r>
            <a:r>
              <a:rPr lang="en-US" sz="1800" dirty="0" smtClean="0"/>
              <a:t> that can be used to build a successful social engineering attack that is executed from a remote web server </a:t>
            </a:r>
          </a:p>
          <a:p>
            <a:r>
              <a:rPr lang="en-US" sz="1800" dirty="0" smtClean="0">
                <a:solidFill>
                  <a:srgbClr val="0000FF"/>
                </a:solidFill>
              </a:rPr>
              <a:t>Set up a Pi to clone Gmail</a:t>
            </a:r>
          </a:p>
          <a:p>
            <a:endParaRPr lang="en-US" sz="2000" dirty="0"/>
          </a:p>
        </p:txBody>
      </p:sp>
    </p:spTree>
    <p:extLst>
      <p:ext uri="{BB962C8B-B14F-4D97-AF65-F5344CB8AC3E}">
        <p14:creationId xmlns:p14="http://schemas.microsoft.com/office/powerpoint/2010/main" val="99025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SET</a:t>
            </a:r>
            <a:endParaRPr lang="en-US" dirty="0"/>
          </a:p>
        </p:txBody>
      </p:sp>
      <p:sp>
        <p:nvSpPr>
          <p:cNvPr id="3" name="Content Placeholder 2"/>
          <p:cNvSpPr>
            <a:spLocks noGrp="1"/>
          </p:cNvSpPr>
          <p:nvPr>
            <p:ph idx="1"/>
          </p:nvPr>
        </p:nvSpPr>
        <p:spPr/>
        <p:txBody>
          <a:bodyPr/>
          <a:lstStyle/>
          <a:p>
            <a:r>
              <a:rPr lang="en-US" sz="2000" dirty="0" smtClean="0"/>
              <a:t>Type </a:t>
            </a:r>
            <a:r>
              <a:rPr lang="en-US" sz="2000" dirty="0" err="1" smtClean="0">
                <a:latin typeface="Courier New"/>
                <a:cs typeface="Courier New"/>
              </a:rPr>
              <a:t>setoolkit</a:t>
            </a:r>
            <a:r>
              <a:rPr lang="en-US" sz="2000" dirty="0">
                <a:latin typeface="Courier New"/>
                <a:cs typeface="Courier New"/>
              </a:rPr>
              <a:t> </a:t>
            </a:r>
            <a:r>
              <a:rPr lang="en-US" sz="2000" dirty="0" smtClean="0"/>
              <a:t>and enable</a:t>
            </a:r>
            <a:r>
              <a:rPr lang="en-US" sz="2000" dirty="0" smtClean="0">
                <a:latin typeface="Courier New"/>
                <a:cs typeface="Courier New"/>
              </a:rPr>
              <a:t> bleeding-edge repos</a:t>
            </a:r>
            <a:endParaRPr lang="en-US" sz="2000" dirty="0">
              <a:latin typeface="Courier New"/>
              <a:cs typeface="Courier New"/>
            </a:endParaRPr>
          </a:p>
        </p:txBody>
      </p:sp>
      <p:pic>
        <p:nvPicPr>
          <p:cNvPr id="4" name="Picture 3"/>
          <p:cNvPicPr>
            <a:picLocks noChangeAspect="1"/>
          </p:cNvPicPr>
          <p:nvPr/>
        </p:nvPicPr>
        <p:blipFill>
          <a:blip r:embed="rId2"/>
          <a:stretch>
            <a:fillRect/>
          </a:stretch>
        </p:blipFill>
        <p:spPr>
          <a:xfrm>
            <a:off x="838200" y="2133600"/>
            <a:ext cx="2743200" cy="1620982"/>
          </a:xfrm>
          <a:prstGeom prst="rect">
            <a:avLst/>
          </a:prstGeom>
        </p:spPr>
      </p:pic>
      <p:pic>
        <p:nvPicPr>
          <p:cNvPr id="5" name="Picture 4"/>
          <p:cNvPicPr>
            <a:picLocks noChangeAspect="1"/>
          </p:cNvPicPr>
          <p:nvPr/>
        </p:nvPicPr>
        <p:blipFill>
          <a:blip r:embed="rId3"/>
          <a:stretch>
            <a:fillRect/>
          </a:stretch>
        </p:blipFill>
        <p:spPr>
          <a:xfrm>
            <a:off x="4191000" y="2057400"/>
            <a:ext cx="3340100" cy="1943100"/>
          </a:xfrm>
          <a:prstGeom prst="rect">
            <a:avLst/>
          </a:prstGeom>
        </p:spPr>
      </p:pic>
      <p:sp>
        <p:nvSpPr>
          <p:cNvPr id="6" name="TextBox 5"/>
          <p:cNvSpPr txBox="1"/>
          <p:nvPr/>
        </p:nvSpPr>
        <p:spPr>
          <a:xfrm>
            <a:off x="3581400" y="2667000"/>
            <a:ext cx="677439" cy="646331"/>
          </a:xfrm>
          <a:prstGeom prst="rect">
            <a:avLst/>
          </a:prstGeom>
          <a:noFill/>
        </p:spPr>
        <p:txBody>
          <a:bodyPr wrap="none" rtlCol="0">
            <a:spAutoFit/>
          </a:bodyPr>
          <a:lstStyle/>
          <a:p>
            <a:r>
              <a:rPr lang="en-US" sz="3600" dirty="0" smtClean="0">
                <a:latin typeface="Wingdings"/>
                <a:ea typeface="Wingdings"/>
                <a:cs typeface="Wingdings"/>
                <a:sym typeface="Wingdings"/>
              </a:rPr>
              <a:t></a:t>
            </a:r>
            <a:endParaRPr lang="en-US" sz="3600" dirty="0"/>
          </a:p>
        </p:txBody>
      </p:sp>
      <p:pic>
        <p:nvPicPr>
          <p:cNvPr id="7" name="Picture 6"/>
          <p:cNvPicPr>
            <a:picLocks noChangeAspect="1"/>
          </p:cNvPicPr>
          <p:nvPr/>
        </p:nvPicPr>
        <p:blipFill>
          <a:blip r:embed="rId4"/>
          <a:stretch>
            <a:fillRect/>
          </a:stretch>
        </p:blipFill>
        <p:spPr>
          <a:xfrm>
            <a:off x="838200" y="4343400"/>
            <a:ext cx="2671763" cy="1295400"/>
          </a:xfrm>
          <a:prstGeom prst="rect">
            <a:avLst/>
          </a:prstGeom>
        </p:spPr>
      </p:pic>
      <p:sp>
        <p:nvSpPr>
          <p:cNvPr id="8" name="TextBox 7"/>
          <p:cNvSpPr txBox="1"/>
          <p:nvPr/>
        </p:nvSpPr>
        <p:spPr>
          <a:xfrm>
            <a:off x="1295400" y="3810000"/>
            <a:ext cx="457652" cy="369332"/>
          </a:xfrm>
          <a:prstGeom prst="rect">
            <a:avLst/>
          </a:prstGeom>
          <a:noFill/>
        </p:spPr>
        <p:txBody>
          <a:bodyPr wrap="none" rtlCol="0">
            <a:spAutoFit/>
          </a:bodyPr>
          <a:lstStyle/>
          <a:p>
            <a:r>
              <a:rPr lang="en-US" dirty="0" smtClean="0"/>
              <a:t>(1)</a:t>
            </a:r>
            <a:endParaRPr lang="en-US" dirty="0"/>
          </a:p>
        </p:txBody>
      </p:sp>
      <p:sp>
        <p:nvSpPr>
          <p:cNvPr id="9" name="TextBox 8"/>
          <p:cNvSpPr txBox="1"/>
          <p:nvPr/>
        </p:nvSpPr>
        <p:spPr>
          <a:xfrm>
            <a:off x="7620000" y="2895600"/>
            <a:ext cx="494622" cy="369332"/>
          </a:xfrm>
          <a:prstGeom prst="rect">
            <a:avLst/>
          </a:prstGeom>
          <a:noFill/>
        </p:spPr>
        <p:txBody>
          <a:bodyPr wrap="none" rtlCol="0">
            <a:spAutoFit/>
          </a:bodyPr>
          <a:lstStyle/>
          <a:p>
            <a:r>
              <a:rPr lang="en-US" dirty="0" smtClean="0"/>
              <a:t>(2)</a:t>
            </a:r>
            <a:endParaRPr lang="en-US" dirty="0"/>
          </a:p>
        </p:txBody>
      </p:sp>
      <p:sp>
        <p:nvSpPr>
          <p:cNvPr id="10" name="TextBox 9"/>
          <p:cNvSpPr txBox="1"/>
          <p:nvPr/>
        </p:nvSpPr>
        <p:spPr>
          <a:xfrm>
            <a:off x="597292" y="5769680"/>
            <a:ext cx="3238500" cy="1200329"/>
          </a:xfrm>
          <a:prstGeom prst="rect">
            <a:avLst/>
          </a:prstGeom>
          <a:noFill/>
        </p:spPr>
        <p:txBody>
          <a:bodyPr wrap="square" rtlCol="0">
            <a:spAutoFit/>
          </a:bodyPr>
          <a:lstStyle/>
          <a:p>
            <a:r>
              <a:rPr lang="en-US" dirty="0" smtClean="0"/>
              <a:t>(3) </a:t>
            </a:r>
            <a:r>
              <a:rPr lang="en-US" dirty="0"/>
              <a:t>select the </a:t>
            </a:r>
            <a:r>
              <a:rPr lang="en-US" b="1" dirty="0"/>
              <a:t>Credential Harvester Attack Method </a:t>
            </a:r>
            <a:r>
              <a:rPr lang="en-US" dirty="0" smtClean="0"/>
              <a:t>option to clone Gmail </a:t>
            </a:r>
            <a:endParaRPr lang="en-US" dirty="0"/>
          </a:p>
          <a:p>
            <a:endParaRPr lang="en-US" dirty="0"/>
          </a:p>
        </p:txBody>
      </p:sp>
      <p:pic>
        <p:nvPicPr>
          <p:cNvPr id="12" name="Picture 11"/>
          <p:cNvPicPr>
            <a:picLocks noChangeAspect="1"/>
          </p:cNvPicPr>
          <p:nvPr/>
        </p:nvPicPr>
        <p:blipFill>
          <a:blip r:embed="rId5"/>
          <a:stretch>
            <a:fillRect/>
          </a:stretch>
        </p:blipFill>
        <p:spPr>
          <a:xfrm>
            <a:off x="3961040" y="4214987"/>
            <a:ext cx="4686300" cy="1790700"/>
          </a:xfrm>
          <a:prstGeom prst="rect">
            <a:avLst/>
          </a:prstGeom>
        </p:spPr>
      </p:pic>
      <p:sp>
        <p:nvSpPr>
          <p:cNvPr id="11" name="TextBox 10"/>
          <p:cNvSpPr txBox="1"/>
          <p:nvPr/>
        </p:nvSpPr>
        <p:spPr>
          <a:xfrm>
            <a:off x="4343400" y="6293644"/>
            <a:ext cx="3934090" cy="369332"/>
          </a:xfrm>
          <a:prstGeom prst="rect">
            <a:avLst/>
          </a:prstGeom>
          <a:noFill/>
        </p:spPr>
        <p:txBody>
          <a:bodyPr wrap="none" rtlCol="0">
            <a:spAutoFit/>
          </a:bodyPr>
          <a:lstStyle/>
          <a:p>
            <a:r>
              <a:rPr lang="en-US" dirty="0" smtClean="0"/>
              <a:t>Input local IP and the site to clone</a:t>
            </a:r>
            <a:endParaRPr lang="en-US" dirty="0"/>
          </a:p>
        </p:txBody>
      </p:sp>
    </p:spTree>
    <p:extLst>
      <p:ext uri="{BB962C8B-B14F-4D97-AF65-F5344CB8AC3E}">
        <p14:creationId xmlns:p14="http://schemas.microsoft.com/office/powerpoint/2010/main" val="84504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a well-engineered network be broken into?</a:t>
            </a:r>
          </a:p>
        </p:txBody>
      </p:sp>
      <p:sp>
        <p:nvSpPr>
          <p:cNvPr id="3" name="Content Placeholder 2"/>
          <p:cNvSpPr>
            <a:spLocks noGrp="1"/>
          </p:cNvSpPr>
          <p:nvPr>
            <p:ph idx="1"/>
          </p:nvPr>
        </p:nvSpPr>
        <p:spPr/>
        <p:txBody>
          <a:bodyPr/>
          <a:lstStyle/>
          <a:p>
            <a:r>
              <a:rPr lang="en-US" sz="2000" dirty="0"/>
              <a:t>Consider an agent X who is determined to break into a network with the intention of stealing valuable documents belonging to an organization and for the purpose of conducting general espionage on the activities of the </a:t>
            </a:r>
            <a:r>
              <a:rPr lang="en-US" sz="2000" dirty="0" smtClean="0"/>
              <a:t>organization</a:t>
            </a:r>
            <a:endParaRPr lang="en-US" sz="2000" dirty="0"/>
          </a:p>
          <a:p>
            <a:r>
              <a:rPr lang="en-US" sz="2000" dirty="0"/>
              <a:t>Assume that the targeted organization </a:t>
            </a:r>
            <a:endParaRPr lang="en-US" sz="2000" dirty="0" smtClean="0"/>
          </a:p>
          <a:p>
            <a:pPr lvl="1"/>
            <a:r>
              <a:rPr lang="en-US" sz="1800" dirty="0" smtClean="0"/>
              <a:t>is </a:t>
            </a:r>
            <a:r>
              <a:rPr lang="en-US" sz="1800" dirty="0"/>
              <a:t>vigilant about keeping up to date with </a:t>
            </a:r>
            <a:r>
              <a:rPr lang="en-US" sz="1800" dirty="0" smtClean="0"/>
              <a:t>patches </a:t>
            </a:r>
            <a:r>
              <a:rPr lang="en-US" sz="1800" dirty="0"/>
              <a:t>and </a:t>
            </a:r>
            <a:r>
              <a:rPr lang="en-US" sz="1800" dirty="0" smtClean="0"/>
              <a:t>anti</a:t>
            </a:r>
            <a:r>
              <a:rPr lang="en-US" sz="1800" dirty="0"/>
              <a:t>-virus software </a:t>
            </a:r>
            <a:r>
              <a:rPr lang="en-US" sz="1800" dirty="0" smtClean="0"/>
              <a:t>updates</a:t>
            </a:r>
          </a:p>
          <a:p>
            <a:pPr lvl="1"/>
            <a:r>
              <a:rPr lang="en-US" sz="1800" dirty="0" smtClean="0"/>
              <a:t>operates </a:t>
            </a:r>
            <a:r>
              <a:rPr lang="en-US" sz="1800" dirty="0"/>
              <a:t>behind a well-designed </a:t>
            </a:r>
            <a:r>
              <a:rPr lang="en-US" sz="1800" dirty="0" smtClean="0"/>
              <a:t>firewall</a:t>
            </a:r>
          </a:p>
          <a:p>
            <a:pPr lvl="1"/>
            <a:r>
              <a:rPr lang="en-US" sz="1800" dirty="0" smtClean="0"/>
              <a:t>hires </a:t>
            </a:r>
            <a:r>
              <a:rPr lang="en-US" sz="1800" dirty="0"/>
              <a:t>a security company to periodically carry out vulnerability scans and for penetration testing of all its </a:t>
            </a:r>
            <a:r>
              <a:rPr lang="en-US" sz="1800" dirty="0" smtClean="0"/>
              <a:t>computers</a:t>
            </a:r>
            <a:endParaRPr lang="en-US" sz="1800" dirty="0"/>
          </a:p>
          <a:p>
            <a:pPr lvl="1"/>
            <a:r>
              <a:rPr lang="en-US" sz="1800" dirty="0"/>
              <a:t>h</a:t>
            </a:r>
            <a:r>
              <a:rPr lang="en-US" sz="1800" dirty="0" smtClean="0"/>
              <a:t>as computers not </a:t>
            </a:r>
            <a:r>
              <a:rPr lang="en-US" sz="1800" dirty="0"/>
              <a:t>vulnerable to </a:t>
            </a:r>
            <a:r>
              <a:rPr lang="en-US" sz="1800" dirty="0" smtClean="0"/>
              <a:t>dictionary attacks</a:t>
            </a:r>
            <a:r>
              <a:rPr lang="en-US" sz="1600" dirty="0" smtClean="0"/>
              <a:t> </a:t>
            </a:r>
          </a:p>
          <a:p>
            <a:r>
              <a:rPr lang="en-US" sz="2000" dirty="0"/>
              <a:t>In addition, </a:t>
            </a:r>
            <a:r>
              <a:rPr lang="en-US" sz="2000" dirty="0" smtClean="0"/>
              <a:t>assume </a:t>
            </a:r>
            <a:r>
              <a:rPr lang="en-US" sz="2000" dirty="0"/>
              <a:t>that X is physically based in a different </a:t>
            </a:r>
            <a:r>
              <a:rPr lang="en-US" sz="2000" dirty="0" smtClean="0"/>
              <a:t>country. Therefore</a:t>
            </a:r>
            <a:r>
              <a:rPr lang="en-US" sz="2000" dirty="0"/>
              <a:t>, it is not possible for X to gain a </a:t>
            </a:r>
            <a:r>
              <a:rPr lang="en-US" sz="2000" dirty="0" smtClean="0"/>
              <a:t>physical </a:t>
            </a:r>
            <a:r>
              <a:rPr lang="en-US" sz="2000" dirty="0"/>
              <a:t>entry into the organization’s premises and install a packet sniffer in its </a:t>
            </a:r>
            <a:r>
              <a:rPr lang="en-US" sz="2000" dirty="0" smtClean="0"/>
              <a:t>LAN</a:t>
            </a:r>
            <a:endParaRPr lang="en-US" sz="2000" dirty="0"/>
          </a:p>
          <a:p>
            <a:endParaRPr lang="en-US" sz="2000" dirty="0"/>
          </a:p>
          <a:p>
            <a:endParaRPr lang="en-US" sz="2400" dirty="0"/>
          </a:p>
          <a:p>
            <a:endParaRPr lang="en-US" dirty="0"/>
          </a:p>
        </p:txBody>
      </p:sp>
    </p:spTree>
    <p:extLst>
      <p:ext uri="{BB962C8B-B14F-4D97-AF65-F5344CB8AC3E}">
        <p14:creationId xmlns:p14="http://schemas.microsoft.com/office/powerpoint/2010/main" val="323219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a well-engineered network be broken into?</a:t>
            </a:r>
          </a:p>
        </p:txBody>
      </p:sp>
      <p:sp>
        <p:nvSpPr>
          <p:cNvPr id="3" name="Content Placeholder 2"/>
          <p:cNvSpPr>
            <a:spLocks noGrp="1"/>
          </p:cNvSpPr>
          <p:nvPr>
            <p:ph idx="1"/>
          </p:nvPr>
        </p:nvSpPr>
        <p:spPr/>
        <p:txBody>
          <a:bodyPr/>
          <a:lstStyle/>
          <a:p>
            <a:r>
              <a:rPr lang="en-US" sz="2400" dirty="0" smtClean="0"/>
              <a:t>Given </a:t>
            </a:r>
            <a:r>
              <a:rPr lang="en-US" sz="2400" dirty="0"/>
              <a:t>the assumptions listed above, it would seem that the organization’s network cannot be broken </a:t>
            </a:r>
            <a:r>
              <a:rPr lang="en-US" sz="2400" dirty="0" smtClean="0"/>
              <a:t>into</a:t>
            </a:r>
          </a:p>
          <a:p>
            <a:r>
              <a:rPr lang="en-US" sz="2400" dirty="0" smtClean="0"/>
              <a:t>But </a:t>
            </a:r>
            <a:r>
              <a:rPr lang="en-US" sz="2400" dirty="0"/>
              <a:t>that turns out not to be the case. Any network, no matter how secure it is from a purely </a:t>
            </a:r>
            <a:r>
              <a:rPr lang="en-US" sz="2400" b="1" dirty="0" smtClean="0"/>
              <a:t>engineering</a:t>
            </a:r>
            <a:r>
              <a:rPr lang="en-US" sz="2400" dirty="0" smtClean="0"/>
              <a:t> </a:t>
            </a:r>
            <a:r>
              <a:rPr lang="en-US" sz="2400" b="1" dirty="0"/>
              <a:t>perspective</a:t>
            </a:r>
            <a:r>
              <a:rPr lang="en-US" sz="2400" dirty="0"/>
              <a:t>, can be compromised through what is now commonly referred to as </a:t>
            </a:r>
            <a:r>
              <a:rPr lang="en-US" sz="2400" dirty="0">
                <a:solidFill>
                  <a:srgbClr val="0000FF"/>
                </a:solidFill>
              </a:rPr>
              <a:t>“</a:t>
            </a:r>
            <a:r>
              <a:rPr lang="en-US" sz="2400" b="1" dirty="0">
                <a:solidFill>
                  <a:srgbClr val="0000FF"/>
                </a:solidFill>
              </a:rPr>
              <a:t>social </a:t>
            </a:r>
            <a:r>
              <a:rPr lang="en-US" sz="2400" b="1" dirty="0" smtClean="0">
                <a:solidFill>
                  <a:srgbClr val="0000FF"/>
                </a:solidFill>
              </a:rPr>
              <a:t>engineering</a:t>
            </a:r>
            <a:r>
              <a:rPr lang="en-US" sz="2400" dirty="0" smtClean="0">
                <a:solidFill>
                  <a:srgbClr val="0000FF"/>
                </a:solidFill>
              </a:rPr>
              <a:t>” </a:t>
            </a:r>
            <a:endParaRPr lang="en-US" sz="2400" dirty="0">
              <a:solidFill>
                <a:srgbClr val="0000FF"/>
              </a:solidFill>
            </a:endParaRPr>
          </a:p>
          <a:p>
            <a:endParaRPr lang="en-US" sz="2400" dirty="0"/>
          </a:p>
          <a:p>
            <a:endParaRPr lang="en-US" dirty="0"/>
          </a:p>
        </p:txBody>
      </p:sp>
    </p:spTree>
    <p:extLst>
      <p:ext uri="{BB962C8B-B14F-4D97-AF65-F5344CB8AC3E}">
        <p14:creationId xmlns:p14="http://schemas.microsoft.com/office/powerpoint/2010/main" val="38798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Episode (1)</a:t>
            </a:r>
            <a:endParaRPr lang="en-US" sz="4000" dirty="0"/>
          </a:p>
        </p:txBody>
      </p:sp>
      <p:sp>
        <p:nvSpPr>
          <p:cNvPr id="3" name="Content Placeholder 2"/>
          <p:cNvSpPr>
            <a:spLocks noGrp="1"/>
          </p:cNvSpPr>
          <p:nvPr>
            <p:ph idx="1"/>
          </p:nvPr>
        </p:nvSpPr>
        <p:spPr/>
        <p:txBody>
          <a:bodyPr/>
          <a:lstStyle/>
          <a:p>
            <a:r>
              <a:rPr lang="en-US" sz="2000" dirty="0"/>
              <a:t>A</a:t>
            </a:r>
            <a:r>
              <a:rPr lang="en-US" sz="2000" dirty="0" smtClean="0"/>
              <a:t>ssume </a:t>
            </a:r>
            <a:r>
              <a:rPr lang="en-US" sz="2000" dirty="0"/>
              <a:t>that an individual named </a:t>
            </a:r>
            <a:r>
              <a:rPr lang="en-US" sz="2000" b="1" dirty="0"/>
              <a:t>Bob Clueless </a:t>
            </a:r>
            <a:r>
              <a:rPr lang="en-US" sz="2000" dirty="0"/>
              <a:t>is a high official in </a:t>
            </a:r>
            <a:r>
              <a:rPr lang="en-US" sz="2000" dirty="0" smtClean="0"/>
              <a:t>company </a:t>
            </a:r>
            <a:r>
              <a:rPr lang="en-US" sz="2000" b="1" dirty="0"/>
              <a:t>A</a:t>
            </a:r>
            <a:r>
              <a:rPr lang="en-US" sz="2000" dirty="0"/>
              <a:t> in the US and that this </a:t>
            </a:r>
            <a:r>
              <a:rPr lang="en-US" sz="2000" dirty="0" smtClean="0"/>
              <a:t>company manufactures </a:t>
            </a:r>
            <a:r>
              <a:rPr lang="en-US" sz="2000" dirty="0"/>
              <a:t>night-vision goggles for the military. Pretend that there is a country </a:t>
            </a:r>
            <a:r>
              <a:rPr lang="en-US" sz="2000" b="1" dirty="0"/>
              <a:t>T</a:t>
            </a:r>
            <a:r>
              <a:rPr lang="en-US" sz="2000" dirty="0" smtClean="0"/>
              <a:t> </a:t>
            </a:r>
            <a:r>
              <a:rPr lang="en-US" sz="2000" dirty="0"/>
              <a:t>out there that is barred from importing military hardware, including night-vision </a:t>
            </a:r>
            <a:r>
              <a:rPr lang="en-US" sz="2000" dirty="0" smtClean="0"/>
              <a:t>goggles</a:t>
            </a:r>
            <a:r>
              <a:rPr lang="en-US" sz="2000" dirty="0"/>
              <a:t>, from the US. So this country decides to steal the </a:t>
            </a:r>
            <a:r>
              <a:rPr lang="en-US" sz="2000" dirty="0" smtClean="0"/>
              <a:t>design </a:t>
            </a:r>
            <a:r>
              <a:rPr lang="en-US" sz="2000" dirty="0"/>
              <a:t>documents stored in the computers of the organization </a:t>
            </a:r>
            <a:r>
              <a:rPr lang="en-US" sz="2000" b="1" dirty="0"/>
              <a:t>A</a:t>
            </a:r>
            <a:r>
              <a:rPr lang="en-US" sz="2000" dirty="0"/>
              <a:t>. Since this country does not want to become implicated </a:t>
            </a:r>
            <a:r>
              <a:rPr lang="en-US" sz="2000" dirty="0" smtClean="0"/>
              <a:t>in </a:t>
            </a:r>
            <a:r>
              <a:rPr lang="en-US" sz="2000" dirty="0"/>
              <a:t>cross-border theft, it outsources the job to a local hacker named </a:t>
            </a:r>
            <a:r>
              <a:rPr lang="en-US" sz="2000" b="1" dirty="0" smtClean="0"/>
              <a:t>X</a:t>
            </a:r>
            <a:r>
              <a:rPr lang="en-US" sz="2000" dirty="0" smtClean="0"/>
              <a:t>. </a:t>
            </a:r>
            <a:r>
              <a:rPr lang="en-US" sz="2000" b="1" dirty="0"/>
              <a:t>T</a:t>
            </a:r>
            <a:r>
              <a:rPr lang="en-US" sz="2000" dirty="0" smtClean="0"/>
              <a:t> </a:t>
            </a:r>
            <a:r>
              <a:rPr lang="en-US" sz="2000" dirty="0"/>
              <a:t>supplies </a:t>
            </a:r>
            <a:r>
              <a:rPr lang="en-US" sz="2000" b="1" dirty="0"/>
              <a:t>X</a:t>
            </a:r>
            <a:r>
              <a:rPr lang="en-US" sz="2000" dirty="0"/>
              <a:t> with all kinds of information (generated by its embassy in the US) regarding </a:t>
            </a:r>
            <a:r>
              <a:rPr lang="en-US" sz="2000" b="1" dirty="0"/>
              <a:t>A</a:t>
            </a:r>
            <a:r>
              <a:rPr lang="en-US" sz="2000" dirty="0"/>
              <a:t>, its suppliers base, the cost structure of its </a:t>
            </a:r>
            <a:r>
              <a:rPr lang="en-US" sz="2000" dirty="0" smtClean="0"/>
              <a:t>products</a:t>
            </a:r>
            <a:r>
              <a:rPr lang="en-US" sz="2000" dirty="0"/>
              <a:t>, and so on. On the basis of all this information, </a:t>
            </a:r>
            <a:r>
              <a:rPr lang="en-US" sz="2000" b="1" dirty="0"/>
              <a:t>X</a:t>
            </a:r>
            <a:r>
              <a:rPr lang="en-US" sz="2000" dirty="0"/>
              <a:t> sends the following email to </a:t>
            </a:r>
            <a:r>
              <a:rPr lang="en-US" sz="2000" b="1" dirty="0"/>
              <a:t>Bob Clueless</a:t>
            </a:r>
            <a:r>
              <a:rPr lang="en-US" sz="2000" dirty="0"/>
              <a:t>: </a:t>
            </a:r>
          </a:p>
          <a:p>
            <a:endParaRPr lang="en-US" sz="2000" dirty="0"/>
          </a:p>
          <a:p>
            <a:endParaRPr lang="en-US" dirty="0"/>
          </a:p>
        </p:txBody>
      </p:sp>
    </p:spTree>
    <p:extLst>
      <p:ext uri="{BB962C8B-B14F-4D97-AF65-F5344CB8AC3E}">
        <p14:creationId xmlns:p14="http://schemas.microsoft.com/office/powerpoint/2010/main" val="302870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Episode (2)</a:t>
            </a:r>
            <a:endParaRPr lang="en-US" sz="4000" dirty="0"/>
          </a:p>
        </p:txBody>
      </p:sp>
      <p:sp>
        <p:nvSpPr>
          <p:cNvPr id="3" name="Content Placeholder 2"/>
          <p:cNvSpPr>
            <a:spLocks noGrp="1"/>
          </p:cNvSpPr>
          <p:nvPr>
            <p:ph idx="1"/>
          </p:nvPr>
        </p:nvSpPr>
        <p:spPr>
          <a:xfrm>
            <a:off x="457200" y="1676400"/>
            <a:ext cx="8229600" cy="4525963"/>
          </a:xfrm>
        </p:spPr>
        <p:txBody>
          <a:bodyPr/>
          <a:lstStyle/>
          <a:p>
            <a:pPr marL="0" indent="0">
              <a:buNone/>
            </a:pPr>
            <a:r>
              <a:rPr lang="en-US" sz="1500" b="1" dirty="0">
                <a:latin typeface="Courier New"/>
                <a:cs typeface="Courier New"/>
              </a:rPr>
              <a:t>To: Bob Clueless</a:t>
            </a:r>
            <a:br>
              <a:rPr lang="en-US" sz="1500" b="1" dirty="0">
                <a:latin typeface="Courier New"/>
                <a:cs typeface="Courier New"/>
              </a:rPr>
            </a:br>
            <a:r>
              <a:rPr lang="en-US" sz="1500" b="1" dirty="0">
                <a:latin typeface="Courier New"/>
                <a:cs typeface="Courier New"/>
              </a:rPr>
              <a:t>From: Joe </a:t>
            </a:r>
            <a:r>
              <a:rPr lang="en-US" sz="1500" b="1" dirty="0" err="1">
                <a:latin typeface="Courier New"/>
                <a:cs typeface="Courier New"/>
              </a:rPr>
              <a:t>Smoothseller</a:t>
            </a:r>
            <a:r>
              <a:rPr lang="en-US" sz="1500" b="1" dirty="0">
                <a:latin typeface="Courier New"/>
                <a:cs typeface="Courier New"/>
              </a:rPr>
              <a:t/>
            </a:r>
            <a:br>
              <a:rPr lang="en-US" sz="1500" b="1" dirty="0">
                <a:latin typeface="Courier New"/>
                <a:cs typeface="Courier New"/>
              </a:rPr>
            </a:br>
            <a:r>
              <a:rPr lang="en-US" sz="1500" b="1" dirty="0">
                <a:latin typeface="Courier New"/>
                <a:cs typeface="Courier New"/>
              </a:rPr>
              <a:t>Subject: Lower cost light amplifier units </a:t>
            </a:r>
            <a:endParaRPr lang="en-US" sz="1500" b="1" dirty="0" smtClean="0">
              <a:latin typeface="Courier New"/>
              <a:cs typeface="Courier New"/>
            </a:endParaRPr>
          </a:p>
          <a:p>
            <a:pPr marL="0" indent="0">
              <a:buNone/>
            </a:pPr>
            <a:endParaRPr lang="en-US" sz="1500" b="1" dirty="0">
              <a:latin typeface="Courier New"/>
              <a:cs typeface="Courier New"/>
            </a:endParaRPr>
          </a:p>
          <a:p>
            <a:pPr marL="0" indent="0">
              <a:buNone/>
            </a:pPr>
            <a:r>
              <a:rPr lang="en-US" sz="1500" b="1" dirty="0">
                <a:latin typeface="Courier New"/>
                <a:cs typeface="Courier New"/>
              </a:rPr>
              <a:t>Dear Bob, </a:t>
            </a:r>
            <a:endParaRPr lang="en-US" sz="1500" b="1" dirty="0" smtClean="0">
              <a:latin typeface="Courier New"/>
              <a:cs typeface="Courier New"/>
            </a:endParaRPr>
          </a:p>
          <a:p>
            <a:pPr marL="0" indent="0">
              <a:buNone/>
            </a:pPr>
            <a:endParaRPr lang="en-US" sz="1500" b="1" dirty="0">
              <a:latin typeface="Courier New"/>
              <a:cs typeface="Courier New"/>
            </a:endParaRPr>
          </a:p>
          <a:p>
            <a:pPr marL="0" indent="0">
              <a:buNone/>
            </a:pPr>
            <a:r>
              <a:rPr lang="en-US" sz="1500" b="1" dirty="0">
                <a:latin typeface="Courier New"/>
                <a:cs typeface="Courier New"/>
              </a:rPr>
              <a:t>We are a low-cost manufacturer of light-amplifier units. Our costs are low because we pay next to nothing to our workers. (Our workers do not seem to mind --- but that’s another story.) </a:t>
            </a:r>
            <a:endParaRPr lang="en-US" sz="1500" b="1" dirty="0" smtClean="0">
              <a:latin typeface="Courier New"/>
              <a:cs typeface="Courier New"/>
            </a:endParaRPr>
          </a:p>
          <a:p>
            <a:pPr marL="0" indent="0">
              <a:buNone/>
            </a:pPr>
            <a:endParaRPr lang="en-US" sz="1500" b="1" dirty="0">
              <a:latin typeface="Courier New"/>
              <a:cs typeface="Courier New"/>
            </a:endParaRPr>
          </a:p>
          <a:p>
            <a:pPr marL="0" indent="0">
              <a:buNone/>
            </a:pPr>
            <a:r>
              <a:rPr lang="en-US" sz="1500" b="1" dirty="0">
                <a:latin typeface="Courier New"/>
                <a:cs typeface="Courier New"/>
              </a:rPr>
              <a:t>The reason for writing to you is to explore the possibility of us becoming your main supplier for the light amplification unit. </a:t>
            </a:r>
          </a:p>
          <a:p>
            <a:pPr marL="0" indent="0">
              <a:buNone/>
            </a:pPr>
            <a:r>
              <a:rPr lang="en-US" sz="1500" b="1" dirty="0">
                <a:latin typeface="Courier New"/>
                <a:cs typeface="Courier New"/>
              </a:rPr>
              <a:t>The attached document shows the pricing for the different types of light-amplification units we make. </a:t>
            </a:r>
            <a:endParaRPr lang="en-US" sz="1500" b="1" dirty="0" smtClean="0">
              <a:latin typeface="Courier New"/>
              <a:cs typeface="Courier New"/>
            </a:endParaRPr>
          </a:p>
          <a:p>
            <a:pPr marL="0" indent="0">
              <a:buNone/>
            </a:pPr>
            <a:endParaRPr lang="en-US" sz="1500" b="1" dirty="0">
              <a:latin typeface="Courier New"/>
              <a:cs typeface="Courier New"/>
            </a:endParaRPr>
          </a:p>
          <a:p>
            <a:pPr marL="0" indent="0">
              <a:buNone/>
            </a:pPr>
            <a:r>
              <a:rPr lang="en-US" sz="1500" b="1" dirty="0">
                <a:latin typeface="Courier New"/>
                <a:cs typeface="Courier New"/>
              </a:rPr>
              <a:t>Please let me know soon if you would be interested in our light amplifier units. </a:t>
            </a:r>
            <a:endParaRPr lang="en-US" sz="1500" b="1" dirty="0" smtClean="0">
              <a:latin typeface="Courier New"/>
              <a:cs typeface="Courier New"/>
            </a:endParaRPr>
          </a:p>
          <a:p>
            <a:pPr marL="0" indent="0">
              <a:buNone/>
            </a:pPr>
            <a:endParaRPr lang="en-US" sz="1500" b="1" dirty="0">
              <a:latin typeface="Courier New"/>
              <a:cs typeface="Courier New"/>
            </a:endParaRPr>
          </a:p>
          <a:p>
            <a:pPr marL="0" indent="0">
              <a:buNone/>
            </a:pPr>
            <a:r>
              <a:rPr lang="en-US" sz="1500" b="1" dirty="0">
                <a:latin typeface="Courier New"/>
                <a:cs typeface="Courier New"/>
              </a:rPr>
              <a:t>Attachment: light-</a:t>
            </a:r>
            <a:r>
              <a:rPr lang="en-US" sz="1500" b="1" dirty="0" err="1" smtClean="0">
                <a:latin typeface="Courier New"/>
                <a:cs typeface="Courier New"/>
              </a:rPr>
              <a:t>amplifiers.docx</a:t>
            </a:r>
            <a:r>
              <a:rPr lang="en-US" sz="1500" b="1" dirty="0" smtClean="0">
                <a:latin typeface="Courier New"/>
                <a:cs typeface="Courier New"/>
              </a:rPr>
              <a:t> </a:t>
            </a:r>
            <a:endParaRPr lang="en-US" sz="1500" b="1" dirty="0">
              <a:latin typeface="Courier New"/>
              <a:cs typeface="Courier New"/>
            </a:endParaRPr>
          </a:p>
          <a:p>
            <a:pPr marL="0" indent="0">
              <a:buNone/>
            </a:pPr>
            <a:endParaRPr lang="en-US" sz="2000" dirty="0"/>
          </a:p>
          <a:p>
            <a:endParaRPr lang="en-US" dirty="0"/>
          </a:p>
        </p:txBody>
      </p:sp>
    </p:spTree>
    <p:extLst>
      <p:ext uri="{BB962C8B-B14F-4D97-AF65-F5344CB8AC3E}">
        <p14:creationId xmlns:p14="http://schemas.microsoft.com/office/powerpoint/2010/main" val="270400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Episode (3)</a:t>
            </a:r>
            <a:endParaRPr lang="en-US" dirty="0"/>
          </a:p>
        </p:txBody>
      </p:sp>
      <p:sp>
        <p:nvSpPr>
          <p:cNvPr id="3" name="Content Placeholder 2"/>
          <p:cNvSpPr>
            <a:spLocks noGrp="1"/>
          </p:cNvSpPr>
          <p:nvPr>
            <p:ph idx="1"/>
          </p:nvPr>
        </p:nvSpPr>
        <p:spPr/>
        <p:txBody>
          <a:bodyPr/>
          <a:lstStyle/>
          <a:p>
            <a:r>
              <a:rPr lang="en-US" sz="2000" dirty="0"/>
              <a:t>When Bob Clueless received the above email, he was already under a great deal of stress because his company had recently lost significant market share in night-vision goggles to a </a:t>
            </a:r>
            <a:r>
              <a:rPr lang="en-US" sz="2000" dirty="0" smtClean="0"/>
              <a:t>competing </a:t>
            </a:r>
            <a:r>
              <a:rPr lang="en-US" sz="2000" dirty="0"/>
              <a:t>firm. Therefore, no sooner did Bob receive the above email than he clicked on the attachment. What Bob did not realize was that his clicking on the attachment caused the execution of a small binary file that was embedded in the </a:t>
            </a:r>
            <a:r>
              <a:rPr lang="en-US" sz="2000" dirty="0" smtClean="0"/>
              <a:t>attachment</a:t>
            </a:r>
            <a:r>
              <a:rPr lang="en-US" sz="2000" dirty="0"/>
              <a:t>. This resulted in Bob’s computer downloading the client </a:t>
            </a:r>
            <a:r>
              <a:rPr lang="en-US" sz="2000" b="1" dirty="0">
                <a:solidFill>
                  <a:srgbClr val="0000FF"/>
                </a:solidFill>
                <a:latin typeface="Courier New"/>
                <a:cs typeface="Courier New"/>
              </a:rPr>
              <a:t>gh0st</a:t>
            </a:r>
            <a:r>
              <a:rPr lang="en-US" sz="2000" dirty="0">
                <a:solidFill>
                  <a:srgbClr val="0000FF"/>
                </a:solidFill>
              </a:rPr>
              <a:t> </a:t>
            </a:r>
            <a:r>
              <a:rPr lang="en-US" sz="2000" dirty="0"/>
              <a:t>that is a part of the </a:t>
            </a:r>
            <a:r>
              <a:rPr lang="en-US" sz="2000" b="1" dirty="0">
                <a:solidFill>
                  <a:srgbClr val="0000FF"/>
                </a:solidFill>
                <a:latin typeface="Courier New"/>
                <a:cs typeface="Courier New"/>
              </a:rPr>
              <a:t>gh0stRAT</a:t>
            </a:r>
            <a:r>
              <a:rPr lang="en-US" sz="2000" dirty="0">
                <a:solidFill>
                  <a:srgbClr val="0000FF"/>
                </a:solidFill>
              </a:rPr>
              <a:t> </a:t>
            </a:r>
            <a:r>
              <a:rPr lang="en-US" sz="2000" dirty="0" err="1"/>
              <a:t>trojan</a:t>
            </a:r>
            <a:r>
              <a:rPr lang="en-US" sz="2000" dirty="0"/>
              <a:t> </a:t>
            </a:r>
            <a:endParaRPr lang="en-US" sz="2000" dirty="0" smtClean="0"/>
          </a:p>
          <a:p>
            <a:r>
              <a:rPr lang="en-US" sz="2000" dirty="0"/>
              <a:t>Subsequently, </a:t>
            </a:r>
            <a:r>
              <a:rPr lang="en-US" sz="2000" b="1" dirty="0"/>
              <a:t>X</a:t>
            </a:r>
            <a:r>
              <a:rPr lang="en-US" sz="2000" dirty="0"/>
              <a:t> had full access to the computer owned by Bob Clueless </a:t>
            </a:r>
            <a:endParaRPr lang="en-US" sz="2000" dirty="0" smtClean="0"/>
          </a:p>
          <a:p>
            <a:pPr lvl="1"/>
            <a:r>
              <a:rPr lang="en-US" sz="1600" dirty="0"/>
              <a:t>As is now told, </a:t>
            </a:r>
            <a:r>
              <a:rPr lang="en-US" sz="1600" b="1" dirty="0"/>
              <a:t>X</a:t>
            </a:r>
            <a:r>
              <a:rPr lang="en-US" sz="1600" dirty="0"/>
              <a:t> used Bob’s computer to infiltrate into the rest of the network belonging </a:t>
            </a:r>
            <a:r>
              <a:rPr lang="en-US" sz="1600" dirty="0" smtClean="0"/>
              <a:t>to company </a:t>
            </a:r>
            <a:r>
              <a:rPr lang="en-US" sz="1600" b="1" dirty="0" smtClean="0"/>
              <a:t>A</a:t>
            </a:r>
            <a:r>
              <a:rPr lang="en-US" sz="1600" dirty="0" smtClean="0"/>
              <a:t> </a:t>
            </a:r>
            <a:r>
              <a:rPr lang="en-US" sz="1600" dirty="0"/>
              <a:t>— this was the easiest part of the exploit since the other computers trusted Bob’s computer. It is further told that, for cheap laughs, </a:t>
            </a:r>
            <a:r>
              <a:rPr lang="en-US" sz="1600" b="1" dirty="0"/>
              <a:t>X</a:t>
            </a:r>
            <a:r>
              <a:rPr lang="en-US" sz="1600" dirty="0"/>
              <a:t> would occasionally turn on the camera and the microphone in Bob’s laptop and catch Bob picking his nose and making other bodily sounds in the privacy of his office </a:t>
            </a:r>
          </a:p>
          <a:p>
            <a:pPr lvl="1"/>
            <a:endParaRPr lang="en-US" sz="1600" dirty="0"/>
          </a:p>
          <a:p>
            <a:endParaRPr lang="en-US" sz="2000" dirty="0"/>
          </a:p>
          <a:p>
            <a:endParaRPr lang="en-US" dirty="0"/>
          </a:p>
        </p:txBody>
      </p:sp>
    </p:spTree>
    <p:extLst>
      <p:ext uri="{BB962C8B-B14F-4D97-AF65-F5344CB8AC3E}">
        <p14:creationId xmlns:p14="http://schemas.microsoft.com/office/powerpoint/2010/main" val="255168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Steps of Social </a:t>
            </a:r>
            <a:r>
              <a:rPr lang="en-US" sz="3800" dirty="0"/>
              <a:t>E</a:t>
            </a:r>
            <a:r>
              <a:rPr lang="en-US" sz="3800" dirty="0" smtClean="0"/>
              <a:t>ngineering </a:t>
            </a:r>
            <a:r>
              <a:rPr lang="en-US" sz="3800" dirty="0"/>
              <a:t>A</a:t>
            </a:r>
            <a:r>
              <a:rPr lang="en-US" sz="3800" dirty="0" smtClean="0"/>
              <a:t>ttack </a:t>
            </a:r>
            <a:endParaRPr lang="en-US" sz="3800" dirty="0">
              <a:effectLst/>
            </a:endParaRPr>
          </a:p>
        </p:txBody>
      </p:sp>
      <p:sp>
        <p:nvSpPr>
          <p:cNvPr id="3" name="Content Placeholder 2"/>
          <p:cNvSpPr>
            <a:spLocks noGrp="1"/>
          </p:cNvSpPr>
          <p:nvPr>
            <p:ph idx="1"/>
          </p:nvPr>
        </p:nvSpPr>
        <p:spPr/>
        <p:txBody>
          <a:bodyPr/>
          <a:lstStyle/>
          <a:p>
            <a:r>
              <a:rPr lang="en-US" sz="2000" dirty="0"/>
              <a:t>You receive a spoofed e-mail with an attachment </a:t>
            </a:r>
          </a:p>
          <a:p>
            <a:r>
              <a:rPr lang="en-US" sz="2000" dirty="0"/>
              <a:t>The e-mail appears to come from someone you know </a:t>
            </a:r>
          </a:p>
          <a:p>
            <a:r>
              <a:rPr lang="en-US" sz="2000" dirty="0"/>
              <a:t>The contents make sense and talk about real things (and in your language) </a:t>
            </a:r>
          </a:p>
          <a:p>
            <a:r>
              <a:rPr lang="en-US" sz="2000" dirty="0"/>
              <a:t>The attachment is a PDF, DOC, PPT or XLS </a:t>
            </a:r>
          </a:p>
          <a:p>
            <a:r>
              <a:rPr lang="en-US" sz="2000" dirty="0"/>
              <a:t>When you open up the attachment, you get a document on your screen that makes sense, but you also get exploited at the same time </a:t>
            </a:r>
          </a:p>
          <a:p>
            <a:r>
              <a:rPr lang="en-US" sz="2000" dirty="0"/>
              <a:t>The exploit drops a hidden remote access </a:t>
            </a:r>
            <a:r>
              <a:rPr lang="en-US" sz="2000" dirty="0" err="1"/>
              <a:t>trojan</a:t>
            </a:r>
            <a:r>
              <a:rPr lang="en-US" sz="2000" dirty="0"/>
              <a:t>, typically a Poison </a:t>
            </a:r>
            <a:r>
              <a:rPr lang="en-US" sz="2000" dirty="0" smtClean="0"/>
              <a:t>Ivy or a </a:t>
            </a:r>
            <a:r>
              <a:rPr lang="en-US" sz="2000" dirty="0"/>
              <a:t>Gh0st </a:t>
            </a:r>
            <a:r>
              <a:rPr lang="en-US" sz="2000" dirty="0" smtClean="0"/>
              <a:t>RAT </a:t>
            </a:r>
            <a:r>
              <a:rPr lang="en-US" sz="2000" dirty="0"/>
              <a:t>(Remote Administration </a:t>
            </a:r>
            <a:r>
              <a:rPr lang="en-US" sz="2000" dirty="0" smtClean="0"/>
              <a:t>Tool) variant </a:t>
            </a:r>
          </a:p>
          <a:p>
            <a:pPr lvl="1"/>
            <a:r>
              <a:rPr lang="en-US" sz="1400" b="1" dirty="0">
                <a:latin typeface="Courier New"/>
                <a:cs typeface="Courier New"/>
                <a:hlinkClick r:id="rId2"/>
              </a:rPr>
              <a:t>https://www.f-secure.com/v-descs/</a:t>
            </a:r>
            <a:r>
              <a:rPr lang="en-US" sz="1400" b="1" dirty="0" smtClean="0">
                <a:latin typeface="Courier New"/>
                <a:cs typeface="Courier New"/>
                <a:hlinkClick r:id="rId2"/>
              </a:rPr>
              <a:t>backdoor_w32_poisonivy.shtml</a:t>
            </a:r>
            <a:endParaRPr lang="en-US" sz="1400" b="1" dirty="0" smtClean="0">
              <a:latin typeface="Courier New"/>
              <a:cs typeface="Courier New"/>
            </a:endParaRPr>
          </a:p>
          <a:p>
            <a:pPr lvl="1"/>
            <a:r>
              <a:rPr lang="en-US" sz="1400" b="1" dirty="0">
                <a:latin typeface="Courier New"/>
                <a:cs typeface="Courier New"/>
                <a:hlinkClick r:id="rId3"/>
              </a:rPr>
              <a:t>http://hack2learn.blogspot.com/2011/04/rat-tutorial-poison-</a:t>
            </a:r>
            <a:r>
              <a:rPr lang="en-US" sz="1400" b="1" dirty="0" smtClean="0">
                <a:latin typeface="Courier New"/>
                <a:cs typeface="Courier New"/>
                <a:hlinkClick r:id="rId3"/>
              </a:rPr>
              <a:t>ivy.html</a:t>
            </a:r>
            <a:endParaRPr lang="en-US" sz="1400" b="1" dirty="0" smtClean="0">
              <a:latin typeface="Courier New"/>
              <a:cs typeface="Courier New"/>
            </a:endParaRPr>
          </a:p>
          <a:p>
            <a:pPr lvl="1"/>
            <a:r>
              <a:rPr lang="en-US" sz="1400" b="1" dirty="0">
                <a:latin typeface="Courier New"/>
                <a:cs typeface="Courier New"/>
                <a:hlinkClick r:id="rId4"/>
              </a:rPr>
              <a:t>http://en.wikipedia.org/wiki/</a:t>
            </a:r>
            <a:r>
              <a:rPr lang="en-US" sz="1400" b="1" dirty="0" smtClean="0">
                <a:latin typeface="Courier New"/>
                <a:cs typeface="Courier New"/>
                <a:hlinkClick r:id="rId4"/>
              </a:rPr>
              <a:t>Ghost_Rat</a:t>
            </a:r>
            <a:endParaRPr lang="en-US" sz="1400" b="1" dirty="0" smtClean="0">
              <a:latin typeface="Courier New"/>
              <a:cs typeface="Courier New"/>
            </a:endParaRPr>
          </a:p>
          <a:p>
            <a:r>
              <a:rPr lang="en-US" sz="2000" dirty="0" smtClean="0"/>
              <a:t>You </a:t>
            </a:r>
            <a:r>
              <a:rPr lang="en-US" sz="2000" dirty="0"/>
              <a:t>are the only one in your organization who receives such an email </a:t>
            </a:r>
          </a:p>
        </p:txBody>
      </p:sp>
    </p:spTree>
    <p:extLst>
      <p:ext uri="{BB962C8B-B14F-4D97-AF65-F5344CB8AC3E}">
        <p14:creationId xmlns:p14="http://schemas.microsoft.com/office/powerpoint/2010/main" val="388772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a:t>
            </a:r>
            <a:endParaRPr lang="en-US" dirty="0"/>
          </a:p>
        </p:txBody>
      </p:sp>
      <p:sp>
        <p:nvSpPr>
          <p:cNvPr id="3" name="Content Placeholder 2"/>
          <p:cNvSpPr>
            <a:spLocks noGrp="1"/>
          </p:cNvSpPr>
          <p:nvPr>
            <p:ph idx="1"/>
          </p:nvPr>
        </p:nvSpPr>
        <p:spPr>
          <a:xfrm>
            <a:off x="457200" y="1600200"/>
            <a:ext cx="8229600" cy="5029200"/>
          </a:xfrm>
        </p:spPr>
        <p:txBody>
          <a:bodyPr/>
          <a:lstStyle/>
          <a:p>
            <a:r>
              <a:rPr lang="en-US" sz="2400" dirty="0" smtClean="0"/>
              <a:t>From the standpoint of programming involved, there is no significant difference between bot and </a:t>
            </a:r>
            <a:r>
              <a:rPr lang="en-US" sz="2400" dirty="0" err="1" smtClean="0"/>
              <a:t>trojan</a:t>
            </a:r>
            <a:r>
              <a:rPr lang="en-US" sz="2400" dirty="0" smtClean="0"/>
              <a:t> </a:t>
            </a:r>
          </a:p>
          <a:p>
            <a:r>
              <a:rPr lang="en-US" sz="2400" dirty="0" smtClean="0"/>
              <a:t>The main difference between a </a:t>
            </a:r>
            <a:r>
              <a:rPr lang="en-US" sz="2400" dirty="0" err="1" smtClean="0"/>
              <a:t>trojan</a:t>
            </a:r>
            <a:r>
              <a:rPr lang="en-US" sz="2400" dirty="0" smtClean="0"/>
              <a:t> and a bot relates to how they are packaged for delivery to an unsuspecting computer </a:t>
            </a:r>
          </a:p>
          <a:p>
            <a:pPr lvl="1"/>
            <a:r>
              <a:rPr lang="en-US" sz="2000" dirty="0" smtClean="0"/>
              <a:t>bot: random hopping</a:t>
            </a:r>
          </a:p>
          <a:p>
            <a:pPr lvl="1"/>
            <a:r>
              <a:rPr lang="en-US" sz="2000" dirty="0" err="1" smtClean="0"/>
              <a:t>trojan</a:t>
            </a:r>
            <a:r>
              <a:rPr lang="en-US" sz="2000" dirty="0" smtClean="0"/>
              <a:t>: more targeted </a:t>
            </a:r>
          </a:p>
          <a:p>
            <a:r>
              <a:rPr lang="en-US" sz="2400" dirty="0" smtClean="0"/>
              <a:t>Trojan may be embedded in a piece of code that actually does something useful, but that, at the same time, also does things that are malicious </a:t>
            </a:r>
          </a:p>
          <a:p>
            <a:r>
              <a:rPr lang="en-US" sz="2400" dirty="0" smtClean="0"/>
              <a:t>Sample CERT advisory on </a:t>
            </a:r>
            <a:r>
              <a:rPr lang="en-US" sz="2400" dirty="0" err="1" smtClean="0"/>
              <a:t>trojan</a:t>
            </a:r>
            <a:endParaRPr lang="en-US" sz="2400" dirty="0" smtClean="0"/>
          </a:p>
          <a:p>
            <a:pPr lvl="1"/>
            <a:r>
              <a:rPr lang="en-US" sz="1600" b="1" dirty="0">
                <a:latin typeface="Courier New"/>
                <a:cs typeface="Courier New"/>
                <a:hlinkClick r:id="rId2"/>
              </a:rPr>
              <a:t>http://www.cert.org/historical/advisories/CA-1999-02.</a:t>
            </a:r>
            <a:r>
              <a:rPr lang="en-US" sz="1600" b="1" dirty="0" smtClean="0">
                <a:latin typeface="Courier New"/>
                <a:cs typeface="Courier New"/>
                <a:hlinkClick r:id="rId2"/>
              </a:rPr>
              <a:t>cfm</a:t>
            </a:r>
            <a:endParaRPr lang="en-US" sz="1600" b="1" dirty="0" smtClean="0">
              <a:latin typeface="Courier New"/>
              <a:cs typeface="Courier New"/>
            </a:endParaRPr>
          </a:p>
          <a:p>
            <a:pPr lvl="1"/>
            <a:endParaRPr lang="en-US" sz="1600" b="1" dirty="0" smtClean="0">
              <a:latin typeface="Courier New"/>
              <a:cs typeface="Courier New"/>
            </a:endParaRPr>
          </a:p>
          <a:p>
            <a:pPr marL="0" indent="0">
              <a:buNone/>
            </a:pPr>
            <a:r>
              <a:rPr lang="en-US" sz="1600" b="1" dirty="0" smtClean="0">
                <a:latin typeface="Courier New"/>
                <a:cs typeface="Courier New"/>
              </a:rPr>
              <a:t>      </a:t>
            </a:r>
          </a:p>
          <a:p>
            <a:endParaRPr lang="en-US" sz="2400" dirty="0" smtClean="0"/>
          </a:p>
          <a:p>
            <a:pPr lvl="1"/>
            <a:endParaRPr lang="en-US" sz="2000" dirty="0" smtClean="0"/>
          </a:p>
          <a:p>
            <a:endParaRPr lang="en-US" sz="2400" dirty="0" smtClean="0"/>
          </a:p>
          <a:p>
            <a:endParaRPr lang="en-US" dirty="0"/>
          </a:p>
        </p:txBody>
      </p:sp>
    </p:spTree>
    <p:extLst>
      <p:ext uri="{BB962C8B-B14F-4D97-AF65-F5344CB8AC3E}">
        <p14:creationId xmlns:p14="http://schemas.microsoft.com/office/powerpoint/2010/main" val="3639452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in Social Engineering</a:t>
            </a:r>
            <a:endParaRPr lang="en-US" dirty="0"/>
          </a:p>
        </p:txBody>
      </p:sp>
      <p:sp>
        <p:nvSpPr>
          <p:cNvPr id="3" name="Content Placeholder 2"/>
          <p:cNvSpPr>
            <a:spLocks noGrp="1"/>
          </p:cNvSpPr>
          <p:nvPr>
            <p:ph idx="1"/>
          </p:nvPr>
        </p:nvSpPr>
        <p:spPr/>
        <p:txBody>
          <a:bodyPr/>
          <a:lstStyle/>
          <a:p>
            <a:pPr marL="0" indent="0">
              <a:buNone/>
            </a:pPr>
            <a:r>
              <a:rPr lang="en-US" sz="2400" dirty="0" err="1"/>
              <a:t>Nagaraja</a:t>
            </a:r>
            <a:r>
              <a:rPr lang="en-US" sz="2400" dirty="0"/>
              <a:t> and Anderson (</a:t>
            </a:r>
            <a:r>
              <a:rPr lang="en-US" sz="2400" dirty="0" smtClean="0"/>
              <a:t>University </a:t>
            </a:r>
            <a:r>
              <a:rPr lang="en-US" sz="2400" dirty="0"/>
              <a:t>of </a:t>
            </a:r>
            <a:r>
              <a:rPr lang="en-US" sz="2400" dirty="0" smtClean="0"/>
              <a:t>Cambridge) </a:t>
            </a:r>
            <a:endParaRPr lang="en-US" sz="2400" dirty="0"/>
          </a:p>
          <a:p>
            <a:pPr marL="0" indent="0">
              <a:buNone/>
            </a:pPr>
            <a:endParaRPr lang="en-US" sz="2400" dirty="0" smtClean="0"/>
          </a:p>
          <a:p>
            <a:pPr marL="0" indent="0">
              <a:buNone/>
            </a:pPr>
            <a:r>
              <a:rPr lang="en-US" sz="2400" dirty="0" smtClean="0"/>
              <a:t>“</a:t>
            </a:r>
            <a:r>
              <a:rPr lang="en-US" sz="2400" dirty="0"/>
              <a:t>This combination of well-written malware with well-designed email lures, which we call </a:t>
            </a:r>
            <a:r>
              <a:rPr lang="en-US" sz="2400" b="1" dirty="0"/>
              <a:t>social malware</a:t>
            </a:r>
            <a:r>
              <a:rPr lang="en-US" sz="2400" dirty="0"/>
              <a:t>, is devastatingly effective. .... The traditional defense against social malware in government agencies involves expensive and intrusive measures that range from mandatory access controls to tiresome operational security procedures. These will not be sustainable in the economy as a whole. Evolving practical low-cost defenses against social- malware attacks will be a real challenge.” </a:t>
            </a:r>
          </a:p>
          <a:p>
            <a:endParaRPr lang="en-US" dirty="0"/>
          </a:p>
        </p:txBody>
      </p:sp>
    </p:spTree>
    <p:extLst>
      <p:ext uri="{BB962C8B-B14F-4D97-AF65-F5344CB8AC3E}">
        <p14:creationId xmlns:p14="http://schemas.microsoft.com/office/powerpoint/2010/main" val="28950348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6309</TotalTime>
  <Words>1511</Words>
  <Application>Microsoft Macintosh PowerPoint</Application>
  <PresentationFormat>On-screen Show (4:3)</PresentationFormat>
  <Paragraphs>111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Comic Sans MS</vt:lpstr>
      <vt:lpstr>Courier New</vt:lpstr>
      <vt:lpstr>ＭＳ Ｐゴシック</vt:lpstr>
      <vt:lpstr>Wingdings</vt:lpstr>
      <vt:lpstr>Arial</vt:lpstr>
      <vt:lpstr>Default Design</vt:lpstr>
      <vt:lpstr>Cyber Espionage and Social Engineering Attacks </vt:lpstr>
      <vt:lpstr>Can a well-engineered network be broken into?</vt:lpstr>
      <vt:lpstr>Can a well-engineered network be broken into?</vt:lpstr>
      <vt:lpstr>Episode (1)</vt:lpstr>
      <vt:lpstr>Episode (2)</vt:lpstr>
      <vt:lpstr>Episode (3)</vt:lpstr>
      <vt:lpstr>Steps of Social Engineering Attack </vt:lpstr>
      <vt:lpstr>Trojan</vt:lpstr>
      <vt:lpstr>Challenge in Social Engineering</vt:lpstr>
      <vt:lpstr>The gh0stRAT Trojan</vt:lpstr>
      <vt:lpstr>Cyber Espionage</vt:lpstr>
      <vt:lpstr>Social Engineering Attacks</vt:lpstr>
      <vt:lpstr>Social-Engineer Toolkit (SET)</vt:lpstr>
      <vt:lpstr>Scenario</vt:lpstr>
      <vt:lpstr>Launch SET</vt:lpstr>
    </vt:vector>
  </TitlesOfParts>
  <Company>UD CIS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Unix System Overview</dc:title>
  <dc:creator>CHien-Chung Shen</dc:creator>
  <cp:lastModifiedBy>Microsoft Office User</cp:lastModifiedBy>
  <cp:revision>127</cp:revision>
  <cp:lastPrinted>2012-08-31T14:00:57Z</cp:lastPrinted>
  <dcterms:created xsi:type="dcterms:W3CDTF">2012-06-22T13:42:06Z</dcterms:created>
  <dcterms:modified xsi:type="dcterms:W3CDTF">2016-04-26T14:30:20Z</dcterms:modified>
</cp:coreProperties>
</file>