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690" autoAdjust="0"/>
  </p:normalViewPr>
  <p:slideViewPr>
    <p:cSldViewPr>
      <p:cViewPr>
        <p:scale>
          <a:sx n="108" d="100"/>
          <a:sy n="108" d="100"/>
        </p:scale>
        <p:origin x="-5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74601-3C15-C849-934A-D3B51362CB3A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E5B1D-BE54-7545-ABE7-B8CCFC976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5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CA864-7BE4-664F-B69A-F275AE58EDDE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1ED8-3C9F-0749-91CF-4C82F25CE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6556-F221-6B4A-941B-C4D5E89A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CDB4-73E0-F449-8197-52C89BA2D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1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F34A-A5BC-3C4A-95B7-3236D14BB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3503-C020-CD4B-BF6D-3DAB6B076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F09D-1D5D-E640-9131-07ADF02E5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5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923BF-0F1B-BD4D-9C7C-B519A1AF0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7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3FB7-4444-5641-9266-5DEED5BD2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9828-B2EB-2A4C-A94D-BEA8D363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3A76C-7820-154F-80CA-E04A2977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7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906BB-6978-DD4D-8858-DAC14037C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6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43C49-99BB-A24A-B791-488380824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8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9D57118-4C32-8A46-AAC1-B8BB30280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/>
          <a:ea typeface="+mj-ea"/>
          <a:cs typeface="Comic Sans M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b="1" dirty="0" err="1" smtClean="0">
                <a:latin typeface="Comic Sans MS" charset="0"/>
                <a:cs typeface="+mj-cs"/>
              </a:rPr>
              <a:t>Shellcode</a:t>
            </a:r>
            <a:endParaRPr lang="en-US" sz="4800" b="1" dirty="0" smtClean="0">
              <a:latin typeface="Comic Sans MS" charset="0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mic Sans MS" charset="0"/>
                <a:cs typeface="+mn-cs"/>
              </a:rPr>
              <a:t>Chien-Chung Shen</a:t>
            </a:r>
          </a:p>
          <a:p>
            <a:pPr eaLnBrk="1" hangingPunct="1">
              <a:defRPr/>
            </a:pPr>
            <a:r>
              <a:rPr lang="en-US" b="1" dirty="0" err="1" smtClean="0">
                <a:latin typeface="Courier New" charset="0"/>
                <a:cs typeface="+mn-cs"/>
              </a:rPr>
              <a:t>cshen@udel.edu</a:t>
            </a:r>
            <a:endParaRPr lang="en-US" b="1" dirty="0" smtClean="0">
              <a:latin typeface="Courier New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5486400" y="5257800"/>
            <a:ext cx="1752600" cy="30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4648200"/>
            <a:ext cx="8153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First, setup </a:t>
            </a:r>
            <a:r>
              <a:rPr lang="en-US" dirty="0"/>
              <a:t>the </a:t>
            </a:r>
            <a:r>
              <a:rPr lang="en-US" dirty="0" smtClean="0"/>
              <a:t>EBX register for the 1</a:t>
            </a:r>
            <a:r>
              <a:rPr lang="en-US" baseline="30000" dirty="0" smtClean="0"/>
              <a:t>st</a:t>
            </a:r>
            <a:r>
              <a:rPr lang="en-US" dirty="0" smtClean="0"/>
              <a:t> argument of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>
                <a:latin typeface="Courier New"/>
                <a:cs typeface="Courier New"/>
              </a:rPr>
              <a:t>()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EBX </a:t>
            </a:r>
            <a:r>
              <a:rPr lang="en-US" dirty="0"/>
              <a:t>needs to point to '</a:t>
            </a:r>
            <a:r>
              <a:rPr lang="en-US" dirty="0">
                <a:latin typeface="Courier New"/>
                <a:cs typeface="Courier New"/>
              </a:rPr>
              <a:t>\x0</a:t>
            </a:r>
            <a:r>
              <a:rPr lang="en-US" dirty="0"/>
              <a:t>' </a:t>
            </a:r>
            <a:r>
              <a:rPr lang="en-US" dirty="0" smtClean="0"/>
              <a:t>terminated "</a:t>
            </a:r>
            <a:r>
              <a:rPr lang="en-US" dirty="0">
                <a:latin typeface="Courier New"/>
                <a:cs typeface="Courier New"/>
              </a:rPr>
              <a:t>/bin/</a:t>
            </a:r>
            <a:r>
              <a:rPr lang="en-US" dirty="0" err="1">
                <a:latin typeface="Courier New"/>
                <a:cs typeface="Courier New"/>
              </a:rPr>
              <a:t>sh</a:t>
            </a:r>
            <a:r>
              <a:rPr lang="en-US" dirty="0"/>
              <a:t>" in </a:t>
            </a:r>
            <a:r>
              <a:rPr lang="en-US" dirty="0" smtClean="0"/>
              <a:t>memory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We </a:t>
            </a:r>
            <a:r>
              <a:rPr lang="en-US" dirty="0"/>
              <a:t>cannot do </a:t>
            </a:r>
            <a:r>
              <a:rPr lang="en-US" dirty="0" smtClean="0"/>
              <a:t>"</a:t>
            </a:r>
            <a:r>
              <a:rPr lang="en-US" dirty="0">
                <a:latin typeface="Courier New"/>
                <a:cs typeface="Courier New"/>
              </a:rPr>
              <a:t>PUSH 0x00000000</a:t>
            </a:r>
            <a:r>
              <a:rPr lang="en-US" dirty="0"/>
              <a:t>" because </a:t>
            </a:r>
            <a:r>
              <a:rPr lang="en-US" dirty="0" err="1"/>
              <a:t>Shellcode</a:t>
            </a:r>
            <a:r>
              <a:rPr lang="en-US" dirty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itself</a:t>
            </a:r>
            <a:r>
              <a:rPr lang="en-US" dirty="0" smtClean="0"/>
              <a:t> cannot </a:t>
            </a:r>
            <a:r>
              <a:rPr lang="en-US" dirty="0"/>
              <a:t>contain </a:t>
            </a:r>
            <a:r>
              <a:rPr lang="en-US" dirty="0" smtClean="0"/>
              <a:t>NULLs (</a:t>
            </a:r>
            <a:r>
              <a:rPr lang="en-US" i="1" dirty="0" smtClean="0"/>
              <a:t>i.e.</a:t>
            </a:r>
            <a:r>
              <a:rPr lang="en-US" dirty="0" smtClean="0"/>
              <a:t>, \x00)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/>
              <a:t>W</a:t>
            </a:r>
            <a:r>
              <a:rPr lang="en-US" dirty="0" smtClean="0"/>
              <a:t>e </a:t>
            </a:r>
            <a:r>
              <a:rPr lang="en-US" dirty="0"/>
              <a:t>will have to create </a:t>
            </a:r>
            <a:r>
              <a:rPr lang="en-US" dirty="0">
                <a:latin typeface="Courier New"/>
                <a:cs typeface="Courier New"/>
              </a:rPr>
              <a:t>0x00000000</a:t>
            </a:r>
            <a:r>
              <a:rPr lang="en-US" dirty="0"/>
              <a:t> in one of the registers and PUSH the register </a:t>
            </a:r>
            <a:r>
              <a:rPr lang="en-US" dirty="0" smtClean="0"/>
              <a:t>onto </a:t>
            </a:r>
            <a:r>
              <a:rPr lang="en-US" dirty="0"/>
              <a:t>the </a:t>
            </a:r>
            <a:r>
              <a:rPr lang="en-US" dirty="0" smtClean="0"/>
              <a:t>stack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use XOR to </a:t>
            </a:r>
            <a:r>
              <a:rPr lang="en-US" dirty="0"/>
              <a:t>zero out EAX and then PUSH EAX </a:t>
            </a:r>
            <a:r>
              <a:rPr lang="en-US" dirty="0" smtClean="0"/>
              <a:t>onto </a:t>
            </a:r>
            <a:r>
              <a:rPr lang="en-US" dirty="0"/>
              <a:t>the </a:t>
            </a:r>
            <a:r>
              <a:rPr lang="en-US" dirty="0" smtClean="0"/>
              <a:t>stack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371600"/>
            <a:ext cx="3987800" cy="32899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200400"/>
            <a:ext cx="4491789" cy="10668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334000" y="3657600"/>
            <a:ext cx="1371600" cy="5334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endCxn id="7" idx="2"/>
          </p:cNvCxnSpPr>
          <p:nvPr/>
        </p:nvCxnSpPr>
        <p:spPr>
          <a:xfrm flipH="1" flipV="1">
            <a:off x="6019800" y="4191000"/>
            <a:ext cx="5334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221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76400"/>
            <a:ext cx="8153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Now PUSH string "</a:t>
            </a:r>
            <a:r>
              <a:rPr lang="en-US" sz="2400" dirty="0">
                <a:latin typeface="Courier New"/>
                <a:cs typeface="Courier New"/>
              </a:rPr>
              <a:t>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" </a:t>
            </a:r>
            <a:r>
              <a:rPr lang="en-US" sz="2400" dirty="0" smtClean="0"/>
              <a:t>onto </a:t>
            </a:r>
            <a:r>
              <a:rPr lang="en-US" sz="2400" dirty="0"/>
              <a:t>the </a:t>
            </a:r>
            <a:r>
              <a:rPr lang="en-US" sz="2400" dirty="0" smtClean="0"/>
              <a:t>Stack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As </a:t>
            </a:r>
            <a:r>
              <a:rPr lang="en-US" sz="2400" dirty="0"/>
              <a:t>the Stack grows from High </a:t>
            </a:r>
            <a:r>
              <a:rPr lang="en-US" sz="2400" dirty="0" smtClean="0"/>
              <a:t>memory </a:t>
            </a:r>
            <a:r>
              <a:rPr lang="en-US" sz="2400" dirty="0"/>
              <a:t>to Low </a:t>
            </a:r>
            <a:r>
              <a:rPr lang="en-US" sz="2400" dirty="0" smtClean="0"/>
              <a:t>memory </a:t>
            </a:r>
            <a:r>
              <a:rPr lang="en-US" sz="2400" dirty="0"/>
              <a:t>in </a:t>
            </a:r>
            <a:r>
              <a:rPr lang="en-US" sz="2400" dirty="0" smtClean="0"/>
              <a:t>x86, </a:t>
            </a:r>
            <a:r>
              <a:rPr lang="en-US" sz="2400" dirty="0"/>
              <a:t>we will need to push "</a:t>
            </a:r>
            <a:r>
              <a:rPr lang="en-US" sz="2400" dirty="0">
                <a:latin typeface="Courier New"/>
                <a:cs typeface="Courier New"/>
              </a:rPr>
              <a:t>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" in </a:t>
            </a:r>
            <a:r>
              <a:rPr lang="en-US" sz="2400" b="1" dirty="0">
                <a:solidFill>
                  <a:srgbClr val="0000FF"/>
                </a:solidFill>
              </a:rPr>
              <a:t>reverse </a:t>
            </a:r>
            <a:r>
              <a:rPr lang="en-US" sz="2400" b="1" dirty="0" smtClean="0">
                <a:solidFill>
                  <a:srgbClr val="0000FF"/>
                </a:solidFill>
              </a:rPr>
              <a:t>order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Also, it would be easier to push data which is a </a:t>
            </a:r>
            <a:r>
              <a:rPr lang="en-US" sz="2400" b="1" dirty="0">
                <a:solidFill>
                  <a:srgbClr val="0000FF"/>
                </a:solidFill>
              </a:rPr>
              <a:t>multiple of 4 </a:t>
            </a:r>
            <a:r>
              <a:rPr lang="en-US" sz="2400" dirty="0"/>
              <a:t>with the least number of </a:t>
            </a:r>
            <a:r>
              <a:rPr lang="en-US" sz="2400" dirty="0" smtClean="0"/>
              <a:t>instructions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"</a:t>
            </a:r>
            <a:r>
              <a:rPr lang="en-US" sz="2400" dirty="0">
                <a:latin typeface="Courier New"/>
                <a:cs typeface="Courier New"/>
              </a:rPr>
              <a:t>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" is 7 bytes and we need to convert it to 8 bytes without messing up the </a:t>
            </a:r>
            <a:r>
              <a:rPr lang="en-US" sz="2400" dirty="0" smtClean="0"/>
              <a:t>filename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On </a:t>
            </a:r>
            <a:r>
              <a:rPr lang="en-US" sz="2400" dirty="0" smtClean="0"/>
              <a:t>Linux, "</a:t>
            </a:r>
            <a:r>
              <a:rPr lang="en-US" sz="2400" dirty="0">
                <a:latin typeface="Courier New"/>
                <a:cs typeface="Courier New"/>
              </a:rPr>
              <a:t>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" invokes the same program as "</a:t>
            </a:r>
            <a:r>
              <a:rPr lang="en-US" sz="2400" dirty="0">
                <a:latin typeface="Courier New"/>
                <a:cs typeface="Courier New"/>
              </a:rPr>
              <a:t>//bin/</a:t>
            </a:r>
            <a:r>
              <a:rPr lang="en-US" sz="2400" dirty="0" err="1" smtClean="0">
                <a:latin typeface="Courier New"/>
                <a:cs typeface="Courier New"/>
              </a:rPr>
              <a:t>sh</a:t>
            </a:r>
            <a:r>
              <a:rPr lang="en-US" sz="2400" dirty="0" smtClean="0"/>
              <a:t>”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PUSH </a:t>
            </a:r>
            <a:r>
              <a:rPr lang="en-US" sz="2400" dirty="0"/>
              <a:t>"</a:t>
            </a:r>
            <a:r>
              <a:rPr lang="en-US" sz="2400" dirty="0">
                <a:latin typeface="Courier New"/>
                <a:cs typeface="Courier New"/>
              </a:rPr>
              <a:t>//bin/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" (8 bytes) in reverse </a:t>
            </a:r>
            <a:r>
              <a:rPr lang="en-US" sz="2400" dirty="0" smtClean="0"/>
              <a:t>order onto </a:t>
            </a:r>
            <a:r>
              <a:rPr lang="en-US" sz="2400" dirty="0"/>
              <a:t>the </a:t>
            </a:r>
            <a:r>
              <a:rPr lang="en-US" sz="2400" dirty="0" smtClean="0"/>
              <a:t>Stack, </a:t>
            </a:r>
            <a:r>
              <a:rPr lang="en-US" sz="2400" i="1" dirty="0"/>
              <a:t>i.e</a:t>
            </a:r>
            <a:r>
              <a:rPr lang="en-US" sz="2400" i="1" dirty="0" smtClean="0"/>
              <a:t>.</a:t>
            </a:r>
            <a:r>
              <a:rPr lang="en-US" sz="2400" dirty="0" smtClean="0"/>
              <a:t>, </a:t>
            </a:r>
            <a:r>
              <a:rPr lang="en-US" sz="2400" dirty="0"/>
              <a:t>"</a:t>
            </a:r>
            <a:r>
              <a:rPr lang="en-US" sz="2400" dirty="0" err="1">
                <a:latin typeface="Courier New"/>
                <a:cs typeface="Courier New"/>
              </a:rPr>
              <a:t>hs</a:t>
            </a:r>
            <a:r>
              <a:rPr lang="en-US" sz="2400" dirty="0">
                <a:latin typeface="Courier New"/>
                <a:cs typeface="Courier New"/>
              </a:rPr>
              <a:t>/nib//</a:t>
            </a:r>
            <a:r>
              <a:rPr lang="en-US" sz="2400" dirty="0"/>
              <a:t>" 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2317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105400"/>
            <a:ext cx="8153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PUSH </a:t>
            </a:r>
            <a:r>
              <a:rPr lang="en-US" sz="2400" dirty="0"/>
              <a:t>"</a:t>
            </a:r>
            <a:r>
              <a:rPr lang="en-US" sz="2400" dirty="0">
                <a:latin typeface="Courier New"/>
                <a:cs typeface="Courier New"/>
              </a:rPr>
              <a:t>//bin/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" (8 bytes) </a:t>
            </a:r>
            <a:r>
              <a:rPr lang="en-US" sz="2400" b="1" dirty="0">
                <a:solidFill>
                  <a:srgbClr val="0000FF"/>
                </a:solidFill>
              </a:rPr>
              <a:t>in reverse </a:t>
            </a:r>
            <a:r>
              <a:rPr lang="en-US" sz="2400" b="1" dirty="0" smtClean="0">
                <a:solidFill>
                  <a:srgbClr val="0000FF"/>
                </a:solidFill>
              </a:rPr>
              <a:t>order </a:t>
            </a:r>
            <a:r>
              <a:rPr lang="en-US" sz="2400" dirty="0" smtClean="0"/>
              <a:t>onto </a:t>
            </a:r>
            <a:r>
              <a:rPr lang="en-US" sz="2400" dirty="0"/>
              <a:t>the </a:t>
            </a:r>
            <a:r>
              <a:rPr lang="en-US" sz="2400" dirty="0" smtClean="0"/>
              <a:t>Stack, </a:t>
            </a:r>
            <a:r>
              <a:rPr lang="en-US" sz="2400" i="1" dirty="0"/>
              <a:t>i.e</a:t>
            </a:r>
            <a:r>
              <a:rPr lang="en-US" sz="2400" i="1" dirty="0" smtClean="0"/>
              <a:t>.</a:t>
            </a:r>
            <a:r>
              <a:rPr lang="en-US" sz="2400" dirty="0" smtClean="0"/>
              <a:t>, </a:t>
            </a:r>
            <a:r>
              <a:rPr lang="en-US" sz="2400" dirty="0"/>
              <a:t>"</a:t>
            </a:r>
            <a:r>
              <a:rPr lang="en-US" sz="2400" dirty="0" err="1">
                <a:latin typeface="Courier New"/>
                <a:cs typeface="Courier New"/>
              </a:rPr>
              <a:t>hs</a:t>
            </a:r>
            <a:r>
              <a:rPr lang="en-US" sz="2400" dirty="0">
                <a:latin typeface="Courier New"/>
                <a:cs typeface="Courier New"/>
              </a:rPr>
              <a:t>/nib//</a:t>
            </a:r>
            <a:r>
              <a:rPr lang="en-US" sz="2400" dirty="0"/>
              <a:t>" 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fr-FR" sz="2400" dirty="0">
                <a:latin typeface="Courier New"/>
                <a:cs typeface="Courier New"/>
              </a:rPr>
              <a:t>'//bin/sh'[::-1].encode('</a:t>
            </a:r>
            <a:r>
              <a:rPr lang="fr-FR" sz="2400" dirty="0" err="1">
                <a:latin typeface="Courier New"/>
                <a:cs typeface="Courier New"/>
              </a:rPr>
              <a:t>hex</a:t>
            </a:r>
            <a:r>
              <a:rPr lang="fr-FR" sz="2400" dirty="0">
                <a:latin typeface="Courier New"/>
                <a:cs typeface="Courier New"/>
              </a:rPr>
              <a:t>'</a:t>
            </a:r>
            <a:r>
              <a:rPr lang="fr-FR" sz="2400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fr-FR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fr-FR" sz="2400" dirty="0" smtClean="0">
                <a:latin typeface="Courier New"/>
                <a:cs typeface="Courier New"/>
              </a:rPr>
              <a:t>'68732f6e69622f2f</a:t>
            </a:r>
            <a:r>
              <a:rPr lang="fr-FR" sz="2400" dirty="0">
                <a:latin typeface="Courier New"/>
                <a:cs typeface="Courier New"/>
              </a:rPr>
              <a:t>'</a:t>
            </a:r>
            <a:endParaRPr lang="en-US" sz="2400" dirty="0" smtClean="0"/>
          </a:p>
          <a:p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447800"/>
            <a:ext cx="5321905" cy="3352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599" y="3962400"/>
            <a:ext cx="5188085" cy="1143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066800" y="4038600"/>
            <a:ext cx="1752600" cy="5334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6629400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411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371600"/>
            <a:ext cx="5903241" cy="3733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81000" y="5181600"/>
            <a:ext cx="815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make </a:t>
            </a:r>
            <a:r>
              <a:rPr lang="en-US" sz="2000" dirty="0" smtClean="0"/>
              <a:t>EBX (1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argument) to point </a:t>
            </a:r>
            <a:r>
              <a:rPr lang="en-US" sz="2000" dirty="0"/>
              <a:t>to the top of the s</a:t>
            </a:r>
            <a:r>
              <a:rPr lang="en-US" sz="2000" dirty="0" smtClean="0"/>
              <a:t>tack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EBX </a:t>
            </a:r>
            <a:r>
              <a:rPr lang="en-US" sz="2000" dirty="0" smtClean="0"/>
              <a:t>is </a:t>
            </a:r>
            <a:r>
              <a:rPr lang="en-US" sz="2000" dirty="0"/>
              <a:t>now contains the </a:t>
            </a:r>
            <a:r>
              <a:rPr lang="en-US" sz="2000" b="1" dirty="0">
                <a:solidFill>
                  <a:srgbClr val="0000FF"/>
                </a:solidFill>
              </a:rPr>
              <a:t>address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of "</a:t>
            </a:r>
            <a:r>
              <a:rPr lang="en-US" sz="2000" u="sng" dirty="0">
                <a:latin typeface="Courier New"/>
                <a:cs typeface="Courier New"/>
              </a:rPr>
              <a:t>//bin/</a:t>
            </a:r>
            <a:r>
              <a:rPr lang="en-US" sz="2000" u="sng" dirty="0" err="1">
                <a:latin typeface="Courier New"/>
                <a:cs typeface="Courier New"/>
              </a:rPr>
              <a:t>sh</a:t>
            </a:r>
            <a:r>
              <a:rPr lang="en-US" sz="2000" dirty="0"/>
              <a:t>" in </a:t>
            </a:r>
            <a:r>
              <a:rPr lang="en-US" sz="2000" dirty="0" smtClean="0"/>
              <a:t>memory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828800"/>
            <a:ext cx="4496339" cy="9906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66800" y="4648200"/>
            <a:ext cx="1371600" cy="3048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5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410200"/>
            <a:ext cx="8153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setup </a:t>
            </a:r>
            <a:r>
              <a:rPr lang="en-US" sz="2000" dirty="0"/>
              <a:t>EDX </a:t>
            </a:r>
            <a:r>
              <a:rPr lang="en-US" sz="2000" dirty="0" smtClean="0"/>
              <a:t>(3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argument) which </a:t>
            </a:r>
            <a:r>
              <a:rPr lang="en-US" sz="2000" dirty="0"/>
              <a:t>should point to a </a:t>
            </a:r>
            <a:r>
              <a:rPr lang="en-US" sz="2000" b="1" dirty="0"/>
              <a:t>NULL pointer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achieved by a </a:t>
            </a:r>
            <a:r>
              <a:rPr lang="en-US" sz="2000" dirty="0">
                <a:latin typeface="Courier New"/>
                <a:cs typeface="Courier New"/>
              </a:rPr>
              <a:t>PUSH EAX</a:t>
            </a:r>
            <a:r>
              <a:rPr lang="en-US" sz="2000" dirty="0"/>
              <a:t> (remember EAX contains </a:t>
            </a:r>
            <a:r>
              <a:rPr lang="en-US" sz="2000" dirty="0">
                <a:latin typeface="Courier New"/>
                <a:cs typeface="Courier New"/>
              </a:rPr>
              <a:t>0x00000000</a:t>
            </a:r>
            <a:r>
              <a:rPr lang="en-US" sz="2000" dirty="0"/>
              <a:t>) and copying ESP into EDX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1447800"/>
            <a:ext cx="5473521" cy="3886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0800" y="1447800"/>
            <a:ext cx="5283200" cy="191516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14400" y="4800600"/>
            <a:ext cx="1219200" cy="4572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32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48006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ECX needs to contain the </a:t>
            </a:r>
            <a:r>
              <a:rPr lang="en-US" sz="2000" b="1" dirty="0"/>
              <a:t>address</a:t>
            </a:r>
            <a:r>
              <a:rPr lang="en-US" sz="2000" dirty="0"/>
              <a:t> of [Address of </a:t>
            </a:r>
            <a:r>
              <a:rPr lang="en-US" sz="2000" dirty="0">
                <a:latin typeface="Courier New"/>
                <a:cs typeface="Courier New"/>
              </a:rPr>
              <a:t>//bin/</a:t>
            </a:r>
            <a:r>
              <a:rPr lang="en-US" sz="2000" dirty="0" err="1">
                <a:latin typeface="Courier New"/>
                <a:cs typeface="Courier New"/>
              </a:rPr>
              <a:t>sh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/>
              <a:t>in memory, </a:t>
            </a:r>
            <a:r>
              <a:rPr lang="en-US" sz="2000" dirty="0">
                <a:latin typeface="Courier New"/>
                <a:cs typeface="Courier New"/>
              </a:rPr>
              <a:t>0x0000000</a:t>
            </a:r>
            <a:r>
              <a:rPr lang="en-US" sz="2000" dirty="0"/>
              <a:t>]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Currently </a:t>
            </a:r>
            <a:r>
              <a:rPr lang="en-US" sz="2000" dirty="0"/>
              <a:t>EBX contains the address of "</a:t>
            </a:r>
            <a:r>
              <a:rPr lang="en-US" sz="2000" dirty="0">
                <a:latin typeface="Courier New"/>
                <a:cs typeface="Courier New"/>
              </a:rPr>
              <a:t>//bin/</a:t>
            </a:r>
            <a:r>
              <a:rPr lang="en-US" sz="2000" dirty="0" err="1">
                <a:latin typeface="Courier New"/>
                <a:cs typeface="Courier New"/>
              </a:rPr>
              <a:t>sh</a:t>
            </a:r>
            <a:r>
              <a:rPr lang="en-US" sz="2000" dirty="0"/>
              <a:t>" in memory so </a:t>
            </a:r>
            <a:r>
              <a:rPr lang="en-US" sz="2000" dirty="0" smtClean="0"/>
              <a:t>we </a:t>
            </a:r>
            <a:r>
              <a:rPr lang="en-US" sz="2000" dirty="0"/>
              <a:t>PUSH EBX </a:t>
            </a:r>
            <a:r>
              <a:rPr lang="en-US" sz="2000" dirty="0" smtClean="0"/>
              <a:t>onto </a:t>
            </a:r>
            <a:r>
              <a:rPr lang="en-US" sz="2000" dirty="0"/>
              <a:t>the </a:t>
            </a:r>
            <a:r>
              <a:rPr lang="en-US" sz="2000" dirty="0" smtClean="0"/>
              <a:t>stack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the top of the Stack now points to [Address of //bin/</a:t>
            </a:r>
            <a:r>
              <a:rPr lang="en-US" sz="2000" dirty="0" err="1"/>
              <a:t>sh</a:t>
            </a:r>
            <a:r>
              <a:rPr lang="en-US" sz="2000" dirty="0"/>
              <a:t> in memory, 0x00000000</a:t>
            </a:r>
            <a:r>
              <a:rPr lang="en-US" sz="2000" dirty="0" smtClean="0"/>
              <a:t>], so we copy </a:t>
            </a:r>
            <a:r>
              <a:rPr lang="en-US" sz="2000" dirty="0"/>
              <a:t>ESP into ECX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3810000"/>
            <a:ext cx="1905000" cy="10164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95400"/>
            <a:ext cx="5867400" cy="35644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5354" y="1371600"/>
            <a:ext cx="5578646" cy="208327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9600" y="4343400"/>
            <a:ext cx="1219200" cy="4572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06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953000"/>
            <a:ext cx="8128000" cy="1422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447800"/>
            <a:ext cx="6705600" cy="245173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3886200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All the arguments for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 </a:t>
            </a:r>
            <a:r>
              <a:rPr lang="en-US" sz="2000" dirty="0"/>
              <a:t>are now setup on the </a:t>
            </a:r>
            <a:r>
              <a:rPr lang="en-US" sz="2000" dirty="0" smtClean="0"/>
              <a:t>stack </a:t>
            </a:r>
            <a:r>
              <a:rPr lang="en-US" sz="2000" dirty="0"/>
              <a:t>and EBX, ECX and EDX are pointing to </a:t>
            </a:r>
            <a:r>
              <a:rPr lang="en-US" sz="2000" dirty="0" smtClean="0"/>
              <a:t>them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To </a:t>
            </a:r>
            <a:r>
              <a:rPr lang="en-US" sz="2000" dirty="0"/>
              <a:t>call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, setup </a:t>
            </a:r>
            <a:r>
              <a:rPr lang="en-US" sz="2000" dirty="0"/>
              <a:t>EAX to contain "11" and invoke </a:t>
            </a:r>
            <a:r>
              <a:rPr lang="en-US" sz="2000" b="1" dirty="0" smtClean="0"/>
              <a:t>Interrupt 0x80</a:t>
            </a:r>
            <a:endParaRPr lang="en-US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066800" y="5486400"/>
            <a:ext cx="1295400" cy="6096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5410200"/>
            <a:ext cx="4294537" cy="135255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648200" y="5867400"/>
            <a:ext cx="457200" cy="228600"/>
          </a:xfrm>
          <a:prstGeom prst="round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162800" y="5867400"/>
            <a:ext cx="457200" cy="228600"/>
          </a:xfrm>
          <a:prstGeom prst="round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648200" y="5410200"/>
            <a:ext cx="3276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7726" y="6634652"/>
            <a:ext cx="48020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latin typeface="Courier New"/>
                <a:cs typeface="Courier New"/>
              </a:rPr>
              <a:t>http://</a:t>
            </a:r>
            <a:r>
              <a:rPr lang="en-US" sz="800" b="1" dirty="0" err="1">
                <a:latin typeface="Courier New"/>
                <a:cs typeface="Courier New"/>
              </a:rPr>
              <a:t>www.tutorialspoint.com</a:t>
            </a:r>
            <a:r>
              <a:rPr lang="en-US" sz="800" b="1" dirty="0">
                <a:latin typeface="Courier New"/>
                <a:cs typeface="Courier New"/>
              </a:rPr>
              <a:t>/</a:t>
            </a:r>
            <a:r>
              <a:rPr lang="en-US" sz="800" b="1" dirty="0" err="1">
                <a:latin typeface="Courier New"/>
                <a:cs typeface="Courier New"/>
              </a:rPr>
              <a:t>assembly_programming</a:t>
            </a:r>
            <a:r>
              <a:rPr lang="en-US" sz="800" b="1" dirty="0">
                <a:latin typeface="Courier New"/>
                <a:cs typeface="Courier New"/>
              </a:rPr>
              <a:t>/</a:t>
            </a:r>
            <a:r>
              <a:rPr lang="en-US" sz="800" b="1" dirty="0" err="1">
                <a:latin typeface="Courier New"/>
                <a:cs typeface="Courier New"/>
              </a:rPr>
              <a:t>assembly_quick_guide.htm</a:t>
            </a:r>
            <a:endParaRPr lang="en-US" sz="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34397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Assemble, </a:t>
            </a:r>
            <a:r>
              <a:rPr lang="en-US" sz="4000" dirty="0"/>
              <a:t>Link and Test the </a:t>
            </a:r>
            <a:r>
              <a:rPr lang="en-US" sz="4000" dirty="0" smtClean="0"/>
              <a:t>Code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05000"/>
            <a:ext cx="8128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38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/>
          <a:lstStyle/>
          <a:p>
            <a:r>
              <a:rPr lang="en-US" dirty="0" smtClean="0"/>
              <a:t>Examine Binary Using </a:t>
            </a:r>
            <a:r>
              <a:rPr lang="en-US" dirty="0" err="1"/>
              <a:t>Objdump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600200"/>
            <a:ext cx="6598763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121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Extract </a:t>
            </a:r>
            <a:r>
              <a:rPr lang="en-US" sz="3600" dirty="0" err="1" smtClean="0"/>
              <a:t>Opcodes</a:t>
            </a:r>
            <a:r>
              <a:rPr lang="en-US" sz="3600" dirty="0" smtClean="0"/>
              <a:t> </a:t>
            </a:r>
            <a:r>
              <a:rPr lang="en-US" sz="3600" dirty="0"/>
              <a:t>to </a:t>
            </a:r>
            <a:r>
              <a:rPr lang="en-US" sz="3600" dirty="0" smtClean="0"/>
              <a:t>Create </a:t>
            </a:r>
            <a:r>
              <a:rPr lang="en-US" sz="3600" dirty="0" err="1"/>
              <a:t>S</a:t>
            </a:r>
            <a:r>
              <a:rPr lang="en-US" sz="3600" dirty="0" err="1" smtClean="0"/>
              <a:t>hellcode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37" y="1752600"/>
            <a:ext cx="8920976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324600"/>
            <a:ext cx="8991600" cy="2388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2632329"/>
            <a:ext cx="4876800" cy="3547872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495800" y="3962400"/>
            <a:ext cx="1295400" cy="19050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7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AU" sz="2400" dirty="0"/>
              <a:t>A a small piece of code, commonly written in </a:t>
            </a:r>
            <a:r>
              <a:rPr lang="en-AU" sz="2400" b="1" dirty="0"/>
              <a:t>machine </a:t>
            </a:r>
            <a:r>
              <a:rPr lang="en-AU" sz="2400" b="1" dirty="0" smtClean="0"/>
              <a:t>code</a:t>
            </a:r>
            <a:r>
              <a:rPr lang="en-AU" sz="2400" dirty="0" smtClean="0"/>
              <a:t>, used </a:t>
            </a:r>
            <a:r>
              <a:rPr lang="en-AU" sz="2400" dirty="0"/>
              <a:t>as the </a:t>
            </a:r>
            <a:r>
              <a:rPr lang="en-AU" sz="2400" b="1" dirty="0">
                <a:solidFill>
                  <a:srgbClr val="0000FF"/>
                </a:solidFill>
              </a:rPr>
              <a:t>payload</a:t>
            </a:r>
            <a:r>
              <a:rPr lang="en-AU" sz="2400" dirty="0">
                <a:solidFill>
                  <a:srgbClr val="0000FF"/>
                </a:solidFill>
              </a:rPr>
              <a:t> </a:t>
            </a:r>
            <a:r>
              <a:rPr lang="en-AU" sz="2400" dirty="0"/>
              <a:t>in the exploitation of a software </a:t>
            </a:r>
            <a:r>
              <a:rPr lang="en-AU" sz="2400" dirty="0" smtClean="0"/>
              <a:t>vulnerability</a:t>
            </a:r>
          </a:p>
          <a:p>
            <a:pPr>
              <a:spcAft>
                <a:spcPts val="600"/>
              </a:spcAft>
            </a:pPr>
            <a:r>
              <a:rPr lang="en-AU" sz="2400" dirty="0"/>
              <a:t>It is called </a:t>
            </a:r>
            <a:r>
              <a:rPr lang="en-AU" sz="2400" dirty="0" err="1" smtClean="0"/>
              <a:t>shellcode</a:t>
            </a:r>
            <a:r>
              <a:rPr lang="en-AU" sz="2400" dirty="0" smtClean="0"/>
              <a:t> </a:t>
            </a:r>
            <a:r>
              <a:rPr lang="en-AU" sz="2400" dirty="0"/>
              <a:t>because it typically starts a command </a:t>
            </a:r>
            <a:r>
              <a:rPr lang="en-AU" sz="2400" b="1" dirty="0">
                <a:solidFill>
                  <a:srgbClr val="0000FF"/>
                </a:solidFill>
              </a:rPr>
              <a:t>shell</a:t>
            </a:r>
            <a:r>
              <a:rPr lang="en-AU" sz="2400" dirty="0"/>
              <a:t> from which the attacker can control the compromised </a:t>
            </a:r>
            <a:r>
              <a:rPr lang="en-AU" sz="2400" dirty="0" smtClean="0"/>
              <a:t>machine</a:t>
            </a:r>
          </a:p>
          <a:p>
            <a:pPr>
              <a:spcAft>
                <a:spcPts val="600"/>
              </a:spcAft>
            </a:pPr>
            <a:r>
              <a:rPr lang="en-AU" sz="2400" dirty="0" smtClean="0"/>
              <a:t>The </a:t>
            </a:r>
            <a:r>
              <a:rPr lang="en-AU" sz="2400" dirty="0"/>
              <a:t>function of a payload is not limited to merely spawning a </a:t>
            </a:r>
            <a:r>
              <a:rPr lang="en-AU" sz="2400" dirty="0" smtClean="0"/>
              <a:t>shell</a:t>
            </a:r>
          </a:p>
          <a:p>
            <a:pPr>
              <a:spcAft>
                <a:spcPts val="600"/>
              </a:spcAft>
            </a:pPr>
            <a:r>
              <a:rPr lang="en-AU" sz="2400" dirty="0" smtClean="0"/>
              <a:t>Types of </a:t>
            </a:r>
            <a:r>
              <a:rPr lang="en-AU" sz="2400" dirty="0" err="1" smtClean="0"/>
              <a:t>shellcode</a:t>
            </a:r>
            <a:r>
              <a:rPr lang="en-AU" sz="2400" dirty="0" smtClean="0"/>
              <a:t>: local and remote; </a:t>
            </a:r>
            <a:r>
              <a:rPr lang="en-US" sz="2400" dirty="0"/>
              <a:t>depending on whether it gives an attacker control </a:t>
            </a:r>
            <a:r>
              <a:rPr lang="en-US" sz="2400" b="1" dirty="0">
                <a:solidFill>
                  <a:srgbClr val="0000FF"/>
                </a:solidFill>
              </a:rPr>
              <a:t>over the machine it runs on </a:t>
            </a:r>
            <a:r>
              <a:rPr lang="en-US" sz="2400" dirty="0"/>
              <a:t>(local) or </a:t>
            </a:r>
            <a:r>
              <a:rPr lang="en-US" sz="2400" b="1" dirty="0">
                <a:solidFill>
                  <a:srgbClr val="0000FF"/>
                </a:solidFill>
              </a:rPr>
              <a:t>over another machine through a network</a:t>
            </a:r>
            <a:r>
              <a:rPr lang="en-US" sz="2400" dirty="0"/>
              <a:t> (remote)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5528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04800" y="1676400"/>
            <a:ext cx="8001000" cy="1981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 </a:t>
            </a:r>
            <a:r>
              <a:rPr lang="en-US" dirty="0" err="1"/>
              <a:t>shellcode.c</a:t>
            </a:r>
            <a:r>
              <a:rPr lang="en-US" dirty="0"/>
              <a:t> and </a:t>
            </a:r>
            <a:r>
              <a:rPr lang="en-US" dirty="0" smtClean="0"/>
              <a:t>Run 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0"/>
            <a:ext cx="8128000" cy="261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1752600"/>
            <a:ext cx="86105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urier New"/>
                <a:cs typeface="Courier New"/>
              </a:rPr>
              <a:t>#include&lt;</a:t>
            </a:r>
            <a:r>
              <a:rPr lang="en-US" sz="1000" b="1" dirty="0" err="1">
                <a:latin typeface="Courier New"/>
                <a:cs typeface="Courier New"/>
              </a:rPr>
              <a:t>stdio.h</a:t>
            </a:r>
            <a:r>
              <a:rPr lang="en-US" sz="1000" b="1" dirty="0">
                <a:latin typeface="Courier New"/>
                <a:cs typeface="Courier New"/>
              </a:rPr>
              <a:t>&gt;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 smtClean="0">
                <a:latin typeface="Courier New"/>
                <a:cs typeface="Courier New"/>
              </a:rPr>
              <a:t>#</a:t>
            </a:r>
            <a:r>
              <a:rPr lang="en-US" sz="1000" b="1" dirty="0">
                <a:latin typeface="Courier New"/>
                <a:cs typeface="Courier New"/>
              </a:rPr>
              <a:t>include&lt;</a:t>
            </a:r>
            <a:r>
              <a:rPr lang="en-US" sz="1000" b="1" dirty="0" err="1">
                <a:latin typeface="Courier New"/>
                <a:cs typeface="Courier New"/>
              </a:rPr>
              <a:t>string.h</a:t>
            </a:r>
            <a:r>
              <a:rPr lang="en-US" sz="1000" b="1" dirty="0">
                <a:latin typeface="Courier New"/>
                <a:cs typeface="Courier New"/>
              </a:rPr>
              <a:t>&gt;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 smtClean="0">
                <a:latin typeface="Courier New"/>
                <a:cs typeface="Courier New"/>
              </a:rPr>
              <a:t>unsigned </a:t>
            </a:r>
            <a:r>
              <a:rPr lang="en-US" sz="1000" b="1" dirty="0">
                <a:latin typeface="Courier New"/>
                <a:cs typeface="Courier New"/>
              </a:rPr>
              <a:t>char code[] = \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 smtClean="0">
                <a:latin typeface="Courier New"/>
                <a:cs typeface="Courier New"/>
              </a:rPr>
              <a:t>"</a:t>
            </a:r>
            <a:r>
              <a:rPr lang="en-US" sz="1000" b="1" dirty="0">
                <a:latin typeface="Courier New"/>
                <a:cs typeface="Courier New"/>
              </a:rPr>
              <a:t>\x31\xc0\x50\x68\x6e\x2f\x73\x68\x68\</a:t>
            </a:r>
            <a:r>
              <a:rPr lang="en-US" sz="1000" b="1" dirty="0" smtClean="0">
                <a:latin typeface="Courier New"/>
                <a:cs typeface="Courier New"/>
              </a:rPr>
              <a:t>x2\x2fx62</a:t>
            </a:r>
            <a:r>
              <a:rPr lang="en-US" sz="1000" b="1" dirty="0">
                <a:latin typeface="Courier New"/>
                <a:cs typeface="Courier New"/>
              </a:rPr>
              <a:t>\x69\x89\xe3\x50\x89\xe2\x53\x89\xe1\xb0\x0b\</a:t>
            </a:r>
            <a:r>
              <a:rPr lang="en-US" sz="1000" b="1" dirty="0" err="1">
                <a:latin typeface="Courier New"/>
                <a:cs typeface="Courier New"/>
              </a:rPr>
              <a:t>xcd</a:t>
            </a:r>
            <a:r>
              <a:rPr lang="en-US" sz="1000" b="1" dirty="0">
                <a:latin typeface="Courier New"/>
                <a:cs typeface="Courier New"/>
              </a:rPr>
              <a:t>\x80"</a:t>
            </a:r>
            <a:r>
              <a:rPr lang="en-US" sz="1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000" b="1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000" b="1" dirty="0" smtClean="0">
                <a:latin typeface="Courier New"/>
                <a:cs typeface="Courier New"/>
              </a:rPr>
              <a:t>main</a:t>
            </a:r>
            <a:r>
              <a:rPr lang="en-US" sz="1000" b="1" dirty="0">
                <a:latin typeface="Courier New"/>
                <a:cs typeface="Courier New"/>
              </a:rPr>
              <a:t>()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 smtClean="0">
                <a:latin typeface="Courier New"/>
                <a:cs typeface="Courier New"/>
              </a:rPr>
              <a:t>{ </a:t>
            </a: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smtClean="0">
                <a:latin typeface="Courier New"/>
                <a:cs typeface="Courier New"/>
              </a:rPr>
              <a:t> </a:t>
            </a:r>
            <a:r>
              <a:rPr lang="en-US" sz="1000" b="1" dirty="0" err="1" smtClean="0">
                <a:latin typeface="Courier New"/>
                <a:cs typeface="Courier New"/>
              </a:rPr>
              <a:t>printf</a:t>
            </a:r>
            <a:r>
              <a:rPr lang="en-US" sz="1000" b="1" dirty="0">
                <a:latin typeface="Courier New"/>
                <a:cs typeface="Courier New"/>
              </a:rPr>
              <a:t>("</a:t>
            </a:r>
            <a:r>
              <a:rPr lang="en-US" sz="1000" b="1" dirty="0" err="1">
                <a:latin typeface="Courier New"/>
                <a:cs typeface="Courier New"/>
              </a:rPr>
              <a:t>Shellcode</a:t>
            </a:r>
            <a:r>
              <a:rPr lang="en-US" sz="1000" b="1" dirty="0">
                <a:latin typeface="Courier New"/>
                <a:cs typeface="Courier New"/>
              </a:rPr>
              <a:t> Length: %d\n", </a:t>
            </a:r>
            <a:r>
              <a:rPr lang="en-US" sz="1000" b="1" dirty="0" err="1">
                <a:latin typeface="Courier New"/>
                <a:cs typeface="Courier New"/>
              </a:rPr>
              <a:t>strlen</a:t>
            </a:r>
            <a:r>
              <a:rPr lang="en-US" sz="1000" b="1" dirty="0">
                <a:latin typeface="Courier New"/>
                <a:cs typeface="Courier New"/>
              </a:rPr>
              <a:t>(code));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smtClean="0">
                <a:latin typeface="Courier New"/>
                <a:cs typeface="Courier New"/>
              </a:rPr>
              <a:t> </a:t>
            </a:r>
            <a:r>
              <a:rPr lang="en-US" sz="1000" b="1" dirty="0" err="1" smtClean="0">
                <a:latin typeface="Courier New"/>
                <a:cs typeface="Courier New"/>
              </a:rPr>
              <a:t>int</a:t>
            </a:r>
            <a:r>
              <a:rPr lang="en-US" sz="1000" b="1" dirty="0" smtClean="0">
                <a:latin typeface="Courier New"/>
                <a:cs typeface="Courier New"/>
              </a:rPr>
              <a:t> </a:t>
            </a:r>
            <a:r>
              <a:rPr lang="en-US" sz="1000" b="1" dirty="0">
                <a:latin typeface="Courier New"/>
                <a:cs typeface="Courier New"/>
              </a:rPr>
              <a:t>(*ret)() = (</a:t>
            </a:r>
            <a:r>
              <a:rPr lang="en-US" sz="1000" b="1" dirty="0" err="1">
                <a:latin typeface="Courier New"/>
                <a:cs typeface="Courier New"/>
              </a:rPr>
              <a:t>int</a:t>
            </a:r>
            <a:r>
              <a:rPr lang="en-US" sz="1000" b="1" dirty="0">
                <a:latin typeface="Courier New"/>
                <a:cs typeface="Courier New"/>
              </a:rPr>
              <a:t>(*)())code;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smtClean="0">
                <a:latin typeface="Courier New"/>
                <a:cs typeface="Courier New"/>
              </a:rPr>
              <a:t> ret</a:t>
            </a:r>
            <a:r>
              <a:rPr lang="en-US" sz="1000" b="1" dirty="0">
                <a:latin typeface="Courier New"/>
                <a:cs typeface="Courier New"/>
              </a:rPr>
              <a:t>(); </a:t>
            </a:r>
            <a:endParaRPr lang="en-US" sz="1000" b="1" dirty="0" smtClean="0">
              <a:latin typeface="Courier New"/>
              <a:cs typeface="Courier New"/>
            </a:endParaRPr>
          </a:p>
          <a:p>
            <a:r>
              <a:rPr lang="en-US" sz="1000" b="1" dirty="0" smtClean="0">
                <a:latin typeface="Courier New"/>
                <a:cs typeface="Courier New"/>
              </a:rPr>
              <a:t>}</a:t>
            </a:r>
            <a:endParaRPr lang="en-US" sz="1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30813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Local</a:t>
            </a:r>
          </a:p>
          <a:p>
            <a:pPr lvl="1"/>
            <a:r>
              <a:rPr lang="en-US" sz="2000" dirty="0"/>
              <a:t>used by an attacker who has limited access to a machine but can exploit a </a:t>
            </a:r>
            <a:r>
              <a:rPr lang="en-US" sz="2000" dirty="0" smtClean="0"/>
              <a:t>vulnerability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i="1" dirty="0" smtClean="0"/>
              <a:t>e.g.</a:t>
            </a:r>
            <a:r>
              <a:rPr lang="en-US" sz="2000" dirty="0" smtClean="0"/>
              <a:t>, </a:t>
            </a:r>
            <a:r>
              <a:rPr lang="en-US" sz="2000" dirty="0"/>
              <a:t>buffer </a:t>
            </a:r>
            <a:r>
              <a:rPr lang="en-US" sz="2000" dirty="0" smtClean="0"/>
              <a:t>overflow) </a:t>
            </a:r>
            <a:r>
              <a:rPr lang="en-US" sz="2000" dirty="0"/>
              <a:t>in a higher-privileged process on that </a:t>
            </a:r>
            <a:r>
              <a:rPr lang="en-US" sz="2000" dirty="0" smtClean="0"/>
              <a:t>machine</a:t>
            </a:r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successfully executed, the </a:t>
            </a:r>
            <a:r>
              <a:rPr lang="en-US" sz="2000" dirty="0" err="1"/>
              <a:t>shellcode</a:t>
            </a:r>
            <a:r>
              <a:rPr lang="en-US" sz="2000" dirty="0"/>
              <a:t> will provide the attacker access to the machine with the same higher privileges as the targeted process</a:t>
            </a:r>
            <a:endParaRPr lang="en-US" sz="2000" dirty="0" smtClean="0"/>
          </a:p>
          <a:p>
            <a:r>
              <a:rPr lang="en-US" sz="2400" dirty="0" smtClean="0"/>
              <a:t>Remote</a:t>
            </a:r>
          </a:p>
          <a:p>
            <a:pPr lvl="1"/>
            <a:r>
              <a:rPr lang="en-US" sz="2000" dirty="0"/>
              <a:t>used when an attacker wants to target a vulnerable process running on another machine </a:t>
            </a:r>
            <a:endParaRPr lang="en-US" sz="2000" dirty="0" smtClean="0"/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successfully executed, the </a:t>
            </a:r>
            <a:r>
              <a:rPr lang="en-US" sz="2000" dirty="0" err="1"/>
              <a:t>shellcode</a:t>
            </a:r>
            <a:r>
              <a:rPr lang="en-US" sz="2000" dirty="0"/>
              <a:t> can provide the attacker access to the target machine across the network</a:t>
            </a:r>
          </a:p>
        </p:txBody>
      </p:sp>
    </p:spTree>
    <p:extLst>
      <p:ext uri="{BB962C8B-B14F-4D97-AF65-F5344CB8AC3E}">
        <p14:creationId xmlns:p14="http://schemas.microsoft.com/office/powerpoint/2010/main" val="1959954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</a:t>
            </a:r>
            <a:r>
              <a:rPr lang="en-US" dirty="0" err="1" smtClean="0"/>
              <a:t>xecve</a:t>
            </a:r>
            <a:r>
              <a:rPr lang="en-US" dirty="0" smtClean="0"/>
              <a:t>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Create </a:t>
            </a:r>
            <a:r>
              <a:rPr lang="en-US" sz="2400" b="1" dirty="0" err="1" smtClean="0">
                <a:solidFill>
                  <a:srgbClr val="0000FF"/>
                </a:solidFill>
              </a:rPr>
              <a:t>execve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/>
              <a:t>shellcode</a:t>
            </a:r>
            <a:r>
              <a:rPr lang="en-US" sz="2400" dirty="0" smtClean="0"/>
              <a:t> using the </a:t>
            </a:r>
            <a:r>
              <a:rPr lang="en-US" sz="2400" b="1" dirty="0" smtClean="0">
                <a:solidFill>
                  <a:srgbClr val="0000FF"/>
                </a:solidFill>
              </a:rPr>
              <a:t>stack</a:t>
            </a:r>
            <a:r>
              <a:rPr lang="en-US" sz="2400" dirty="0" smtClean="0"/>
              <a:t> method to launch </a:t>
            </a:r>
            <a:r>
              <a:rPr lang="en-US" sz="2400" dirty="0" smtClean="0">
                <a:latin typeface="Courier New"/>
                <a:cs typeface="Courier New"/>
              </a:rPr>
              <a:t>/bin/</a:t>
            </a:r>
            <a:r>
              <a:rPr lang="en-US" sz="2400" dirty="0" err="1" smtClean="0">
                <a:latin typeface="Courier New"/>
                <a:cs typeface="Courier New"/>
              </a:rPr>
              <a:t>sh</a:t>
            </a:r>
            <a:r>
              <a:rPr lang="en-US" sz="2400" dirty="0" smtClean="0"/>
              <a:t> on Ubuntu 12.04 32-bit</a:t>
            </a:r>
          </a:p>
          <a:p>
            <a:r>
              <a:rPr lang="en-US" sz="2400" dirty="0" smtClean="0"/>
              <a:t>System call </a:t>
            </a:r>
            <a:r>
              <a:rPr lang="en-US" sz="2400" dirty="0" err="1" smtClean="0">
                <a:latin typeface="Courier New"/>
                <a:cs typeface="Courier New"/>
              </a:rPr>
              <a:t>execve</a:t>
            </a:r>
            <a:r>
              <a:rPr lang="en-US" sz="2400" dirty="0" smtClean="0"/>
              <a:t> has system call number </a:t>
            </a:r>
            <a:r>
              <a:rPr lang="en-US" sz="2400" b="1" dirty="0" smtClean="0">
                <a:solidFill>
                  <a:srgbClr val="0000FF"/>
                </a:solidFill>
              </a:rPr>
              <a:t>11</a:t>
            </a:r>
            <a:r>
              <a:rPr lang="en-US" sz="2400" dirty="0" smtClean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</a:t>
            </a:r>
            <a:r>
              <a:rPr lang="en-US" sz="1100" dirty="0" err="1">
                <a:latin typeface="Courier New"/>
                <a:cs typeface="Courier New"/>
              </a:rPr>
              <a:t>ifndef</a:t>
            </a:r>
            <a:r>
              <a:rPr lang="en-US" sz="1100" dirty="0">
                <a:latin typeface="Courier New"/>
                <a:cs typeface="Courier New"/>
              </a:rPr>
              <a:t> _ASM_X86_UNISTD_32_H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</a:t>
            </a:r>
            <a:r>
              <a:rPr lang="en-US" sz="1100" dirty="0" smtClean="0">
                <a:latin typeface="Courier New"/>
                <a:cs typeface="Courier New"/>
              </a:rPr>
              <a:t>_ASM_X86_UNISTD_32_H</a:t>
            </a:r>
            <a:endParaRPr lang="en-US" sz="11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/*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 * This file contains the system call numbers.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 *</a:t>
            </a:r>
            <a:r>
              <a:rPr lang="en-US" sz="1100" dirty="0" smtClean="0">
                <a:latin typeface="Courier New"/>
                <a:cs typeface="Courier New"/>
              </a:rPr>
              <a:t>/</a:t>
            </a:r>
            <a:endParaRPr lang="en-US" sz="11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NR_restart_syscall</a:t>
            </a:r>
            <a:r>
              <a:rPr lang="en-US" sz="1100" dirty="0">
                <a:latin typeface="Courier New"/>
                <a:cs typeface="Courier New"/>
              </a:rPr>
              <a:t>      </a:t>
            </a:r>
            <a:r>
              <a:rPr lang="en-US" sz="1100" dirty="0" smtClean="0">
                <a:latin typeface="Courier New"/>
                <a:cs typeface="Courier New"/>
              </a:rPr>
              <a:t> 0</a:t>
            </a:r>
            <a:endParaRPr lang="en-US" sz="11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NR_exit</a:t>
            </a:r>
            <a:r>
              <a:rPr lang="en-US" sz="1100" dirty="0">
                <a:latin typeface="Courier New"/>
                <a:cs typeface="Courier New"/>
              </a:rPr>
              <a:t>		  1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NR_fork</a:t>
            </a:r>
            <a:r>
              <a:rPr lang="en-US" sz="1100" dirty="0">
                <a:latin typeface="Courier New"/>
                <a:cs typeface="Courier New"/>
              </a:rPr>
              <a:t>		  2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NR_read</a:t>
            </a:r>
            <a:r>
              <a:rPr lang="en-US" sz="1100" dirty="0">
                <a:latin typeface="Courier New"/>
                <a:cs typeface="Courier New"/>
              </a:rPr>
              <a:t>		  3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NR_write</a:t>
            </a:r>
            <a:r>
              <a:rPr lang="en-US" sz="1100" dirty="0">
                <a:latin typeface="Courier New"/>
                <a:cs typeface="Courier New"/>
              </a:rPr>
              <a:t>		  4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NR_open</a:t>
            </a:r>
            <a:r>
              <a:rPr lang="en-US" sz="1100" dirty="0">
                <a:latin typeface="Courier New"/>
                <a:cs typeface="Courier New"/>
              </a:rPr>
              <a:t>		  5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NR_close</a:t>
            </a:r>
            <a:r>
              <a:rPr lang="en-US" sz="1100" dirty="0">
                <a:latin typeface="Courier New"/>
                <a:cs typeface="Courier New"/>
              </a:rPr>
              <a:t>		  6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NR_waitpid</a:t>
            </a:r>
            <a:r>
              <a:rPr lang="en-US" sz="1100" dirty="0">
                <a:latin typeface="Courier New"/>
                <a:cs typeface="Courier New"/>
              </a:rPr>
              <a:t>		  7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NR_creat</a:t>
            </a:r>
            <a:r>
              <a:rPr lang="en-US" sz="1100" dirty="0">
                <a:latin typeface="Courier New"/>
                <a:cs typeface="Courier New"/>
              </a:rPr>
              <a:t>		  8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NR_link</a:t>
            </a:r>
            <a:r>
              <a:rPr lang="en-US" sz="1100" dirty="0">
                <a:latin typeface="Courier New"/>
                <a:cs typeface="Courier New"/>
              </a:rPr>
              <a:t>		  9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NR_unlink</a:t>
            </a:r>
            <a:r>
              <a:rPr lang="en-US" sz="1100" dirty="0">
                <a:latin typeface="Courier New"/>
                <a:cs typeface="Courier New"/>
              </a:rPr>
              <a:t>		 10</a:t>
            </a:r>
          </a:p>
          <a:p>
            <a:pPr marL="0" indent="0">
              <a:buNone/>
            </a:pPr>
            <a:r>
              <a:rPr lang="en-US" sz="1100" b="1" dirty="0">
                <a:solidFill>
                  <a:srgbClr val="0000FF"/>
                </a:solidFill>
                <a:latin typeface="Courier New"/>
                <a:cs typeface="Courier New"/>
              </a:rPr>
              <a:t>#define __</a:t>
            </a:r>
            <a:r>
              <a:rPr lang="en-US" sz="1100" b="1" dirty="0" err="1">
                <a:solidFill>
                  <a:srgbClr val="0000FF"/>
                </a:solidFill>
                <a:latin typeface="Courier New"/>
                <a:cs typeface="Courier New"/>
              </a:rPr>
              <a:t>NR_execve</a:t>
            </a:r>
            <a:r>
              <a:rPr lang="en-US" sz="1100" b="1" dirty="0">
                <a:solidFill>
                  <a:srgbClr val="0000FF"/>
                </a:solidFill>
                <a:latin typeface="Courier New"/>
                <a:cs typeface="Courier New"/>
              </a:rPr>
              <a:t>		 11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NR_chdir</a:t>
            </a:r>
            <a:r>
              <a:rPr lang="en-US" sz="1100" dirty="0">
                <a:latin typeface="Courier New"/>
                <a:cs typeface="Courier New"/>
              </a:rPr>
              <a:t>		 12</a:t>
            </a:r>
          </a:p>
          <a:p>
            <a:pPr marL="0" indent="0">
              <a:buNone/>
            </a:pPr>
            <a:r>
              <a:rPr lang="en-US" sz="1100" dirty="0">
                <a:latin typeface="Courier New"/>
                <a:cs typeface="Courier New"/>
              </a:rPr>
              <a:t>#define __</a:t>
            </a:r>
            <a:r>
              <a:rPr lang="en-US" sz="1100" dirty="0" err="1">
                <a:latin typeface="Courier New"/>
                <a:cs typeface="Courier New"/>
              </a:rPr>
              <a:t>NR_time</a:t>
            </a:r>
            <a:r>
              <a:rPr lang="en-US" sz="1100" dirty="0">
                <a:latin typeface="Courier New"/>
                <a:cs typeface="Courier New"/>
              </a:rPr>
              <a:t>		 13</a:t>
            </a:r>
          </a:p>
          <a:p>
            <a:pPr marL="0" indent="0">
              <a:buNone/>
            </a:pPr>
            <a:endParaRPr lang="en-US" sz="2400" dirty="0" smtClean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2971800"/>
            <a:ext cx="547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usr</a:t>
            </a:r>
            <a:r>
              <a:rPr lang="en-US" sz="1600" b="1" dirty="0">
                <a:latin typeface="Courier New"/>
                <a:cs typeface="Courier New"/>
              </a:rPr>
              <a:t>/include/i386-linux-gnu/</a:t>
            </a:r>
            <a:r>
              <a:rPr lang="en-US" sz="1600" b="1" dirty="0" err="1" smtClean="0">
                <a:latin typeface="Courier New"/>
                <a:cs typeface="Courier New"/>
              </a:rPr>
              <a:t>asm</a:t>
            </a:r>
            <a:r>
              <a:rPr lang="en-US" sz="1600" b="1" dirty="0" smtClean="0">
                <a:latin typeface="Courier New"/>
                <a:cs typeface="Courier New"/>
              </a:rPr>
              <a:t>/unistd_32.h</a:t>
            </a:r>
            <a:endParaRPr lang="en-US" sz="16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38205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</a:t>
            </a:r>
            <a:r>
              <a:rPr lang="en-US" dirty="0" err="1" smtClean="0"/>
              <a:t>execve</a:t>
            </a:r>
            <a:r>
              <a:rPr lang="en-US" dirty="0" smtClean="0"/>
              <a:t> in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Arguments of </a:t>
            </a:r>
            <a:r>
              <a:rPr lang="en-US" sz="2400" dirty="0" err="1" smtClean="0">
                <a:latin typeface="Courier New"/>
                <a:cs typeface="Courier New"/>
              </a:rPr>
              <a:t>execve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  <a:cs typeface="Courier New"/>
              </a:rPr>
              <a:t>EXECVE(2)                  Linux Programmer's Manual                 EXECVE(2)</a:t>
            </a:r>
          </a:p>
          <a:p>
            <a:pPr marL="0" indent="0">
              <a:buNone/>
            </a:pPr>
            <a:endParaRPr lang="en-US" sz="13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300" dirty="0">
                <a:latin typeface="Courier New"/>
                <a:cs typeface="Courier New"/>
              </a:rPr>
              <a:t>NAME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  <a:cs typeface="Courier New"/>
              </a:rPr>
              <a:t>       </a:t>
            </a:r>
            <a:r>
              <a:rPr lang="en-US" sz="1300" dirty="0" err="1">
                <a:latin typeface="Courier New"/>
                <a:cs typeface="Courier New"/>
              </a:rPr>
              <a:t>execve</a:t>
            </a:r>
            <a:r>
              <a:rPr lang="en-US" sz="1300" dirty="0">
                <a:latin typeface="Courier New"/>
                <a:cs typeface="Courier New"/>
              </a:rPr>
              <a:t> - execute program</a:t>
            </a:r>
          </a:p>
          <a:p>
            <a:pPr marL="0" indent="0">
              <a:buNone/>
            </a:pPr>
            <a:endParaRPr lang="en-US" sz="13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300" dirty="0">
                <a:latin typeface="Courier New"/>
                <a:cs typeface="Courier New"/>
              </a:rPr>
              <a:t>SYNOPSIS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  <a:cs typeface="Courier New"/>
              </a:rPr>
              <a:t>       #include &lt;</a:t>
            </a:r>
            <a:r>
              <a:rPr lang="en-US" sz="1300" dirty="0" err="1">
                <a:latin typeface="Courier New"/>
                <a:cs typeface="Courier New"/>
              </a:rPr>
              <a:t>unistd.h</a:t>
            </a:r>
            <a:r>
              <a:rPr lang="en-US" sz="1300" dirty="0"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endParaRPr lang="en-US" sz="13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300" dirty="0">
                <a:latin typeface="Courier New"/>
                <a:cs typeface="Courier New"/>
              </a:rPr>
              <a:t>       </a:t>
            </a:r>
            <a:r>
              <a:rPr lang="en-US" sz="1300" dirty="0" err="1">
                <a:latin typeface="Courier New"/>
                <a:cs typeface="Courier New"/>
              </a:rPr>
              <a:t>int</a:t>
            </a:r>
            <a:r>
              <a:rPr lang="en-US" sz="1300" dirty="0">
                <a:latin typeface="Courier New"/>
                <a:cs typeface="Courier New"/>
              </a:rPr>
              <a:t> </a:t>
            </a:r>
            <a:r>
              <a:rPr lang="en-US" sz="1300" dirty="0" err="1">
                <a:latin typeface="Courier New"/>
                <a:cs typeface="Courier New"/>
              </a:rPr>
              <a:t>execve</a:t>
            </a:r>
            <a:r>
              <a:rPr lang="en-US" sz="1300" dirty="0">
                <a:latin typeface="Courier New"/>
                <a:cs typeface="Courier New"/>
              </a:rPr>
              <a:t>(</a:t>
            </a:r>
            <a:r>
              <a:rPr lang="en-US" sz="1300" dirty="0" err="1">
                <a:latin typeface="Courier New"/>
                <a:cs typeface="Courier New"/>
              </a:rPr>
              <a:t>const</a:t>
            </a:r>
            <a:r>
              <a:rPr lang="en-US" sz="1300" dirty="0">
                <a:latin typeface="Courier New"/>
                <a:cs typeface="Courier New"/>
              </a:rPr>
              <a:t> char *filename, char *</a:t>
            </a:r>
            <a:r>
              <a:rPr lang="en-US" sz="1300" dirty="0" err="1">
                <a:latin typeface="Courier New"/>
                <a:cs typeface="Courier New"/>
              </a:rPr>
              <a:t>const</a:t>
            </a:r>
            <a:r>
              <a:rPr lang="en-US" sz="1300" dirty="0">
                <a:latin typeface="Courier New"/>
                <a:cs typeface="Courier New"/>
              </a:rPr>
              <a:t> </a:t>
            </a:r>
            <a:r>
              <a:rPr lang="en-US" sz="1300" dirty="0" err="1">
                <a:latin typeface="Courier New"/>
                <a:cs typeface="Courier New"/>
              </a:rPr>
              <a:t>argv</a:t>
            </a:r>
            <a:r>
              <a:rPr lang="en-US" sz="1300" dirty="0">
                <a:latin typeface="Courier New"/>
                <a:cs typeface="Courier New"/>
              </a:rPr>
              <a:t>[]</a:t>
            </a:r>
            <a:r>
              <a:rPr lang="en-US" sz="1300" dirty="0" smtClean="0">
                <a:latin typeface="Courier New"/>
                <a:cs typeface="Courier New"/>
              </a:rPr>
              <a:t>, char </a:t>
            </a:r>
            <a:r>
              <a:rPr lang="en-US" sz="1300" dirty="0">
                <a:latin typeface="Courier New"/>
                <a:cs typeface="Courier New"/>
              </a:rPr>
              <a:t>*</a:t>
            </a:r>
            <a:r>
              <a:rPr lang="en-US" sz="1300" dirty="0" err="1">
                <a:latin typeface="Courier New"/>
                <a:cs typeface="Courier New"/>
              </a:rPr>
              <a:t>const</a:t>
            </a:r>
            <a:r>
              <a:rPr lang="en-US" sz="1300" dirty="0">
                <a:latin typeface="Courier New"/>
                <a:cs typeface="Courier New"/>
              </a:rPr>
              <a:t> </a:t>
            </a:r>
            <a:r>
              <a:rPr lang="en-US" sz="1300" dirty="0" err="1">
                <a:latin typeface="Courier New"/>
                <a:cs typeface="Courier New"/>
              </a:rPr>
              <a:t>envp</a:t>
            </a:r>
            <a:r>
              <a:rPr lang="en-US" sz="1300" dirty="0">
                <a:latin typeface="Courier New"/>
                <a:cs typeface="Courier New"/>
              </a:rPr>
              <a:t>[]);</a:t>
            </a:r>
          </a:p>
          <a:p>
            <a:r>
              <a:rPr lang="en-US" sz="2400" dirty="0" smtClean="0">
                <a:latin typeface="Courier New"/>
                <a:cs typeface="Courier New"/>
              </a:rPr>
              <a:t>filename</a:t>
            </a:r>
            <a:r>
              <a:rPr lang="en-US" sz="2400" dirty="0"/>
              <a:t>: point to a string (</a:t>
            </a:r>
            <a:r>
              <a:rPr lang="en-US" sz="2400" dirty="0">
                <a:latin typeface="Courier New"/>
                <a:cs typeface="Courier New"/>
              </a:rPr>
              <a:t>/bin/</a:t>
            </a:r>
            <a:r>
              <a:rPr lang="en-US" sz="2400" dirty="0" err="1">
                <a:latin typeface="Courier New"/>
                <a:cs typeface="Courier New"/>
              </a:rPr>
              <a:t>sh</a:t>
            </a:r>
            <a:r>
              <a:rPr lang="en-US" sz="2400" dirty="0"/>
              <a:t>) </a:t>
            </a:r>
            <a:r>
              <a:rPr lang="en-US" sz="2400" dirty="0" smtClean="0"/>
              <a:t>containing </a:t>
            </a:r>
            <a:r>
              <a:rPr lang="en-US" sz="2400" dirty="0"/>
              <a:t>the path of the binary </a:t>
            </a:r>
            <a:r>
              <a:rPr lang="en-US" sz="2400" dirty="0" smtClean="0"/>
              <a:t>we </a:t>
            </a:r>
            <a:r>
              <a:rPr lang="en-US" sz="2400" dirty="0"/>
              <a:t>want to execute</a:t>
            </a:r>
            <a:endParaRPr lang="en-US" sz="2400" dirty="0" smtClean="0">
              <a:latin typeface="Courier New"/>
              <a:cs typeface="Courier New"/>
            </a:endParaRPr>
          </a:p>
          <a:p>
            <a:r>
              <a:rPr lang="en-US" sz="2400" dirty="0" err="1" smtClean="0">
                <a:latin typeface="Courier New"/>
                <a:cs typeface="Courier New"/>
              </a:rPr>
              <a:t>argv</a:t>
            </a:r>
            <a:r>
              <a:rPr lang="en-US" sz="2400" dirty="0" smtClean="0">
                <a:latin typeface="Courier New"/>
                <a:cs typeface="Courier New"/>
              </a:rPr>
              <a:t>[]</a:t>
            </a:r>
            <a:r>
              <a:rPr lang="en-US" sz="2400" dirty="0"/>
              <a:t>: the list of arguments to the </a:t>
            </a:r>
            <a:r>
              <a:rPr lang="en-US" sz="2400" dirty="0" smtClean="0"/>
              <a:t>program         ([</a:t>
            </a:r>
            <a:r>
              <a:rPr lang="en-US" sz="2400" dirty="0" smtClean="0">
                <a:latin typeface="Courier New"/>
                <a:cs typeface="Courier New"/>
              </a:rPr>
              <a:t>/bin/</a:t>
            </a:r>
            <a:r>
              <a:rPr lang="en-US" sz="2400" dirty="0" err="1" smtClean="0">
                <a:latin typeface="Courier New"/>
                <a:cs typeface="Courier New"/>
              </a:rPr>
              <a:t>sh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ourier New"/>
                <a:cs typeface="Courier New"/>
              </a:rPr>
              <a:t>NULL</a:t>
            </a:r>
            <a:r>
              <a:rPr lang="en-US" sz="2400" dirty="0" smtClean="0"/>
              <a:t>])</a:t>
            </a:r>
            <a:endParaRPr lang="en-US" sz="2400" dirty="0" smtClean="0">
              <a:latin typeface="Courier New"/>
              <a:cs typeface="Courier New"/>
            </a:endParaRPr>
          </a:p>
          <a:p>
            <a:r>
              <a:rPr lang="en-US" sz="2400" dirty="0" err="1">
                <a:latin typeface="Courier New"/>
                <a:cs typeface="Courier New"/>
              </a:rPr>
              <a:t>e</a:t>
            </a:r>
            <a:r>
              <a:rPr lang="en-US" sz="2400" dirty="0" err="1" smtClean="0">
                <a:latin typeface="Courier New"/>
                <a:cs typeface="Courier New"/>
              </a:rPr>
              <a:t>nvp</a:t>
            </a:r>
            <a:r>
              <a:rPr lang="en-US" sz="2400" dirty="0" smtClean="0">
                <a:latin typeface="Courier New"/>
                <a:cs typeface="Courier New"/>
              </a:rPr>
              <a:t>[]</a:t>
            </a:r>
            <a:r>
              <a:rPr lang="en-US" sz="2400" dirty="0"/>
              <a:t>: the list of </a:t>
            </a:r>
            <a:r>
              <a:rPr lang="en-US" sz="2400" dirty="0" smtClean="0"/>
              <a:t>environment options (</a:t>
            </a:r>
            <a:r>
              <a:rPr lang="en-US" sz="2400" dirty="0" smtClean="0">
                <a:latin typeface="Courier New"/>
                <a:cs typeface="Courier New"/>
              </a:rPr>
              <a:t>NULL</a:t>
            </a:r>
            <a:r>
              <a:rPr lang="en-US" sz="2400" dirty="0" smtClean="0"/>
              <a:t> pointer)</a:t>
            </a:r>
            <a:endParaRPr lang="en-US" sz="2400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19247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Map CPU Registers for </a:t>
            </a:r>
            <a:r>
              <a:rPr lang="en-US" sz="3800" dirty="0" err="1" smtClean="0"/>
              <a:t>execve</a:t>
            </a:r>
            <a:r>
              <a:rPr lang="en-US" sz="3800" dirty="0" smtClean="0"/>
              <a:t> Call</a:t>
            </a:r>
            <a:endParaRPr lang="en-US" sz="3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447800"/>
            <a:ext cx="4800600" cy="2892362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981200"/>
          </a:xfrm>
        </p:spPr>
        <p:txBody>
          <a:bodyPr/>
          <a:lstStyle/>
          <a:p>
            <a:r>
              <a:rPr lang="en-US" sz="2000" dirty="0" smtClean="0"/>
              <a:t>Registers </a:t>
            </a:r>
            <a:r>
              <a:rPr lang="en-US" sz="2000" dirty="0" err="1" smtClean="0">
                <a:latin typeface="Courier New"/>
                <a:cs typeface="Courier New"/>
              </a:rPr>
              <a:t>eax</a:t>
            </a:r>
            <a:r>
              <a:rPr lang="en-US" sz="2000" dirty="0" smtClean="0"/>
              <a:t>, </a:t>
            </a:r>
            <a:r>
              <a:rPr lang="en-US" sz="2000" dirty="0" err="1" smtClean="0">
                <a:latin typeface="Courier New"/>
                <a:cs typeface="Courier New"/>
              </a:rPr>
              <a:t>ebx</a:t>
            </a:r>
            <a:r>
              <a:rPr lang="en-US" sz="2000" dirty="0" smtClean="0"/>
              <a:t>, </a:t>
            </a:r>
            <a:r>
              <a:rPr lang="en-US" sz="2000" dirty="0" err="1" smtClean="0">
                <a:latin typeface="Courier New"/>
                <a:cs typeface="Courier New"/>
              </a:rPr>
              <a:t>ecx</a:t>
            </a:r>
            <a:r>
              <a:rPr lang="en-US" sz="2000" dirty="0" smtClean="0"/>
              <a:t>, and </a:t>
            </a:r>
            <a:r>
              <a:rPr lang="en-US" sz="2000" dirty="0" err="1" smtClean="0">
                <a:latin typeface="Courier New"/>
                <a:cs typeface="Courier New"/>
              </a:rPr>
              <a:t>edx</a:t>
            </a:r>
            <a:r>
              <a:rPr lang="en-US" sz="2000" dirty="0"/>
              <a:t> </a:t>
            </a:r>
            <a:r>
              <a:rPr lang="en-US" sz="2000" dirty="0" smtClean="0"/>
              <a:t>are used for the system call using </a:t>
            </a:r>
            <a:r>
              <a:rPr lang="en-US" sz="2000" dirty="0" smtClean="0">
                <a:latin typeface="Courier New"/>
                <a:cs typeface="Courier New"/>
              </a:rPr>
              <a:t>INT 0x80</a:t>
            </a:r>
          </a:p>
          <a:p>
            <a:r>
              <a:rPr lang="en-US" sz="2000" dirty="0"/>
              <a:t>In Linux, </a:t>
            </a:r>
            <a:r>
              <a:rPr lang="en-US" sz="2000" dirty="0">
                <a:latin typeface="Courier New"/>
                <a:cs typeface="Courier New"/>
              </a:rPr>
              <a:t>0x80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interrupt handler</a:t>
            </a:r>
            <a:r>
              <a:rPr lang="en-US" sz="2000" dirty="0"/>
              <a:t> is the kernel, and is used to make </a:t>
            </a:r>
            <a:r>
              <a:rPr lang="en-US" sz="2000" b="1" dirty="0">
                <a:solidFill>
                  <a:srgbClr val="0000FF"/>
                </a:solidFill>
              </a:rPr>
              <a:t>system calls</a:t>
            </a:r>
            <a:r>
              <a:rPr lang="en-US" sz="2000" dirty="0"/>
              <a:t> to the kernel by other </a:t>
            </a:r>
            <a:r>
              <a:rPr lang="en-US" sz="2000" dirty="0" smtClean="0"/>
              <a:t>programs</a:t>
            </a:r>
          </a:p>
          <a:p>
            <a:r>
              <a:rPr lang="en-US" sz="2000" dirty="0"/>
              <a:t>The kernel is notified about which system call the program wants to make, by examining the value in the register </a:t>
            </a:r>
            <a:r>
              <a:rPr lang="en-US" sz="2000" dirty="0">
                <a:latin typeface="Courier New"/>
                <a:cs typeface="Courier New"/>
              </a:rPr>
              <a:t>%</a:t>
            </a:r>
            <a:r>
              <a:rPr lang="en-US" sz="2000" dirty="0" err="1" smtClean="0">
                <a:latin typeface="Courier New"/>
                <a:cs typeface="Courier New"/>
              </a:rPr>
              <a:t>eax</a:t>
            </a:r>
            <a:r>
              <a:rPr lang="en-US" sz="2000" dirty="0" smtClean="0"/>
              <a:t>,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smtClean="0"/>
              <a:t>which contains 11</a:t>
            </a: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49668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Map CPU Registers for </a:t>
            </a:r>
            <a:r>
              <a:rPr lang="en-US" sz="3800" dirty="0" err="1"/>
              <a:t>execve</a:t>
            </a:r>
            <a:r>
              <a:rPr lang="en-US" sz="3800" dirty="0"/>
              <a:t> Call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447800"/>
            <a:ext cx="7315200" cy="3886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51054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Pointer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to null-terminated string “/bin/</a:t>
            </a:r>
            <a:r>
              <a:rPr lang="en-US" dirty="0" err="1" smtClean="0"/>
              <a:t>sh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5181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NULL </a:t>
            </a:r>
            <a:r>
              <a:rPr lang="en-US" b="1" dirty="0" smtClean="0">
                <a:solidFill>
                  <a:srgbClr val="0000FF"/>
                </a:solidFill>
              </a:rPr>
              <a:t>pointer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0" y="5181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Pointer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 err="1" smtClean="0"/>
              <a:t>argv</a:t>
            </a:r>
            <a:r>
              <a:rPr lang="en-US" dirty="0" smtClean="0"/>
              <a:t>[]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6700" y="5523970"/>
            <a:ext cx="2527300" cy="1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223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Shellcoding</a:t>
            </a:r>
            <a:r>
              <a:rPr lang="en-US" dirty="0" smtClean="0"/>
              <a:t> in Assembly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524000"/>
            <a:ext cx="6225702" cy="3657600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5257800"/>
            <a:ext cx="8229600" cy="1371600"/>
          </a:xfrm>
        </p:spPr>
        <p:txBody>
          <a:bodyPr/>
          <a:lstStyle/>
          <a:p>
            <a:r>
              <a:rPr lang="en-US" sz="2400" dirty="0"/>
              <a:t>defined the TEXT section and </a:t>
            </a:r>
            <a:r>
              <a:rPr lang="en-US" sz="2400" dirty="0" smtClean="0"/>
              <a:t>let the </a:t>
            </a:r>
            <a:r>
              <a:rPr lang="en-US" sz="2400" b="1" dirty="0">
                <a:solidFill>
                  <a:srgbClr val="0000FF"/>
                </a:solidFill>
              </a:rPr>
              <a:t>entry point </a:t>
            </a:r>
            <a:r>
              <a:rPr lang="en-US" sz="2400" dirty="0"/>
              <a:t>into this executable </a:t>
            </a:r>
            <a:r>
              <a:rPr lang="en-US" sz="2400" dirty="0" smtClean="0"/>
              <a:t>be </a:t>
            </a:r>
            <a:r>
              <a:rPr lang="en-US" sz="2400" dirty="0" smtClean="0">
                <a:latin typeface="Courier New"/>
                <a:cs typeface="Courier New"/>
              </a:rPr>
              <a:t>_start</a:t>
            </a:r>
            <a:endParaRPr lang="en-US" sz="24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32359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Shellcoding</a:t>
            </a:r>
            <a:r>
              <a:rPr lang="en-US" dirty="0"/>
              <a:t> in Assembly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00200"/>
            <a:ext cx="8128000" cy="1905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38100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setup the </a:t>
            </a:r>
            <a:r>
              <a:rPr lang="en-US" sz="2400" dirty="0" smtClean="0"/>
              <a:t>stack </a:t>
            </a:r>
            <a:r>
              <a:rPr lang="en-US" sz="2400" dirty="0"/>
              <a:t>with all the arguments required for </a:t>
            </a:r>
            <a:r>
              <a:rPr lang="en-US" sz="2400" dirty="0" err="1" smtClean="0">
                <a:latin typeface="Courier New"/>
                <a:cs typeface="Courier New"/>
              </a:rPr>
              <a:t>execve</a:t>
            </a:r>
            <a:r>
              <a:rPr lang="en-US" sz="2400" dirty="0" smtClean="0"/>
              <a:t> 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stack for IA-32 grows from High </a:t>
            </a:r>
            <a:r>
              <a:rPr lang="en-US" sz="2400" dirty="0" smtClean="0"/>
              <a:t>memory </a:t>
            </a:r>
            <a:r>
              <a:rPr lang="en-US" sz="2400" dirty="0"/>
              <a:t>to Low m</a:t>
            </a:r>
            <a:r>
              <a:rPr lang="en-US" sz="2400" dirty="0" smtClean="0"/>
              <a:t>emory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0767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9643</TotalTime>
  <Words>1127</Words>
  <Application>Microsoft Macintosh PowerPoint</Application>
  <PresentationFormat>On-screen Show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Shellcode</vt:lpstr>
      <vt:lpstr>Introduction</vt:lpstr>
      <vt:lpstr>Types of Shellcode</vt:lpstr>
      <vt:lpstr>execve Shellcode</vt:lpstr>
      <vt:lpstr>Call execve in Shellcode</vt:lpstr>
      <vt:lpstr>Map CPU Registers for execve Call</vt:lpstr>
      <vt:lpstr>Map CPU Registers for execve Call</vt:lpstr>
      <vt:lpstr>Shellcoding in Assembly</vt:lpstr>
      <vt:lpstr>Shellcoding in Assembly</vt:lpstr>
      <vt:lpstr>Shellcoding in Assembly</vt:lpstr>
      <vt:lpstr>Shellcoding in Assembly</vt:lpstr>
      <vt:lpstr>Shellcoding in Assembly</vt:lpstr>
      <vt:lpstr>Shellcoding in Assembly</vt:lpstr>
      <vt:lpstr>Shellcoding in Assembly</vt:lpstr>
      <vt:lpstr>Shellcoding in Assembly</vt:lpstr>
      <vt:lpstr>Shellcoding in Assembly</vt:lpstr>
      <vt:lpstr>Assemble, Link and Test the Code</vt:lpstr>
      <vt:lpstr>Examine Binary Using Objdump</vt:lpstr>
      <vt:lpstr>Extract Opcodes to Create Shellcode</vt:lpstr>
      <vt:lpstr>Compile shellcode.c and Run It</vt:lpstr>
    </vt:vector>
  </TitlesOfParts>
  <Company>UD CIS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Unix System Overview</dc:title>
  <dc:creator>CHien-Chung Shen</dc:creator>
  <cp:lastModifiedBy>Chien-Chung Shen</cp:lastModifiedBy>
  <cp:revision>211</cp:revision>
  <cp:lastPrinted>2014-09-21T22:08:03Z</cp:lastPrinted>
  <dcterms:created xsi:type="dcterms:W3CDTF">2012-06-22T13:42:06Z</dcterms:created>
  <dcterms:modified xsi:type="dcterms:W3CDTF">2016-05-11T13:17:28Z</dcterms:modified>
</cp:coreProperties>
</file>