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9"/>
  </p:notesMasterIdLst>
  <p:handoutMasterIdLst>
    <p:handoutMasterId r:id="rId30"/>
  </p:handoutMasterIdLst>
  <p:sldIdLst>
    <p:sldId id="646" r:id="rId2"/>
    <p:sldId id="576" r:id="rId3"/>
    <p:sldId id="670" r:id="rId4"/>
    <p:sldId id="577" r:id="rId5"/>
    <p:sldId id="578" r:id="rId6"/>
    <p:sldId id="579" r:id="rId7"/>
    <p:sldId id="580" r:id="rId8"/>
    <p:sldId id="581" r:id="rId9"/>
    <p:sldId id="661" r:id="rId10"/>
    <p:sldId id="582" r:id="rId11"/>
    <p:sldId id="671" r:id="rId12"/>
    <p:sldId id="583" r:id="rId13"/>
    <p:sldId id="584" r:id="rId14"/>
    <p:sldId id="585" r:id="rId15"/>
    <p:sldId id="586" r:id="rId16"/>
    <p:sldId id="587" r:id="rId17"/>
    <p:sldId id="588" r:id="rId18"/>
    <p:sldId id="589" r:id="rId19"/>
    <p:sldId id="590" r:id="rId20"/>
    <p:sldId id="591" r:id="rId21"/>
    <p:sldId id="592" r:id="rId22"/>
    <p:sldId id="593" r:id="rId23"/>
    <p:sldId id="673" r:id="rId24"/>
    <p:sldId id="594" r:id="rId25"/>
    <p:sldId id="595" r:id="rId26"/>
    <p:sldId id="672" r:id="rId27"/>
    <p:sldId id="674" r:id="rId28"/>
  </p:sldIdLst>
  <p:sldSz cx="9144000" cy="6858000" type="screen4x3"/>
  <p:notesSz cx="7315200" cy="9601200"/>
  <p:defaultTextStyle>
    <a:defPPr>
      <a:defRPr lang="en-US"/>
    </a:defPPr>
    <a:lvl1pPr algn="l" rtl="0" eaLnBrk="0" fontAlgn="base" hangingPunct="0">
      <a:spcBef>
        <a:spcPct val="0"/>
      </a:spcBef>
      <a:spcAft>
        <a:spcPct val="0"/>
      </a:spcAft>
      <a:defRPr sz="2000"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sz="2000"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sz="2000"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sz="2000"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sz="2000"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sz="2000"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sz="2000"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sz="2000"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sz="2000" kern="1200">
        <a:solidFill>
          <a:schemeClr val="tx1"/>
        </a:solidFill>
        <a:latin typeface="Comic Sans M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FF"/>
    <a:srgbClr val="0099CC"/>
    <a:srgbClr val="CC0000"/>
    <a:srgbClr val="000099"/>
    <a:srgbClr val="FF0000"/>
    <a:srgbClr val="FFFF00"/>
    <a:srgbClr val="DDDDDD"/>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343" autoAdjust="0"/>
  </p:normalViewPr>
  <p:slideViewPr>
    <p:cSldViewPr snapToGrid="0">
      <p:cViewPr varScale="1">
        <p:scale>
          <a:sx n="85" d="100"/>
          <a:sy n="85" d="100"/>
        </p:scale>
        <p:origin x="-112" y="-408"/>
      </p:cViewPr>
      <p:guideLst>
        <p:guide orient="horz" pos="2160"/>
        <p:guide pos="2880"/>
      </p:guideLst>
    </p:cSldViewPr>
  </p:slideViewPr>
  <p:notesTextViewPr>
    <p:cViewPr>
      <p:scale>
        <a:sx n="100" d="100"/>
        <a:sy n="100" d="100"/>
      </p:scale>
      <p:origin x="0" y="0"/>
    </p:cViewPr>
  </p:notesTextViewPr>
  <p:sorterViewPr>
    <p:cViewPr>
      <p:scale>
        <a:sx n="128" d="100"/>
        <a:sy n="128" d="100"/>
      </p:scale>
      <p:origin x="0" y="512"/>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1186"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atin typeface="Comic Sans MS" pitchFamily="66" charset="0"/>
                <a:ea typeface="+mn-ea"/>
                <a:cs typeface="+mn-cs"/>
              </a:defRPr>
            </a:lvl1pPr>
          </a:lstStyle>
          <a:p>
            <a:pPr>
              <a:defRPr/>
            </a:pPr>
            <a:endParaRPr lang="en-US"/>
          </a:p>
        </p:txBody>
      </p:sp>
      <p:sp>
        <p:nvSpPr>
          <p:cNvPr id="221187"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cs typeface="+mn-cs"/>
              </a:defRPr>
            </a:lvl1pPr>
          </a:lstStyle>
          <a:p>
            <a:pPr>
              <a:defRPr/>
            </a:pPr>
            <a:fld id="{A416B3D8-C55B-A043-896F-D66C5E895437}" type="datetimeFigureOut">
              <a:rPr lang="en-US"/>
              <a:pPr>
                <a:defRPr/>
              </a:pPr>
              <a:t>4/14/16</a:t>
            </a:fld>
            <a:endParaRPr lang="en-US"/>
          </a:p>
        </p:txBody>
      </p:sp>
      <p:sp>
        <p:nvSpPr>
          <p:cNvPr id="221188"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atin typeface="Comic Sans MS" pitchFamily="66" charset="0"/>
                <a:ea typeface="+mn-ea"/>
                <a:cs typeface="+mn-cs"/>
              </a:defRPr>
            </a:lvl1pPr>
          </a:lstStyle>
          <a:p>
            <a:pPr>
              <a:defRPr/>
            </a:pPr>
            <a:endParaRPr lang="en-US"/>
          </a:p>
        </p:txBody>
      </p:sp>
      <p:sp>
        <p:nvSpPr>
          <p:cNvPr id="221189"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cs typeface="+mn-cs"/>
              </a:defRPr>
            </a:lvl1pPr>
          </a:lstStyle>
          <a:p>
            <a:pPr>
              <a:defRPr/>
            </a:pPr>
            <a:fld id="{5F43B7B3-9690-0846-9FE9-F5E95005787E}" type="slidenum">
              <a:rPr lang="en-US"/>
              <a:pPr>
                <a:defRPr/>
              </a:pPr>
              <a:t>‹#›</a:t>
            </a:fld>
            <a:endParaRPr lang="en-US"/>
          </a:p>
        </p:txBody>
      </p:sp>
    </p:spTree>
    <p:extLst>
      <p:ext uri="{BB962C8B-B14F-4D97-AF65-F5344CB8AC3E}">
        <p14:creationId xmlns:p14="http://schemas.microsoft.com/office/powerpoint/2010/main" val="4068538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lvl1pPr defTabSz="966788">
              <a:defRPr sz="1300">
                <a:latin typeface="Times New Roman" pitchFamily="18" charset="0"/>
                <a:ea typeface="+mn-ea"/>
                <a:cs typeface="+mn-cs"/>
              </a:defRPr>
            </a:lvl1pPr>
          </a:lstStyle>
          <a:p>
            <a:pPr>
              <a:defRPr/>
            </a:pPr>
            <a:endParaRPr lang="en-US"/>
          </a:p>
        </p:txBody>
      </p:sp>
      <p:sp>
        <p:nvSpPr>
          <p:cNvPr id="3075" name="Rectangle 3"/>
          <p:cNvSpPr>
            <a:spLocks noGrp="1" noChangeArrowheads="1"/>
          </p:cNvSpPr>
          <p:nvPr>
            <p:ph type="dt" idx="1"/>
          </p:nvPr>
        </p:nvSpPr>
        <p:spPr bwMode="auto">
          <a:xfrm>
            <a:off x="4144963" y="0"/>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lvl1pPr algn="r" defTabSz="966788">
              <a:defRPr sz="1300">
                <a:latin typeface="Times New Roman" pitchFamily="18" charset="0"/>
                <a:ea typeface="+mn-ea"/>
                <a:cs typeface="+mn-cs"/>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7" name="Rectangle 5"/>
          <p:cNvSpPr>
            <a:spLocks noGrp="1" noChangeArrowheads="1"/>
          </p:cNvSpPr>
          <p:nvPr>
            <p:ph type="body" sz="quarter" idx="3"/>
          </p:nvPr>
        </p:nvSpPr>
        <p:spPr bwMode="auto">
          <a:xfrm>
            <a:off x="974725" y="4560888"/>
            <a:ext cx="5365750" cy="431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121775"/>
            <a:ext cx="317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b" anchorCtr="0" compatLnSpc="1">
            <a:prstTxWarp prst="textNoShape">
              <a:avLst/>
            </a:prstTxWarp>
          </a:bodyPr>
          <a:lstStyle>
            <a:lvl1pPr defTabSz="966788">
              <a:defRPr sz="1300">
                <a:latin typeface="Times New Roman" pitchFamily="18" charset="0"/>
                <a:ea typeface="+mn-ea"/>
                <a:cs typeface="+mn-cs"/>
              </a:defRPr>
            </a:lvl1pPr>
          </a:lstStyle>
          <a:p>
            <a:pPr>
              <a:defRPr/>
            </a:pPr>
            <a:endParaRPr lang="en-US"/>
          </a:p>
        </p:txBody>
      </p:sp>
      <p:sp>
        <p:nvSpPr>
          <p:cNvPr id="3079" name="Rectangle 7"/>
          <p:cNvSpPr>
            <a:spLocks noGrp="1" noChangeArrowheads="1"/>
          </p:cNvSpPr>
          <p:nvPr>
            <p:ph type="sldNum" sz="quarter" idx="5"/>
          </p:nvPr>
        </p:nvSpPr>
        <p:spPr bwMode="auto">
          <a:xfrm>
            <a:off x="4144963" y="9121775"/>
            <a:ext cx="3170237"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6661" tIns="48331" rIns="96661" bIns="48331" numCol="1" anchor="b" anchorCtr="0" compatLnSpc="1">
            <a:prstTxWarp prst="textNoShape">
              <a:avLst/>
            </a:prstTxWarp>
          </a:bodyPr>
          <a:lstStyle>
            <a:lvl1pPr algn="r" defTabSz="966788">
              <a:defRPr sz="1300">
                <a:latin typeface="Times New Roman" charset="0"/>
                <a:cs typeface="+mn-cs"/>
              </a:defRPr>
            </a:lvl1pPr>
          </a:lstStyle>
          <a:p>
            <a:pPr>
              <a:defRPr/>
            </a:pPr>
            <a:fld id="{2097FE1E-3969-A54D-9B8B-5DFBBDF06CA0}" type="slidenum">
              <a:rPr lang="en-US"/>
              <a:pPr>
                <a:defRPr/>
              </a:pPr>
              <a:t>‹#›</a:t>
            </a:fld>
            <a:endParaRPr lang="en-US"/>
          </a:p>
        </p:txBody>
      </p:sp>
    </p:spTree>
    <p:extLst>
      <p:ext uri="{BB962C8B-B14F-4D97-AF65-F5344CB8AC3E}">
        <p14:creationId xmlns:p14="http://schemas.microsoft.com/office/powerpoint/2010/main" val="1252159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xfrm>
            <a:off x="4648200" y="6477000"/>
            <a:ext cx="3862388" cy="311150"/>
          </a:xfrm>
          <a:prstGeom prst="rect">
            <a:avLst/>
          </a:prstGeom>
          <a:ln/>
        </p:spPr>
        <p:txBody>
          <a:bodyPr/>
          <a:lstStyle>
            <a:lvl1pPr>
              <a:defRPr/>
            </a:lvl1pPr>
          </a:lstStyle>
          <a:p>
            <a:pPr>
              <a:defRPr/>
            </a:pPr>
            <a:r>
              <a:rPr lang="en-US"/>
              <a:t>Network Security</a:t>
            </a:r>
          </a:p>
        </p:txBody>
      </p:sp>
    </p:spTree>
    <p:extLst>
      <p:ext uri="{BB962C8B-B14F-4D97-AF65-F5344CB8AC3E}">
        <p14:creationId xmlns:p14="http://schemas.microsoft.com/office/powerpoint/2010/main" val="3389920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4648200" y="6477000"/>
            <a:ext cx="3862388" cy="311150"/>
          </a:xfrm>
          <a:prstGeom prst="rect">
            <a:avLst/>
          </a:prstGeom>
          <a:ln/>
        </p:spPr>
        <p:txBody>
          <a:bodyPr/>
          <a:lstStyle>
            <a:lvl1pPr>
              <a:defRPr/>
            </a:lvl1pPr>
          </a:lstStyle>
          <a:p>
            <a:pPr>
              <a:defRPr/>
            </a:pPr>
            <a:r>
              <a:rPr lang="en-US"/>
              <a:t>Network Security</a:t>
            </a:r>
          </a:p>
        </p:txBody>
      </p:sp>
    </p:spTree>
    <p:extLst>
      <p:ext uri="{BB962C8B-B14F-4D97-AF65-F5344CB8AC3E}">
        <p14:creationId xmlns:p14="http://schemas.microsoft.com/office/powerpoint/2010/main" val="212708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2700" y="228600"/>
            <a:ext cx="194310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228600"/>
            <a:ext cx="567690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4648200" y="6477000"/>
            <a:ext cx="3862388" cy="311150"/>
          </a:xfrm>
          <a:prstGeom prst="rect">
            <a:avLst/>
          </a:prstGeom>
          <a:ln/>
        </p:spPr>
        <p:txBody>
          <a:bodyPr/>
          <a:lstStyle>
            <a:lvl1pPr>
              <a:defRPr/>
            </a:lvl1pPr>
          </a:lstStyle>
          <a:p>
            <a:pPr>
              <a:defRPr/>
            </a:pPr>
            <a:r>
              <a:rPr lang="en-US"/>
              <a:t>Network Security</a:t>
            </a:r>
          </a:p>
        </p:txBody>
      </p:sp>
    </p:spTree>
    <p:extLst>
      <p:ext uri="{BB962C8B-B14F-4D97-AF65-F5344CB8AC3E}">
        <p14:creationId xmlns:p14="http://schemas.microsoft.com/office/powerpoint/2010/main" val="1704593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4648200" y="6477000"/>
            <a:ext cx="3862388" cy="311150"/>
          </a:xfrm>
          <a:prstGeom prst="rect">
            <a:avLst/>
          </a:prstGeom>
          <a:ln/>
        </p:spPr>
        <p:txBody>
          <a:bodyPr/>
          <a:lstStyle>
            <a:lvl1pPr>
              <a:defRPr/>
            </a:lvl1pPr>
          </a:lstStyle>
          <a:p>
            <a:pPr>
              <a:defRPr/>
            </a:pPr>
            <a:r>
              <a:rPr lang="en-US"/>
              <a:t>Network Security</a:t>
            </a:r>
          </a:p>
        </p:txBody>
      </p:sp>
    </p:spTree>
    <p:extLst>
      <p:ext uri="{BB962C8B-B14F-4D97-AF65-F5344CB8AC3E}">
        <p14:creationId xmlns:p14="http://schemas.microsoft.com/office/powerpoint/2010/main" val="4123012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4648200" y="6477000"/>
            <a:ext cx="3862388" cy="311150"/>
          </a:xfrm>
          <a:prstGeom prst="rect">
            <a:avLst/>
          </a:prstGeom>
          <a:ln/>
        </p:spPr>
        <p:txBody>
          <a:bodyPr/>
          <a:lstStyle>
            <a:lvl1pPr>
              <a:defRPr/>
            </a:lvl1pPr>
          </a:lstStyle>
          <a:p>
            <a:pPr>
              <a:defRPr/>
            </a:pPr>
            <a:r>
              <a:rPr lang="en-US"/>
              <a:t>Network Security</a:t>
            </a:r>
          </a:p>
        </p:txBody>
      </p:sp>
    </p:spTree>
    <p:extLst>
      <p:ext uri="{BB962C8B-B14F-4D97-AF65-F5344CB8AC3E}">
        <p14:creationId xmlns:p14="http://schemas.microsoft.com/office/powerpoint/2010/main" val="33590596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5334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495800" y="16002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495800" y="40005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0"/>
          </p:nvPr>
        </p:nvSpPr>
        <p:spPr>
          <a:xfrm>
            <a:off x="4648200" y="6477000"/>
            <a:ext cx="3862388" cy="311150"/>
          </a:xfrm>
          <a:prstGeom prst="rect">
            <a:avLst/>
          </a:prstGeom>
          <a:ln/>
        </p:spPr>
        <p:txBody>
          <a:bodyPr/>
          <a:lstStyle>
            <a:lvl1pPr>
              <a:defRPr/>
            </a:lvl1pPr>
          </a:lstStyle>
          <a:p>
            <a:pPr>
              <a:defRPr/>
            </a:pPr>
            <a:r>
              <a:rPr lang="en-US"/>
              <a:t>Network Security</a:t>
            </a:r>
          </a:p>
        </p:txBody>
      </p:sp>
    </p:spTree>
    <p:extLst>
      <p:ext uri="{BB962C8B-B14F-4D97-AF65-F5344CB8AC3E}">
        <p14:creationId xmlns:p14="http://schemas.microsoft.com/office/powerpoint/2010/main" val="3374217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533400" y="16002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3400" y="4000500"/>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495800" y="1600200"/>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noChangeArrowheads="1"/>
          </p:cNvSpPr>
          <p:nvPr>
            <p:ph type="ftr" sz="quarter" idx="10"/>
          </p:nvPr>
        </p:nvSpPr>
        <p:spPr>
          <a:xfrm>
            <a:off x="4648200" y="6477000"/>
            <a:ext cx="3862388" cy="311150"/>
          </a:xfrm>
          <a:prstGeom prst="rect">
            <a:avLst/>
          </a:prstGeom>
          <a:ln/>
        </p:spPr>
        <p:txBody>
          <a:bodyPr/>
          <a:lstStyle>
            <a:lvl1pPr>
              <a:defRPr/>
            </a:lvl1pPr>
          </a:lstStyle>
          <a:p>
            <a:pPr>
              <a:defRPr/>
            </a:pPr>
            <a:r>
              <a:rPr lang="en-US"/>
              <a:t>Network Security</a:t>
            </a:r>
          </a:p>
        </p:txBody>
      </p:sp>
    </p:spTree>
    <p:extLst>
      <p:ext uri="{BB962C8B-B14F-4D97-AF65-F5344CB8AC3E}">
        <p14:creationId xmlns:p14="http://schemas.microsoft.com/office/powerpoint/2010/main" val="306397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4648200" y="6477000"/>
            <a:ext cx="3862388" cy="311150"/>
          </a:xfrm>
          <a:prstGeom prst="rect">
            <a:avLst/>
          </a:prstGeom>
          <a:ln/>
        </p:spPr>
        <p:txBody>
          <a:bodyPr/>
          <a:lstStyle>
            <a:lvl1pPr>
              <a:defRPr/>
            </a:lvl1pPr>
          </a:lstStyle>
          <a:p>
            <a:pPr>
              <a:defRPr/>
            </a:pPr>
            <a:r>
              <a:rPr lang="en-US"/>
              <a:t>Network Security</a:t>
            </a:r>
          </a:p>
        </p:txBody>
      </p:sp>
    </p:spTree>
    <p:extLst>
      <p:ext uri="{BB962C8B-B14F-4D97-AF65-F5344CB8AC3E}">
        <p14:creationId xmlns:p14="http://schemas.microsoft.com/office/powerpoint/2010/main" val="160628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4648200" y="6477000"/>
            <a:ext cx="3862388" cy="311150"/>
          </a:xfrm>
          <a:prstGeom prst="rect">
            <a:avLst/>
          </a:prstGeom>
          <a:ln/>
        </p:spPr>
        <p:txBody>
          <a:bodyPr/>
          <a:lstStyle>
            <a:lvl1pPr>
              <a:defRPr/>
            </a:lvl1pPr>
          </a:lstStyle>
          <a:p>
            <a:pPr>
              <a:defRPr/>
            </a:pPr>
            <a:r>
              <a:rPr lang="en-US"/>
              <a:t>Network Security</a:t>
            </a:r>
          </a:p>
        </p:txBody>
      </p:sp>
    </p:spTree>
    <p:extLst>
      <p:ext uri="{BB962C8B-B14F-4D97-AF65-F5344CB8AC3E}">
        <p14:creationId xmlns:p14="http://schemas.microsoft.com/office/powerpoint/2010/main" val="1671116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u="none">
                <a:latin typeface="Gill Sans MT"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5334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495800" y="16002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4648200" y="6477000"/>
            <a:ext cx="3862388" cy="311150"/>
          </a:xfrm>
          <a:prstGeom prst="rect">
            <a:avLst/>
          </a:prstGeom>
          <a:ln/>
        </p:spPr>
        <p:txBody>
          <a:bodyPr/>
          <a:lstStyle>
            <a:lvl1pPr>
              <a:defRPr/>
            </a:lvl1pPr>
          </a:lstStyle>
          <a:p>
            <a:pPr>
              <a:defRPr/>
            </a:pPr>
            <a:r>
              <a:rPr lang="en-US"/>
              <a:t>Network Security</a:t>
            </a:r>
          </a:p>
        </p:txBody>
      </p:sp>
    </p:spTree>
    <p:extLst>
      <p:ext uri="{BB962C8B-B14F-4D97-AF65-F5344CB8AC3E}">
        <p14:creationId xmlns:p14="http://schemas.microsoft.com/office/powerpoint/2010/main" val="2412174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4648200" y="6477000"/>
            <a:ext cx="3862388" cy="311150"/>
          </a:xfrm>
          <a:prstGeom prst="rect">
            <a:avLst/>
          </a:prstGeom>
          <a:ln/>
        </p:spPr>
        <p:txBody>
          <a:bodyPr/>
          <a:lstStyle>
            <a:lvl1pPr>
              <a:defRPr/>
            </a:lvl1pPr>
          </a:lstStyle>
          <a:p>
            <a:pPr>
              <a:defRPr/>
            </a:pPr>
            <a:r>
              <a:rPr lang="en-US"/>
              <a:t>Network Security</a:t>
            </a:r>
          </a:p>
        </p:txBody>
      </p:sp>
    </p:spTree>
    <p:extLst>
      <p:ext uri="{BB962C8B-B14F-4D97-AF65-F5344CB8AC3E}">
        <p14:creationId xmlns:p14="http://schemas.microsoft.com/office/powerpoint/2010/main" val="246209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4648200" y="6477000"/>
            <a:ext cx="3862388" cy="311150"/>
          </a:xfrm>
          <a:prstGeom prst="rect">
            <a:avLst/>
          </a:prstGeom>
          <a:ln/>
        </p:spPr>
        <p:txBody>
          <a:bodyPr/>
          <a:lstStyle>
            <a:lvl1pPr>
              <a:defRPr/>
            </a:lvl1pPr>
          </a:lstStyle>
          <a:p>
            <a:pPr>
              <a:defRPr/>
            </a:pPr>
            <a:r>
              <a:rPr lang="en-US"/>
              <a:t>Network Security</a:t>
            </a:r>
          </a:p>
        </p:txBody>
      </p:sp>
    </p:spTree>
    <p:extLst>
      <p:ext uri="{BB962C8B-B14F-4D97-AF65-F5344CB8AC3E}">
        <p14:creationId xmlns:p14="http://schemas.microsoft.com/office/powerpoint/2010/main" val="1061174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4648200" y="6477000"/>
            <a:ext cx="3862388" cy="311150"/>
          </a:xfrm>
          <a:prstGeom prst="rect">
            <a:avLst/>
          </a:prstGeom>
          <a:ln/>
        </p:spPr>
        <p:txBody>
          <a:bodyPr/>
          <a:lstStyle>
            <a:lvl1pPr>
              <a:defRPr/>
            </a:lvl1pPr>
          </a:lstStyle>
          <a:p>
            <a:pPr>
              <a:defRPr/>
            </a:pPr>
            <a:r>
              <a:rPr lang="en-US"/>
              <a:t>Network Security</a:t>
            </a:r>
          </a:p>
        </p:txBody>
      </p:sp>
    </p:spTree>
    <p:extLst>
      <p:ext uri="{BB962C8B-B14F-4D97-AF65-F5344CB8AC3E}">
        <p14:creationId xmlns:p14="http://schemas.microsoft.com/office/powerpoint/2010/main" val="2451929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4648200" y="6477000"/>
            <a:ext cx="3862388" cy="311150"/>
          </a:xfrm>
          <a:prstGeom prst="rect">
            <a:avLst/>
          </a:prstGeom>
          <a:ln/>
        </p:spPr>
        <p:txBody>
          <a:bodyPr/>
          <a:lstStyle>
            <a:lvl1pPr>
              <a:defRPr/>
            </a:lvl1pPr>
          </a:lstStyle>
          <a:p>
            <a:pPr>
              <a:defRPr/>
            </a:pPr>
            <a:r>
              <a:rPr lang="en-US"/>
              <a:t>Network Security</a:t>
            </a:r>
          </a:p>
        </p:txBody>
      </p:sp>
    </p:spTree>
    <p:extLst>
      <p:ext uri="{BB962C8B-B14F-4D97-AF65-F5344CB8AC3E}">
        <p14:creationId xmlns:p14="http://schemas.microsoft.com/office/powerpoint/2010/main" val="3527597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4648200" y="6477000"/>
            <a:ext cx="3862388" cy="311150"/>
          </a:xfrm>
          <a:prstGeom prst="rect">
            <a:avLst/>
          </a:prstGeom>
          <a:ln/>
        </p:spPr>
        <p:txBody>
          <a:bodyPr/>
          <a:lstStyle>
            <a:lvl1pPr>
              <a:defRPr/>
            </a:lvl1pPr>
          </a:lstStyle>
          <a:p>
            <a:pPr>
              <a:defRPr/>
            </a:pPr>
            <a:r>
              <a:rPr lang="en-US"/>
              <a:t>Network Security</a:t>
            </a:r>
          </a:p>
        </p:txBody>
      </p:sp>
    </p:spTree>
    <p:extLst>
      <p:ext uri="{BB962C8B-B14F-4D97-AF65-F5344CB8AC3E}">
        <p14:creationId xmlns:p14="http://schemas.microsoft.com/office/powerpoint/2010/main" val="61894631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228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5334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dt="0"/>
  <p:txStyles>
    <p:titleStyle>
      <a:lvl1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1pPr>
      <a:lvl2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2pPr>
      <a:lvl3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3pPr>
      <a:lvl4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4pPr>
      <a:lvl5pPr algn="l" rtl="0" eaLnBrk="0" fontAlgn="base" hangingPunct="0">
        <a:spcBef>
          <a:spcPct val="0"/>
        </a:spcBef>
        <a:spcAft>
          <a:spcPct val="0"/>
        </a:spcAft>
        <a:defRPr sz="4400">
          <a:solidFill>
            <a:srgbClr val="000099"/>
          </a:solidFill>
          <a:latin typeface="Gill Sans MT" pitchFamily="34" charset="0"/>
          <a:ea typeface="ＭＳ Ｐゴシック" charset="0"/>
          <a:cs typeface="ＭＳ Ｐゴシック" charset="0"/>
        </a:defRPr>
      </a:lvl5pPr>
      <a:lvl6pPr marL="457200" algn="l" rtl="0" eaLnBrk="0" fontAlgn="base" hangingPunct="0">
        <a:spcBef>
          <a:spcPct val="0"/>
        </a:spcBef>
        <a:spcAft>
          <a:spcPct val="0"/>
        </a:spcAft>
        <a:defRPr sz="4000" u="sng">
          <a:solidFill>
            <a:schemeClr val="accent2"/>
          </a:solidFill>
          <a:latin typeface="Comic Sans MS" pitchFamily="66" charset="0"/>
        </a:defRPr>
      </a:lvl6pPr>
      <a:lvl7pPr marL="914400" algn="l" rtl="0" eaLnBrk="0" fontAlgn="base" hangingPunct="0">
        <a:spcBef>
          <a:spcPct val="0"/>
        </a:spcBef>
        <a:spcAft>
          <a:spcPct val="0"/>
        </a:spcAft>
        <a:defRPr sz="4000" u="sng">
          <a:solidFill>
            <a:schemeClr val="accent2"/>
          </a:solidFill>
          <a:latin typeface="Comic Sans MS" pitchFamily="66" charset="0"/>
        </a:defRPr>
      </a:lvl7pPr>
      <a:lvl8pPr marL="1371600" algn="l" rtl="0" eaLnBrk="0" fontAlgn="base" hangingPunct="0">
        <a:spcBef>
          <a:spcPct val="0"/>
        </a:spcBef>
        <a:spcAft>
          <a:spcPct val="0"/>
        </a:spcAft>
        <a:defRPr sz="4000" u="sng">
          <a:solidFill>
            <a:schemeClr val="accent2"/>
          </a:solidFill>
          <a:latin typeface="Comic Sans MS" pitchFamily="66" charset="0"/>
        </a:defRPr>
      </a:lvl8pPr>
      <a:lvl9pPr marL="1828800" algn="l" rtl="0" eaLnBrk="0" fontAlgn="base" hangingPunct="0">
        <a:spcBef>
          <a:spcPct val="0"/>
        </a:spcBef>
        <a:spcAft>
          <a:spcPct val="0"/>
        </a:spcAft>
        <a:defRPr sz="4000" u="sng">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lr>
          <a:srgbClr val="000099"/>
        </a:buClr>
        <a:buSzPct val="70000"/>
        <a:buFont typeface="Wingdings" charset="0"/>
        <a:buChar char="v"/>
        <a:defRPr sz="2800">
          <a:solidFill>
            <a:schemeClr val="tx1"/>
          </a:solidFill>
          <a:latin typeface="Gill Sans MT" pitchFamily="34" charset="0"/>
          <a:ea typeface="ＭＳ Ｐゴシック" charset="0"/>
          <a:cs typeface="ＭＳ Ｐゴシック" charset="0"/>
        </a:defRPr>
      </a:lvl1pPr>
      <a:lvl2pPr marL="742950" indent="-285750" algn="l" rtl="0" eaLnBrk="0" fontAlgn="base" hangingPunct="0">
        <a:spcBef>
          <a:spcPct val="20000"/>
        </a:spcBef>
        <a:spcAft>
          <a:spcPct val="0"/>
        </a:spcAft>
        <a:buClr>
          <a:srgbClr val="000099"/>
        </a:buClr>
        <a:buFont typeface="Wingdings" charset="0"/>
        <a:buChar char="§"/>
        <a:defRPr sz="2400">
          <a:solidFill>
            <a:schemeClr val="tx1"/>
          </a:solidFill>
          <a:latin typeface="Gill Sans MT" pitchFamily="34" charset="0"/>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ea typeface="ＭＳ Ｐゴシック"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10.emf"/></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png"/><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 Id="rId3"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wmf"/><Relationship Id="rId5" Type="http://schemas.openxmlformats.org/officeDocument/2006/relationships/image" Target="../media/image2.png"/><Relationship Id="rId1" Type="http://schemas.openxmlformats.org/officeDocument/2006/relationships/slideLayout" Target="../slideLayouts/slideLayout6.xml"/><Relationship Id="rId2" Type="http://schemas.openxmlformats.org/officeDocument/2006/relationships/image" Target="../media/image5.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3"/>
          <p:cNvSpPr>
            <a:spLocks noChangeArrowheads="1"/>
          </p:cNvSpPr>
          <p:nvPr/>
        </p:nvSpPr>
        <p:spPr bwMode="auto">
          <a:xfrm>
            <a:off x="371475" y="715963"/>
            <a:ext cx="4487863" cy="172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lnSpc>
                <a:spcPct val="85000"/>
              </a:lnSpc>
              <a:defRPr/>
            </a:pPr>
            <a:r>
              <a:rPr lang="en-US" sz="4400" dirty="0">
                <a:solidFill>
                  <a:srgbClr val="000099"/>
                </a:solidFill>
                <a:latin typeface="Gill Sans MT" charset="0"/>
                <a:cs typeface="Arial" charset="0"/>
              </a:rPr>
              <a:t>Chapter 8</a:t>
            </a:r>
            <a:r>
              <a:rPr lang="en-US" sz="4800" dirty="0">
                <a:solidFill>
                  <a:srgbClr val="000099"/>
                </a:solidFill>
                <a:latin typeface="Gill Sans MT" charset="0"/>
                <a:cs typeface="Arial" charset="0"/>
              </a:rPr>
              <a:t/>
            </a:r>
            <a:br>
              <a:rPr lang="en-US" sz="4800" dirty="0">
                <a:solidFill>
                  <a:srgbClr val="000099"/>
                </a:solidFill>
                <a:latin typeface="Gill Sans MT" charset="0"/>
                <a:cs typeface="Arial" charset="0"/>
              </a:rPr>
            </a:br>
            <a:r>
              <a:rPr lang="en-US" sz="4400" dirty="0">
                <a:solidFill>
                  <a:srgbClr val="000099"/>
                </a:solidFill>
                <a:latin typeface="Gill Sans MT" charset="0"/>
                <a:cs typeface="Arial" charset="0"/>
              </a:rPr>
              <a:t>Security</a:t>
            </a:r>
          </a:p>
        </p:txBody>
      </p:sp>
      <p:sp>
        <p:nvSpPr>
          <p:cNvPr id="8197" name="Rectangle 4"/>
          <p:cNvSpPr>
            <a:spLocks noChangeArrowheads="1"/>
          </p:cNvSpPr>
          <p:nvPr/>
        </p:nvSpPr>
        <p:spPr bwMode="auto">
          <a:xfrm>
            <a:off x="6184900" y="3078163"/>
            <a:ext cx="2881313"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eaLnBrk="1" hangingPunct="1">
              <a:lnSpc>
                <a:spcPct val="85000"/>
              </a:lnSpc>
              <a:defRPr/>
            </a:pPr>
            <a:r>
              <a:rPr lang="en-US" sz="2800" dirty="0">
                <a:solidFill>
                  <a:srgbClr val="008000"/>
                </a:solidFill>
                <a:latin typeface="Gill Sans MT" charset="0"/>
                <a:cs typeface="Arial" charset="0"/>
              </a:rPr>
              <a:t>Computer Networking: A Top Down Approach </a:t>
            </a:r>
            <a:br>
              <a:rPr lang="en-US" sz="2800" dirty="0">
                <a:solidFill>
                  <a:srgbClr val="008000"/>
                </a:solidFill>
                <a:latin typeface="Gill Sans MT" charset="0"/>
                <a:cs typeface="Arial" charset="0"/>
              </a:rPr>
            </a:br>
            <a:r>
              <a:rPr lang="en-US" dirty="0">
                <a:solidFill>
                  <a:srgbClr val="008000"/>
                </a:solidFill>
                <a:latin typeface="Gill Sans MT" charset="0"/>
                <a:cs typeface="Arial" charset="0"/>
              </a:rPr>
              <a:t>6</a:t>
            </a:r>
            <a:r>
              <a:rPr lang="en-US" baseline="30000" dirty="0">
                <a:solidFill>
                  <a:srgbClr val="008000"/>
                </a:solidFill>
                <a:latin typeface="Gill Sans MT" charset="0"/>
                <a:cs typeface="Arial" charset="0"/>
              </a:rPr>
              <a:t>th</a:t>
            </a:r>
            <a:r>
              <a:rPr lang="en-US" dirty="0">
                <a:solidFill>
                  <a:srgbClr val="008000"/>
                </a:solidFill>
                <a:latin typeface="Gill Sans MT" charset="0"/>
                <a:cs typeface="Arial" charset="0"/>
              </a:rPr>
              <a:t> edition </a:t>
            </a:r>
            <a:br>
              <a:rPr lang="en-US" dirty="0">
                <a:solidFill>
                  <a:srgbClr val="008000"/>
                </a:solidFill>
                <a:latin typeface="Gill Sans MT" charset="0"/>
                <a:cs typeface="Arial" charset="0"/>
              </a:rPr>
            </a:br>
            <a:r>
              <a:rPr lang="en-US" dirty="0">
                <a:solidFill>
                  <a:srgbClr val="008000"/>
                </a:solidFill>
                <a:latin typeface="Gill Sans MT" charset="0"/>
                <a:cs typeface="Arial" charset="0"/>
              </a:rPr>
              <a:t>Jim Kurose, Keith Ross</a:t>
            </a:r>
            <a:br>
              <a:rPr lang="en-US" dirty="0">
                <a:solidFill>
                  <a:srgbClr val="008000"/>
                </a:solidFill>
                <a:latin typeface="Gill Sans MT" charset="0"/>
                <a:cs typeface="Arial" charset="0"/>
              </a:rPr>
            </a:br>
            <a:r>
              <a:rPr lang="en-US" dirty="0">
                <a:solidFill>
                  <a:srgbClr val="008000"/>
                </a:solidFill>
                <a:latin typeface="Gill Sans MT" charset="0"/>
                <a:cs typeface="Arial" charset="0"/>
              </a:rPr>
              <a:t>Addison-Wesley</a:t>
            </a:r>
            <a:br>
              <a:rPr lang="en-US" dirty="0">
                <a:solidFill>
                  <a:srgbClr val="008000"/>
                </a:solidFill>
                <a:latin typeface="Gill Sans MT" charset="0"/>
                <a:cs typeface="Arial" charset="0"/>
              </a:rPr>
            </a:br>
            <a:r>
              <a:rPr lang="en-US" dirty="0">
                <a:solidFill>
                  <a:srgbClr val="008000"/>
                </a:solidFill>
                <a:latin typeface="Gill Sans MT" charset="0"/>
                <a:cs typeface="Arial" charset="0"/>
              </a:rPr>
              <a:t>March 2012</a:t>
            </a:r>
          </a:p>
        </p:txBody>
      </p:sp>
      <p:sp>
        <p:nvSpPr>
          <p:cNvPr id="8199" name="Text Box 6"/>
          <p:cNvSpPr txBox="1">
            <a:spLocks noChangeArrowheads="1"/>
          </p:cNvSpPr>
          <p:nvPr/>
        </p:nvSpPr>
        <p:spPr bwMode="auto">
          <a:xfrm>
            <a:off x="369888" y="3268663"/>
            <a:ext cx="5378450"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defRPr/>
            </a:pPr>
            <a:r>
              <a:rPr lang="en-US" sz="1800" dirty="0" smtClean="0"/>
              <a:t>A note on the use of these </a:t>
            </a:r>
            <a:r>
              <a:rPr lang="en-US" sz="1800" dirty="0" err="1" smtClean="0"/>
              <a:t>ppt</a:t>
            </a:r>
            <a:r>
              <a:rPr lang="en-US" sz="1800" dirty="0" smtClean="0"/>
              <a:t> slides:</a:t>
            </a:r>
          </a:p>
          <a:p>
            <a:pPr>
              <a:defRPr/>
            </a:pPr>
            <a:r>
              <a:rPr lang="en-US" sz="1200" dirty="0" smtClean="0"/>
              <a:t>We</a:t>
            </a:r>
            <a:r>
              <a:rPr lang="ja-JP" altLang="en-US" sz="1200" dirty="0" smtClean="0"/>
              <a:t>’</a:t>
            </a:r>
            <a:r>
              <a:rPr lang="en-US" sz="1200" dirty="0" smtClean="0"/>
              <a:t>re making these slides freely available to all (faculty, students, readers). They</a:t>
            </a:r>
            <a:r>
              <a:rPr lang="ja-JP" altLang="en-US" sz="1200" dirty="0" smtClean="0"/>
              <a:t>’</a:t>
            </a:r>
            <a:r>
              <a:rPr lang="en-US" sz="1200" dirty="0" smtClean="0"/>
              <a:t>re in PowerPoint form so you see the animations; and can add, modify, and delete slides  (including this one) and slide content to suit your needs. They obviously represent a lot of work on our part. In return for use, we only ask the following:</a:t>
            </a:r>
          </a:p>
          <a:p>
            <a:pPr>
              <a:lnSpc>
                <a:spcPct val="85000"/>
              </a:lnSpc>
              <a:defRPr/>
            </a:pPr>
            <a:endParaRPr lang="en-US" sz="1400" dirty="0" smtClean="0"/>
          </a:p>
        </p:txBody>
      </p:sp>
      <p:sp>
        <p:nvSpPr>
          <p:cNvPr id="8200" name="Text Box 7"/>
          <p:cNvSpPr txBox="1">
            <a:spLocks noChangeArrowheads="1"/>
          </p:cNvSpPr>
          <p:nvPr/>
        </p:nvSpPr>
        <p:spPr bwMode="auto">
          <a:xfrm>
            <a:off x="373063" y="4267200"/>
            <a:ext cx="537845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173038" indent="-173038">
              <a:defRPr sz="2400">
                <a:solidFill>
                  <a:schemeClr val="tx1"/>
                </a:solidFill>
                <a:latin typeface="Arial" charset="0"/>
                <a:ea typeface="ＭＳ Ｐゴシック" charset="0"/>
                <a:cs typeface="Arial" charset="0"/>
              </a:defRPr>
            </a:lvl1pPr>
            <a:lvl2pPr marL="742950" indent="-285750">
              <a:defRPr sz="2400">
                <a:solidFill>
                  <a:schemeClr val="tx1"/>
                </a:solidFill>
                <a:latin typeface="Arial" charset="0"/>
                <a:ea typeface="Arial" charset="0"/>
                <a:cs typeface="Arial" charset="0"/>
              </a:defRPr>
            </a:lvl2pPr>
            <a:lvl3pPr marL="1143000" indent="-228600">
              <a:defRPr sz="2400">
                <a:solidFill>
                  <a:schemeClr val="tx1"/>
                </a:solidFill>
                <a:latin typeface="Arial" charset="0"/>
                <a:ea typeface="Arial" charset="0"/>
                <a:cs typeface="Arial" charset="0"/>
              </a:defRPr>
            </a:lvl3pPr>
            <a:lvl4pPr marL="1600200" indent="-228600">
              <a:defRPr sz="2400">
                <a:solidFill>
                  <a:schemeClr val="tx1"/>
                </a:solidFill>
                <a:latin typeface="Arial" charset="0"/>
                <a:ea typeface="Arial" charset="0"/>
                <a:cs typeface="Arial" charset="0"/>
              </a:defRPr>
            </a:lvl4pPr>
            <a:lvl5pPr marL="2057400" indent="-228600">
              <a:defRPr sz="2400">
                <a:solidFill>
                  <a:schemeClr val="tx1"/>
                </a:solidFill>
                <a:latin typeface="Arial" charset="0"/>
                <a:ea typeface="Arial" charset="0"/>
                <a:cs typeface="Arial" charset="0"/>
              </a:defRPr>
            </a:lvl5pPr>
            <a:lvl6pPr marL="2514600" indent="-228600" eaLnBrk="0" fontAlgn="base" hangingPunct="0">
              <a:spcBef>
                <a:spcPct val="0"/>
              </a:spcBef>
              <a:spcAft>
                <a:spcPct val="0"/>
              </a:spcAft>
              <a:defRPr sz="2400">
                <a:solidFill>
                  <a:schemeClr val="tx1"/>
                </a:solidFill>
                <a:latin typeface="Arial" charset="0"/>
                <a:ea typeface="Arial" charset="0"/>
                <a:cs typeface="Arial" charset="0"/>
              </a:defRPr>
            </a:lvl6pPr>
            <a:lvl7pPr marL="2971800" indent="-228600" eaLnBrk="0" fontAlgn="base" hangingPunct="0">
              <a:spcBef>
                <a:spcPct val="0"/>
              </a:spcBef>
              <a:spcAft>
                <a:spcPct val="0"/>
              </a:spcAft>
              <a:defRPr sz="2400">
                <a:solidFill>
                  <a:schemeClr val="tx1"/>
                </a:solidFill>
                <a:latin typeface="Arial" charset="0"/>
                <a:ea typeface="Arial" charset="0"/>
                <a:cs typeface="Arial" charset="0"/>
              </a:defRPr>
            </a:lvl7pPr>
            <a:lvl8pPr marL="3429000" indent="-228600" eaLnBrk="0" fontAlgn="base" hangingPunct="0">
              <a:spcBef>
                <a:spcPct val="0"/>
              </a:spcBef>
              <a:spcAft>
                <a:spcPct val="0"/>
              </a:spcAft>
              <a:defRPr sz="2400">
                <a:solidFill>
                  <a:schemeClr val="tx1"/>
                </a:solidFill>
                <a:latin typeface="Arial" charset="0"/>
                <a:ea typeface="Arial" charset="0"/>
                <a:cs typeface="Arial" charset="0"/>
              </a:defRPr>
            </a:lvl8pPr>
            <a:lvl9pPr marL="3886200" indent="-228600" eaLnBrk="0" fontAlgn="base" hangingPunct="0">
              <a:spcBef>
                <a:spcPct val="0"/>
              </a:spcBef>
              <a:spcAft>
                <a:spcPct val="0"/>
              </a:spcAft>
              <a:defRPr sz="2400">
                <a:solidFill>
                  <a:schemeClr val="tx1"/>
                </a:solidFill>
                <a:latin typeface="Arial" charset="0"/>
                <a:ea typeface="Arial" charset="0"/>
                <a:cs typeface="Arial" charset="0"/>
              </a:defRPr>
            </a:lvl9pPr>
          </a:lstStyle>
          <a:p>
            <a:pPr>
              <a:lnSpc>
                <a:spcPct val="85000"/>
              </a:lnSpc>
              <a:defRPr/>
            </a:pPr>
            <a:endParaRPr lang="en-US" sz="1400" dirty="0" smtClean="0">
              <a:latin typeface="Gill Sans MT" charset="0"/>
            </a:endParaRPr>
          </a:p>
          <a:p>
            <a:pPr>
              <a:buClr>
                <a:srgbClr val="000099"/>
              </a:buClr>
              <a:buSzPct val="75000"/>
              <a:buFont typeface="Wingdings" charset="0"/>
              <a:buChar char="v"/>
              <a:defRPr/>
            </a:pPr>
            <a:r>
              <a:rPr lang="en-US" sz="1200" dirty="0" smtClean="0"/>
              <a:t>If you use these slides (e.g., in a class) that you mention their source (after all, we</a:t>
            </a:r>
            <a:r>
              <a:rPr lang="ja-JP" altLang="en-US" sz="1200" dirty="0" smtClean="0"/>
              <a:t>’</a:t>
            </a:r>
            <a:r>
              <a:rPr lang="en-US" sz="1200" dirty="0" smtClean="0"/>
              <a:t>d like people to use our book!)</a:t>
            </a:r>
          </a:p>
          <a:p>
            <a:pPr>
              <a:buClr>
                <a:srgbClr val="000099"/>
              </a:buClr>
              <a:buSzPct val="75000"/>
              <a:buFont typeface="Wingdings" charset="0"/>
              <a:buChar char="v"/>
              <a:defRPr/>
            </a:pPr>
            <a:r>
              <a:rPr lang="en-US" sz="1200" dirty="0" smtClean="0"/>
              <a:t>If you post any slides on a www site, that you note that they are adapted from (or perhaps identical to) our slides, and note our copyright of this material.</a:t>
            </a:r>
          </a:p>
          <a:p>
            <a:pPr>
              <a:buClr>
                <a:schemeClr val="accent2"/>
              </a:buClr>
              <a:buFont typeface="Wingdings" charset="0"/>
              <a:buChar char="q"/>
              <a:defRPr/>
            </a:pPr>
            <a:endParaRPr lang="en-US" sz="1200" dirty="0" smtClean="0"/>
          </a:p>
          <a:p>
            <a:pPr>
              <a:lnSpc>
                <a:spcPct val="85000"/>
              </a:lnSpc>
              <a:buClr>
                <a:schemeClr val="accent2"/>
              </a:buClr>
              <a:buFont typeface="Wingdings" charset="0"/>
              <a:buNone/>
              <a:defRPr/>
            </a:pPr>
            <a:r>
              <a:rPr lang="en-US" sz="1200" dirty="0" smtClean="0"/>
              <a:t>Thanks and enjoy!  JFK/KWR</a:t>
            </a:r>
          </a:p>
          <a:p>
            <a:pPr>
              <a:lnSpc>
                <a:spcPct val="85000"/>
              </a:lnSpc>
              <a:defRPr/>
            </a:pPr>
            <a:endParaRPr lang="en-US" sz="1200" dirty="0" smtClean="0"/>
          </a:p>
          <a:p>
            <a:pPr>
              <a:lnSpc>
                <a:spcPct val="85000"/>
              </a:lnSpc>
              <a:defRPr/>
            </a:pPr>
            <a:r>
              <a:rPr lang="en-US" sz="1200" dirty="0" smtClean="0"/>
              <a:t>     All material copyright 1996-2012</a:t>
            </a:r>
          </a:p>
          <a:p>
            <a:pPr>
              <a:lnSpc>
                <a:spcPct val="85000"/>
              </a:lnSpc>
              <a:defRPr/>
            </a:pPr>
            <a:r>
              <a:rPr lang="en-US" sz="1200" dirty="0" smtClean="0"/>
              <a:t>     J.F Kurose and K.W. Ross, All Rights Reserved</a:t>
            </a:r>
          </a:p>
        </p:txBody>
      </p:sp>
      <p:pic>
        <p:nvPicPr>
          <p:cNvPr id="820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600" y="5942013"/>
            <a:ext cx="187325" cy="18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0486" name="Picture 9" descr="underline_base"/>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2097088"/>
            <a:ext cx="2736850" cy="188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1" descr="6e_cov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32525" y="511175"/>
            <a:ext cx="2306638"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Box 2"/>
          <p:cNvSpPr txBox="1">
            <a:spLocks noChangeArrowheads="1"/>
          </p:cNvSpPr>
          <p:nvPr/>
        </p:nvSpPr>
        <p:spPr bwMode="auto">
          <a:xfrm>
            <a:off x="-1995488" y="3043238"/>
            <a:ext cx="1841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endParaRPr lang="en-US" sz="1600" i="1">
              <a:latin typeface="Tahoma"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3" name="Picture 23"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88" y="804863"/>
            <a:ext cx="4113212"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5" name="Rectangle 2"/>
          <p:cNvSpPr>
            <a:spLocks noGrp="1" noChangeArrowheads="1"/>
          </p:cNvSpPr>
          <p:nvPr>
            <p:ph type="title"/>
          </p:nvPr>
        </p:nvSpPr>
        <p:spPr>
          <a:xfrm>
            <a:off x="533400" y="0"/>
            <a:ext cx="7772400" cy="1143000"/>
          </a:xfrm>
        </p:spPr>
        <p:txBody>
          <a:bodyPr/>
          <a:lstStyle/>
          <a:p>
            <a:r>
              <a:rPr lang="en-US" dirty="0" smtClean="0">
                <a:latin typeface="Gill Sans MT" charset="0"/>
              </a:rPr>
              <a:t>Toy SSL: </a:t>
            </a:r>
            <a:r>
              <a:rPr lang="en-US" dirty="0">
                <a:latin typeface="Gill Sans MT" charset="0"/>
              </a:rPr>
              <a:t>data records</a:t>
            </a:r>
          </a:p>
        </p:txBody>
      </p:sp>
      <p:sp>
        <p:nvSpPr>
          <p:cNvPr id="100356" name="Rectangle 3"/>
          <p:cNvSpPr>
            <a:spLocks noGrp="1" noChangeArrowheads="1"/>
          </p:cNvSpPr>
          <p:nvPr>
            <p:ph type="body" idx="1"/>
          </p:nvPr>
        </p:nvSpPr>
        <p:spPr>
          <a:xfrm>
            <a:off x="533400" y="1143000"/>
            <a:ext cx="8220674" cy="3995738"/>
          </a:xfrm>
        </p:spPr>
        <p:txBody>
          <a:bodyPr/>
          <a:lstStyle/>
          <a:p>
            <a:pPr>
              <a:lnSpc>
                <a:spcPct val="80000"/>
              </a:lnSpc>
            </a:pPr>
            <a:r>
              <a:rPr lang="en-US" sz="2400" dirty="0" smtClean="0">
                <a:latin typeface="Gill Sans MT" charset="0"/>
              </a:rPr>
              <a:t>As TCP is a byte-stream protocol, how would you encrypt data?</a:t>
            </a:r>
          </a:p>
          <a:p>
            <a:pPr>
              <a:lnSpc>
                <a:spcPct val="80000"/>
              </a:lnSpc>
            </a:pPr>
            <a:r>
              <a:rPr lang="en-US" sz="2400" dirty="0" smtClean="0">
                <a:latin typeface="Gill Sans MT" charset="0"/>
              </a:rPr>
              <a:t>Would like to encrypt (application) data </a:t>
            </a:r>
            <a:r>
              <a:rPr lang="en-US" sz="2400" dirty="0">
                <a:latin typeface="Gill Sans MT" charset="0"/>
              </a:rPr>
              <a:t>in constant </a:t>
            </a:r>
            <a:r>
              <a:rPr lang="en-US" sz="2400" dirty="0" smtClean="0">
                <a:latin typeface="Gill Sans MT" charset="0"/>
              </a:rPr>
              <a:t>stream, on the fly, and then pass the encrypted data, on the fly, to TCP</a:t>
            </a:r>
            <a:endParaRPr lang="en-US" sz="2400" dirty="0">
              <a:latin typeface="Gill Sans MT" charset="0"/>
            </a:endParaRPr>
          </a:p>
          <a:p>
            <a:pPr lvl="1"/>
            <a:r>
              <a:rPr lang="en-US" sz="2000" dirty="0">
                <a:latin typeface="Gill Sans MT" charset="0"/>
              </a:rPr>
              <a:t>where would we put the MAC</a:t>
            </a:r>
            <a:r>
              <a:rPr lang="en-US" sz="2000" dirty="0" smtClean="0">
                <a:latin typeface="Gill Sans MT" charset="0"/>
              </a:rPr>
              <a:t>?</a:t>
            </a:r>
          </a:p>
          <a:p>
            <a:pPr lvl="1"/>
            <a:r>
              <a:rPr lang="en-US" sz="2000" dirty="0" smtClean="0">
                <a:latin typeface="Gill Sans MT" charset="0"/>
              </a:rPr>
              <a:t>If </a:t>
            </a:r>
            <a:r>
              <a:rPr lang="en-US" sz="2000" dirty="0">
                <a:latin typeface="Gill Sans MT" charset="0"/>
              </a:rPr>
              <a:t>at </a:t>
            </a:r>
            <a:r>
              <a:rPr lang="en-US" sz="2000" dirty="0" smtClean="0">
                <a:latin typeface="Gill Sans MT" charset="0"/>
              </a:rPr>
              <a:t>the end</a:t>
            </a:r>
            <a:r>
              <a:rPr lang="en-US" sz="2000" dirty="0">
                <a:latin typeface="Gill Sans MT" charset="0"/>
              </a:rPr>
              <a:t>, no message integrity until all data </a:t>
            </a:r>
            <a:r>
              <a:rPr lang="en-US" sz="2000" dirty="0" smtClean="0">
                <a:latin typeface="Gill Sans MT" charset="0"/>
              </a:rPr>
              <a:t>processed</a:t>
            </a:r>
            <a:endParaRPr lang="en-US" sz="2000" dirty="0">
              <a:latin typeface="Gill Sans MT" charset="0"/>
            </a:endParaRPr>
          </a:p>
          <a:p>
            <a:pPr>
              <a:lnSpc>
                <a:spcPct val="80000"/>
              </a:lnSpc>
            </a:pPr>
            <a:r>
              <a:rPr lang="en-US" sz="2400" dirty="0">
                <a:latin typeface="Gill Sans MT" charset="0"/>
              </a:rPr>
              <a:t>instead, break stream in series of </a:t>
            </a:r>
            <a:r>
              <a:rPr lang="en-US" sz="2400" b="1" dirty="0">
                <a:solidFill>
                  <a:srgbClr val="0000FF"/>
                </a:solidFill>
                <a:latin typeface="Gill Sans MT" charset="0"/>
              </a:rPr>
              <a:t>records</a:t>
            </a:r>
          </a:p>
          <a:p>
            <a:pPr lvl="1">
              <a:lnSpc>
                <a:spcPct val="80000"/>
              </a:lnSpc>
            </a:pPr>
            <a:r>
              <a:rPr lang="en-US" sz="2000" dirty="0">
                <a:latin typeface="Gill Sans MT" charset="0"/>
              </a:rPr>
              <a:t>each record carries a </a:t>
            </a:r>
            <a:r>
              <a:rPr lang="en-US" sz="2000" dirty="0" smtClean="0">
                <a:latin typeface="Gill Sans MT" charset="0"/>
              </a:rPr>
              <a:t>MAC for integrity check</a:t>
            </a:r>
          </a:p>
          <a:p>
            <a:pPr lvl="1">
              <a:lnSpc>
                <a:spcPct val="80000"/>
              </a:lnSpc>
            </a:pPr>
            <a:r>
              <a:rPr lang="en-US" sz="2000" dirty="0">
                <a:latin typeface="Gill Sans MT" charset="0"/>
              </a:rPr>
              <a:t>e</a:t>
            </a:r>
            <a:r>
              <a:rPr lang="en-US" sz="2000" dirty="0" smtClean="0">
                <a:latin typeface="Gill Sans MT" charset="0"/>
              </a:rPr>
              <a:t>ncrypt each [record + MAC]</a:t>
            </a:r>
            <a:endParaRPr lang="en-US" sz="2000" dirty="0">
              <a:latin typeface="Gill Sans MT" charset="0"/>
            </a:endParaRPr>
          </a:p>
          <a:p>
            <a:pPr lvl="1">
              <a:lnSpc>
                <a:spcPct val="80000"/>
              </a:lnSpc>
            </a:pPr>
            <a:r>
              <a:rPr lang="en-US" sz="2000" dirty="0">
                <a:latin typeface="Gill Sans MT" charset="0"/>
              </a:rPr>
              <a:t>receiver can act on each record as it arrives</a:t>
            </a:r>
          </a:p>
          <a:p>
            <a:pPr>
              <a:lnSpc>
                <a:spcPct val="80000"/>
              </a:lnSpc>
            </a:pPr>
            <a:r>
              <a:rPr lang="en-US" sz="2400" dirty="0">
                <a:latin typeface="Gill Sans MT" charset="0"/>
              </a:rPr>
              <a:t>issue: in record, receiver needs to distinguish MAC from data</a:t>
            </a:r>
          </a:p>
          <a:p>
            <a:pPr lvl="1">
              <a:lnSpc>
                <a:spcPct val="80000"/>
              </a:lnSpc>
            </a:pPr>
            <a:r>
              <a:rPr lang="en-US" sz="2000" dirty="0">
                <a:latin typeface="Gill Sans MT" charset="0"/>
              </a:rPr>
              <a:t>want to use variable-length records</a:t>
            </a:r>
          </a:p>
        </p:txBody>
      </p:sp>
      <p:grpSp>
        <p:nvGrpSpPr>
          <p:cNvPr id="2" name="Group 1"/>
          <p:cNvGrpSpPr/>
          <p:nvPr/>
        </p:nvGrpSpPr>
        <p:grpSpPr>
          <a:xfrm>
            <a:off x="1748737" y="5739271"/>
            <a:ext cx="5924550" cy="566737"/>
            <a:chOff x="1884363" y="5332413"/>
            <a:chExt cx="5924550" cy="566737"/>
          </a:xfrm>
        </p:grpSpPr>
        <p:sp>
          <p:nvSpPr>
            <p:cNvPr id="100357" name="Rectangle 4"/>
            <p:cNvSpPr>
              <a:spLocks noChangeArrowheads="1"/>
            </p:cNvSpPr>
            <p:nvPr/>
          </p:nvSpPr>
          <p:spPr bwMode="auto">
            <a:xfrm>
              <a:off x="1884363" y="5332413"/>
              <a:ext cx="927100" cy="566737"/>
            </a:xfrm>
            <a:prstGeom prst="rect">
              <a:avLst/>
            </a:prstGeom>
            <a:solidFill>
              <a:srgbClr val="FFFF99"/>
            </a:solidFill>
            <a:ln w="9525">
              <a:solidFill>
                <a:schemeClr val="tx1"/>
              </a:solidFill>
              <a:miter lim="800000"/>
              <a:headEnd/>
              <a:tailEnd/>
            </a:ln>
          </p:spPr>
          <p:txBody>
            <a:bodyPr wrap="none" anchor="ctr"/>
            <a:lstStyle/>
            <a:p>
              <a:pPr algn="ctr"/>
              <a:r>
                <a:rPr lang="en-US">
                  <a:latin typeface="Arial" charset="0"/>
                  <a:cs typeface="Arial" charset="0"/>
                </a:rPr>
                <a:t>length</a:t>
              </a:r>
            </a:p>
          </p:txBody>
        </p:sp>
        <p:sp>
          <p:nvSpPr>
            <p:cNvPr id="100358" name="Rectangle 5"/>
            <p:cNvSpPr>
              <a:spLocks noChangeArrowheads="1"/>
            </p:cNvSpPr>
            <p:nvPr/>
          </p:nvSpPr>
          <p:spPr bwMode="auto">
            <a:xfrm>
              <a:off x="2811463" y="5332413"/>
              <a:ext cx="3967162" cy="566737"/>
            </a:xfrm>
            <a:prstGeom prst="rect">
              <a:avLst/>
            </a:prstGeom>
            <a:solidFill>
              <a:srgbClr val="FF99CC"/>
            </a:solidFill>
            <a:ln w="9525">
              <a:solidFill>
                <a:schemeClr val="tx1"/>
              </a:solidFill>
              <a:miter lim="800000"/>
              <a:headEnd/>
              <a:tailEnd/>
            </a:ln>
          </p:spPr>
          <p:txBody>
            <a:bodyPr wrap="none" anchor="ctr"/>
            <a:lstStyle/>
            <a:p>
              <a:pPr algn="ctr"/>
              <a:r>
                <a:rPr lang="en-US">
                  <a:latin typeface="Arial" charset="0"/>
                  <a:cs typeface="Arial" charset="0"/>
                </a:rPr>
                <a:t>data</a:t>
              </a:r>
            </a:p>
          </p:txBody>
        </p:sp>
        <p:sp>
          <p:nvSpPr>
            <p:cNvPr id="100359" name="Rectangle 6"/>
            <p:cNvSpPr>
              <a:spLocks noChangeArrowheads="1"/>
            </p:cNvSpPr>
            <p:nvPr/>
          </p:nvSpPr>
          <p:spPr bwMode="auto">
            <a:xfrm>
              <a:off x="6778625" y="5332413"/>
              <a:ext cx="1030288" cy="566737"/>
            </a:xfrm>
            <a:prstGeom prst="rect">
              <a:avLst/>
            </a:prstGeom>
            <a:solidFill>
              <a:srgbClr val="CCFFFF"/>
            </a:solidFill>
            <a:ln w="9525">
              <a:solidFill>
                <a:schemeClr val="tx1"/>
              </a:solidFill>
              <a:miter lim="800000"/>
              <a:headEnd/>
              <a:tailEnd/>
            </a:ln>
          </p:spPr>
          <p:txBody>
            <a:bodyPr wrap="none" anchor="ctr"/>
            <a:lstStyle/>
            <a:p>
              <a:pPr algn="ctr"/>
              <a:r>
                <a:rPr lang="en-US">
                  <a:latin typeface="Arial" charset="0"/>
                  <a:cs typeface="Arial" charset="0"/>
                </a:rPr>
                <a:t>MAC</a:t>
              </a: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035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0356">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0356">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0356">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0356">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0356">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ill Sans MT" charset="0"/>
              </a:rPr>
              <a:t>Toy SSL: </a:t>
            </a:r>
            <a:r>
              <a:rPr lang="en-US" dirty="0">
                <a:latin typeface="Gill Sans MT" charset="0"/>
              </a:rPr>
              <a:t>data records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0"/>
          </p:nvPr>
        </p:nvSpPr>
        <p:spPr/>
        <p:txBody>
          <a:bodyPr/>
          <a:lstStyle/>
          <a:p>
            <a:pPr>
              <a:defRPr/>
            </a:pPr>
            <a:r>
              <a:rPr lang="en-US" smtClean="0"/>
              <a:t>Network Security</a:t>
            </a:r>
            <a:endParaRPr lang="en-US"/>
          </a:p>
        </p:txBody>
      </p:sp>
      <p:grpSp>
        <p:nvGrpSpPr>
          <p:cNvPr id="5" name="Group 3"/>
          <p:cNvGrpSpPr>
            <a:grpSpLocks/>
          </p:cNvGrpSpPr>
          <p:nvPr/>
        </p:nvGrpSpPr>
        <p:grpSpPr bwMode="auto">
          <a:xfrm>
            <a:off x="829825" y="2358381"/>
            <a:ext cx="7315200" cy="3505200"/>
            <a:chOff x="432" y="1056"/>
            <a:chExt cx="4608" cy="2208"/>
          </a:xfrm>
        </p:grpSpPr>
        <p:sp>
          <p:nvSpPr>
            <p:cNvPr id="6" name="Rectangle 4"/>
            <p:cNvSpPr>
              <a:spLocks noChangeArrowheads="1"/>
            </p:cNvSpPr>
            <p:nvPr/>
          </p:nvSpPr>
          <p:spPr bwMode="auto">
            <a:xfrm>
              <a:off x="1776" y="1056"/>
              <a:ext cx="2400" cy="432"/>
            </a:xfrm>
            <a:prstGeom prst="rect">
              <a:avLst/>
            </a:prstGeom>
            <a:solidFill>
              <a:srgbClr val="FFFF99"/>
            </a:solidFill>
            <a:ln w="9525">
              <a:solidFill>
                <a:schemeClr val="tx1"/>
              </a:solidFill>
              <a:miter lim="800000"/>
              <a:headEnd/>
              <a:tailEnd/>
            </a:ln>
          </p:spPr>
          <p:txBody>
            <a:bodyPr wrap="none" anchor="ctr"/>
            <a:lstStyle/>
            <a:p>
              <a:pPr algn="ctr"/>
              <a:r>
                <a:rPr lang="en-US">
                  <a:latin typeface="Arial" charset="0"/>
                  <a:cs typeface="Arial" charset="0"/>
                </a:rPr>
                <a:t>data</a:t>
              </a:r>
            </a:p>
          </p:txBody>
        </p:sp>
        <p:sp>
          <p:nvSpPr>
            <p:cNvPr id="7" name="Rectangle 5"/>
            <p:cNvSpPr>
              <a:spLocks noChangeArrowheads="1"/>
            </p:cNvSpPr>
            <p:nvPr/>
          </p:nvSpPr>
          <p:spPr bwMode="auto">
            <a:xfrm>
              <a:off x="912" y="2112"/>
              <a:ext cx="1248" cy="432"/>
            </a:xfrm>
            <a:prstGeom prst="rect">
              <a:avLst/>
            </a:prstGeom>
            <a:solidFill>
              <a:srgbClr val="FFFF99"/>
            </a:solidFill>
            <a:ln w="9525">
              <a:solidFill>
                <a:schemeClr val="tx1"/>
              </a:solidFill>
              <a:miter lim="800000"/>
              <a:headEnd/>
              <a:tailEnd/>
            </a:ln>
          </p:spPr>
          <p:txBody>
            <a:bodyPr wrap="none" anchor="ctr"/>
            <a:lstStyle/>
            <a:p>
              <a:pPr algn="ctr"/>
              <a:r>
                <a:rPr lang="en-US">
                  <a:latin typeface="Arial" charset="0"/>
                  <a:cs typeface="Arial" charset="0"/>
                </a:rPr>
                <a:t>data </a:t>
              </a:r>
            </a:p>
            <a:p>
              <a:pPr algn="ctr"/>
              <a:r>
                <a:rPr lang="en-US">
                  <a:latin typeface="Arial" charset="0"/>
                  <a:cs typeface="Arial" charset="0"/>
                </a:rPr>
                <a:t>fragment</a:t>
              </a:r>
            </a:p>
          </p:txBody>
        </p:sp>
        <p:sp>
          <p:nvSpPr>
            <p:cNvPr id="8" name="Rectangle 6"/>
            <p:cNvSpPr>
              <a:spLocks noChangeArrowheads="1"/>
            </p:cNvSpPr>
            <p:nvPr/>
          </p:nvSpPr>
          <p:spPr bwMode="auto">
            <a:xfrm>
              <a:off x="3312" y="2112"/>
              <a:ext cx="1248" cy="432"/>
            </a:xfrm>
            <a:prstGeom prst="rect">
              <a:avLst/>
            </a:prstGeom>
            <a:solidFill>
              <a:srgbClr val="FFFF99"/>
            </a:solidFill>
            <a:ln w="9525">
              <a:solidFill>
                <a:schemeClr val="tx1"/>
              </a:solidFill>
              <a:miter lim="800000"/>
              <a:headEnd/>
              <a:tailEnd/>
            </a:ln>
          </p:spPr>
          <p:txBody>
            <a:bodyPr wrap="none" anchor="ctr"/>
            <a:lstStyle/>
            <a:p>
              <a:pPr algn="ctr"/>
              <a:r>
                <a:rPr lang="en-US">
                  <a:latin typeface="Arial" charset="0"/>
                  <a:cs typeface="Arial" charset="0"/>
                </a:rPr>
                <a:t>data </a:t>
              </a:r>
            </a:p>
            <a:p>
              <a:pPr algn="ctr"/>
              <a:r>
                <a:rPr lang="en-US">
                  <a:latin typeface="Arial" charset="0"/>
                  <a:cs typeface="Arial" charset="0"/>
                </a:rPr>
                <a:t>fragment</a:t>
              </a:r>
            </a:p>
          </p:txBody>
        </p:sp>
        <p:sp>
          <p:nvSpPr>
            <p:cNvPr id="9" name="Rectangle 7"/>
            <p:cNvSpPr>
              <a:spLocks noChangeArrowheads="1"/>
            </p:cNvSpPr>
            <p:nvPr/>
          </p:nvSpPr>
          <p:spPr bwMode="auto">
            <a:xfrm>
              <a:off x="2160" y="2112"/>
              <a:ext cx="480" cy="432"/>
            </a:xfrm>
            <a:prstGeom prst="rect">
              <a:avLst/>
            </a:prstGeom>
            <a:solidFill>
              <a:srgbClr val="FFCCFF"/>
            </a:solidFill>
            <a:ln w="9525">
              <a:solidFill>
                <a:schemeClr val="tx1"/>
              </a:solidFill>
              <a:miter lim="800000"/>
              <a:headEnd/>
              <a:tailEnd/>
            </a:ln>
          </p:spPr>
          <p:txBody>
            <a:bodyPr wrap="none" anchor="ctr"/>
            <a:lstStyle/>
            <a:p>
              <a:pPr algn="ctr"/>
              <a:r>
                <a:rPr lang="en-US">
                  <a:latin typeface="Arial" charset="0"/>
                  <a:cs typeface="Arial" charset="0"/>
                </a:rPr>
                <a:t>MAC</a:t>
              </a:r>
            </a:p>
          </p:txBody>
        </p:sp>
        <p:sp>
          <p:nvSpPr>
            <p:cNvPr id="10" name="Rectangle 8"/>
            <p:cNvSpPr>
              <a:spLocks noChangeArrowheads="1"/>
            </p:cNvSpPr>
            <p:nvPr/>
          </p:nvSpPr>
          <p:spPr bwMode="auto">
            <a:xfrm>
              <a:off x="4560" y="2112"/>
              <a:ext cx="480" cy="432"/>
            </a:xfrm>
            <a:prstGeom prst="rect">
              <a:avLst/>
            </a:prstGeom>
            <a:solidFill>
              <a:srgbClr val="FFCCFF"/>
            </a:solidFill>
            <a:ln w="9525">
              <a:solidFill>
                <a:schemeClr val="tx1"/>
              </a:solidFill>
              <a:miter lim="800000"/>
              <a:headEnd/>
              <a:tailEnd/>
            </a:ln>
          </p:spPr>
          <p:txBody>
            <a:bodyPr wrap="none" anchor="ctr"/>
            <a:lstStyle/>
            <a:p>
              <a:pPr algn="ctr"/>
              <a:r>
                <a:rPr lang="en-US">
                  <a:latin typeface="Arial" charset="0"/>
                  <a:cs typeface="Arial" charset="0"/>
                </a:rPr>
                <a:t>MAC</a:t>
              </a:r>
            </a:p>
          </p:txBody>
        </p:sp>
        <p:sp>
          <p:nvSpPr>
            <p:cNvPr id="11" name="Rectangle 9"/>
            <p:cNvSpPr>
              <a:spLocks noChangeArrowheads="1"/>
            </p:cNvSpPr>
            <p:nvPr/>
          </p:nvSpPr>
          <p:spPr bwMode="auto">
            <a:xfrm>
              <a:off x="912" y="2832"/>
              <a:ext cx="1728" cy="432"/>
            </a:xfrm>
            <a:prstGeom prst="rect">
              <a:avLst/>
            </a:prstGeom>
            <a:solidFill>
              <a:srgbClr val="CCFFCC"/>
            </a:solidFill>
            <a:ln w="9525">
              <a:solidFill>
                <a:schemeClr val="tx1"/>
              </a:solidFill>
              <a:miter lim="800000"/>
              <a:headEnd/>
              <a:tailEnd/>
            </a:ln>
          </p:spPr>
          <p:txBody>
            <a:bodyPr wrap="none" anchor="ctr"/>
            <a:lstStyle/>
            <a:p>
              <a:pPr algn="ctr"/>
              <a:r>
                <a:rPr lang="en-US">
                  <a:latin typeface="Arial" charset="0"/>
                  <a:cs typeface="Arial" charset="0"/>
                </a:rPr>
                <a:t>encrypted</a:t>
              </a:r>
            </a:p>
            <a:p>
              <a:pPr algn="ctr"/>
              <a:r>
                <a:rPr lang="en-US">
                  <a:latin typeface="Arial" charset="0"/>
                  <a:cs typeface="Arial" charset="0"/>
                </a:rPr>
                <a:t>data and MAC</a:t>
              </a:r>
            </a:p>
          </p:txBody>
        </p:sp>
        <p:sp>
          <p:nvSpPr>
            <p:cNvPr id="12" name="Rectangle 10"/>
            <p:cNvSpPr>
              <a:spLocks noChangeArrowheads="1"/>
            </p:cNvSpPr>
            <p:nvPr/>
          </p:nvSpPr>
          <p:spPr bwMode="auto">
            <a:xfrm>
              <a:off x="3312" y="2832"/>
              <a:ext cx="1728" cy="432"/>
            </a:xfrm>
            <a:prstGeom prst="rect">
              <a:avLst/>
            </a:prstGeom>
            <a:solidFill>
              <a:srgbClr val="CCFFCC"/>
            </a:solidFill>
            <a:ln w="9525">
              <a:solidFill>
                <a:schemeClr val="tx1"/>
              </a:solidFill>
              <a:miter lim="800000"/>
              <a:headEnd/>
              <a:tailEnd/>
            </a:ln>
          </p:spPr>
          <p:txBody>
            <a:bodyPr wrap="none" anchor="ctr"/>
            <a:lstStyle/>
            <a:p>
              <a:pPr algn="ctr"/>
              <a:r>
                <a:rPr lang="en-US">
                  <a:latin typeface="Arial" charset="0"/>
                  <a:cs typeface="Arial" charset="0"/>
                </a:rPr>
                <a:t>encrypted</a:t>
              </a:r>
            </a:p>
            <a:p>
              <a:pPr algn="ctr"/>
              <a:r>
                <a:rPr lang="en-US">
                  <a:latin typeface="Arial" charset="0"/>
                  <a:cs typeface="Arial" charset="0"/>
                </a:rPr>
                <a:t>data and MAC</a:t>
              </a:r>
            </a:p>
          </p:txBody>
        </p:sp>
        <p:sp>
          <p:nvSpPr>
            <p:cNvPr id="13" name="Rectangle 11"/>
            <p:cNvSpPr>
              <a:spLocks noChangeArrowheads="1"/>
            </p:cNvSpPr>
            <p:nvPr/>
          </p:nvSpPr>
          <p:spPr bwMode="auto">
            <a:xfrm>
              <a:off x="2832" y="2832"/>
              <a:ext cx="480" cy="432"/>
            </a:xfrm>
            <a:prstGeom prst="rect">
              <a:avLst/>
            </a:prstGeom>
            <a:solidFill>
              <a:schemeClr val="hlink"/>
            </a:solidFill>
            <a:ln w="9525">
              <a:solidFill>
                <a:schemeClr val="tx1"/>
              </a:solidFill>
              <a:miter lim="800000"/>
              <a:headEnd/>
              <a:tailEnd/>
            </a:ln>
          </p:spPr>
          <p:txBody>
            <a:bodyPr wrap="none" anchor="ctr"/>
            <a:lstStyle/>
            <a:p>
              <a:pPr algn="ctr"/>
              <a:r>
                <a:rPr lang="en-US" sz="1600">
                  <a:latin typeface="Arial" charset="0"/>
                  <a:cs typeface="Arial" charset="0"/>
                </a:rPr>
                <a:t>record</a:t>
              </a:r>
            </a:p>
            <a:p>
              <a:pPr algn="ctr"/>
              <a:r>
                <a:rPr lang="en-US" sz="1600">
                  <a:latin typeface="Arial" charset="0"/>
                  <a:cs typeface="Arial" charset="0"/>
                </a:rPr>
                <a:t>header</a:t>
              </a:r>
            </a:p>
          </p:txBody>
        </p:sp>
        <p:sp>
          <p:nvSpPr>
            <p:cNvPr id="14" name="Rectangle 12"/>
            <p:cNvSpPr>
              <a:spLocks noChangeArrowheads="1"/>
            </p:cNvSpPr>
            <p:nvPr/>
          </p:nvSpPr>
          <p:spPr bwMode="auto">
            <a:xfrm>
              <a:off x="432" y="2832"/>
              <a:ext cx="480" cy="432"/>
            </a:xfrm>
            <a:prstGeom prst="rect">
              <a:avLst/>
            </a:prstGeom>
            <a:solidFill>
              <a:schemeClr val="hlink"/>
            </a:solidFill>
            <a:ln w="9525">
              <a:solidFill>
                <a:schemeClr val="tx1"/>
              </a:solidFill>
              <a:miter lim="800000"/>
              <a:headEnd/>
              <a:tailEnd/>
            </a:ln>
          </p:spPr>
          <p:txBody>
            <a:bodyPr wrap="none" anchor="ctr"/>
            <a:lstStyle/>
            <a:p>
              <a:pPr algn="ctr"/>
              <a:r>
                <a:rPr lang="en-US" sz="1600">
                  <a:latin typeface="Arial" charset="0"/>
                  <a:cs typeface="Arial" charset="0"/>
                </a:rPr>
                <a:t>record</a:t>
              </a:r>
            </a:p>
            <a:p>
              <a:pPr algn="ctr"/>
              <a:r>
                <a:rPr lang="en-US" sz="1600">
                  <a:latin typeface="Arial" charset="0"/>
                  <a:cs typeface="Arial" charset="0"/>
                </a:rPr>
                <a:t>header</a:t>
              </a:r>
            </a:p>
          </p:txBody>
        </p:sp>
        <p:sp>
          <p:nvSpPr>
            <p:cNvPr id="15" name="Line 13"/>
            <p:cNvSpPr>
              <a:spLocks noChangeShapeType="1"/>
            </p:cNvSpPr>
            <p:nvPr/>
          </p:nvSpPr>
          <p:spPr bwMode="auto">
            <a:xfrm>
              <a:off x="912" y="2544"/>
              <a:ext cx="0"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14"/>
            <p:cNvSpPr>
              <a:spLocks noChangeShapeType="1"/>
            </p:cNvSpPr>
            <p:nvPr/>
          </p:nvSpPr>
          <p:spPr bwMode="auto">
            <a:xfrm>
              <a:off x="2640" y="2544"/>
              <a:ext cx="0"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5"/>
            <p:cNvSpPr>
              <a:spLocks noChangeShapeType="1"/>
            </p:cNvSpPr>
            <p:nvPr/>
          </p:nvSpPr>
          <p:spPr bwMode="auto">
            <a:xfrm>
              <a:off x="3312" y="2544"/>
              <a:ext cx="0"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6"/>
            <p:cNvSpPr>
              <a:spLocks noChangeShapeType="1"/>
            </p:cNvSpPr>
            <p:nvPr/>
          </p:nvSpPr>
          <p:spPr bwMode="auto">
            <a:xfrm>
              <a:off x="5040" y="2544"/>
              <a:ext cx="0"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7"/>
            <p:cNvSpPr>
              <a:spLocks noChangeShapeType="1"/>
            </p:cNvSpPr>
            <p:nvPr/>
          </p:nvSpPr>
          <p:spPr bwMode="auto">
            <a:xfrm flipH="1">
              <a:off x="912" y="1488"/>
              <a:ext cx="864"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8"/>
            <p:cNvSpPr>
              <a:spLocks noChangeShapeType="1"/>
            </p:cNvSpPr>
            <p:nvPr/>
          </p:nvSpPr>
          <p:spPr bwMode="auto">
            <a:xfrm flipH="1">
              <a:off x="2160" y="1488"/>
              <a:ext cx="96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9"/>
            <p:cNvSpPr>
              <a:spLocks noChangeShapeType="1"/>
            </p:cNvSpPr>
            <p:nvPr/>
          </p:nvSpPr>
          <p:spPr bwMode="auto">
            <a:xfrm>
              <a:off x="3120" y="1488"/>
              <a:ext cx="192"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20"/>
            <p:cNvSpPr>
              <a:spLocks noChangeShapeType="1"/>
            </p:cNvSpPr>
            <p:nvPr/>
          </p:nvSpPr>
          <p:spPr bwMode="auto">
            <a:xfrm>
              <a:off x="4176" y="1488"/>
              <a:ext cx="384"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187328144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7" name="Picture 20"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1020763"/>
            <a:ext cx="5484813"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Rectangle 5"/>
          <p:cNvSpPr>
            <a:spLocks noGrp="1" noChangeArrowheads="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omic Sans MS" charset="0"/>
                <a:ea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defRPr/>
            </a:pPr>
            <a:r>
              <a:rPr lang="en-US" sz="1200">
                <a:latin typeface="Arial" charset="0"/>
              </a:rPr>
              <a:t>Network Security</a:t>
            </a:r>
          </a:p>
        </p:txBody>
      </p:sp>
      <p:sp>
        <p:nvSpPr>
          <p:cNvPr id="101379" name="Rectangle 2"/>
          <p:cNvSpPr>
            <a:spLocks noGrp="1" noChangeArrowheads="1"/>
          </p:cNvSpPr>
          <p:nvPr>
            <p:ph type="title"/>
          </p:nvPr>
        </p:nvSpPr>
        <p:spPr/>
        <p:txBody>
          <a:bodyPr/>
          <a:lstStyle/>
          <a:p>
            <a:r>
              <a:rPr lang="en-US" dirty="0" smtClean="0">
                <a:latin typeface="Gill Sans MT" charset="0"/>
              </a:rPr>
              <a:t>Toy SSL: </a:t>
            </a:r>
            <a:r>
              <a:rPr lang="en-US" dirty="0">
                <a:latin typeface="Gill Sans MT" charset="0"/>
              </a:rPr>
              <a:t>sequence numbers</a:t>
            </a:r>
          </a:p>
        </p:txBody>
      </p:sp>
      <p:sp>
        <p:nvSpPr>
          <p:cNvPr id="69637" name="Rectangle 3"/>
          <p:cNvSpPr>
            <a:spLocks noGrp="1" noChangeArrowheads="1"/>
          </p:cNvSpPr>
          <p:nvPr>
            <p:ph type="body" idx="1"/>
          </p:nvPr>
        </p:nvSpPr>
        <p:spPr/>
        <p:txBody>
          <a:bodyPr/>
          <a:lstStyle/>
          <a:p>
            <a:pPr>
              <a:buFont typeface="Wingdings" pitchFamily="2" charset="2"/>
              <a:buChar char="v"/>
              <a:defRPr/>
            </a:pPr>
            <a:r>
              <a:rPr lang="en-US" i="1" dirty="0" smtClean="0">
                <a:solidFill>
                  <a:srgbClr val="C00000"/>
                </a:solidFill>
                <a:ea typeface="+mn-ea"/>
                <a:cs typeface="+mn-cs"/>
              </a:rPr>
              <a:t>problem: </a:t>
            </a:r>
            <a:r>
              <a:rPr lang="en-US" dirty="0" smtClean="0">
                <a:ea typeface="+mn-ea"/>
                <a:cs typeface="+mn-cs"/>
              </a:rPr>
              <a:t>attacker can capture and replay record or re-order records</a:t>
            </a:r>
          </a:p>
          <a:p>
            <a:pPr>
              <a:buFont typeface="Wingdings" pitchFamily="2" charset="2"/>
              <a:buChar char="v"/>
              <a:defRPr/>
            </a:pPr>
            <a:r>
              <a:rPr lang="en-US" i="1" dirty="0" smtClean="0">
                <a:solidFill>
                  <a:srgbClr val="C00000"/>
                </a:solidFill>
                <a:ea typeface="+mn-ea"/>
                <a:cs typeface="+mn-cs"/>
              </a:rPr>
              <a:t>solution: </a:t>
            </a:r>
            <a:r>
              <a:rPr lang="en-US" dirty="0" smtClean="0">
                <a:ea typeface="+mn-ea"/>
                <a:cs typeface="+mn-cs"/>
              </a:rPr>
              <a:t>put sequence number into MAC:</a:t>
            </a:r>
          </a:p>
          <a:p>
            <a:pPr lvl="1">
              <a:buFont typeface="Wingdings" pitchFamily="2" charset="2"/>
              <a:buChar char="§"/>
              <a:defRPr/>
            </a:pPr>
            <a:r>
              <a:rPr lang="en-US" dirty="0" smtClean="0"/>
              <a:t>MAC = </a:t>
            </a:r>
            <a:r>
              <a:rPr lang="en-US" dirty="0"/>
              <a:t>H</a:t>
            </a:r>
            <a:r>
              <a:rPr lang="en-US" dirty="0" smtClean="0"/>
              <a:t>(</a:t>
            </a:r>
            <a:r>
              <a:rPr lang="en-US" dirty="0" err="1" smtClean="0"/>
              <a:t>M</a:t>
            </a:r>
            <a:r>
              <a:rPr lang="en-US" baseline="-25000" dirty="0" err="1" smtClean="0"/>
              <a:t>x</a:t>
            </a:r>
            <a:r>
              <a:rPr lang="en-US" dirty="0" smtClean="0"/>
              <a:t>, </a:t>
            </a:r>
            <a:r>
              <a:rPr lang="en-US" b="1" dirty="0" smtClean="0">
                <a:solidFill>
                  <a:srgbClr val="0000FF"/>
                </a:solidFill>
              </a:rPr>
              <a:t>sequence</a:t>
            </a:r>
            <a:r>
              <a:rPr lang="en-US" dirty="0" smtClean="0"/>
              <a:t>||data)</a:t>
            </a:r>
          </a:p>
          <a:p>
            <a:pPr lvl="1">
              <a:buFont typeface="Wingdings" pitchFamily="2" charset="2"/>
              <a:buChar char="§"/>
              <a:defRPr/>
            </a:pPr>
            <a:r>
              <a:rPr lang="en-US" dirty="0" smtClean="0"/>
              <a:t>note: no sequence number field</a:t>
            </a:r>
          </a:p>
          <a:p>
            <a:pPr>
              <a:buFont typeface="Wingdings" pitchFamily="2" charset="2"/>
              <a:buChar char="v"/>
              <a:defRPr/>
            </a:pPr>
            <a:endParaRPr lang="en-US" i="1" dirty="0">
              <a:solidFill>
                <a:srgbClr val="C00000"/>
              </a:solidFill>
              <a:ea typeface="+mn-ea"/>
              <a:cs typeface="+mn-cs"/>
            </a:endParaRPr>
          </a:p>
          <a:p>
            <a:pPr>
              <a:buFont typeface="Wingdings" pitchFamily="2" charset="2"/>
              <a:buChar char="v"/>
              <a:defRPr/>
            </a:pPr>
            <a:r>
              <a:rPr lang="en-US" i="1" dirty="0" smtClean="0">
                <a:solidFill>
                  <a:srgbClr val="C00000"/>
                </a:solidFill>
                <a:ea typeface="+mn-ea"/>
                <a:cs typeface="+mn-cs"/>
              </a:rPr>
              <a:t>problem: </a:t>
            </a:r>
            <a:r>
              <a:rPr lang="en-US" dirty="0" smtClean="0">
                <a:ea typeface="+mn-ea"/>
                <a:cs typeface="+mn-cs"/>
              </a:rPr>
              <a:t>attacker could </a:t>
            </a:r>
            <a:r>
              <a:rPr lang="en-US" b="1" dirty="0" smtClean="0">
                <a:solidFill>
                  <a:srgbClr val="0000FF"/>
                </a:solidFill>
                <a:ea typeface="+mn-ea"/>
                <a:cs typeface="+mn-cs"/>
              </a:rPr>
              <a:t>replay</a:t>
            </a:r>
            <a:r>
              <a:rPr lang="en-US" dirty="0" smtClean="0">
                <a:solidFill>
                  <a:srgbClr val="0000FF"/>
                </a:solidFill>
                <a:ea typeface="+mn-ea"/>
                <a:cs typeface="+mn-cs"/>
              </a:rPr>
              <a:t> </a:t>
            </a:r>
            <a:r>
              <a:rPr lang="en-US" b="1" dirty="0" smtClean="0">
                <a:ea typeface="+mn-ea"/>
                <a:cs typeface="+mn-cs"/>
              </a:rPr>
              <a:t>all</a:t>
            </a:r>
            <a:r>
              <a:rPr lang="en-US" dirty="0" smtClean="0">
                <a:ea typeface="+mn-ea"/>
                <a:cs typeface="+mn-cs"/>
              </a:rPr>
              <a:t> records</a:t>
            </a:r>
          </a:p>
          <a:p>
            <a:pPr>
              <a:buFont typeface="Wingdings" pitchFamily="2" charset="2"/>
              <a:buChar char="v"/>
              <a:defRPr/>
            </a:pPr>
            <a:r>
              <a:rPr lang="en-US" i="1" dirty="0" smtClean="0">
                <a:solidFill>
                  <a:srgbClr val="C00000"/>
                </a:solidFill>
                <a:ea typeface="+mn-ea"/>
                <a:cs typeface="+mn-cs"/>
              </a:rPr>
              <a:t>solution: </a:t>
            </a:r>
            <a:r>
              <a:rPr lang="en-US" dirty="0" smtClean="0">
                <a:ea typeface="+mn-ea"/>
                <a:cs typeface="+mn-cs"/>
              </a:rPr>
              <a:t>use nonce</a:t>
            </a:r>
          </a:p>
          <a:p>
            <a:pPr marL="0" indent="0">
              <a:buFont typeface="Wingdings" pitchFamily="2" charset="2"/>
              <a:buNone/>
              <a:defRPr/>
            </a:pPr>
            <a:endParaRPr lang="en-US" dirty="0" smtClean="0">
              <a:ea typeface="+mn-ea"/>
              <a:cs typeface="+mn-cs"/>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963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963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atin typeface="Gill Sans MT" charset="0"/>
              </a:rPr>
              <a:t>Toy: control information</a:t>
            </a:r>
          </a:p>
        </p:txBody>
      </p:sp>
      <p:sp>
        <p:nvSpPr>
          <p:cNvPr id="102403" name="Rectangle 3"/>
          <p:cNvSpPr>
            <a:spLocks noGrp="1" noChangeArrowheads="1"/>
          </p:cNvSpPr>
          <p:nvPr>
            <p:ph type="body" idx="1"/>
          </p:nvPr>
        </p:nvSpPr>
        <p:spPr>
          <a:xfrm>
            <a:off x="533400" y="1600200"/>
            <a:ext cx="7772400" cy="3821113"/>
          </a:xfrm>
        </p:spPr>
        <p:txBody>
          <a:bodyPr/>
          <a:lstStyle/>
          <a:p>
            <a:r>
              <a:rPr lang="en-US" i="1">
                <a:solidFill>
                  <a:srgbClr val="C00000"/>
                </a:solidFill>
                <a:latin typeface="Gill Sans MT" charset="0"/>
              </a:rPr>
              <a:t>problem: </a:t>
            </a:r>
            <a:r>
              <a:rPr lang="en-US">
                <a:latin typeface="Gill Sans MT" charset="0"/>
              </a:rPr>
              <a:t>truncation attack: </a:t>
            </a:r>
          </a:p>
          <a:p>
            <a:pPr lvl="1"/>
            <a:r>
              <a:rPr lang="en-US">
                <a:latin typeface="Gill Sans MT" charset="0"/>
              </a:rPr>
              <a:t>attacker forges TCP connection close segment</a:t>
            </a:r>
          </a:p>
          <a:p>
            <a:pPr lvl="1"/>
            <a:r>
              <a:rPr lang="en-US">
                <a:latin typeface="Gill Sans MT" charset="0"/>
              </a:rPr>
              <a:t>one or both sides thinks there is less data than there actually is. </a:t>
            </a:r>
          </a:p>
          <a:p>
            <a:r>
              <a:rPr lang="en-US" i="1">
                <a:solidFill>
                  <a:srgbClr val="C00000"/>
                </a:solidFill>
                <a:latin typeface="Gill Sans MT" charset="0"/>
              </a:rPr>
              <a:t>solution: </a:t>
            </a:r>
            <a:r>
              <a:rPr lang="en-US">
                <a:latin typeface="Gill Sans MT" charset="0"/>
              </a:rPr>
              <a:t>record types, with one type for closure</a:t>
            </a:r>
          </a:p>
          <a:p>
            <a:pPr lvl="1"/>
            <a:r>
              <a:rPr lang="en-US">
                <a:latin typeface="Gill Sans MT" charset="0"/>
              </a:rPr>
              <a:t>type 0 for data; type 1 for closure</a:t>
            </a:r>
          </a:p>
          <a:p>
            <a:r>
              <a:rPr lang="en-US">
                <a:latin typeface="Gill Sans MT" charset="0"/>
              </a:rPr>
              <a:t>MAC = MAC(M</a:t>
            </a:r>
            <a:r>
              <a:rPr lang="en-US" baseline="-25000">
                <a:latin typeface="Gill Sans MT" charset="0"/>
              </a:rPr>
              <a:t>x</a:t>
            </a:r>
            <a:r>
              <a:rPr lang="en-US">
                <a:latin typeface="Gill Sans MT" charset="0"/>
              </a:rPr>
              <a:t>, sequence||type||data)</a:t>
            </a:r>
          </a:p>
        </p:txBody>
      </p:sp>
      <p:pic>
        <p:nvPicPr>
          <p:cNvPr id="102412" name="Picture 20"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1020763"/>
            <a:ext cx="5611813"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728040" y="4857621"/>
            <a:ext cx="7816164" cy="1517922"/>
          </a:xfrm>
          <a:prstGeom prst="rect">
            <a:avLst/>
          </a:prstGeom>
        </p:spPr>
      </p:pic>
      <p:sp>
        <p:nvSpPr>
          <p:cNvPr id="3" name="TextBox 2"/>
          <p:cNvSpPr txBox="1"/>
          <p:nvPr/>
        </p:nvSpPr>
        <p:spPr>
          <a:xfrm>
            <a:off x="110967" y="6300113"/>
            <a:ext cx="6166497" cy="400110"/>
          </a:xfrm>
          <a:prstGeom prst="rect">
            <a:avLst/>
          </a:prstGeom>
          <a:noFill/>
        </p:spPr>
        <p:txBody>
          <a:bodyPr wrap="none" rtlCol="0">
            <a:spAutoFit/>
          </a:bodyPr>
          <a:lstStyle/>
          <a:p>
            <a:r>
              <a:rPr lang="en-US" dirty="0" smtClean="0"/>
              <a:t>Type: indicates either handshake </a:t>
            </a:r>
            <a:r>
              <a:rPr lang="en-US" dirty="0" err="1" smtClean="0"/>
              <a:t>msg</a:t>
            </a:r>
            <a:r>
              <a:rPr lang="en-US" dirty="0" smtClean="0"/>
              <a:t> or data </a:t>
            </a:r>
            <a:r>
              <a:rPr lang="en-US" dirty="0" err="1" smtClean="0"/>
              <a:t>msg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5" name="Picture 22"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777875"/>
            <a:ext cx="45704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7" name="Rectangle 2"/>
          <p:cNvSpPr>
            <a:spLocks noGrp="1" noChangeArrowheads="1"/>
          </p:cNvSpPr>
          <p:nvPr>
            <p:ph type="title"/>
          </p:nvPr>
        </p:nvSpPr>
        <p:spPr>
          <a:xfrm>
            <a:off x="533400" y="0"/>
            <a:ext cx="7772400" cy="1143000"/>
          </a:xfrm>
        </p:spPr>
        <p:txBody>
          <a:bodyPr/>
          <a:lstStyle/>
          <a:p>
            <a:r>
              <a:rPr lang="en-US">
                <a:latin typeface="Gill Sans MT" charset="0"/>
              </a:rPr>
              <a:t>Toy SSL: summary</a:t>
            </a:r>
          </a:p>
        </p:txBody>
      </p:sp>
      <p:grpSp>
        <p:nvGrpSpPr>
          <p:cNvPr id="103428" name="Group 3"/>
          <p:cNvGrpSpPr>
            <a:grpSpLocks/>
          </p:cNvGrpSpPr>
          <p:nvPr/>
        </p:nvGrpSpPr>
        <p:grpSpPr bwMode="auto">
          <a:xfrm>
            <a:off x="2075393" y="1450130"/>
            <a:ext cx="4343400" cy="4935537"/>
            <a:chOff x="912" y="971"/>
            <a:chExt cx="2736" cy="3109"/>
          </a:xfrm>
        </p:grpSpPr>
        <p:grpSp>
          <p:nvGrpSpPr>
            <p:cNvPr id="103434" name="Group 4"/>
            <p:cNvGrpSpPr>
              <a:grpSpLocks/>
            </p:cNvGrpSpPr>
            <p:nvPr/>
          </p:nvGrpSpPr>
          <p:grpSpPr bwMode="auto">
            <a:xfrm>
              <a:off x="912" y="1152"/>
              <a:ext cx="2736" cy="2928"/>
              <a:chOff x="912" y="864"/>
              <a:chExt cx="2736" cy="2928"/>
            </a:xfrm>
          </p:grpSpPr>
          <p:sp>
            <p:nvSpPr>
              <p:cNvPr id="103444" name="Line 5"/>
              <p:cNvSpPr>
                <a:spLocks noChangeShapeType="1"/>
              </p:cNvSpPr>
              <p:nvPr/>
            </p:nvSpPr>
            <p:spPr bwMode="auto">
              <a:xfrm>
                <a:off x="912" y="864"/>
                <a:ext cx="2736"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45" name="Line 6"/>
              <p:cNvSpPr>
                <a:spLocks noChangeShapeType="1"/>
              </p:cNvSpPr>
              <p:nvPr/>
            </p:nvSpPr>
            <p:spPr bwMode="auto">
              <a:xfrm flipH="1">
                <a:off x="912" y="1152"/>
                <a:ext cx="2736"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46" name="Line 7"/>
              <p:cNvSpPr>
                <a:spLocks noChangeShapeType="1"/>
              </p:cNvSpPr>
              <p:nvPr/>
            </p:nvSpPr>
            <p:spPr bwMode="auto">
              <a:xfrm>
                <a:off x="912" y="1536"/>
                <a:ext cx="273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47" name="Line 8"/>
              <p:cNvSpPr>
                <a:spLocks noChangeShapeType="1"/>
              </p:cNvSpPr>
              <p:nvPr/>
            </p:nvSpPr>
            <p:spPr bwMode="auto">
              <a:xfrm>
                <a:off x="912" y="1776"/>
                <a:ext cx="273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48" name="Line 9"/>
              <p:cNvSpPr>
                <a:spLocks noChangeShapeType="1"/>
              </p:cNvSpPr>
              <p:nvPr/>
            </p:nvSpPr>
            <p:spPr bwMode="auto">
              <a:xfrm>
                <a:off x="912" y="2064"/>
                <a:ext cx="2736" cy="9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49" name="Line 10"/>
              <p:cNvSpPr>
                <a:spLocks noChangeShapeType="1"/>
              </p:cNvSpPr>
              <p:nvPr/>
            </p:nvSpPr>
            <p:spPr bwMode="auto">
              <a:xfrm flipH="1">
                <a:off x="912" y="2352"/>
                <a:ext cx="2736" cy="2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50" name="Line 11"/>
              <p:cNvSpPr>
                <a:spLocks noChangeShapeType="1"/>
              </p:cNvSpPr>
              <p:nvPr/>
            </p:nvSpPr>
            <p:spPr bwMode="auto">
              <a:xfrm>
                <a:off x="912" y="2880"/>
                <a:ext cx="2736"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51" name="Line 12"/>
              <p:cNvSpPr>
                <a:spLocks noChangeShapeType="1"/>
              </p:cNvSpPr>
              <p:nvPr/>
            </p:nvSpPr>
            <p:spPr bwMode="auto">
              <a:xfrm>
                <a:off x="912" y="3216"/>
                <a:ext cx="2736"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452" name="Line 13"/>
              <p:cNvSpPr>
                <a:spLocks noChangeShapeType="1"/>
              </p:cNvSpPr>
              <p:nvPr/>
            </p:nvSpPr>
            <p:spPr bwMode="auto">
              <a:xfrm flipH="1">
                <a:off x="912" y="3600"/>
                <a:ext cx="2736"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03435" name="Text Box 14"/>
            <p:cNvSpPr txBox="1">
              <a:spLocks noChangeArrowheads="1"/>
            </p:cNvSpPr>
            <p:nvPr/>
          </p:nvSpPr>
          <p:spPr bwMode="auto">
            <a:xfrm rot="219254">
              <a:off x="2006" y="971"/>
              <a:ext cx="46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a:latin typeface="Arial" charset="0"/>
                  <a:cs typeface="Arial" charset="0"/>
                </a:rPr>
                <a:t>hello</a:t>
              </a:r>
            </a:p>
          </p:txBody>
        </p:sp>
        <p:sp>
          <p:nvSpPr>
            <p:cNvPr id="103436" name="Text Box 15"/>
            <p:cNvSpPr txBox="1">
              <a:spLocks noChangeArrowheads="1"/>
            </p:cNvSpPr>
            <p:nvPr/>
          </p:nvSpPr>
          <p:spPr bwMode="auto">
            <a:xfrm rot="21380284">
              <a:off x="1564" y="1292"/>
              <a:ext cx="137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dirty="0">
                  <a:latin typeface="Arial" charset="0"/>
                  <a:cs typeface="Arial" charset="0"/>
                </a:rPr>
                <a:t>certificate, </a:t>
              </a:r>
              <a:r>
                <a:rPr lang="en-US" b="1" dirty="0">
                  <a:latin typeface="Arial" charset="0"/>
                  <a:cs typeface="Arial" charset="0"/>
                </a:rPr>
                <a:t>nonce</a:t>
              </a:r>
            </a:p>
          </p:txBody>
        </p:sp>
        <p:sp>
          <p:nvSpPr>
            <p:cNvPr id="103437" name="Text Box 16"/>
            <p:cNvSpPr txBox="1">
              <a:spLocks noChangeArrowheads="1"/>
            </p:cNvSpPr>
            <p:nvPr/>
          </p:nvSpPr>
          <p:spPr bwMode="auto">
            <a:xfrm rot="191774">
              <a:off x="1852" y="1631"/>
              <a:ext cx="1243"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dirty="0" smtClean="0">
                  <a:latin typeface="Arial" charset="0"/>
                  <a:cs typeface="Arial" charset="0"/>
                </a:rPr>
                <a:t>K</a:t>
              </a:r>
              <a:r>
                <a:rPr lang="en-US" baseline="-25000" dirty="0">
                  <a:latin typeface="Arial" charset="0"/>
                  <a:cs typeface="Arial" charset="0"/>
                </a:rPr>
                <a:t>A</a:t>
              </a:r>
              <a:r>
                <a:rPr lang="en-US" baseline="30000" dirty="0" smtClean="0">
                  <a:latin typeface="Arial" charset="0"/>
                  <a:cs typeface="Arial" charset="0"/>
                </a:rPr>
                <a:t>+</a:t>
              </a:r>
              <a:r>
                <a:rPr lang="en-US" dirty="0">
                  <a:latin typeface="Arial" charset="0"/>
                  <a:cs typeface="Arial" charset="0"/>
                </a:rPr>
                <a:t>(MS) = EMS</a:t>
              </a:r>
            </a:p>
          </p:txBody>
        </p:sp>
        <p:sp>
          <p:nvSpPr>
            <p:cNvPr id="103438" name="Text Box 17"/>
            <p:cNvSpPr txBox="1">
              <a:spLocks noChangeArrowheads="1"/>
            </p:cNvSpPr>
            <p:nvPr/>
          </p:nvSpPr>
          <p:spPr bwMode="auto">
            <a:xfrm rot="192313">
              <a:off x="1575" y="1910"/>
              <a:ext cx="1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a:latin typeface="Arial" charset="0"/>
                  <a:cs typeface="Arial" charset="0"/>
                </a:rPr>
                <a:t>type 0, seq 1, data</a:t>
              </a:r>
            </a:p>
          </p:txBody>
        </p:sp>
        <p:sp>
          <p:nvSpPr>
            <p:cNvPr id="103439" name="Text Box 18"/>
            <p:cNvSpPr txBox="1">
              <a:spLocks noChangeArrowheads="1"/>
            </p:cNvSpPr>
            <p:nvPr/>
          </p:nvSpPr>
          <p:spPr bwMode="auto">
            <a:xfrm rot="192313">
              <a:off x="1703" y="2159"/>
              <a:ext cx="144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a:latin typeface="Arial" charset="0"/>
                  <a:cs typeface="Arial" charset="0"/>
                </a:rPr>
                <a:t>type 0, seq 2, data</a:t>
              </a:r>
            </a:p>
          </p:txBody>
        </p:sp>
        <p:sp>
          <p:nvSpPr>
            <p:cNvPr id="103440" name="Text Box 19"/>
            <p:cNvSpPr txBox="1">
              <a:spLocks noChangeArrowheads="1"/>
            </p:cNvSpPr>
            <p:nvPr/>
          </p:nvSpPr>
          <p:spPr bwMode="auto">
            <a:xfrm rot="-385404">
              <a:off x="1609" y="2515"/>
              <a:ext cx="148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a:latin typeface="Arial" charset="0"/>
                  <a:cs typeface="Arial" charset="0"/>
                </a:rPr>
                <a:t>type 0, seq 1, data</a:t>
              </a:r>
            </a:p>
          </p:txBody>
        </p:sp>
        <p:sp>
          <p:nvSpPr>
            <p:cNvPr id="103441" name="Text Box 20"/>
            <p:cNvSpPr txBox="1">
              <a:spLocks noChangeArrowheads="1"/>
            </p:cNvSpPr>
            <p:nvPr/>
          </p:nvSpPr>
          <p:spPr bwMode="auto">
            <a:xfrm rot="192313">
              <a:off x="1891" y="3042"/>
              <a:ext cx="1442"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a:latin typeface="Arial" charset="0"/>
                  <a:cs typeface="Arial" charset="0"/>
                </a:rPr>
                <a:t>type 0, seq 3, data</a:t>
              </a:r>
            </a:p>
          </p:txBody>
        </p:sp>
        <p:sp>
          <p:nvSpPr>
            <p:cNvPr id="103442" name="Text Box 21"/>
            <p:cNvSpPr txBox="1">
              <a:spLocks noChangeArrowheads="1"/>
            </p:cNvSpPr>
            <p:nvPr/>
          </p:nvSpPr>
          <p:spPr bwMode="auto">
            <a:xfrm rot="192313">
              <a:off x="1859" y="3379"/>
              <a:ext cx="15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a:latin typeface="Arial" charset="0"/>
                  <a:cs typeface="Arial" charset="0"/>
                </a:rPr>
                <a:t>type 1, seq 4, close</a:t>
              </a:r>
            </a:p>
          </p:txBody>
        </p:sp>
        <p:sp>
          <p:nvSpPr>
            <p:cNvPr id="103443" name="Text Box 22"/>
            <p:cNvSpPr txBox="1">
              <a:spLocks noChangeArrowheads="1"/>
            </p:cNvSpPr>
            <p:nvPr/>
          </p:nvSpPr>
          <p:spPr bwMode="auto">
            <a:xfrm rot="-274243">
              <a:off x="1712" y="3725"/>
              <a:ext cx="1523"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a:latin typeface="Arial" charset="0"/>
                  <a:cs typeface="Arial" charset="0"/>
                </a:rPr>
                <a:t>type 1, seq 2, close</a:t>
              </a:r>
            </a:p>
          </p:txBody>
        </p:sp>
      </p:grpSp>
      <p:sp>
        <p:nvSpPr>
          <p:cNvPr id="103429" name="AutoShape 23"/>
          <p:cNvSpPr>
            <a:spLocks/>
          </p:cNvSpPr>
          <p:nvPr/>
        </p:nvSpPr>
        <p:spPr bwMode="auto">
          <a:xfrm>
            <a:off x="1524000" y="2698750"/>
            <a:ext cx="152400" cy="3765550"/>
          </a:xfrm>
          <a:prstGeom prst="leftBrace">
            <a:avLst>
              <a:gd name="adj1" fmla="val 205903"/>
              <a:gd name="adj2" fmla="val 50000"/>
            </a:avLst>
          </a:prstGeom>
          <a:noFill/>
          <a:ln w="9525">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Arial" charset="0"/>
              <a:cs typeface="Arial" charset="0"/>
            </a:endParaRPr>
          </a:p>
        </p:txBody>
      </p:sp>
      <p:sp>
        <p:nvSpPr>
          <p:cNvPr id="103430" name="Text Box 24"/>
          <p:cNvSpPr txBox="1">
            <a:spLocks noChangeArrowheads="1"/>
          </p:cNvSpPr>
          <p:nvPr/>
        </p:nvSpPr>
        <p:spPr bwMode="auto">
          <a:xfrm rot="-5400000">
            <a:off x="588169" y="4412457"/>
            <a:ext cx="1309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i="1">
                <a:solidFill>
                  <a:srgbClr val="C00000"/>
                </a:solidFill>
                <a:latin typeface="Arial" charset="0"/>
                <a:cs typeface="Arial" charset="0"/>
              </a:rPr>
              <a:t>encrypted</a:t>
            </a:r>
          </a:p>
        </p:txBody>
      </p:sp>
      <p:pic>
        <p:nvPicPr>
          <p:cNvPr id="103431" name="Picture 25" descr="Al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2834" y="2437865"/>
            <a:ext cx="5270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32" name="Picture 26" descr="Bo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253" y="2701329"/>
            <a:ext cx="642937"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33" name="Text Box 27"/>
          <p:cNvSpPr txBox="1">
            <a:spLocks noChangeArrowheads="1"/>
          </p:cNvSpPr>
          <p:nvPr/>
        </p:nvSpPr>
        <p:spPr bwMode="auto">
          <a:xfrm>
            <a:off x="7142163" y="3074988"/>
            <a:ext cx="13091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dirty="0" err="1" smtClean="0">
                <a:latin typeface="Arial" charset="0"/>
                <a:cs typeface="Arial" charset="0"/>
              </a:rPr>
              <a:t>Alice.com</a:t>
            </a:r>
            <a:endParaRPr lang="en-US" dirty="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49" name="Picture 20"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88" y="1031875"/>
            <a:ext cx="54848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Rectangle 5"/>
          <p:cNvSpPr>
            <a:spLocks noGrp="1" noChangeArrowheads="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omic Sans MS" charset="0"/>
                <a:ea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defRPr/>
            </a:pPr>
            <a:r>
              <a:rPr lang="en-US" sz="1200">
                <a:latin typeface="Arial" charset="0"/>
              </a:rPr>
              <a:t>Network Security</a:t>
            </a:r>
          </a:p>
        </p:txBody>
      </p:sp>
      <p:sp>
        <p:nvSpPr>
          <p:cNvPr id="104451" name="Rectangle 2"/>
          <p:cNvSpPr>
            <a:spLocks noGrp="1" noChangeArrowheads="1"/>
          </p:cNvSpPr>
          <p:nvPr>
            <p:ph type="title"/>
          </p:nvPr>
        </p:nvSpPr>
        <p:spPr/>
        <p:txBody>
          <a:bodyPr/>
          <a:lstStyle/>
          <a:p>
            <a:r>
              <a:rPr lang="en-US" dirty="0">
                <a:latin typeface="Gill Sans MT" charset="0"/>
              </a:rPr>
              <a:t>Toy SSL </a:t>
            </a:r>
            <a:r>
              <a:rPr lang="en-US" dirty="0" smtClean="0">
                <a:latin typeface="Gill Sans MT" charset="0"/>
              </a:rPr>
              <a:t>isn’</a:t>
            </a:r>
            <a:r>
              <a:rPr lang="en-US" altLang="ja-JP" dirty="0" smtClean="0">
                <a:latin typeface="Gill Sans MT" charset="0"/>
              </a:rPr>
              <a:t>t </a:t>
            </a:r>
            <a:r>
              <a:rPr lang="en-US" altLang="ja-JP" dirty="0">
                <a:latin typeface="Gill Sans MT" charset="0"/>
              </a:rPr>
              <a:t>complete</a:t>
            </a:r>
            <a:endParaRPr lang="en-US" dirty="0">
              <a:latin typeface="Gill Sans MT" charset="0"/>
            </a:endParaRPr>
          </a:p>
        </p:txBody>
      </p:sp>
      <p:sp>
        <p:nvSpPr>
          <p:cNvPr id="104452" name="Rectangle 3"/>
          <p:cNvSpPr>
            <a:spLocks noGrp="1" noChangeArrowheads="1"/>
          </p:cNvSpPr>
          <p:nvPr>
            <p:ph type="body" idx="1"/>
          </p:nvPr>
        </p:nvSpPr>
        <p:spPr>
          <a:xfrm>
            <a:off x="533400" y="1600200"/>
            <a:ext cx="7589838" cy="4648200"/>
          </a:xfrm>
        </p:spPr>
        <p:txBody>
          <a:bodyPr/>
          <a:lstStyle/>
          <a:p>
            <a:r>
              <a:rPr lang="en-US">
                <a:latin typeface="Gill Sans MT" charset="0"/>
              </a:rPr>
              <a:t>how long are fields?</a:t>
            </a:r>
          </a:p>
          <a:p>
            <a:r>
              <a:rPr lang="en-US">
                <a:latin typeface="Gill Sans MT" charset="0"/>
              </a:rPr>
              <a:t>which encryption protocols?</a:t>
            </a:r>
          </a:p>
          <a:p>
            <a:r>
              <a:rPr lang="en-US">
                <a:latin typeface="Gill Sans MT" charset="0"/>
              </a:rPr>
              <a:t>want negotiation?</a:t>
            </a:r>
          </a:p>
          <a:p>
            <a:pPr lvl="1"/>
            <a:r>
              <a:rPr lang="en-US">
                <a:latin typeface="Gill Sans MT" charset="0"/>
              </a:rPr>
              <a:t>allow client and server to support different encryption algorithms</a:t>
            </a:r>
          </a:p>
          <a:p>
            <a:pPr lvl="1"/>
            <a:r>
              <a:rPr lang="en-US">
                <a:latin typeface="Gill Sans MT" charset="0"/>
              </a:rPr>
              <a:t>allow client and server to choose together specific algorithm before data transfer</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3"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600" y="950913"/>
            <a:ext cx="3676650"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1" name="Rectangle 5"/>
          <p:cNvSpPr>
            <a:spLocks noGrp="1" noChangeArrowheads="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omic Sans MS" charset="0"/>
                <a:ea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defRPr/>
            </a:pPr>
            <a:r>
              <a:rPr lang="en-US" sz="1200">
                <a:latin typeface="Arial" charset="0"/>
              </a:rPr>
              <a:t>Network Security</a:t>
            </a:r>
          </a:p>
        </p:txBody>
      </p:sp>
      <p:sp>
        <p:nvSpPr>
          <p:cNvPr id="105475" name="Rectangle 2"/>
          <p:cNvSpPr>
            <a:spLocks noGrp="1" noChangeArrowheads="1"/>
          </p:cNvSpPr>
          <p:nvPr>
            <p:ph type="title"/>
          </p:nvPr>
        </p:nvSpPr>
        <p:spPr>
          <a:xfrm>
            <a:off x="306388" y="131763"/>
            <a:ext cx="7772400" cy="1143000"/>
          </a:xfrm>
        </p:spPr>
        <p:txBody>
          <a:bodyPr/>
          <a:lstStyle/>
          <a:p>
            <a:r>
              <a:rPr lang="en-US">
                <a:latin typeface="Gill Sans MT" charset="0"/>
              </a:rPr>
              <a:t>SSL cipher suite</a:t>
            </a:r>
          </a:p>
        </p:txBody>
      </p:sp>
      <p:sp>
        <p:nvSpPr>
          <p:cNvPr id="105476" name="Rectangle 3"/>
          <p:cNvSpPr>
            <a:spLocks noGrp="1" noChangeArrowheads="1"/>
          </p:cNvSpPr>
          <p:nvPr>
            <p:ph type="body" idx="1"/>
          </p:nvPr>
        </p:nvSpPr>
        <p:spPr>
          <a:xfrm>
            <a:off x="350838" y="1308100"/>
            <a:ext cx="4556125" cy="4648200"/>
          </a:xfrm>
        </p:spPr>
        <p:txBody>
          <a:bodyPr/>
          <a:lstStyle/>
          <a:p>
            <a:r>
              <a:rPr lang="en-US">
                <a:latin typeface="Gill Sans MT" charset="0"/>
              </a:rPr>
              <a:t>cipher suite</a:t>
            </a:r>
          </a:p>
          <a:p>
            <a:pPr lvl="1"/>
            <a:r>
              <a:rPr lang="en-US" sz="2000">
                <a:latin typeface="Gill Sans MT" charset="0"/>
              </a:rPr>
              <a:t>public-key algorithm</a:t>
            </a:r>
          </a:p>
          <a:p>
            <a:pPr lvl="1"/>
            <a:r>
              <a:rPr lang="en-US" sz="2000">
                <a:latin typeface="Gill Sans MT" charset="0"/>
              </a:rPr>
              <a:t>symmetric encryption algorithm</a:t>
            </a:r>
          </a:p>
          <a:p>
            <a:pPr lvl="1"/>
            <a:r>
              <a:rPr lang="en-US" sz="2000">
                <a:latin typeface="Gill Sans MT" charset="0"/>
              </a:rPr>
              <a:t>MAC  algorithm</a:t>
            </a:r>
          </a:p>
          <a:p>
            <a:r>
              <a:rPr lang="en-US">
                <a:latin typeface="Gill Sans MT" charset="0"/>
              </a:rPr>
              <a:t>SSL supports several cipher suites</a:t>
            </a:r>
          </a:p>
          <a:p>
            <a:r>
              <a:rPr lang="en-US">
                <a:latin typeface="Gill Sans MT" charset="0"/>
              </a:rPr>
              <a:t>negotiation: client, server agree on cipher suite</a:t>
            </a:r>
          </a:p>
          <a:p>
            <a:pPr lvl="1"/>
            <a:r>
              <a:rPr lang="en-US">
                <a:latin typeface="Gill Sans MT" charset="0"/>
              </a:rPr>
              <a:t>client offers choice</a:t>
            </a:r>
          </a:p>
          <a:p>
            <a:pPr lvl="1"/>
            <a:r>
              <a:rPr lang="en-US">
                <a:latin typeface="Gill Sans MT" charset="0"/>
              </a:rPr>
              <a:t>server picks one</a:t>
            </a:r>
          </a:p>
        </p:txBody>
      </p:sp>
      <p:sp>
        <p:nvSpPr>
          <p:cNvPr id="105477" name="Rectangle 3"/>
          <p:cNvSpPr>
            <a:spLocks noChangeArrowheads="1"/>
          </p:cNvSpPr>
          <p:nvPr/>
        </p:nvSpPr>
        <p:spPr bwMode="auto">
          <a:xfrm>
            <a:off x="4879975" y="1462088"/>
            <a:ext cx="3952875" cy="3938587"/>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lstStyle/>
          <a:p>
            <a:pPr marL="119063" indent="-119063">
              <a:spcBef>
                <a:spcPct val="20000"/>
              </a:spcBef>
              <a:buClr>
                <a:srgbClr val="000099"/>
              </a:buClr>
              <a:buSzPct val="75000"/>
              <a:buFont typeface="Wingdings" charset="0"/>
              <a:buNone/>
            </a:pPr>
            <a:r>
              <a:rPr lang="en-US" sz="2400">
                <a:latin typeface="Arial" charset="0"/>
                <a:cs typeface="Arial" charset="0"/>
              </a:rPr>
              <a:t>common SSL symmetric ciphers</a:t>
            </a:r>
          </a:p>
          <a:p>
            <a:pPr marL="461963" lvl="1" indent="-228600">
              <a:spcBef>
                <a:spcPct val="20000"/>
              </a:spcBef>
              <a:buClr>
                <a:srgbClr val="000099"/>
              </a:buClr>
              <a:buFont typeface="Wingdings" charset="0"/>
              <a:buChar char="§"/>
            </a:pPr>
            <a:r>
              <a:rPr lang="en-US">
                <a:latin typeface="Arial" charset="0"/>
                <a:cs typeface="Arial" charset="0"/>
              </a:rPr>
              <a:t>DES – Data Encryption Standard: block</a:t>
            </a:r>
          </a:p>
          <a:p>
            <a:pPr marL="461963" lvl="1" indent="-228600">
              <a:spcBef>
                <a:spcPct val="20000"/>
              </a:spcBef>
              <a:buClr>
                <a:srgbClr val="000099"/>
              </a:buClr>
              <a:buFont typeface="Wingdings" charset="0"/>
              <a:buChar char="§"/>
            </a:pPr>
            <a:r>
              <a:rPr lang="en-US">
                <a:latin typeface="Arial" charset="0"/>
                <a:cs typeface="Arial" charset="0"/>
              </a:rPr>
              <a:t>3DES – Triple strength: block</a:t>
            </a:r>
          </a:p>
          <a:p>
            <a:pPr marL="461963" lvl="1" indent="-228600">
              <a:spcBef>
                <a:spcPct val="20000"/>
              </a:spcBef>
              <a:buClr>
                <a:srgbClr val="000099"/>
              </a:buClr>
              <a:buFont typeface="Wingdings" charset="0"/>
              <a:buChar char="§"/>
            </a:pPr>
            <a:r>
              <a:rPr lang="en-US">
                <a:latin typeface="Arial" charset="0"/>
                <a:cs typeface="Arial" charset="0"/>
              </a:rPr>
              <a:t>RC2 – Rivest Cipher 2: block</a:t>
            </a:r>
          </a:p>
          <a:p>
            <a:pPr marL="461963" lvl="1" indent="-228600">
              <a:spcBef>
                <a:spcPct val="20000"/>
              </a:spcBef>
              <a:buClr>
                <a:srgbClr val="000099"/>
              </a:buClr>
              <a:buFont typeface="Wingdings" charset="0"/>
              <a:buChar char="§"/>
            </a:pPr>
            <a:r>
              <a:rPr lang="en-US">
                <a:latin typeface="Arial" charset="0"/>
                <a:cs typeface="Arial" charset="0"/>
              </a:rPr>
              <a:t>RC4 – Rivest Cipher 4: stream</a:t>
            </a:r>
          </a:p>
          <a:p>
            <a:pPr marL="119063" indent="-119063">
              <a:spcBef>
                <a:spcPct val="20000"/>
              </a:spcBef>
              <a:buClr>
                <a:srgbClr val="000099"/>
              </a:buClr>
              <a:buSzPct val="75000"/>
              <a:buFont typeface="Wingdings" charset="0"/>
              <a:buNone/>
            </a:pPr>
            <a:r>
              <a:rPr lang="en-US" sz="2400">
                <a:latin typeface="Arial" charset="0"/>
                <a:cs typeface="Arial" charset="0"/>
              </a:rPr>
              <a:t>SSL Public key encryption</a:t>
            </a:r>
          </a:p>
          <a:p>
            <a:pPr marL="461963" lvl="1" indent="-228600">
              <a:spcBef>
                <a:spcPct val="20000"/>
              </a:spcBef>
              <a:buClr>
                <a:srgbClr val="000099"/>
              </a:buClr>
              <a:buFont typeface="Wingdings" charset="0"/>
              <a:buChar char="§"/>
            </a:pPr>
            <a:r>
              <a:rPr lang="en-US" sz="2400">
                <a:latin typeface="Arial" charset="0"/>
                <a:cs typeface="Arial" charset="0"/>
              </a:rPr>
              <a:t>RSA</a:t>
            </a:r>
          </a:p>
          <a:p>
            <a:pPr marL="119063" indent="-119063">
              <a:spcBef>
                <a:spcPct val="20000"/>
              </a:spcBef>
              <a:buClr>
                <a:srgbClr val="000099"/>
              </a:buClr>
              <a:buSzPct val="75000"/>
              <a:buFont typeface="Wingdings" charset="0"/>
              <a:buChar char="v"/>
            </a:pPr>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20"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063625"/>
            <a:ext cx="54848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Rectangle 5"/>
          <p:cNvSpPr>
            <a:spLocks noGrp="1" noChangeArrowheads="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omic Sans MS" charset="0"/>
                <a:ea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defRPr/>
            </a:pPr>
            <a:r>
              <a:rPr lang="en-US" sz="1200">
                <a:latin typeface="Arial" charset="0"/>
              </a:rPr>
              <a:t>Network Security</a:t>
            </a:r>
          </a:p>
        </p:txBody>
      </p:sp>
      <p:sp>
        <p:nvSpPr>
          <p:cNvPr id="106499" name="Rectangle 2"/>
          <p:cNvSpPr>
            <a:spLocks noGrp="1" noChangeArrowheads="1"/>
          </p:cNvSpPr>
          <p:nvPr>
            <p:ph type="title"/>
          </p:nvPr>
        </p:nvSpPr>
        <p:spPr/>
        <p:txBody>
          <a:bodyPr/>
          <a:lstStyle/>
          <a:p>
            <a:r>
              <a:rPr lang="en-US">
                <a:latin typeface="Gill Sans MT" charset="0"/>
              </a:rPr>
              <a:t>Real SSL: handshake (1)</a:t>
            </a:r>
          </a:p>
        </p:txBody>
      </p:sp>
      <p:sp>
        <p:nvSpPr>
          <p:cNvPr id="106500" name="Rectangle 3"/>
          <p:cNvSpPr>
            <a:spLocks noGrp="1" noChangeArrowheads="1"/>
          </p:cNvSpPr>
          <p:nvPr>
            <p:ph type="body" idx="1"/>
          </p:nvPr>
        </p:nvSpPr>
        <p:spPr/>
        <p:txBody>
          <a:bodyPr/>
          <a:lstStyle/>
          <a:p>
            <a:pPr marL="533400" indent="-533400">
              <a:buFont typeface="Wingdings" charset="0"/>
              <a:buNone/>
            </a:pPr>
            <a:r>
              <a:rPr lang="en-US" i="1">
                <a:solidFill>
                  <a:srgbClr val="C00000"/>
                </a:solidFill>
                <a:latin typeface="Gill Sans MT" charset="0"/>
              </a:rPr>
              <a:t>Purpose</a:t>
            </a:r>
          </a:p>
          <a:p>
            <a:pPr marL="533400" indent="-533400">
              <a:buFont typeface="ZapfDingbats" charset="0"/>
              <a:buAutoNum type="arabicPeriod"/>
            </a:pPr>
            <a:r>
              <a:rPr lang="en-US">
                <a:latin typeface="Gill Sans MT" charset="0"/>
              </a:rPr>
              <a:t>server authentication</a:t>
            </a:r>
          </a:p>
          <a:p>
            <a:pPr marL="533400" indent="-533400">
              <a:buFont typeface="ZapfDingbats" charset="0"/>
              <a:buAutoNum type="arabicPeriod"/>
            </a:pPr>
            <a:r>
              <a:rPr lang="en-US">
                <a:latin typeface="Gill Sans MT" charset="0"/>
              </a:rPr>
              <a:t>negotiation: agree on crypto algorithms</a:t>
            </a:r>
          </a:p>
          <a:p>
            <a:pPr marL="533400" indent="-533400">
              <a:buFont typeface="ZapfDingbats" charset="0"/>
              <a:buAutoNum type="arabicPeriod"/>
            </a:pPr>
            <a:r>
              <a:rPr lang="en-US">
                <a:latin typeface="Gill Sans MT" charset="0"/>
              </a:rPr>
              <a:t>establish keys</a:t>
            </a:r>
          </a:p>
          <a:p>
            <a:pPr marL="533400" indent="-533400">
              <a:buFont typeface="ZapfDingbats" charset="0"/>
              <a:buAutoNum type="arabicPeriod"/>
            </a:pPr>
            <a:r>
              <a:rPr lang="en-US">
                <a:latin typeface="Gill Sans MT" charset="0"/>
              </a:rPr>
              <a:t>client authentication (optional)</a:t>
            </a:r>
          </a:p>
          <a:p>
            <a:pPr marL="533400" indent="-533400">
              <a:buFont typeface="Wingdings" charset="0"/>
              <a:buNone/>
            </a:pPr>
            <a:endParaRPr lang="en-US">
              <a:latin typeface="Gill Sans MT"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1" name="Picture 20"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063625"/>
            <a:ext cx="54848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Rectangle 5"/>
          <p:cNvSpPr>
            <a:spLocks noGrp="1" noChangeArrowheads="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omic Sans MS" charset="0"/>
                <a:ea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defRPr/>
            </a:pPr>
            <a:r>
              <a:rPr lang="en-US" sz="1200">
                <a:latin typeface="Arial" charset="0"/>
              </a:rPr>
              <a:t>Network Security</a:t>
            </a:r>
          </a:p>
        </p:txBody>
      </p:sp>
      <p:sp>
        <p:nvSpPr>
          <p:cNvPr id="107523" name="Rectangle 2"/>
          <p:cNvSpPr>
            <a:spLocks noGrp="1" noChangeArrowheads="1"/>
          </p:cNvSpPr>
          <p:nvPr>
            <p:ph type="title"/>
          </p:nvPr>
        </p:nvSpPr>
        <p:spPr/>
        <p:txBody>
          <a:bodyPr/>
          <a:lstStyle/>
          <a:p>
            <a:r>
              <a:rPr lang="en-US">
                <a:latin typeface="Gill Sans MT" charset="0"/>
              </a:rPr>
              <a:t>Real SSL: handshake (2)</a:t>
            </a:r>
          </a:p>
        </p:txBody>
      </p:sp>
      <p:sp>
        <p:nvSpPr>
          <p:cNvPr id="107524" name="Rectangle 3"/>
          <p:cNvSpPr>
            <a:spLocks noGrp="1" noChangeArrowheads="1"/>
          </p:cNvSpPr>
          <p:nvPr>
            <p:ph type="body" idx="1"/>
          </p:nvPr>
        </p:nvSpPr>
        <p:spPr>
          <a:xfrm>
            <a:off x="533400" y="1450975"/>
            <a:ext cx="7772400" cy="4648200"/>
          </a:xfrm>
        </p:spPr>
        <p:txBody>
          <a:bodyPr/>
          <a:lstStyle/>
          <a:p>
            <a:pPr marL="457200" indent="-457200">
              <a:buClr>
                <a:srgbClr val="C00000"/>
              </a:buClr>
              <a:buFont typeface="ZapfDingbats" charset="0"/>
              <a:buAutoNum type="arabicPeriod"/>
            </a:pPr>
            <a:r>
              <a:rPr lang="en-US" sz="2600">
                <a:latin typeface="Gill Sans MT" charset="0"/>
              </a:rPr>
              <a:t>client sends list of algorithms it supports, along with client nonce</a:t>
            </a:r>
          </a:p>
          <a:p>
            <a:pPr marL="457200" indent="-457200">
              <a:buClr>
                <a:srgbClr val="C00000"/>
              </a:buClr>
              <a:buFont typeface="ZapfDingbats" charset="0"/>
              <a:buAutoNum type="arabicPeriod"/>
            </a:pPr>
            <a:r>
              <a:rPr lang="en-US" sz="2600">
                <a:latin typeface="Gill Sans MT" charset="0"/>
              </a:rPr>
              <a:t>server chooses algorithms from list; sends back: choice + certificate + server nonce</a:t>
            </a:r>
          </a:p>
          <a:p>
            <a:pPr marL="457200" indent="-457200">
              <a:buClr>
                <a:srgbClr val="C00000"/>
              </a:buClr>
              <a:buFont typeface="ZapfDingbats" charset="0"/>
              <a:buAutoNum type="arabicPeriod"/>
            </a:pPr>
            <a:r>
              <a:rPr lang="en-US" sz="2600">
                <a:latin typeface="Gill Sans MT" charset="0"/>
              </a:rPr>
              <a:t>client verifies certificate, extracts server</a:t>
            </a:r>
            <a:r>
              <a:rPr lang="ja-JP" altLang="en-US" sz="2600">
                <a:latin typeface="Gill Sans MT" charset="0"/>
              </a:rPr>
              <a:t>’</a:t>
            </a:r>
            <a:r>
              <a:rPr lang="en-US" altLang="ja-JP" sz="2600">
                <a:latin typeface="Gill Sans MT" charset="0"/>
              </a:rPr>
              <a:t>s public key, generates pre_master_secret, encrypts with server</a:t>
            </a:r>
            <a:r>
              <a:rPr lang="ja-JP" altLang="en-US" sz="2600">
                <a:latin typeface="Gill Sans MT" charset="0"/>
              </a:rPr>
              <a:t>’</a:t>
            </a:r>
            <a:r>
              <a:rPr lang="en-US" altLang="ja-JP" sz="2600">
                <a:latin typeface="Gill Sans MT" charset="0"/>
              </a:rPr>
              <a:t>s public key, sends to server</a:t>
            </a:r>
          </a:p>
          <a:p>
            <a:pPr marL="457200" indent="-457200">
              <a:buClr>
                <a:srgbClr val="C00000"/>
              </a:buClr>
              <a:buFont typeface="ZapfDingbats" charset="0"/>
              <a:buAutoNum type="arabicPeriod"/>
            </a:pPr>
            <a:r>
              <a:rPr lang="en-US" sz="2600">
                <a:latin typeface="Gill Sans MT" charset="0"/>
              </a:rPr>
              <a:t>client and server independently compute encryption and MAC keys from pre_master_secret and nonces</a:t>
            </a:r>
          </a:p>
          <a:p>
            <a:pPr marL="457200" indent="-457200">
              <a:buClr>
                <a:srgbClr val="C00000"/>
              </a:buClr>
              <a:buFont typeface="ZapfDingbats" charset="0"/>
              <a:buAutoNum type="arabicPeriod"/>
            </a:pPr>
            <a:r>
              <a:rPr lang="en-US" sz="2600">
                <a:latin typeface="Gill Sans MT" charset="0"/>
              </a:rPr>
              <a:t>client sends a MAC of all the handshake messages</a:t>
            </a:r>
          </a:p>
          <a:p>
            <a:pPr marL="457200" indent="-457200">
              <a:buClr>
                <a:srgbClr val="C00000"/>
              </a:buClr>
              <a:buFont typeface="ZapfDingbats" charset="0"/>
              <a:buAutoNum type="arabicPeriod"/>
            </a:pPr>
            <a:r>
              <a:rPr lang="en-US" sz="2600">
                <a:latin typeface="Gill Sans MT" charset="0"/>
              </a:rPr>
              <a:t>server sends a MAC of all the handshake messages</a:t>
            </a:r>
          </a:p>
          <a:p>
            <a:pPr marL="457200" indent="-457200">
              <a:lnSpc>
                <a:spcPct val="80000"/>
              </a:lnSpc>
              <a:buClr>
                <a:srgbClr val="C00000"/>
              </a:buClr>
              <a:buFont typeface="ZapfDingbats" charset="0"/>
              <a:buAutoNum type="arabicPeriod"/>
            </a:pPr>
            <a:endParaRPr lang="en-US" sz="2400">
              <a:latin typeface="Gill Sans MT" charset="0"/>
            </a:endParaRPr>
          </a:p>
          <a:p>
            <a:pPr marL="457200" indent="-457200">
              <a:lnSpc>
                <a:spcPct val="80000"/>
              </a:lnSpc>
            </a:pPr>
            <a:endParaRPr lang="en-US" sz="2400">
              <a:latin typeface="Gill Sans MT"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0"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063625"/>
            <a:ext cx="56943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3" name="Rectangle 5"/>
          <p:cNvSpPr>
            <a:spLocks noGrp="1" noChangeArrowheads="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omic Sans MS" charset="0"/>
                <a:ea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defRPr/>
            </a:pPr>
            <a:r>
              <a:rPr lang="en-US" sz="1200">
                <a:latin typeface="Arial" charset="0"/>
              </a:rPr>
              <a:t>Network Security</a:t>
            </a:r>
          </a:p>
        </p:txBody>
      </p:sp>
      <p:sp>
        <p:nvSpPr>
          <p:cNvPr id="108547" name="Rectangle 2"/>
          <p:cNvSpPr>
            <a:spLocks noGrp="1" noChangeArrowheads="1"/>
          </p:cNvSpPr>
          <p:nvPr>
            <p:ph type="title"/>
          </p:nvPr>
        </p:nvSpPr>
        <p:spPr/>
        <p:txBody>
          <a:bodyPr/>
          <a:lstStyle/>
          <a:p>
            <a:r>
              <a:rPr lang="en-US">
                <a:latin typeface="Gill Sans MT" charset="0"/>
              </a:rPr>
              <a:t>Real SSL: handshaking (3)</a:t>
            </a:r>
          </a:p>
        </p:txBody>
      </p:sp>
      <p:sp>
        <p:nvSpPr>
          <p:cNvPr id="108548" name="Rectangle 3"/>
          <p:cNvSpPr>
            <a:spLocks noGrp="1" noChangeArrowheads="1"/>
          </p:cNvSpPr>
          <p:nvPr>
            <p:ph type="body" idx="1"/>
          </p:nvPr>
        </p:nvSpPr>
        <p:spPr>
          <a:xfrm>
            <a:off x="533400" y="1600200"/>
            <a:ext cx="8305800" cy="4648200"/>
          </a:xfrm>
        </p:spPr>
        <p:txBody>
          <a:bodyPr/>
          <a:lstStyle/>
          <a:p>
            <a:pPr>
              <a:buFont typeface="Wingdings" charset="0"/>
              <a:buNone/>
            </a:pPr>
            <a:r>
              <a:rPr lang="en-US">
                <a:solidFill>
                  <a:srgbClr val="C00000"/>
                </a:solidFill>
                <a:latin typeface="Gill Sans MT" charset="0"/>
              </a:rPr>
              <a:t>last 2 steps protect handshake from tampering</a:t>
            </a:r>
          </a:p>
          <a:p>
            <a:r>
              <a:rPr lang="en-US">
                <a:latin typeface="Gill Sans MT" charset="0"/>
              </a:rPr>
              <a:t>client typically offers range of algorithms, some strong, some weak</a:t>
            </a:r>
          </a:p>
          <a:p>
            <a:r>
              <a:rPr lang="en-US">
                <a:latin typeface="Gill Sans MT" charset="0"/>
              </a:rPr>
              <a:t>man-in-the middle could delete stronger algorithms from list</a:t>
            </a:r>
          </a:p>
          <a:p>
            <a:r>
              <a:rPr lang="en-US">
                <a:latin typeface="Gill Sans MT" charset="0"/>
              </a:rPr>
              <a:t>last 2 steps prevent this</a:t>
            </a:r>
          </a:p>
          <a:p>
            <a:pPr lvl="1"/>
            <a:r>
              <a:rPr lang="en-US">
                <a:latin typeface="Gill Sans MT" charset="0"/>
              </a:rPr>
              <a:t>last two messages are encrypted</a:t>
            </a:r>
          </a:p>
          <a:p>
            <a:pPr lvl="1"/>
            <a:endParaRPr lang="en-US">
              <a:latin typeface="Gill Sans MT" charset="0"/>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09" name="Picture 19"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575" y="941388"/>
            <a:ext cx="5942013"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Rectangle 5"/>
          <p:cNvSpPr>
            <a:spLocks noGrp="1" noChangeArrowheads="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omic Sans MS" charset="0"/>
                <a:ea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defRPr/>
            </a:pPr>
            <a:r>
              <a:rPr lang="en-US" sz="1200">
                <a:latin typeface="Arial" charset="0"/>
              </a:rPr>
              <a:t>Network Security</a:t>
            </a:r>
          </a:p>
        </p:txBody>
      </p:sp>
      <p:sp>
        <p:nvSpPr>
          <p:cNvPr id="94211" name="Rectangle 2"/>
          <p:cNvSpPr>
            <a:spLocks noGrp="1" noChangeArrowheads="1"/>
          </p:cNvSpPr>
          <p:nvPr>
            <p:ph type="title"/>
          </p:nvPr>
        </p:nvSpPr>
        <p:spPr>
          <a:xfrm>
            <a:off x="455613" y="128588"/>
            <a:ext cx="7772400" cy="1143000"/>
          </a:xfrm>
        </p:spPr>
        <p:txBody>
          <a:bodyPr/>
          <a:lstStyle/>
          <a:p>
            <a:r>
              <a:rPr lang="en-US" dirty="0">
                <a:latin typeface="Gill Sans MT" charset="0"/>
              </a:rPr>
              <a:t>SSL: Secure Sockets Layer</a:t>
            </a:r>
          </a:p>
        </p:txBody>
      </p:sp>
      <p:sp>
        <p:nvSpPr>
          <p:cNvPr id="94212" name="Rectangle 3"/>
          <p:cNvSpPr>
            <a:spLocks noGrp="1" noChangeArrowheads="1"/>
          </p:cNvSpPr>
          <p:nvPr>
            <p:ph type="body" sz="half" idx="1"/>
          </p:nvPr>
        </p:nvSpPr>
        <p:spPr>
          <a:xfrm>
            <a:off x="533400" y="1222375"/>
            <a:ext cx="4132263" cy="4648200"/>
          </a:xfrm>
        </p:spPr>
        <p:txBody>
          <a:bodyPr/>
          <a:lstStyle/>
          <a:p>
            <a:pPr marL="225425" indent="-225425"/>
            <a:r>
              <a:rPr lang="en-US" sz="2400" dirty="0">
                <a:latin typeface="Gill Sans MT" charset="0"/>
              </a:rPr>
              <a:t>widely deployed security protocol</a:t>
            </a:r>
          </a:p>
          <a:p>
            <a:pPr marL="569913" lvl="1" indent="-225425"/>
            <a:r>
              <a:rPr lang="en-US" sz="2000" dirty="0">
                <a:latin typeface="Gill Sans MT" charset="0"/>
              </a:rPr>
              <a:t>supported by almost all browsers, web servers</a:t>
            </a:r>
          </a:p>
          <a:p>
            <a:pPr marL="569913" lvl="1" indent="-225425"/>
            <a:r>
              <a:rPr lang="en-US" sz="2000" dirty="0">
                <a:latin typeface="Gill Sans MT" charset="0"/>
              </a:rPr>
              <a:t>https</a:t>
            </a:r>
          </a:p>
          <a:p>
            <a:pPr marL="569913" lvl="1" indent="-225425"/>
            <a:r>
              <a:rPr lang="en-US" sz="2000" dirty="0">
                <a:latin typeface="Gill Sans MT" charset="0"/>
              </a:rPr>
              <a:t>billions $/year over SSL</a:t>
            </a:r>
          </a:p>
          <a:p>
            <a:pPr marL="225425" indent="-225425"/>
            <a:r>
              <a:rPr lang="en-US" sz="2400" dirty="0">
                <a:latin typeface="Gill Sans MT" charset="0"/>
              </a:rPr>
              <a:t>mechanisms: [Woo 1994], implementation: Netscape</a:t>
            </a:r>
          </a:p>
          <a:p>
            <a:pPr marL="225425" indent="-225425"/>
            <a:r>
              <a:rPr lang="en-US" sz="2400" dirty="0">
                <a:latin typeface="Gill Sans MT" charset="0"/>
              </a:rPr>
              <a:t>variation </a:t>
            </a:r>
            <a:r>
              <a:rPr lang="en-US" sz="2400" dirty="0" smtClean="0">
                <a:latin typeface="Gill Sans MT" charset="0"/>
              </a:rPr>
              <a:t>- </a:t>
            </a:r>
            <a:r>
              <a:rPr lang="en-US" sz="2400" b="1" dirty="0" smtClean="0">
                <a:solidFill>
                  <a:srgbClr val="0000FF"/>
                </a:solidFill>
                <a:latin typeface="Gill Sans MT" charset="0"/>
              </a:rPr>
              <a:t>TLS</a:t>
            </a:r>
            <a:r>
              <a:rPr lang="en-US" sz="2400" dirty="0">
                <a:latin typeface="Gill Sans MT" charset="0"/>
              </a:rPr>
              <a:t>: transport layer security, RFC 2246</a:t>
            </a:r>
          </a:p>
          <a:p>
            <a:pPr marL="225425" indent="-225425"/>
            <a:r>
              <a:rPr lang="en-US" sz="2400" dirty="0">
                <a:latin typeface="Gill Sans MT" charset="0"/>
              </a:rPr>
              <a:t>provides</a:t>
            </a:r>
          </a:p>
          <a:p>
            <a:pPr marL="569913" lvl="1" indent="-225425">
              <a:lnSpc>
                <a:spcPts val="2300"/>
              </a:lnSpc>
            </a:pPr>
            <a:r>
              <a:rPr lang="en-US" i="1" dirty="0">
                <a:solidFill>
                  <a:srgbClr val="C00000"/>
                </a:solidFill>
                <a:latin typeface="Gill Sans MT" charset="0"/>
              </a:rPr>
              <a:t>confidentiality</a:t>
            </a:r>
          </a:p>
          <a:p>
            <a:pPr marL="569913" lvl="1" indent="-225425">
              <a:lnSpc>
                <a:spcPts val="2300"/>
              </a:lnSpc>
            </a:pPr>
            <a:r>
              <a:rPr lang="en-US" i="1" dirty="0">
                <a:solidFill>
                  <a:srgbClr val="C00000"/>
                </a:solidFill>
                <a:latin typeface="Gill Sans MT" charset="0"/>
              </a:rPr>
              <a:t>integrity</a:t>
            </a:r>
          </a:p>
          <a:p>
            <a:pPr marL="569913" lvl="1" indent="-225425">
              <a:lnSpc>
                <a:spcPts val="2300"/>
              </a:lnSpc>
            </a:pPr>
            <a:r>
              <a:rPr lang="en-US" i="1" dirty="0">
                <a:solidFill>
                  <a:srgbClr val="C00000"/>
                </a:solidFill>
                <a:latin typeface="Gill Sans MT" charset="0"/>
              </a:rPr>
              <a:t>authentication</a:t>
            </a:r>
          </a:p>
        </p:txBody>
      </p:sp>
      <p:sp>
        <p:nvSpPr>
          <p:cNvPr id="94213" name="Rectangle 4"/>
          <p:cNvSpPr>
            <a:spLocks noGrp="1" noChangeArrowheads="1"/>
          </p:cNvSpPr>
          <p:nvPr>
            <p:ph type="body" sz="half" idx="2"/>
          </p:nvPr>
        </p:nvSpPr>
        <p:spPr>
          <a:xfrm>
            <a:off x="4603750" y="1384300"/>
            <a:ext cx="4143375" cy="5054600"/>
          </a:xfrm>
        </p:spPr>
        <p:txBody>
          <a:bodyPr/>
          <a:lstStyle/>
          <a:p>
            <a:pPr marL="225425" indent="-225425">
              <a:lnSpc>
                <a:spcPts val="2475"/>
              </a:lnSpc>
              <a:tabLst>
                <a:tab pos="225425" algn="l"/>
              </a:tabLst>
            </a:pPr>
            <a:r>
              <a:rPr lang="en-US" sz="2400">
                <a:latin typeface="Gill Sans MT" charset="0"/>
              </a:rPr>
              <a:t>original goals:</a:t>
            </a:r>
          </a:p>
          <a:p>
            <a:pPr marL="569913" lvl="1" indent="-230188">
              <a:lnSpc>
                <a:spcPts val="2475"/>
              </a:lnSpc>
              <a:tabLst>
                <a:tab pos="225425" algn="l"/>
              </a:tabLst>
            </a:pPr>
            <a:r>
              <a:rPr lang="en-US">
                <a:latin typeface="Gill Sans MT" charset="0"/>
              </a:rPr>
              <a:t>Web e-commerce transactions </a:t>
            </a:r>
          </a:p>
          <a:p>
            <a:pPr marL="569913" lvl="1" indent="-230188">
              <a:lnSpc>
                <a:spcPts val="2475"/>
              </a:lnSpc>
              <a:tabLst>
                <a:tab pos="225425" algn="l"/>
              </a:tabLst>
            </a:pPr>
            <a:r>
              <a:rPr lang="en-US">
                <a:latin typeface="Gill Sans MT" charset="0"/>
              </a:rPr>
              <a:t>encryption (especially credit-card numbers)</a:t>
            </a:r>
          </a:p>
          <a:p>
            <a:pPr marL="569913" lvl="1" indent="-230188">
              <a:lnSpc>
                <a:spcPts val="2475"/>
              </a:lnSpc>
              <a:tabLst>
                <a:tab pos="225425" algn="l"/>
              </a:tabLst>
            </a:pPr>
            <a:r>
              <a:rPr lang="en-US">
                <a:latin typeface="Gill Sans MT" charset="0"/>
              </a:rPr>
              <a:t>Web-server authentication</a:t>
            </a:r>
          </a:p>
          <a:p>
            <a:pPr marL="569913" lvl="1" indent="-230188">
              <a:lnSpc>
                <a:spcPts val="2475"/>
              </a:lnSpc>
              <a:tabLst>
                <a:tab pos="225425" algn="l"/>
              </a:tabLst>
            </a:pPr>
            <a:r>
              <a:rPr lang="en-US">
                <a:latin typeface="Gill Sans MT" charset="0"/>
              </a:rPr>
              <a:t>optional client authentication</a:t>
            </a:r>
          </a:p>
          <a:p>
            <a:pPr marL="569913" lvl="1" indent="-230188">
              <a:lnSpc>
                <a:spcPts val="2475"/>
              </a:lnSpc>
              <a:tabLst>
                <a:tab pos="225425" algn="l"/>
              </a:tabLst>
            </a:pPr>
            <a:r>
              <a:rPr lang="en-US">
                <a:latin typeface="Gill Sans MT" charset="0"/>
              </a:rPr>
              <a:t>minimum hassle in doing business with new merchant</a:t>
            </a:r>
          </a:p>
          <a:p>
            <a:pPr marL="225425" indent="-225425">
              <a:lnSpc>
                <a:spcPts val="2475"/>
              </a:lnSpc>
              <a:tabLst>
                <a:tab pos="225425" algn="l"/>
              </a:tabLst>
            </a:pPr>
            <a:r>
              <a:rPr lang="en-US" sz="2400">
                <a:latin typeface="Gill Sans MT" charset="0"/>
              </a:rPr>
              <a:t>available to all TCP applications</a:t>
            </a:r>
          </a:p>
          <a:p>
            <a:pPr marL="569913" lvl="1" indent="-230188">
              <a:lnSpc>
                <a:spcPts val="2475"/>
              </a:lnSpc>
              <a:tabLst>
                <a:tab pos="225425" algn="l"/>
              </a:tabLst>
            </a:pPr>
            <a:r>
              <a:rPr lang="en-US">
                <a:latin typeface="Gill Sans MT" charset="0"/>
              </a:rPr>
              <a:t>secure socket interface</a:t>
            </a:r>
          </a:p>
        </p:txBody>
      </p:sp>
      <p:sp>
        <p:nvSpPr>
          <p:cNvPr id="2" name="TextBox 1"/>
          <p:cNvSpPr txBox="1"/>
          <p:nvPr/>
        </p:nvSpPr>
        <p:spPr>
          <a:xfrm>
            <a:off x="3196654" y="6321132"/>
            <a:ext cx="1723799" cy="400110"/>
          </a:xfrm>
          <a:prstGeom prst="rect">
            <a:avLst/>
          </a:prstGeom>
          <a:noFill/>
        </p:spPr>
        <p:txBody>
          <a:bodyPr wrap="none" rtlCol="0">
            <a:spAutoFit/>
          </a:bodyPr>
          <a:lstStyle/>
          <a:p>
            <a:r>
              <a:rPr lang="en-US" b="1" dirty="0" smtClean="0">
                <a:latin typeface="Courier New"/>
                <a:cs typeface="Courier New"/>
              </a:rPr>
              <a:t>http</a:t>
            </a:r>
            <a:r>
              <a:rPr lang="en-US" b="1" dirty="0" smtClean="0">
                <a:solidFill>
                  <a:srgbClr val="0000FF"/>
                </a:solidFill>
                <a:latin typeface="Courier New"/>
                <a:cs typeface="Courier New"/>
              </a:rPr>
              <a:t>s</a:t>
            </a:r>
            <a:r>
              <a:rPr lang="en-US" b="1" dirty="0" smtClean="0">
                <a:latin typeface="Courier New"/>
                <a:cs typeface="Courier New"/>
              </a:rPr>
              <a:t>://……</a:t>
            </a:r>
            <a:endParaRPr lang="en-US" b="1" dirty="0">
              <a:latin typeface="Courier New"/>
              <a:cs typeface="Courier New"/>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0"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063625"/>
            <a:ext cx="5684838"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7" name="Rectangle 5"/>
          <p:cNvSpPr>
            <a:spLocks noGrp="1" noChangeArrowheads="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omic Sans MS" charset="0"/>
                <a:ea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defRPr/>
            </a:pPr>
            <a:r>
              <a:rPr lang="en-US" sz="1200">
                <a:latin typeface="Arial" charset="0"/>
              </a:rPr>
              <a:t>Network Security</a:t>
            </a:r>
          </a:p>
        </p:txBody>
      </p:sp>
      <p:sp>
        <p:nvSpPr>
          <p:cNvPr id="109571" name="Rectangle 2"/>
          <p:cNvSpPr>
            <a:spLocks noGrp="1" noChangeArrowheads="1"/>
          </p:cNvSpPr>
          <p:nvPr>
            <p:ph type="title"/>
          </p:nvPr>
        </p:nvSpPr>
        <p:spPr/>
        <p:txBody>
          <a:bodyPr/>
          <a:lstStyle/>
          <a:p>
            <a:r>
              <a:rPr lang="en-US">
                <a:latin typeface="Gill Sans MT" charset="0"/>
              </a:rPr>
              <a:t>Real SSL: handshaking (4)</a:t>
            </a:r>
          </a:p>
        </p:txBody>
      </p:sp>
      <p:sp>
        <p:nvSpPr>
          <p:cNvPr id="109572" name="Rectangle 3"/>
          <p:cNvSpPr>
            <a:spLocks noGrp="1" noChangeArrowheads="1"/>
          </p:cNvSpPr>
          <p:nvPr>
            <p:ph type="body" idx="1"/>
          </p:nvPr>
        </p:nvSpPr>
        <p:spPr>
          <a:xfrm>
            <a:off x="533400" y="1600200"/>
            <a:ext cx="7772400" cy="4924425"/>
          </a:xfrm>
        </p:spPr>
        <p:txBody>
          <a:bodyPr/>
          <a:lstStyle/>
          <a:p>
            <a:pPr>
              <a:lnSpc>
                <a:spcPct val="90000"/>
              </a:lnSpc>
            </a:pPr>
            <a:r>
              <a:rPr lang="en-US">
                <a:latin typeface="Gill Sans MT" charset="0"/>
              </a:rPr>
              <a:t>why two random nonces? </a:t>
            </a:r>
          </a:p>
          <a:p>
            <a:pPr>
              <a:lnSpc>
                <a:spcPct val="90000"/>
              </a:lnSpc>
            </a:pPr>
            <a:r>
              <a:rPr lang="en-US">
                <a:latin typeface="Gill Sans MT" charset="0"/>
              </a:rPr>
              <a:t>suppose Trudy sniffs all messages between Alice &amp; Bob</a:t>
            </a:r>
          </a:p>
          <a:p>
            <a:pPr>
              <a:lnSpc>
                <a:spcPct val="90000"/>
              </a:lnSpc>
            </a:pPr>
            <a:r>
              <a:rPr lang="en-US">
                <a:latin typeface="Gill Sans MT" charset="0"/>
              </a:rPr>
              <a:t>next day, Trudy sets up TCP connection with Bob, sends exact same sequence of records</a:t>
            </a:r>
          </a:p>
          <a:p>
            <a:pPr lvl="1">
              <a:lnSpc>
                <a:spcPct val="90000"/>
              </a:lnSpc>
            </a:pPr>
            <a:r>
              <a:rPr lang="en-US">
                <a:latin typeface="Gill Sans MT" charset="0"/>
              </a:rPr>
              <a:t>Bob (Amazon) thinks Alice made two separate orders for the same thing</a:t>
            </a:r>
          </a:p>
          <a:p>
            <a:pPr lvl="1">
              <a:lnSpc>
                <a:spcPct val="90000"/>
              </a:lnSpc>
            </a:pPr>
            <a:r>
              <a:rPr lang="en-US">
                <a:latin typeface="Gill Sans MT" charset="0"/>
              </a:rPr>
              <a:t>solution: Bob sends different random nonce for each connection. This causes encryption keys to be different on the two days</a:t>
            </a:r>
          </a:p>
          <a:p>
            <a:pPr lvl="1">
              <a:lnSpc>
                <a:spcPct val="90000"/>
              </a:lnSpc>
            </a:pPr>
            <a:r>
              <a:rPr lang="en-US">
                <a:latin typeface="Gill Sans MT" charset="0"/>
              </a:rPr>
              <a:t>Trudy</a:t>
            </a:r>
            <a:r>
              <a:rPr lang="ja-JP" altLang="en-US">
                <a:latin typeface="Gill Sans MT" charset="0"/>
              </a:rPr>
              <a:t>’</a:t>
            </a:r>
            <a:r>
              <a:rPr lang="en-US" altLang="ja-JP">
                <a:latin typeface="Gill Sans MT" charset="0"/>
              </a:rPr>
              <a:t>s messages will fail Bob</a:t>
            </a:r>
            <a:r>
              <a:rPr lang="ja-JP" altLang="en-US">
                <a:latin typeface="Gill Sans MT" charset="0"/>
              </a:rPr>
              <a:t>’</a:t>
            </a:r>
            <a:r>
              <a:rPr lang="en-US" altLang="ja-JP">
                <a:latin typeface="Gill Sans MT" charset="0"/>
              </a:rPr>
              <a:t>s integrity check</a:t>
            </a:r>
          </a:p>
          <a:p>
            <a:pPr lvl="1">
              <a:lnSpc>
                <a:spcPct val="90000"/>
              </a:lnSpc>
            </a:pPr>
            <a:endParaRPr lang="en-US">
              <a:latin typeface="Gill Sans MT" charset="0"/>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1"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438" y="800100"/>
            <a:ext cx="4824412"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1" name="Rectangle 5"/>
          <p:cNvSpPr>
            <a:spLocks noGrp="1" noChangeArrowheads="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omic Sans MS" charset="0"/>
                <a:ea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defRPr/>
            </a:pPr>
            <a:r>
              <a:rPr lang="en-US" sz="1200">
                <a:latin typeface="Arial" charset="0"/>
              </a:rPr>
              <a:t>Network Security</a:t>
            </a:r>
          </a:p>
        </p:txBody>
      </p:sp>
      <p:sp>
        <p:nvSpPr>
          <p:cNvPr id="110595" name="Rectangle 2"/>
          <p:cNvSpPr>
            <a:spLocks noGrp="1" noChangeArrowheads="1"/>
          </p:cNvSpPr>
          <p:nvPr>
            <p:ph type="title"/>
          </p:nvPr>
        </p:nvSpPr>
        <p:spPr>
          <a:xfrm>
            <a:off x="533400" y="0"/>
            <a:ext cx="7772400" cy="1143000"/>
          </a:xfrm>
        </p:spPr>
        <p:txBody>
          <a:bodyPr/>
          <a:lstStyle/>
          <a:p>
            <a:r>
              <a:rPr lang="en-US">
                <a:latin typeface="Gill Sans MT" charset="0"/>
              </a:rPr>
              <a:t>SSL record protocol</a:t>
            </a:r>
          </a:p>
        </p:txBody>
      </p:sp>
      <p:grpSp>
        <p:nvGrpSpPr>
          <p:cNvPr id="110596" name="Group 3"/>
          <p:cNvGrpSpPr>
            <a:grpSpLocks/>
          </p:cNvGrpSpPr>
          <p:nvPr/>
        </p:nvGrpSpPr>
        <p:grpSpPr bwMode="auto">
          <a:xfrm>
            <a:off x="685800" y="1219200"/>
            <a:ext cx="7315200" cy="3505200"/>
            <a:chOff x="432" y="1056"/>
            <a:chExt cx="4608" cy="2208"/>
          </a:xfrm>
        </p:grpSpPr>
        <p:sp>
          <p:nvSpPr>
            <p:cNvPr id="110600" name="Rectangle 4"/>
            <p:cNvSpPr>
              <a:spLocks noChangeArrowheads="1"/>
            </p:cNvSpPr>
            <p:nvPr/>
          </p:nvSpPr>
          <p:spPr bwMode="auto">
            <a:xfrm>
              <a:off x="1776" y="1056"/>
              <a:ext cx="2400" cy="432"/>
            </a:xfrm>
            <a:prstGeom prst="rect">
              <a:avLst/>
            </a:prstGeom>
            <a:solidFill>
              <a:srgbClr val="FFFF99"/>
            </a:solidFill>
            <a:ln w="9525">
              <a:solidFill>
                <a:schemeClr val="tx1"/>
              </a:solidFill>
              <a:miter lim="800000"/>
              <a:headEnd/>
              <a:tailEnd/>
            </a:ln>
          </p:spPr>
          <p:txBody>
            <a:bodyPr wrap="none" anchor="ctr"/>
            <a:lstStyle/>
            <a:p>
              <a:pPr algn="ctr"/>
              <a:r>
                <a:rPr lang="en-US">
                  <a:latin typeface="Arial" charset="0"/>
                  <a:cs typeface="Arial" charset="0"/>
                </a:rPr>
                <a:t>data</a:t>
              </a:r>
            </a:p>
          </p:txBody>
        </p:sp>
        <p:sp>
          <p:nvSpPr>
            <p:cNvPr id="110601" name="Rectangle 5"/>
            <p:cNvSpPr>
              <a:spLocks noChangeArrowheads="1"/>
            </p:cNvSpPr>
            <p:nvPr/>
          </p:nvSpPr>
          <p:spPr bwMode="auto">
            <a:xfrm>
              <a:off x="912" y="2112"/>
              <a:ext cx="1248" cy="432"/>
            </a:xfrm>
            <a:prstGeom prst="rect">
              <a:avLst/>
            </a:prstGeom>
            <a:solidFill>
              <a:srgbClr val="FFFF99"/>
            </a:solidFill>
            <a:ln w="9525">
              <a:solidFill>
                <a:schemeClr val="tx1"/>
              </a:solidFill>
              <a:miter lim="800000"/>
              <a:headEnd/>
              <a:tailEnd/>
            </a:ln>
          </p:spPr>
          <p:txBody>
            <a:bodyPr wrap="none" anchor="ctr"/>
            <a:lstStyle/>
            <a:p>
              <a:pPr algn="ctr"/>
              <a:r>
                <a:rPr lang="en-US">
                  <a:latin typeface="Arial" charset="0"/>
                  <a:cs typeface="Arial" charset="0"/>
                </a:rPr>
                <a:t>data </a:t>
              </a:r>
            </a:p>
            <a:p>
              <a:pPr algn="ctr"/>
              <a:r>
                <a:rPr lang="en-US">
                  <a:latin typeface="Arial" charset="0"/>
                  <a:cs typeface="Arial" charset="0"/>
                </a:rPr>
                <a:t>fragment</a:t>
              </a:r>
            </a:p>
          </p:txBody>
        </p:sp>
        <p:sp>
          <p:nvSpPr>
            <p:cNvPr id="110602" name="Rectangle 6"/>
            <p:cNvSpPr>
              <a:spLocks noChangeArrowheads="1"/>
            </p:cNvSpPr>
            <p:nvPr/>
          </p:nvSpPr>
          <p:spPr bwMode="auto">
            <a:xfrm>
              <a:off x="3312" y="2112"/>
              <a:ext cx="1248" cy="432"/>
            </a:xfrm>
            <a:prstGeom prst="rect">
              <a:avLst/>
            </a:prstGeom>
            <a:solidFill>
              <a:srgbClr val="FFFF99"/>
            </a:solidFill>
            <a:ln w="9525">
              <a:solidFill>
                <a:schemeClr val="tx1"/>
              </a:solidFill>
              <a:miter lim="800000"/>
              <a:headEnd/>
              <a:tailEnd/>
            </a:ln>
          </p:spPr>
          <p:txBody>
            <a:bodyPr wrap="none" anchor="ctr"/>
            <a:lstStyle/>
            <a:p>
              <a:pPr algn="ctr"/>
              <a:r>
                <a:rPr lang="en-US">
                  <a:latin typeface="Arial" charset="0"/>
                  <a:cs typeface="Arial" charset="0"/>
                </a:rPr>
                <a:t>data </a:t>
              </a:r>
            </a:p>
            <a:p>
              <a:pPr algn="ctr"/>
              <a:r>
                <a:rPr lang="en-US">
                  <a:latin typeface="Arial" charset="0"/>
                  <a:cs typeface="Arial" charset="0"/>
                </a:rPr>
                <a:t>fragment</a:t>
              </a:r>
            </a:p>
          </p:txBody>
        </p:sp>
        <p:sp>
          <p:nvSpPr>
            <p:cNvPr id="110603" name="Rectangle 7"/>
            <p:cNvSpPr>
              <a:spLocks noChangeArrowheads="1"/>
            </p:cNvSpPr>
            <p:nvPr/>
          </p:nvSpPr>
          <p:spPr bwMode="auto">
            <a:xfrm>
              <a:off x="2160" y="2112"/>
              <a:ext cx="480" cy="432"/>
            </a:xfrm>
            <a:prstGeom prst="rect">
              <a:avLst/>
            </a:prstGeom>
            <a:solidFill>
              <a:srgbClr val="FFCCFF"/>
            </a:solidFill>
            <a:ln w="9525">
              <a:solidFill>
                <a:schemeClr val="tx1"/>
              </a:solidFill>
              <a:miter lim="800000"/>
              <a:headEnd/>
              <a:tailEnd/>
            </a:ln>
          </p:spPr>
          <p:txBody>
            <a:bodyPr wrap="none" anchor="ctr"/>
            <a:lstStyle/>
            <a:p>
              <a:pPr algn="ctr"/>
              <a:r>
                <a:rPr lang="en-US">
                  <a:latin typeface="Arial" charset="0"/>
                  <a:cs typeface="Arial" charset="0"/>
                </a:rPr>
                <a:t>MAC</a:t>
              </a:r>
            </a:p>
          </p:txBody>
        </p:sp>
        <p:sp>
          <p:nvSpPr>
            <p:cNvPr id="110604" name="Rectangle 8"/>
            <p:cNvSpPr>
              <a:spLocks noChangeArrowheads="1"/>
            </p:cNvSpPr>
            <p:nvPr/>
          </p:nvSpPr>
          <p:spPr bwMode="auto">
            <a:xfrm>
              <a:off x="4560" y="2112"/>
              <a:ext cx="480" cy="432"/>
            </a:xfrm>
            <a:prstGeom prst="rect">
              <a:avLst/>
            </a:prstGeom>
            <a:solidFill>
              <a:srgbClr val="FFCCFF"/>
            </a:solidFill>
            <a:ln w="9525">
              <a:solidFill>
                <a:schemeClr val="tx1"/>
              </a:solidFill>
              <a:miter lim="800000"/>
              <a:headEnd/>
              <a:tailEnd/>
            </a:ln>
          </p:spPr>
          <p:txBody>
            <a:bodyPr wrap="none" anchor="ctr"/>
            <a:lstStyle/>
            <a:p>
              <a:pPr algn="ctr"/>
              <a:r>
                <a:rPr lang="en-US">
                  <a:latin typeface="Arial" charset="0"/>
                  <a:cs typeface="Arial" charset="0"/>
                </a:rPr>
                <a:t>MAC</a:t>
              </a:r>
            </a:p>
          </p:txBody>
        </p:sp>
        <p:sp>
          <p:nvSpPr>
            <p:cNvPr id="110605" name="Rectangle 9"/>
            <p:cNvSpPr>
              <a:spLocks noChangeArrowheads="1"/>
            </p:cNvSpPr>
            <p:nvPr/>
          </p:nvSpPr>
          <p:spPr bwMode="auto">
            <a:xfrm>
              <a:off x="912" y="2832"/>
              <a:ext cx="1728" cy="432"/>
            </a:xfrm>
            <a:prstGeom prst="rect">
              <a:avLst/>
            </a:prstGeom>
            <a:solidFill>
              <a:srgbClr val="CCFFCC"/>
            </a:solidFill>
            <a:ln w="9525">
              <a:solidFill>
                <a:schemeClr val="tx1"/>
              </a:solidFill>
              <a:miter lim="800000"/>
              <a:headEnd/>
              <a:tailEnd/>
            </a:ln>
          </p:spPr>
          <p:txBody>
            <a:bodyPr wrap="none" anchor="ctr"/>
            <a:lstStyle/>
            <a:p>
              <a:pPr algn="ctr"/>
              <a:r>
                <a:rPr lang="en-US">
                  <a:latin typeface="Arial" charset="0"/>
                  <a:cs typeface="Arial" charset="0"/>
                </a:rPr>
                <a:t>encrypted</a:t>
              </a:r>
            </a:p>
            <a:p>
              <a:pPr algn="ctr"/>
              <a:r>
                <a:rPr lang="en-US">
                  <a:latin typeface="Arial" charset="0"/>
                  <a:cs typeface="Arial" charset="0"/>
                </a:rPr>
                <a:t>data and MAC</a:t>
              </a:r>
            </a:p>
          </p:txBody>
        </p:sp>
        <p:sp>
          <p:nvSpPr>
            <p:cNvPr id="110606" name="Rectangle 10"/>
            <p:cNvSpPr>
              <a:spLocks noChangeArrowheads="1"/>
            </p:cNvSpPr>
            <p:nvPr/>
          </p:nvSpPr>
          <p:spPr bwMode="auto">
            <a:xfrm>
              <a:off x="3312" y="2832"/>
              <a:ext cx="1728" cy="432"/>
            </a:xfrm>
            <a:prstGeom prst="rect">
              <a:avLst/>
            </a:prstGeom>
            <a:solidFill>
              <a:srgbClr val="CCFFCC"/>
            </a:solidFill>
            <a:ln w="9525">
              <a:solidFill>
                <a:schemeClr val="tx1"/>
              </a:solidFill>
              <a:miter lim="800000"/>
              <a:headEnd/>
              <a:tailEnd/>
            </a:ln>
          </p:spPr>
          <p:txBody>
            <a:bodyPr wrap="none" anchor="ctr"/>
            <a:lstStyle/>
            <a:p>
              <a:pPr algn="ctr"/>
              <a:r>
                <a:rPr lang="en-US">
                  <a:latin typeface="Arial" charset="0"/>
                  <a:cs typeface="Arial" charset="0"/>
                </a:rPr>
                <a:t>encrypted</a:t>
              </a:r>
            </a:p>
            <a:p>
              <a:pPr algn="ctr"/>
              <a:r>
                <a:rPr lang="en-US">
                  <a:latin typeface="Arial" charset="0"/>
                  <a:cs typeface="Arial" charset="0"/>
                </a:rPr>
                <a:t>data and MAC</a:t>
              </a:r>
            </a:p>
          </p:txBody>
        </p:sp>
        <p:sp>
          <p:nvSpPr>
            <p:cNvPr id="110607" name="Rectangle 11"/>
            <p:cNvSpPr>
              <a:spLocks noChangeArrowheads="1"/>
            </p:cNvSpPr>
            <p:nvPr/>
          </p:nvSpPr>
          <p:spPr bwMode="auto">
            <a:xfrm>
              <a:off x="2832" y="2832"/>
              <a:ext cx="480" cy="432"/>
            </a:xfrm>
            <a:prstGeom prst="rect">
              <a:avLst/>
            </a:prstGeom>
            <a:solidFill>
              <a:schemeClr val="hlink"/>
            </a:solidFill>
            <a:ln w="9525">
              <a:solidFill>
                <a:schemeClr val="tx1"/>
              </a:solidFill>
              <a:miter lim="800000"/>
              <a:headEnd/>
              <a:tailEnd/>
            </a:ln>
          </p:spPr>
          <p:txBody>
            <a:bodyPr wrap="none" anchor="ctr"/>
            <a:lstStyle/>
            <a:p>
              <a:pPr algn="ctr"/>
              <a:r>
                <a:rPr lang="en-US" sz="1600">
                  <a:latin typeface="Arial" charset="0"/>
                  <a:cs typeface="Arial" charset="0"/>
                </a:rPr>
                <a:t>record</a:t>
              </a:r>
            </a:p>
            <a:p>
              <a:pPr algn="ctr"/>
              <a:r>
                <a:rPr lang="en-US" sz="1600">
                  <a:latin typeface="Arial" charset="0"/>
                  <a:cs typeface="Arial" charset="0"/>
                </a:rPr>
                <a:t>header</a:t>
              </a:r>
            </a:p>
          </p:txBody>
        </p:sp>
        <p:sp>
          <p:nvSpPr>
            <p:cNvPr id="110608" name="Rectangle 12"/>
            <p:cNvSpPr>
              <a:spLocks noChangeArrowheads="1"/>
            </p:cNvSpPr>
            <p:nvPr/>
          </p:nvSpPr>
          <p:spPr bwMode="auto">
            <a:xfrm>
              <a:off x="432" y="2832"/>
              <a:ext cx="480" cy="432"/>
            </a:xfrm>
            <a:prstGeom prst="rect">
              <a:avLst/>
            </a:prstGeom>
            <a:solidFill>
              <a:schemeClr val="hlink"/>
            </a:solidFill>
            <a:ln w="9525">
              <a:solidFill>
                <a:schemeClr val="tx1"/>
              </a:solidFill>
              <a:miter lim="800000"/>
              <a:headEnd/>
              <a:tailEnd/>
            </a:ln>
          </p:spPr>
          <p:txBody>
            <a:bodyPr wrap="none" anchor="ctr"/>
            <a:lstStyle/>
            <a:p>
              <a:pPr algn="ctr"/>
              <a:r>
                <a:rPr lang="en-US" sz="1600">
                  <a:latin typeface="Arial" charset="0"/>
                  <a:cs typeface="Arial" charset="0"/>
                </a:rPr>
                <a:t>record</a:t>
              </a:r>
            </a:p>
            <a:p>
              <a:pPr algn="ctr"/>
              <a:r>
                <a:rPr lang="en-US" sz="1600">
                  <a:latin typeface="Arial" charset="0"/>
                  <a:cs typeface="Arial" charset="0"/>
                </a:rPr>
                <a:t>header</a:t>
              </a:r>
            </a:p>
          </p:txBody>
        </p:sp>
        <p:sp>
          <p:nvSpPr>
            <p:cNvPr id="110609" name="Line 13"/>
            <p:cNvSpPr>
              <a:spLocks noChangeShapeType="1"/>
            </p:cNvSpPr>
            <p:nvPr/>
          </p:nvSpPr>
          <p:spPr bwMode="auto">
            <a:xfrm>
              <a:off x="912" y="2544"/>
              <a:ext cx="0"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0610" name="Line 14"/>
            <p:cNvSpPr>
              <a:spLocks noChangeShapeType="1"/>
            </p:cNvSpPr>
            <p:nvPr/>
          </p:nvSpPr>
          <p:spPr bwMode="auto">
            <a:xfrm>
              <a:off x="2640" y="2544"/>
              <a:ext cx="0"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0611" name="Line 15"/>
            <p:cNvSpPr>
              <a:spLocks noChangeShapeType="1"/>
            </p:cNvSpPr>
            <p:nvPr/>
          </p:nvSpPr>
          <p:spPr bwMode="auto">
            <a:xfrm>
              <a:off x="3312" y="2544"/>
              <a:ext cx="0"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0612" name="Line 16"/>
            <p:cNvSpPr>
              <a:spLocks noChangeShapeType="1"/>
            </p:cNvSpPr>
            <p:nvPr/>
          </p:nvSpPr>
          <p:spPr bwMode="auto">
            <a:xfrm>
              <a:off x="5040" y="2544"/>
              <a:ext cx="0" cy="288"/>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0613" name="Line 17"/>
            <p:cNvSpPr>
              <a:spLocks noChangeShapeType="1"/>
            </p:cNvSpPr>
            <p:nvPr/>
          </p:nvSpPr>
          <p:spPr bwMode="auto">
            <a:xfrm flipH="1">
              <a:off x="912" y="1488"/>
              <a:ext cx="864"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0614" name="Line 18"/>
            <p:cNvSpPr>
              <a:spLocks noChangeShapeType="1"/>
            </p:cNvSpPr>
            <p:nvPr/>
          </p:nvSpPr>
          <p:spPr bwMode="auto">
            <a:xfrm flipH="1">
              <a:off x="2160" y="1488"/>
              <a:ext cx="960"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0615" name="Line 19"/>
            <p:cNvSpPr>
              <a:spLocks noChangeShapeType="1"/>
            </p:cNvSpPr>
            <p:nvPr/>
          </p:nvSpPr>
          <p:spPr bwMode="auto">
            <a:xfrm>
              <a:off x="3120" y="1488"/>
              <a:ext cx="192"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10616" name="Line 20"/>
            <p:cNvSpPr>
              <a:spLocks noChangeShapeType="1"/>
            </p:cNvSpPr>
            <p:nvPr/>
          </p:nvSpPr>
          <p:spPr bwMode="auto">
            <a:xfrm>
              <a:off x="4176" y="1488"/>
              <a:ext cx="384" cy="62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0597" name="Text Box 21"/>
          <p:cNvSpPr txBox="1">
            <a:spLocks noChangeArrowheads="1"/>
          </p:cNvSpPr>
          <p:nvPr/>
        </p:nvSpPr>
        <p:spPr bwMode="auto">
          <a:xfrm>
            <a:off x="825500" y="5029200"/>
            <a:ext cx="5691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2400" i="1">
                <a:solidFill>
                  <a:srgbClr val="C00000"/>
                </a:solidFill>
                <a:latin typeface="Gill Sans MT" charset="0"/>
              </a:rPr>
              <a:t>record header:  </a:t>
            </a:r>
            <a:r>
              <a:rPr lang="en-US" sz="2400">
                <a:latin typeface="Gill Sans MT" charset="0"/>
              </a:rPr>
              <a:t>content type; version; length </a:t>
            </a:r>
          </a:p>
        </p:txBody>
      </p:sp>
      <p:sp>
        <p:nvSpPr>
          <p:cNvPr id="110598" name="Text Box 22"/>
          <p:cNvSpPr txBox="1">
            <a:spLocks noChangeArrowheads="1"/>
          </p:cNvSpPr>
          <p:nvPr/>
        </p:nvSpPr>
        <p:spPr bwMode="auto">
          <a:xfrm>
            <a:off x="1836738" y="5524500"/>
            <a:ext cx="5921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2400" i="1">
                <a:solidFill>
                  <a:srgbClr val="C00000"/>
                </a:solidFill>
                <a:latin typeface="Gill Sans MT" charset="0"/>
              </a:rPr>
              <a:t>MAC:  </a:t>
            </a:r>
            <a:r>
              <a:rPr lang="en-US" sz="2400">
                <a:latin typeface="Gill Sans MT" charset="0"/>
              </a:rPr>
              <a:t>includes sequence number, MAC key M</a:t>
            </a:r>
            <a:r>
              <a:rPr lang="en-US" sz="2400" baseline="-25000">
                <a:latin typeface="Gill Sans MT" charset="0"/>
              </a:rPr>
              <a:t>x</a:t>
            </a:r>
          </a:p>
        </p:txBody>
      </p:sp>
      <p:sp>
        <p:nvSpPr>
          <p:cNvPr id="110599" name="Text Box 23"/>
          <p:cNvSpPr txBox="1">
            <a:spLocks noChangeArrowheads="1"/>
          </p:cNvSpPr>
          <p:nvPr/>
        </p:nvSpPr>
        <p:spPr bwMode="auto">
          <a:xfrm>
            <a:off x="1374775" y="5951538"/>
            <a:ext cx="6577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2400" i="1">
                <a:solidFill>
                  <a:srgbClr val="C00000"/>
                </a:solidFill>
                <a:latin typeface="Gill Sans MT" charset="0"/>
              </a:rPr>
              <a:t>fragment:  </a:t>
            </a:r>
            <a:r>
              <a:rPr lang="en-US" sz="2400">
                <a:latin typeface="Gill Sans MT" charset="0"/>
              </a:rPr>
              <a:t>each SSL fragment 2</a:t>
            </a:r>
            <a:r>
              <a:rPr lang="en-US" sz="2400" baseline="30000">
                <a:latin typeface="Gill Sans MT" charset="0"/>
              </a:rPr>
              <a:t>14</a:t>
            </a:r>
            <a:r>
              <a:rPr lang="en-US" sz="2400">
                <a:latin typeface="Gill Sans MT" charset="0"/>
              </a:rPr>
              <a:t> bytes (~16 Kbytes)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omic Sans MS" charset="0"/>
                <a:ea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defRPr/>
            </a:pPr>
            <a:r>
              <a:rPr lang="en-US" sz="1200">
                <a:latin typeface="Arial" charset="0"/>
              </a:rPr>
              <a:t>Network Security</a:t>
            </a:r>
          </a:p>
        </p:txBody>
      </p:sp>
      <p:sp>
        <p:nvSpPr>
          <p:cNvPr id="111618" name="Rectangle 2"/>
          <p:cNvSpPr>
            <a:spLocks noGrp="1" noChangeArrowheads="1"/>
          </p:cNvSpPr>
          <p:nvPr>
            <p:ph type="title"/>
          </p:nvPr>
        </p:nvSpPr>
        <p:spPr>
          <a:xfrm>
            <a:off x="533400" y="0"/>
            <a:ext cx="7772400" cy="1143000"/>
          </a:xfrm>
        </p:spPr>
        <p:txBody>
          <a:bodyPr/>
          <a:lstStyle/>
          <a:p>
            <a:r>
              <a:rPr lang="en-US">
                <a:latin typeface="Gill Sans MT" charset="0"/>
              </a:rPr>
              <a:t>SSL record format</a:t>
            </a:r>
          </a:p>
        </p:txBody>
      </p:sp>
      <p:grpSp>
        <p:nvGrpSpPr>
          <p:cNvPr id="111619" name="Group 3"/>
          <p:cNvGrpSpPr>
            <a:grpSpLocks/>
          </p:cNvGrpSpPr>
          <p:nvPr/>
        </p:nvGrpSpPr>
        <p:grpSpPr bwMode="auto">
          <a:xfrm>
            <a:off x="1357313" y="1397000"/>
            <a:ext cx="6708775" cy="3744913"/>
            <a:chOff x="862" y="996"/>
            <a:chExt cx="4226" cy="2574"/>
          </a:xfrm>
        </p:grpSpPr>
        <p:grpSp>
          <p:nvGrpSpPr>
            <p:cNvPr id="111622" name="Group 4"/>
            <p:cNvGrpSpPr>
              <a:grpSpLocks/>
            </p:cNvGrpSpPr>
            <p:nvPr/>
          </p:nvGrpSpPr>
          <p:grpSpPr bwMode="auto">
            <a:xfrm>
              <a:off x="862" y="1246"/>
              <a:ext cx="4226" cy="2324"/>
              <a:chOff x="862" y="1139"/>
              <a:chExt cx="4226" cy="2324"/>
            </a:xfrm>
          </p:grpSpPr>
          <p:sp>
            <p:nvSpPr>
              <p:cNvPr id="111626" name="Rectangle 5"/>
              <p:cNvSpPr>
                <a:spLocks noChangeArrowheads="1"/>
              </p:cNvSpPr>
              <p:nvPr/>
            </p:nvSpPr>
            <p:spPr bwMode="auto">
              <a:xfrm>
                <a:off x="864" y="1139"/>
                <a:ext cx="4224" cy="1968"/>
              </a:xfrm>
              <a:prstGeom prst="rect">
                <a:avLst/>
              </a:prstGeom>
              <a:solidFill>
                <a:schemeClr val="hlink"/>
              </a:solidFill>
              <a:ln w="9525">
                <a:solidFill>
                  <a:schemeClr val="tx1"/>
                </a:solidFill>
                <a:miter lim="800000"/>
                <a:headEnd/>
                <a:tailEnd/>
              </a:ln>
            </p:spPr>
            <p:txBody>
              <a:bodyPr wrap="none" anchor="ctr"/>
              <a:lstStyle/>
              <a:p>
                <a:endParaRPr lang="en-US">
                  <a:latin typeface="Arial" charset="0"/>
                  <a:cs typeface="Arial" charset="0"/>
                </a:endParaRPr>
              </a:p>
            </p:txBody>
          </p:sp>
          <p:sp>
            <p:nvSpPr>
              <p:cNvPr id="111627" name="Rectangle 6"/>
              <p:cNvSpPr>
                <a:spLocks noChangeArrowheads="1"/>
              </p:cNvSpPr>
              <p:nvPr/>
            </p:nvSpPr>
            <p:spPr bwMode="auto">
              <a:xfrm>
                <a:off x="864" y="1139"/>
                <a:ext cx="768" cy="432"/>
              </a:xfrm>
              <a:prstGeom prst="rect">
                <a:avLst/>
              </a:prstGeom>
              <a:solidFill>
                <a:srgbClr val="FFFF99"/>
              </a:solidFill>
              <a:ln w="9525">
                <a:solidFill>
                  <a:schemeClr val="tx1"/>
                </a:solidFill>
                <a:miter lim="800000"/>
                <a:headEnd/>
                <a:tailEnd/>
              </a:ln>
            </p:spPr>
            <p:txBody>
              <a:bodyPr wrap="none" anchor="ctr"/>
              <a:lstStyle/>
              <a:p>
                <a:endParaRPr lang="en-US">
                  <a:latin typeface="Arial" charset="0"/>
                  <a:cs typeface="Arial" charset="0"/>
                </a:endParaRPr>
              </a:p>
            </p:txBody>
          </p:sp>
          <p:sp>
            <p:nvSpPr>
              <p:cNvPr id="111628" name="Rectangle 7"/>
              <p:cNvSpPr>
                <a:spLocks noChangeArrowheads="1"/>
              </p:cNvSpPr>
              <p:nvPr/>
            </p:nvSpPr>
            <p:spPr bwMode="auto">
              <a:xfrm>
                <a:off x="1632" y="1139"/>
                <a:ext cx="1392" cy="432"/>
              </a:xfrm>
              <a:prstGeom prst="rect">
                <a:avLst/>
              </a:prstGeom>
              <a:solidFill>
                <a:srgbClr val="FFFF99"/>
              </a:solidFill>
              <a:ln w="9525">
                <a:solidFill>
                  <a:schemeClr val="tx1"/>
                </a:solidFill>
                <a:miter lim="800000"/>
                <a:headEnd/>
                <a:tailEnd/>
              </a:ln>
            </p:spPr>
            <p:txBody>
              <a:bodyPr wrap="none" anchor="ctr"/>
              <a:lstStyle/>
              <a:p>
                <a:endParaRPr lang="en-US">
                  <a:latin typeface="Arial" charset="0"/>
                  <a:cs typeface="Arial" charset="0"/>
                </a:endParaRPr>
              </a:p>
            </p:txBody>
          </p:sp>
          <p:sp>
            <p:nvSpPr>
              <p:cNvPr id="111629" name="Rectangle 8"/>
              <p:cNvSpPr>
                <a:spLocks noChangeArrowheads="1"/>
              </p:cNvSpPr>
              <p:nvPr/>
            </p:nvSpPr>
            <p:spPr bwMode="auto">
              <a:xfrm>
                <a:off x="3024" y="1139"/>
                <a:ext cx="1392" cy="432"/>
              </a:xfrm>
              <a:prstGeom prst="rect">
                <a:avLst/>
              </a:prstGeom>
              <a:solidFill>
                <a:srgbClr val="FFFF99"/>
              </a:solidFill>
              <a:ln w="9525">
                <a:solidFill>
                  <a:schemeClr val="tx1"/>
                </a:solidFill>
                <a:miter lim="800000"/>
                <a:headEnd/>
                <a:tailEnd/>
              </a:ln>
            </p:spPr>
            <p:txBody>
              <a:bodyPr wrap="none" anchor="ctr"/>
              <a:lstStyle/>
              <a:p>
                <a:endParaRPr lang="en-US">
                  <a:latin typeface="Arial" charset="0"/>
                  <a:cs typeface="Arial" charset="0"/>
                </a:endParaRPr>
              </a:p>
            </p:txBody>
          </p:sp>
          <p:sp>
            <p:nvSpPr>
              <p:cNvPr id="111630" name="Rectangle 9"/>
              <p:cNvSpPr>
                <a:spLocks noChangeArrowheads="1"/>
              </p:cNvSpPr>
              <p:nvPr/>
            </p:nvSpPr>
            <p:spPr bwMode="auto">
              <a:xfrm>
                <a:off x="862" y="3004"/>
                <a:ext cx="4224" cy="459"/>
              </a:xfrm>
              <a:prstGeom prst="rect">
                <a:avLst/>
              </a:prstGeom>
              <a:solidFill>
                <a:srgbClr val="CCFFFF"/>
              </a:solidFill>
              <a:ln w="9525">
                <a:solidFill>
                  <a:schemeClr val="tx1"/>
                </a:solidFill>
                <a:miter lim="800000"/>
                <a:headEnd/>
                <a:tailEnd/>
              </a:ln>
            </p:spPr>
            <p:txBody>
              <a:bodyPr wrap="none" anchor="ctr"/>
              <a:lstStyle/>
              <a:p>
                <a:endParaRPr lang="en-US">
                  <a:latin typeface="Arial" charset="0"/>
                  <a:cs typeface="Arial" charset="0"/>
                </a:endParaRPr>
              </a:p>
            </p:txBody>
          </p:sp>
          <p:sp>
            <p:nvSpPr>
              <p:cNvPr id="111631" name="Text Box 10"/>
              <p:cNvSpPr txBox="1">
                <a:spLocks noChangeArrowheads="1"/>
              </p:cNvSpPr>
              <p:nvPr/>
            </p:nvSpPr>
            <p:spPr bwMode="auto">
              <a:xfrm>
                <a:off x="958" y="1150"/>
                <a:ext cx="645" cy="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lnSpc>
                    <a:spcPts val="2000"/>
                  </a:lnSpc>
                </a:pPr>
                <a:r>
                  <a:rPr lang="en-US">
                    <a:latin typeface="Arial" charset="0"/>
                    <a:cs typeface="Arial" charset="0"/>
                  </a:rPr>
                  <a:t>content</a:t>
                </a:r>
              </a:p>
              <a:p>
                <a:pPr algn="ctr">
                  <a:lnSpc>
                    <a:spcPts val="2000"/>
                  </a:lnSpc>
                </a:pPr>
                <a:r>
                  <a:rPr lang="en-US">
                    <a:latin typeface="Arial" charset="0"/>
                    <a:cs typeface="Arial" charset="0"/>
                  </a:rPr>
                  <a:t>type</a:t>
                </a:r>
              </a:p>
            </p:txBody>
          </p:sp>
          <p:sp>
            <p:nvSpPr>
              <p:cNvPr id="111632" name="Text Box 11"/>
              <p:cNvSpPr txBox="1">
                <a:spLocks noChangeArrowheads="1"/>
              </p:cNvSpPr>
              <p:nvPr/>
            </p:nvSpPr>
            <p:spPr bwMode="auto">
              <a:xfrm>
                <a:off x="1814" y="1246"/>
                <a:ext cx="982"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a:latin typeface="Arial" charset="0"/>
                    <a:cs typeface="Arial" charset="0"/>
                  </a:rPr>
                  <a:t>SSL version</a:t>
                </a:r>
              </a:p>
            </p:txBody>
          </p:sp>
          <p:sp>
            <p:nvSpPr>
              <p:cNvPr id="111633" name="Text Box 12"/>
              <p:cNvSpPr txBox="1">
                <a:spLocks noChangeArrowheads="1"/>
              </p:cNvSpPr>
              <p:nvPr/>
            </p:nvSpPr>
            <p:spPr bwMode="auto">
              <a:xfrm>
                <a:off x="3441" y="1226"/>
                <a:ext cx="557"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a:latin typeface="Arial" charset="0"/>
                    <a:cs typeface="Arial" charset="0"/>
                  </a:rPr>
                  <a:t>length</a:t>
                </a:r>
              </a:p>
            </p:txBody>
          </p:sp>
          <p:sp>
            <p:nvSpPr>
              <p:cNvPr id="111634" name="Text Box 13"/>
              <p:cNvSpPr txBox="1">
                <a:spLocks noChangeArrowheads="1"/>
              </p:cNvSpPr>
              <p:nvPr/>
            </p:nvSpPr>
            <p:spPr bwMode="auto">
              <a:xfrm>
                <a:off x="2553" y="3084"/>
                <a:ext cx="476"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a:latin typeface="Arial" charset="0"/>
                    <a:cs typeface="Arial" charset="0"/>
                  </a:rPr>
                  <a:t>MAC</a:t>
                </a:r>
              </a:p>
            </p:txBody>
          </p:sp>
          <p:sp>
            <p:nvSpPr>
              <p:cNvPr id="111635" name="Text Box 14"/>
              <p:cNvSpPr txBox="1">
                <a:spLocks noChangeArrowheads="1"/>
              </p:cNvSpPr>
              <p:nvPr/>
            </p:nvSpPr>
            <p:spPr bwMode="auto">
              <a:xfrm>
                <a:off x="2576" y="1983"/>
                <a:ext cx="430"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a:latin typeface="Arial" charset="0"/>
                    <a:cs typeface="Arial" charset="0"/>
                  </a:rPr>
                  <a:t>data</a:t>
                </a:r>
              </a:p>
            </p:txBody>
          </p:sp>
        </p:grpSp>
        <p:sp>
          <p:nvSpPr>
            <p:cNvPr id="111623" name="Text Box 15"/>
            <p:cNvSpPr txBox="1">
              <a:spLocks noChangeArrowheads="1"/>
            </p:cNvSpPr>
            <p:nvPr/>
          </p:nvSpPr>
          <p:spPr bwMode="auto">
            <a:xfrm>
              <a:off x="930" y="996"/>
              <a:ext cx="556"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a:latin typeface="Arial" charset="0"/>
                  <a:cs typeface="Arial" charset="0"/>
                </a:rPr>
                <a:t>1 byte</a:t>
              </a:r>
            </a:p>
          </p:txBody>
        </p:sp>
        <p:sp>
          <p:nvSpPr>
            <p:cNvPr id="111624" name="Text Box 16"/>
            <p:cNvSpPr txBox="1">
              <a:spLocks noChangeArrowheads="1"/>
            </p:cNvSpPr>
            <p:nvPr/>
          </p:nvSpPr>
          <p:spPr bwMode="auto">
            <a:xfrm>
              <a:off x="2010" y="1007"/>
              <a:ext cx="636"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a:latin typeface="Arial" charset="0"/>
                  <a:cs typeface="Arial" charset="0"/>
                </a:rPr>
                <a:t>2 bytes</a:t>
              </a:r>
            </a:p>
          </p:txBody>
        </p:sp>
        <p:sp>
          <p:nvSpPr>
            <p:cNvPr id="111625" name="Text Box 17"/>
            <p:cNvSpPr txBox="1">
              <a:spLocks noChangeArrowheads="1"/>
            </p:cNvSpPr>
            <p:nvPr/>
          </p:nvSpPr>
          <p:spPr bwMode="auto">
            <a:xfrm>
              <a:off x="3350" y="1007"/>
              <a:ext cx="636" cy="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a:latin typeface="Arial" charset="0"/>
                  <a:cs typeface="Arial" charset="0"/>
                </a:rPr>
                <a:t>3 bytes</a:t>
              </a:r>
            </a:p>
          </p:txBody>
        </p:sp>
      </p:grpSp>
      <p:sp>
        <p:nvSpPr>
          <p:cNvPr id="111620" name="Text Box 18"/>
          <p:cNvSpPr txBox="1">
            <a:spLocks noChangeArrowheads="1"/>
          </p:cNvSpPr>
          <p:nvPr/>
        </p:nvSpPr>
        <p:spPr bwMode="auto">
          <a:xfrm>
            <a:off x="1384300" y="5468938"/>
            <a:ext cx="61690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2400">
                <a:latin typeface="Gill Sans MT" charset="0"/>
              </a:rPr>
              <a:t>data and MAC encrypted (symmetric algorithm)</a:t>
            </a:r>
          </a:p>
        </p:txBody>
      </p:sp>
      <p:pic>
        <p:nvPicPr>
          <p:cNvPr id="111621" name="Picture 22"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725" y="798513"/>
            <a:ext cx="4570413"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4"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 y="1052513"/>
            <a:ext cx="3519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5"/>
          <p:cNvSpPr>
            <a:spLocks noGrp="1" noChangeArrowheads="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omic Sans MS" charset="0"/>
                <a:ea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defRPr/>
            </a:pPr>
            <a:r>
              <a:rPr lang="en-US" sz="1200">
                <a:latin typeface="Arial" charset="0"/>
              </a:rPr>
              <a:t>Network Security</a:t>
            </a:r>
          </a:p>
        </p:txBody>
      </p:sp>
      <p:sp>
        <p:nvSpPr>
          <p:cNvPr id="113667" name="Rectangle 2"/>
          <p:cNvSpPr>
            <a:spLocks noGrp="1" noChangeArrowheads="1"/>
          </p:cNvSpPr>
          <p:nvPr>
            <p:ph type="title"/>
          </p:nvPr>
        </p:nvSpPr>
        <p:spPr/>
        <p:txBody>
          <a:bodyPr/>
          <a:lstStyle/>
          <a:p>
            <a:r>
              <a:rPr lang="en-US" dirty="0" smtClean="0">
                <a:latin typeface="Gill Sans MT" charset="0"/>
              </a:rPr>
              <a:t>Real SSL handshake</a:t>
            </a:r>
            <a:endParaRPr lang="en-US" dirty="0">
              <a:latin typeface="Gill Sans MT" charset="0"/>
            </a:endParaRPr>
          </a:p>
        </p:txBody>
      </p:sp>
      <p:sp>
        <p:nvSpPr>
          <p:cNvPr id="113668" name="Rectangle 3"/>
          <p:cNvSpPr>
            <a:spLocks noGrp="1" noChangeArrowheads="1"/>
          </p:cNvSpPr>
          <p:nvPr>
            <p:ph type="body" idx="1"/>
          </p:nvPr>
        </p:nvSpPr>
        <p:spPr>
          <a:xfrm>
            <a:off x="520306" y="1406548"/>
            <a:ext cx="8474758" cy="4648200"/>
          </a:xfrm>
        </p:spPr>
        <p:txBody>
          <a:bodyPr/>
          <a:lstStyle/>
          <a:p>
            <a:r>
              <a:rPr lang="en-US" sz="1700" dirty="0"/>
              <a:t>The client sends a list of cryptographic algorithms it supports, along with a </a:t>
            </a:r>
            <a:r>
              <a:rPr lang="en-US" sz="1700" b="1" dirty="0">
                <a:solidFill>
                  <a:srgbClr val="0000FF"/>
                </a:solidFill>
              </a:rPr>
              <a:t>client</a:t>
            </a:r>
            <a:r>
              <a:rPr lang="en-US" sz="1700" dirty="0">
                <a:solidFill>
                  <a:srgbClr val="0000FF"/>
                </a:solidFill>
              </a:rPr>
              <a:t> </a:t>
            </a:r>
            <a:r>
              <a:rPr lang="en-US" sz="1700" b="1" dirty="0" smtClean="0">
                <a:solidFill>
                  <a:srgbClr val="0000FF"/>
                </a:solidFill>
              </a:rPr>
              <a:t>nonce</a:t>
            </a:r>
            <a:endParaRPr lang="en-US" sz="1700" dirty="0"/>
          </a:p>
          <a:p>
            <a:r>
              <a:rPr lang="en-US" sz="1700" dirty="0"/>
              <a:t>From the list, the server chooses a symmetric algorithm (for example, AES), a public key algorithm (for example, RSA with a specific key length), and a MAC algorithm. It sends back to the client its choices, as well as a certificate and a </a:t>
            </a:r>
            <a:r>
              <a:rPr lang="en-US" sz="1700" b="1" dirty="0">
                <a:solidFill>
                  <a:srgbClr val="0000FF"/>
                </a:solidFill>
              </a:rPr>
              <a:t>server </a:t>
            </a:r>
            <a:r>
              <a:rPr lang="en-US" sz="1700" b="1" dirty="0" smtClean="0">
                <a:solidFill>
                  <a:srgbClr val="0000FF"/>
                </a:solidFill>
              </a:rPr>
              <a:t>nonce</a:t>
            </a:r>
            <a:endParaRPr lang="en-US" sz="1700" b="1" dirty="0">
              <a:solidFill>
                <a:srgbClr val="0000FF"/>
              </a:solidFill>
            </a:endParaRPr>
          </a:p>
          <a:p>
            <a:r>
              <a:rPr lang="en-US" sz="1700" dirty="0"/>
              <a:t>The client verifies the certificate, extracts the server’s public key, generates a Pre-Master Secret (PMS), encrypts the PMS with the server’s public key, and sends the encrypted PMS to the server. </a:t>
            </a:r>
          </a:p>
          <a:p>
            <a:r>
              <a:rPr lang="en-US" sz="1700" dirty="0"/>
              <a:t>Using the same key derivation function (as specified by the SSL standard), the client and server independently compute the Master Secret (MS) from the PMS and </a:t>
            </a:r>
            <a:r>
              <a:rPr lang="en-US" sz="1700" dirty="0" err="1"/>
              <a:t>nonces</a:t>
            </a:r>
            <a:r>
              <a:rPr lang="en-US" sz="1700" dirty="0"/>
              <a:t>. The MS is then sliced up to generate the two encryption and two MAC keys. Furthermore, when the chosen symmetric cipher employs CBC (such as 3DES or AES), then two Initialization Vectors (IVs)—one for each side of the connection—are also obtained from the MS. Henceforth, all messages sent between client and server are encrypted and authenticated (with the MAC). </a:t>
            </a:r>
          </a:p>
          <a:p>
            <a:r>
              <a:rPr lang="en-US" sz="1700" dirty="0"/>
              <a:t>The client sends a MAC of all the handshake messages. </a:t>
            </a:r>
          </a:p>
          <a:p>
            <a:r>
              <a:rPr lang="en-US" sz="1700" dirty="0"/>
              <a:t>The server sends a MAC of all the handshake messages. </a:t>
            </a:r>
          </a:p>
          <a:p>
            <a:r>
              <a:rPr lang="en-US" sz="2000" dirty="0" smtClean="0"/>
              <a:t>Why </a:t>
            </a:r>
            <a:r>
              <a:rPr lang="en-US" sz="2000" dirty="0" err="1" smtClean="0"/>
              <a:t>nonces</a:t>
            </a:r>
            <a:r>
              <a:rPr lang="en-US" sz="2000" dirty="0" smtClean="0"/>
              <a:t>???</a:t>
            </a:r>
          </a:p>
          <a:p>
            <a:pPr lvl="1"/>
            <a:r>
              <a:rPr lang="en-US" sz="1800" dirty="0" smtClean="0"/>
              <a:t>Prevent </a:t>
            </a:r>
            <a:r>
              <a:rPr lang="en-US" sz="1800" b="1" dirty="0" smtClean="0">
                <a:solidFill>
                  <a:srgbClr val="0000FF"/>
                </a:solidFill>
              </a:rPr>
              <a:t>connection replay attack</a:t>
            </a:r>
            <a:r>
              <a:rPr lang="en-US" sz="1800" dirty="0" smtClean="0"/>
              <a:t>: Trudy sniffs all messages and replay them the next day</a:t>
            </a:r>
            <a:endParaRPr lang="en-US" sz="1800" b="1" dirty="0" smtClean="0">
              <a:solidFill>
                <a:srgbClr val="0000FF"/>
              </a:solidFill>
            </a:endParaRPr>
          </a:p>
          <a:p>
            <a:endParaRPr lang="en-US" sz="2000" dirty="0"/>
          </a:p>
          <a:p>
            <a:pPr>
              <a:lnSpc>
                <a:spcPct val="90000"/>
              </a:lnSpc>
            </a:pPr>
            <a:endParaRPr lang="en-US" sz="2000" dirty="0">
              <a:latin typeface="Gill Sans MT" charset="0"/>
            </a:endParaRPr>
          </a:p>
        </p:txBody>
      </p:sp>
    </p:spTree>
    <p:extLst>
      <p:ext uri="{BB962C8B-B14F-4D97-AF65-F5344CB8AC3E}">
        <p14:creationId xmlns:p14="http://schemas.microsoft.com/office/powerpoint/2010/main" val="2225001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668">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66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5"/>
          <p:cNvSpPr>
            <a:spLocks noGrp="1" noChangeArrowheads="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omic Sans MS" charset="0"/>
                <a:ea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defRPr/>
            </a:pPr>
            <a:r>
              <a:rPr lang="en-US" sz="1200">
                <a:latin typeface="Arial" charset="0"/>
              </a:rPr>
              <a:t>Network Security</a:t>
            </a:r>
          </a:p>
        </p:txBody>
      </p:sp>
      <p:grpSp>
        <p:nvGrpSpPr>
          <p:cNvPr id="112642" name="Group 2"/>
          <p:cNvGrpSpPr>
            <a:grpSpLocks/>
          </p:cNvGrpSpPr>
          <p:nvPr/>
        </p:nvGrpSpPr>
        <p:grpSpPr bwMode="auto">
          <a:xfrm>
            <a:off x="3502025" y="293688"/>
            <a:ext cx="3962400" cy="5954712"/>
            <a:chOff x="1152" y="233"/>
            <a:chExt cx="2496" cy="3751"/>
          </a:xfrm>
        </p:grpSpPr>
        <p:sp>
          <p:nvSpPr>
            <p:cNvPr id="112651" name="Line 3"/>
            <p:cNvSpPr>
              <a:spLocks noChangeShapeType="1"/>
            </p:cNvSpPr>
            <p:nvPr/>
          </p:nvSpPr>
          <p:spPr bwMode="auto">
            <a:xfrm>
              <a:off x="1152" y="384"/>
              <a:ext cx="2496"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52" name="Line 4"/>
            <p:cNvSpPr>
              <a:spLocks noChangeShapeType="1"/>
            </p:cNvSpPr>
            <p:nvPr/>
          </p:nvSpPr>
          <p:spPr bwMode="auto">
            <a:xfrm flipH="1">
              <a:off x="1152" y="672"/>
              <a:ext cx="2496"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53" name="Line 5"/>
            <p:cNvSpPr>
              <a:spLocks noChangeShapeType="1"/>
            </p:cNvSpPr>
            <p:nvPr/>
          </p:nvSpPr>
          <p:spPr bwMode="auto">
            <a:xfrm flipH="1">
              <a:off x="1152" y="912"/>
              <a:ext cx="2496"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54" name="Line 6"/>
            <p:cNvSpPr>
              <a:spLocks noChangeShapeType="1"/>
            </p:cNvSpPr>
            <p:nvPr/>
          </p:nvSpPr>
          <p:spPr bwMode="auto">
            <a:xfrm flipH="1">
              <a:off x="1152" y="1152"/>
              <a:ext cx="2496"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55" name="Line 7"/>
            <p:cNvSpPr>
              <a:spLocks noChangeShapeType="1"/>
            </p:cNvSpPr>
            <p:nvPr/>
          </p:nvSpPr>
          <p:spPr bwMode="auto">
            <a:xfrm>
              <a:off x="1152" y="1584"/>
              <a:ext cx="2496"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56" name="Line 8"/>
            <p:cNvSpPr>
              <a:spLocks noChangeShapeType="1"/>
            </p:cNvSpPr>
            <p:nvPr/>
          </p:nvSpPr>
          <p:spPr bwMode="auto">
            <a:xfrm>
              <a:off x="1152" y="1776"/>
              <a:ext cx="2496"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57" name="Line 9"/>
            <p:cNvSpPr>
              <a:spLocks noChangeShapeType="1"/>
            </p:cNvSpPr>
            <p:nvPr/>
          </p:nvSpPr>
          <p:spPr bwMode="auto">
            <a:xfrm>
              <a:off x="1152" y="2064"/>
              <a:ext cx="2496"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58" name="Line 10"/>
            <p:cNvSpPr>
              <a:spLocks noChangeShapeType="1"/>
            </p:cNvSpPr>
            <p:nvPr/>
          </p:nvSpPr>
          <p:spPr bwMode="auto">
            <a:xfrm flipH="1">
              <a:off x="1152" y="2448"/>
              <a:ext cx="2496"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59" name="Line 11"/>
            <p:cNvSpPr>
              <a:spLocks noChangeShapeType="1"/>
            </p:cNvSpPr>
            <p:nvPr/>
          </p:nvSpPr>
          <p:spPr bwMode="auto">
            <a:xfrm flipH="1">
              <a:off x="1152" y="2736"/>
              <a:ext cx="2496" cy="19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60" name="Line 12"/>
            <p:cNvSpPr>
              <a:spLocks noChangeShapeType="1"/>
            </p:cNvSpPr>
            <p:nvPr/>
          </p:nvSpPr>
          <p:spPr bwMode="auto">
            <a:xfrm>
              <a:off x="1152" y="3120"/>
              <a:ext cx="2496"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61" name="Line 13"/>
            <p:cNvSpPr>
              <a:spLocks noChangeShapeType="1"/>
            </p:cNvSpPr>
            <p:nvPr/>
          </p:nvSpPr>
          <p:spPr bwMode="auto">
            <a:xfrm flipH="1">
              <a:off x="1152" y="3408"/>
              <a:ext cx="2496" cy="2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62" name="Line 14"/>
            <p:cNvSpPr>
              <a:spLocks noChangeShapeType="1"/>
            </p:cNvSpPr>
            <p:nvPr/>
          </p:nvSpPr>
          <p:spPr bwMode="auto">
            <a:xfrm>
              <a:off x="1152" y="3840"/>
              <a:ext cx="2496"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63" name="Text Box 15"/>
            <p:cNvSpPr txBox="1">
              <a:spLocks noChangeArrowheads="1"/>
            </p:cNvSpPr>
            <p:nvPr/>
          </p:nvSpPr>
          <p:spPr bwMode="auto">
            <a:xfrm rot="194382">
              <a:off x="1574" y="233"/>
              <a:ext cx="146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1600">
                  <a:latin typeface="Arial" charset="0"/>
                  <a:cs typeface="Arial" charset="0"/>
                </a:rPr>
                <a:t>handshake: ClientHello</a:t>
              </a:r>
            </a:p>
          </p:txBody>
        </p:sp>
        <p:sp>
          <p:nvSpPr>
            <p:cNvPr id="112664" name="Text Box 16"/>
            <p:cNvSpPr txBox="1">
              <a:spLocks noChangeArrowheads="1"/>
            </p:cNvSpPr>
            <p:nvPr/>
          </p:nvSpPr>
          <p:spPr bwMode="auto">
            <a:xfrm rot="-324987">
              <a:off x="1574" y="563"/>
              <a:ext cx="15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1600">
                  <a:latin typeface="Arial" charset="0"/>
                  <a:cs typeface="Arial" charset="0"/>
                </a:rPr>
                <a:t>handshake: ServerHello</a:t>
              </a:r>
            </a:p>
          </p:txBody>
        </p:sp>
        <p:sp>
          <p:nvSpPr>
            <p:cNvPr id="112665" name="Text Box 17"/>
            <p:cNvSpPr txBox="1">
              <a:spLocks noChangeArrowheads="1"/>
            </p:cNvSpPr>
            <p:nvPr/>
          </p:nvSpPr>
          <p:spPr bwMode="auto">
            <a:xfrm rot="-324987">
              <a:off x="1647" y="805"/>
              <a:ext cx="140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1600">
                  <a:latin typeface="Arial" charset="0"/>
                  <a:cs typeface="Arial" charset="0"/>
                </a:rPr>
                <a:t>handshake: Certificate</a:t>
              </a:r>
            </a:p>
          </p:txBody>
        </p:sp>
        <p:sp>
          <p:nvSpPr>
            <p:cNvPr id="112666" name="Text Box 18"/>
            <p:cNvSpPr txBox="1">
              <a:spLocks noChangeArrowheads="1"/>
            </p:cNvSpPr>
            <p:nvPr/>
          </p:nvSpPr>
          <p:spPr bwMode="auto">
            <a:xfrm rot="-324987">
              <a:off x="1574" y="1046"/>
              <a:ext cx="183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1600">
                  <a:latin typeface="Arial" charset="0"/>
                  <a:cs typeface="Arial" charset="0"/>
                </a:rPr>
                <a:t>handshake: ServerHelloDone</a:t>
              </a:r>
            </a:p>
          </p:txBody>
        </p:sp>
        <p:sp>
          <p:nvSpPr>
            <p:cNvPr id="112667" name="Text Box 19"/>
            <p:cNvSpPr txBox="1">
              <a:spLocks noChangeArrowheads="1"/>
            </p:cNvSpPr>
            <p:nvPr/>
          </p:nvSpPr>
          <p:spPr bwMode="auto">
            <a:xfrm rot="226813">
              <a:off x="1606" y="1478"/>
              <a:ext cx="194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1600">
                  <a:latin typeface="Arial" charset="0"/>
                  <a:cs typeface="Arial" charset="0"/>
                </a:rPr>
                <a:t>handshake: ClientKeyExchange</a:t>
              </a:r>
            </a:p>
          </p:txBody>
        </p:sp>
        <p:sp>
          <p:nvSpPr>
            <p:cNvPr id="112668" name="Text Box 20"/>
            <p:cNvSpPr txBox="1">
              <a:spLocks noChangeArrowheads="1"/>
            </p:cNvSpPr>
            <p:nvPr/>
          </p:nvSpPr>
          <p:spPr bwMode="auto">
            <a:xfrm rot="258961">
              <a:off x="1594" y="1655"/>
              <a:ext cx="12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1600">
                  <a:latin typeface="Arial" charset="0"/>
                  <a:cs typeface="Arial" charset="0"/>
                </a:rPr>
                <a:t>ChangeCipherSpec</a:t>
              </a:r>
            </a:p>
          </p:txBody>
        </p:sp>
        <p:sp>
          <p:nvSpPr>
            <p:cNvPr id="112669" name="Text Box 21"/>
            <p:cNvSpPr txBox="1">
              <a:spLocks noChangeArrowheads="1"/>
            </p:cNvSpPr>
            <p:nvPr/>
          </p:nvSpPr>
          <p:spPr bwMode="auto">
            <a:xfrm rot="226813">
              <a:off x="1606" y="1968"/>
              <a:ext cx="13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1600">
                  <a:latin typeface="Arial" charset="0"/>
                  <a:cs typeface="Arial" charset="0"/>
                </a:rPr>
                <a:t>handshake: Finished</a:t>
              </a:r>
            </a:p>
          </p:txBody>
        </p:sp>
        <p:sp>
          <p:nvSpPr>
            <p:cNvPr id="112670" name="Text Box 22"/>
            <p:cNvSpPr txBox="1">
              <a:spLocks noChangeArrowheads="1"/>
            </p:cNvSpPr>
            <p:nvPr/>
          </p:nvSpPr>
          <p:spPr bwMode="auto">
            <a:xfrm rot="-260887">
              <a:off x="1658" y="2341"/>
              <a:ext cx="1241"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1600">
                  <a:latin typeface="Arial" charset="0"/>
                  <a:cs typeface="Arial" charset="0"/>
                </a:rPr>
                <a:t>ChangeCipherSpec</a:t>
              </a:r>
            </a:p>
          </p:txBody>
        </p:sp>
        <p:sp>
          <p:nvSpPr>
            <p:cNvPr id="112671" name="Text Box 23"/>
            <p:cNvSpPr txBox="1">
              <a:spLocks noChangeArrowheads="1"/>
            </p:cNvSpPr>
            <p:nvPr/>
          </p:nvSpPr>
          <p:spPr bwMode="auto">
            <a:xfrm rot="-387815">
              <a:off x="1670" y="2630"/>
              <a:ext cx="13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1600">
                  <a:latin typeface="Arial" charset="0"/>
                  <a:cs typeface="Arial" charset="0"/>
                </a:rPr>
                <a:t>handshake: Finished</a:t>
              </a:r>
            </a:p>
          </p:txBody>
        </p:sp>
        <p:sp>
          <p:nvSpPr>
            <p:cNvPr id="112672" name="Text Box 24"/>
            <p:cNvSpPr txBox="1">
              <a:spLocks noChangeArrowheads="1"/>
            </p:cNvSpPr>
            <p:nvPr/>
          </p:nvSpPr>
          <p:spPr bwMode="auto">
            <a:xfrm rot="258755">
              <a:off x="1747" y="3013"/>
              <a:ext cx="105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1600">
                  <a:latin typeface="Arial" charset="0"/>
                  <a:cs typeface="Arial" charset="0"/>
                </a:rPr>
                <a:t>application_data</a:t>
              </a:r>
            </a:p>
          </p:txBody>
        </p:sp>
        <p:sp>
          <p:nvSpPr>
            <p:cNvPr id="112673" name="Text Box 25"/>
            <p:cNvSpPr txBox="1">
              <a:spLocks noChangeArrowheads="1"/>
            </p:cNvSpPr>
            <p:nvPr/>
          </p:nvSpPr>
          <p:spPr bwMode="auto">
            <a:xfrm rot="-295858">
              <a:off x="1811" y="3301"/>
              <a:ext cx="105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1600">
                  <a:latin typeface="Arial" charset="0"/>
                  <a:cs typeface="Arial" charset="0"/>
                </a:rPr>
                <a:t>application_data</a:t>
              </a:r>
            </a:p>
          </p:txBody>
        </p:sp>
        <p:sp>
          <p:nvSpPr>
            <p:cNvPr id="112674" name="Text Box 26"/>
            <p:cNvSpPr txBox="1">
              <a:spLocks noChangeArrowheads="1"/>
            </p:cNvSpPr>
            <p:nvPr/>
          </p:nvSpPr>
          <p:spPr bwMode="auto">
            <a:xfrm rot="194382">
              <a:off x="1827" y="3733"/>
              <a:ext cx="166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sz="1600">
                  <a:latin typeface="Arial" charset="0"/>
                  <a:cs typeface="Arial" charset="0"/>
                </a:rPr>
                <a:t>Alert: warning, close_notify</a:t>
              </a:r>
            </a:p>
          </p:txBody>
        </p:sp>
      </p:grpSp>
      <p:sp>
        <p:nvSpPr>
          <p:cNvPr id="112643" name="Rectangle 27"/>
          <p:cNvSpPr>
            <a:spLocks noGrp="1" noChangeArrowheads="1"/>
          </p:cNvSpPr>
          <p:nvPr>
            <p:ph type="title"/>
          </p:nvPr>
        </p:nvSpPr>
        <p:spPr>
          <a:xfrm>
            <a:off x="252413" y="366713"/>
            <a:ext cx="3170237" cy="1143000"/>
          </a:xfrm>
        </p:spPr>
        <p:txBody>
          <a:bodyPr/>
          <a:lstStyle/>
          <a:p>
            <a:pPr>
              <a:lnSpc>
                <a:spcPts val="4600"/>
              </a:lnSpc>
            </a:pPr>
            <a:r>
              <a:rPr lang="en-US">
                <a:latin typeface="Gill Sans MT" charset="0"/>
              </a:rPr>
              <a:t>Real SSL</a:t>
            </a:r>
            <a:br>
              <a:rPr lang="en-US">
                <a:latin typeface="Gill Sans MT" charset="0"/>
              </a:rPr>
            </a:br>
            <a:r>
              <a:rPr lang="en-US">
                <a:latin typeface="Gill Sans MT" charset="0"/>
              </a:rPr>
              <a:t>connection</a:t>
            </a:r>
          </a:p>
        </p:txBody>
      </p:sp>
      <p:sp>
        <p:nvSpPr>
          <p:cNvPr id="112644" name="Text Box 28"/>
          <p:cNvSpPr txBox="1">
            <a:spLocks noChangeArrowheads="1"/>
          </p:cNvSpPr>
          <p:nvPr/>
        </p:nvSpPr>
        <p:spPr bwMode="auto">
          <a:xfrm>
            <a:off x="1219200" y="6049963"/>
            <a:ext cx="1917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r>
              <a:rPr lang="en-US">
                <a:solidFill>
                  <a:srgbClr val="C00000"/>
                </a:solidFill>
                <a:latin typeface="Gill Sans MT" charset="0"/>
              </a:rPr>
              <a:t>TCP FIN follows</a:t>
            </a:r>
          </a:p>
        </p:txBody>
      </p:sp>
      <p:pic>
        <p:nvPicPr>
          <p:cNvPr id="112645" name="Picture 29" descr="Al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2700" y="1989138"/>
            <a:ext cx="5270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46" name="Picture 30" descr="Bo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1941513"/>
            <a:ext cx="642938"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47" name="Line 32"/>
          <p:cNvSpPr>
            <a:spLocks noChangeShapeType="1"/>
          </p:cNvSpPr>
          <p:nvPr/>
        </p:nvSpPr>
        <p:spPr bwMode="auto">
          <a:xfrm flipV="1">
            <a:off x="2635250" y="2743200"/>
            <a:ext cx="1122363" cy="592138"/>
          </a:xfrm>
          <a:prstGeom prst="line">
            <a:avLst/>
          </a:prstGeom>
          <a:noFill/>
          <a:ln w="190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2648" name="Text Box 33"/>
          <p:cNvSpPr txBox="1">
            <a:spLocks noChangeArrowheads="1"/>
          </p:cNvSpPr>
          <p:nvPr/>
        </p:nvSpPr>
        <p:spPr bwMode="auto">
          <a:xfrm>
            <a:off x="1038225" y="2947988"/>
            <a:ext cx="15668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r"/>
            <a:r>
              <a:rPr lang="en-US" i="1">
                <a:solidFill>
                  <a:srgbClr val="C00000"/>
                </a:solidFill>
                <a:latin typeface="Arial" charset="0"/>
                <a:cs typeface="Arial" charset="0"/>
              </a:rPr>
              <a:t>everything</a:t>
            </a:r>
          </a:p>
          <a:p>
            <a:pPr algn="r"/>
            <a:r>
              <a:rPr lang="en-US" i="1">
                <a:solidFill>
                  <a:srgbClr val="C00000"/>
                </a:solidFill>
                <a:latin typeface="Arial" charset="0"/>
                <a:cs typeface="Arial" charset="0"/>
              </a:rPr>
              <a:t>henceforth</a:t>
            </a:r>
          </a:p>
          <a:p>
            <a:pPr algn="r"/>
            <a:r>
              <a:rPr lang="en-US" i="1">
                <a:solidFill>
                  <a:srgbClr val="C00000"/>
                </a:solidFill>
                <a:latin typeface="Arial" charset="0"/>
                <a:cs typeface="Arial" charset="0"/>
              </a:rPr>
              <a:t>is encrypted</a:t>
            </a:r>
          </a:p>
        </p:txBody>
      </p:sp>
      <p:sp>
        <p:nvSpPr>
          <p:cNvPr id="112649" name="Line 34"/>
          <p:cNvSpPr>
            <a:spLocks noChangeShapeType="1"/>
          </p:cNvSpPr>
          <p:nvPr/>
        </p:nvSpPr>
        <p:spPr bwMode="auto">
          <a:xfrm>
            <a:off x="2603500" y="3592513"/>
            <a:ext cx="1392238" cy="385762"/>
          </a:xfrm>
          <a:prstGeom prst="line">
            <a:avLst/>
          </a:prstGeom>
          <a:noFill/>
          <a:ln w="19050">
            <a:solidFill>
              <a:srgbClr val="C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12650" name="Picture 24" descr="underline_bas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688" y="1500188"/>
            <a:ext cx="2625725" cy="19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3665" name="Picture 24"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 y="1052513"/>
            <a:ext cx="3519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5"/>
          <p:cNvSpPr>
            <a:spLocks noGrp="1" noChangeArrowheads="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omic Sans MS" charset="0"/>
                <a:ea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defRPr/>
            </a:pPr>
            <a:r>
              <a:rPr lang="en-US" sz="1200">
                <a:latin typeface="Arial" charset="0"/>
              </a:rPr>
              <a:t>Network Security</a:t>
            </a:r>
          </a:p>
        </p:txBody>
      </p:sp>
      <p:sp>
        <p:nvSpPr>
          <p:cNvPr id="113667" name="Rectangle 2"/>
          <p:cNvSpPr>
            <a:spLocks noGrp="1" noChangeArrowheads="1"/>
          </p:cNvSpPr>
          <p:nvPr>
            <p:ph type="title"/>
          </p:nvPr>
        </p:nvSpPr>
        <p:spPr/>
        <p:txBody>
          <a:bodyPr/>
          <a:lstStyle/>
          <a:p>
            <a:r>
              <a:rPr lang="en-US">
                <a:latin typeface="Gill Sans MT" charset="0"/>
              </a:rPr>
              <a:t>Key derivation</a:t>
            </a:r>
          </a:p>
        </p:txBody>
      </p:sp>
      <p:sp>
        <p:nvSpPr>
          <p:cNvPr id="113668" name="Rectangle 3"/>
          <p:cNvSpPr>
            <a:spLocks noGrp="1" noChangeArrowheads="1"/>
          </p:cNvSpPr>
          <p:nvPr>
            <p:ph type="body" idx="1"/>
          </p:nvPr>
        </p:nvSpPr>
        <p:spPr>
          <a:xfrm>
            <a:off x="533400" y="1511300"/>
            <a:ext cx="7772400" cy="4648200"/>
          </a:xfrm>
        </p:spPr>
        <p:txBody>
          <a:bodyPr/>
          <a:lstStyle/>
          <a:p>
            <a:pPr>
              <a:lnSpc>
                <a:spcPct val="90000"/>
              </a:lnSpc>
            </a:pPr>
            <a:r>
              <a:rPr lang="en-US" sz="2400" dirty="0">
                <a:latin typeface="Gill Sans MT" charset="0"/>
              </a:rPr>
              <a:t>client nonce, server nonce, and pre-master secret input into pseudo random-number generator.</a:t>
            </a:r>
          </a:p>
          <a:p>
            <a:pPr lvl="1">
              <a:lnSpc>
                <a:spcPct val="90000"/>
              </a:lnSpc>
            </a:pPr>
            <a:r>
              <a:rPr lang="en-US" sz="2000" dirty="0">
                <a:latin typeface="Gill Sans MT" charset="0"/>
              </a:rPr>
              <a:t>produces master secret</a:t>
            </a:r>
          </a:p>
          <a:p>
            <a:pPr>
              <a:lnSpc>
                <a:spcPct val="90000"/>
              </a:lnSpc>
            </a:pPr>
            <a:r>
              <a:rPr lang="en-US" sz="2400" dirty="0">
                <a:latin typeface="Gill Sans MT" charset="0"/>
              </a:rPr>
              <a:t>master secret and new </a:t>
            </a:r>
            <a:r>
              <a:rPr lang="en-US" sz="2400" dirty="0" err="1">
                <a:latin typeface="Gill Sans MT" charset="0"/>
              </a:rPr>
              <a:t>nonces</a:t>
            </a:r>
            <a:r>
              <a:rPr lang="en-US" sz="2400" dirty="0">
                <a:latin typeface="Gill Sans MT" charset="0"/>
              </a:rPr>
              <a:t> input into another random-number generator: </a:t>
            </a:r>
            <a:r>
              <a:rPr lang="ja-JP" altLang="en-US" sz="2400" dirty="0">
                <a:latin typeface="Gill Sans MT" charset="0"/>
              </a:rPr>
              <a:t>“</a:t>
            </a:r>
            <a:r>
              <a:rPr lang="en-US" altLang="ja-JP" sz="2400" dirty="0">
                <a:latin typeface="Gill Sans MT" charset="0"/>
              </a:rPr>
              <a:t>key block</a:t>
            </a:r>
            <a:r>
              <a:rPr lang="ja-JP" altLang="en-US" sz="2400" dirty="0">
                <a:latin typeface="Gill Sans MT" charset="0"/>
              </a:rPr>
              <a:t>”</a:t>
            </a:r>
            <a:endParaRPr lang="en-US" altLang="ja-JP" sz="2400" dirty="0">
              <a:latin typeface="Gill Sans MT" charset="0"/>
            </a:endParaRPr>
          </a:p>
          <a:p>
            <a:pPr lvl="1">
              <a:lnSpc>
                <a:spcPct val="90000"/>
              </a:lnSpc>
            </a:pPr>
            <a:r>
              <a:rPr lang="en-US" sz="2000" dirty="0">
                <a:latin typeface="Gill Sans MT" charset="0"/>
              </a:rPr>
              <a:t>because of resumption: TBD</a:t>
            </a:r>
          </a:p>
          <a:p>
            <a:pPr>
              <a:lnSpc>
                <a:spcPct val="90000"/>
              </a:lnSpc>
            </a:pPr>
            <a:r>
              <a:rPr lang="en-US" sz="2400" dirty="0">
                <a:latin typeface="Gill Sans MT" charset="0"/>
              </a:rPr>
              <a:t>key block sliced and diced:</a:t>
            </a:r>
          </a:p>
          <a:p>
            <a:pPr lvl="1">
              <a:lnSpc>
                <a:spcPct val="90000"/>
              </a:lnSpc>
            </a:pPr>
            <a:r>
              <a:rPr lang="en-US" sz="2000" dirty="0">
                <a:latin typeface="Gill Sans MT" charset="0"/>
              </a:rPr>
              <a:t>client MAC key</a:t>
            </a:r>
          </a:p>
          <a:p>
            <a:pPr lvl="1">
              <a:lnSpc>
                <a:spcPct val="90000"/>
              </a:lnSpc>
            </a:pPr>
            <a:r>
              <a:rPr lang="en-US" sz="2000" dirty="0">
                <a:latin typeface="Gill Sans MT" charset="0"/>
              </a:rPr>
              <a:t>server MAC key</a:t>
            </a:r>
          </a:p>
          <a:p>
            <a:pPr lvl="1">
              <a:lnSpc>
                <a:spcPct val="90000"/>
              </a:lnSpc>
            </a:pPr>
            <a:r>
              <a:rPr lang="en-US" sz="2000" dirty="0">
                <a:latin typeface="Gill Sans MT" charset="0"/>
              </a:rPr>
              <a:t>client encryption key</a:t>
            </a:r>
          </a:p>
          <a:p>
            <a:pPr lvl="1">
              <a:lnSpc>
                <a:spcPct val="90000"/>
              </a:lnSpc>
            </a:pPr>
            <a:r>
              <a:rPr lang="en-US" sz="2000" dirty="0">
                <a:latin typeface="Gill Sans MT" charset="0"/>
              </a:rPr>
              <a:t>server encryption key</a:t>
            </a:r>
          </a:p>
          <a:p>
            <a:pPr lvl="1">
              <a:lnSpc>
                <a:spcPct val="90000"/>
              </a:lnSpc>
            </a:pPr>
            <a:r>
              <a:rPr lang="en-US" sz="2000" dirty="0">
                <a:latin typeface="Gill Sans MT" charset="0"/>
              </a:rPr>
              <a:t>client initialization vector (IV)</a:t>
            </a:r>
          </a:p>
          <a:p>
            <a:pPr lvl="1">
              <a:lnSpc>
                <a:spcPct val="90000"/>
              </a:lnSpc>
            </a:pPr>
            <a:r>
              <a:rPr lang="en-US" sz="2000" dirty="0">
                <a:latin typeface="Gill Sans MT" charset="0"/>
              </a:rPr>
              <a:t>server initialization vector (IV)</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4"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 y="1052513"/>
            <a:ext cx="3519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5"/>
          <p:cNvSpPr>
            <a:spLocks noGrp="1" noChangeArrowheads="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omic Sans MS" charset="0"/>
                <a:ea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defRPr/>
            </a:pPr>
            <a:r>
              <a:rPr lang="en-US" sz="1200">
                <a:latin typeface="Arial" charset="0"/>
              </a:rPr>
              <a:t>Network Security</a:t>
            </a:r>
          </a:p>
        </p:txBody>
      </p:sp>
      <p:sp>
        <p:nvSpPr>
          <p:cNvPr id="113667" name="Rectangle 2"/>
          <p:cNvSpPr>
            <a:spLocks noGrp="1" noChangeArrowheads="1"/>
          </p:cNvSpPr>
          <p:nvPr>
            <p:ph type="title"/>
          </p:nvPr>
        </p:nvSpPr>
        <p:spPr/>
        <p:txBody>
          <a:bodyPr/>
          <a:lstStyle/>
          <a:p>
            <a:r>
              <a:rPr lang="en-US" dirty="0" smtClean="0">
                <a:latin typeface="Gill Sans MT" charset="0"/>
              </a:rPr>
              <a:t>Connection Closure</a:t>
            </a:r>
            <a:endParaRPr lang="en-US" dirty="0">
              <a:latin typeface="Gill Sans MT" charset="0"/>
            </a:endParaRPr>
          </a:p>
        </p:txBody>
      </p:sp>
      <p:sp>
        <p:nvSpPr>
          <p:cNvPr id="113668" name="Rectangle 3"/>
          <p:cNvSpPr>
            <a:spLocks noGrp="1" noChangeArrowheads="1"/>
          </p:cNvSpPr>
          <p:nvPr>
            <p:ph type="body" idx="1"/>
          </p:nvPr>
        </p:nvSpPr>
        <p:spPr>
          <a:xfrm>
            <a:off x="533400" y="1511300"/>
            <a:ext cx="7772400" cy="4648200"/>
          </a:xfrm>
        </p:spPr>
        <p:txBody>
          <a:bodyPr/>
          <a:lstStyle/>
          <a:p>
            <a:pPr>
              <a:lnSpc>
                <a:spcPct val="90000"/>
              </a:lnSpc>
            </a:pPr>
            <a:r>
              <a:rPr lang="en-US" dirty="0" smtClean="0">
                <a:latin typeface="Gill Sans MT" charset="0"/>
              </a:rPr>
              <a:t>Using TCP FIN alone is not secure</a:t>
            </a:r>
          </a:p>
          <a:p>
            <a:pPr lvl="1">
              <a:lnSpc>
                <a:spcPct val="90000"/>
              </a:lnSpc>
            </a:pPr>
            <a:r>
              <a:rPr lang="en-US" dirty="0" smtClean="0">
                <a:latin typeface="Gill Sans MT" charset="0"/>
              </a:rPr>
              <a:t>Allow </a:t>
            </a:r>
            <a:r>
              <a:rPr lang="en-US" b="1" dirty="0" smtClean="0">
                <a:solidFill>
                  <a:srgbClr val="0000FF"/>
                </a:solidFill>
                <a:latin typeface="Gill Sans MT" charset="0"/>
              </a:rPr>
              <a:t>truncation attack </a:t>
            </a:r>
            <a:r>
              <a:rPr lang="en-US" dirty="0" smtClean="0">
                <a:latin typeface="Gill Sans MT" charset="0"/>
              </a:rPr>
              <a:t>where anyone else could end the SSL session</a:t>
            </a:r>
            <a:endParaRPr lang="en-US" dirty="0">
              <a:latin typeface="Gill Sans MT" charset="0"/>
            </a:endParaRPr>
          </a:p>
          <a:p>
            <a:pPr>
              <a:lnSpc>
                <a:spcPct val="90000"/>
              </a:lnSpc>
            </a:pPr>
            <a:r>
              <a:rPr lang="en-US" dirty="0" smtClean="0">
                <a:latin typeface="Gill Sans MT" charset="0"/>
              </a:rPr>
              <a:t>Indicate in the </a:t>
            </a:r>
            <a:r>
              <a:rPr lang="en-US" b="1" dirty="0" smtClean="0">
                <a:solidFill>
                  <a:srgbClr val="0000FF"/>
                </a:solidFill>
                <a:latin typeface="Gill Sans MT" charset="0"/>
              </a:rPr>
              <a:t>type</a:t>
            </a:r>
            <a:r>
              <a:rPr lang="en-US" dirty="0" smtClean="0">
                <a:latin typeface="Gill Sans MT" charset="0"/>
              </a:rPr>
              <a:t> field of record whether the record serves to terminate the SSL session (termed </a:t>
            </a:r>
            <a:r>
              <a:rPr lang="en-US" dirty="0" smtClean="0">
                <a:solidFill>
                  <a:srgbClr val="0000FF"/>
                </a:solidFill>
                <a:latin typeface="Gill Sans MT" charset="0"/>
              </a:rPr>
              <a:t>closure SSL record</a:t>
            </a:r>
            <a:r>
              <a:rPr lang="en-US" dirty="0" smtClean="0">
                <a:latin typeface="Gill Sans MT" charset="0"/>
              </a:rPr>
              <a:t>)</a:t>
            </a:r>
          </a:p>
          <a:p>
            <a:pPr lvl="1">
              <a:lnSpc>
                <a:spcPct val="90000"/>
              </a:lnSpc>
            </a:pPr>
            <a:r>
              <a:rPr lang="en-US" dirty="0" smtClean="0">
                <a:latin typeface="Gill Sans MT" charset="0"/>
              </a:rPr>
              <a:t>Although SSL type is sent in the clear, it is authenticated at receiver using the record’s MAC</a:t>
            </a:r>
          </a:p>
          <a:p>
            <a:pPr lvl="1">
              <a:lnSpc>
                <a:spcPct val="90000"/>
              </a:lnSpc>
            </a:pPr>
            <a:r>
              <a:rPr lang="en-US" smtClean="0">
                <a:latin typeface="Gill Sans MT" charset="0"/>
              </a:rPr>
              <a:t>If </a:t>
            </a:r>
            <a:r>
              <a:rPr lang="en-US" dirty="0" smtClean="0">
                <a:latin typeface="Gill Sans MT" charset="0"/>
              </a:rPr>
              <a:t>a TCP FIN were received earlier, something funny is going on</a:t>
            </a:r>
          </a:p>
        </p:txBody>
      </p:sp>
    </p:spTree>
    <p:extLst>
      <p:ext uri="{BB962C8B-B14F-4D97-AF65-F5344CB8AC3E}">
        <p14:creationId xmlns:p14="http://schemas.microsoft.com/office/powerpoint/2010/main" val="14098193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4"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950" y="1052513"/>
            <a:ext cx="35194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3" name="Rectangle 5"/>
          <p:cNvSpPr>
            <a:spLocks noGrp="1" noChangeArrowheads="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omic Sans MS" charset="0"/>
                <a:ea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defRPr/>
            </a:pPr>
            <a:r>
              <a:rPr lang="en-US" sz="1200">
                <a:latin typeface="Arial" charset="0"/>
              </a:rPr>
              <a:t>Network Security</a:t>
            </a:r>
          </a:p>
        </p:txBody>
      </p:sp>
      <p:sp>
        <p:nvSpPr>
          <p:cNvPr id="113667" name="Rectangle 2"/>
          <p:cNvSpPr>
            <a:spLocks noGrp="1" noChangeArrowheads="1"/>
          </p:cNvSpPr>
          <p:nvPr>
            <p:ph type="title"/>
          </p:nvPr>
        </p:nvSpPr>
        <p:spPr/>
        <p:txBody>
          <a:bodyPr/>
          <a:lstStyle/>
          <a:p>
            <a:r>
              <a:rPr lang="en-US" dirty="0" smtClean="0">
                <a:latin typeface="Gill Sans MT" charset="0"/>
              </a:rPr>
              <a:t>Questions</a:t>
            </a:r>
            <a:endParaRPr lang="en-US" dirty="0">
              <a:latin typeface="Gill Sans MT" charset="0"/>
            </a:endParaRPr>
          </a:p>
        </p:txBody>
      </p:sp>
      <p:sp>
        <p:nvSpPr>
          <p:cNvPr id="113668" name="Rectangle 3"/>
          <p:cNvSpPr>
            <a:spLocks noGrp="1" noChangeArrowheads="1"/>
          </p:cNvSpPr>
          <p:nvPr>
            <p:ph type="body" idx="1"/>
          </p:nvPr>
        </p:nvSpPr>
        <p:spPr>
          <a:xfrm>
            <a:off x="533400" y="1511300"/>
            <a:ext cx="7772400" cy="4648200"/>
          </a:xfrm>
        </p:spPr>
        <p:txBody>
          <a:bodyPr/>
          <a:lstStyle/>
          <a:p>
            <a:pPr>
              <a:lnSpc>
                <a:spcPct val="90000"/>
              </a:lnSpc>
            </a:pPr>
            <a:r>
              <a:rPr lang="en-US" sz="2400" dirty="0" smtClean="0">
                <a:solidFill>
                  <a:srgbClr val="0000FF"/>
                </a:solidFill>
                <a:latin typeface="Gill Sans MT" charset="0"/>
              </a:rPr>
              <a:t>Without sequence # in SSL</a:t>
            </a:r>
            <a:r>
              <a:rPr lang="en-US" sz="2400" dirty="0" smtClean="0">
                <a:latin typeface="Gill Sans MT" charset="0"/>
              </a:rPr>
              <a:t>, Trudy (a woman-in-the-middle) </a:t>
            </a:r>
            <a:r>
              <a:rPr lang="en-US" sz="2400" dirty="0"/>
              <a:t>can wreak havoc in an SSL session by interchanging TCP segments. Can Trudy do something similar by deleting a TCP segment? What does she need to do to succeed at the deletion attack? What effect will it have? </a:t>
            </a:r>
            <a:endParaRPr lang="en-US" sz="2400" dirty="0"/>
          </a:p>
          <a:p>
            <a:pPr>
              <a:lnSpc>
                <a:spcPct val="90000"/>
              </a:lnSpc>
            </a:pPr>
            <a:r>
              <a:rPr lang="en-US" sz="2400" dirty="0" smtClean="0"/>
              <a:t>Alice and Bob are communicating over an SSL session</a:t>
            </a:r>
            <a:r>
              <a:rPr lang="en-US" sz="2400" dirty="0"/>
              <a:t>. </a:t>
            </a:r>
            <a:r>
              <a:rPr lang="en-US" sz="2400" dirty="0" smtClean="0"/>
              <a:t>Suppose an </a:t>
            </a:r>
            <a:r>
              <a:rPr lang="en-US" sz="2400" dirty="0"/>
              <a:t>attacker, who does not have any of the shared keys, inserts a bogus TCP segment into a packet stream with correct TCP checksum and sequence numbers (and </a:t>
            </a:r>
            <a:r>
              <a:rPr lang="en-US" sz="2400" dirty="0" smtClean="0"/>
              <a:t>correct </a:t>
            </a:r>
            <a:r>
              <a:rPr lang="en-US" sz="2400" dirty="0"/>
              <a:t>IP addresses and port numbers). Will SSL at the receiving side accept the bogus packet and pass the payload to the receiving application? Why or why not? </a:t>
            </a:r>
            <a:endParaRPr lang="en-US" sz="2400" dirty="0"/>
          </a:p>
          <a:p>
            <a:pPr>
              <a:lnSpc>
                <a:spcPct val="90000"/>
              </a:lnSpc>
            </a:pPr>
            <a:endParaRPr lang="en-US" dirty="0"/>
          </a:p>
          <a:p>
            <a:pPr>
              <a:lnSpc>
                <a:spcPct val="90000"/>
              </a:lnSpc>
            </a:pPr>
            <a:endParaRPr lang="en-US" dirty="0" smtClean="0">
              <a:latin typeface="Gill Sans MT" charset="0"/>
            </a:endParaRPr>
          </a:p>
        </p:txBody>
      </p:sp>
    </p:spTree>
    <p:extLst>
      <p:ext uri="{BB962C8B-B14F-4D97-AF65-F5344CB8AC3E}">
        <p14:creationId xmlns:p14="http://schemas.microsoft.com/office/powerpoint/2010/main" val="17274728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 example</a:t>
            </a:r>
            <a:endParaRPr lang="en-US" dirty="0"/>
          </a:p>
        </p:txBody>
      </p:sp>
      <p:sp>
        <p:nvSpPr>
          <p:cNvPr id="3" name="Content Placeholder 2"/>
          <p:cNvSpPr>
            <a:spLocks noGrp="1"/>
          </p:cNvSpPr>
          <p:nvPr>
            <p:ph sz="half" idx="1"/>
          </p:nvPr>
        </p:nvSpPr>
        <p:spPr>
          <a:xfrm>
            <a:off x="533399" y="1600200"/>
            <a:ext cx="8200315" cy="4648200"/>
          </a:xfrm>
        </p:spPr>
        <p:txBody>
          <a:bodyPr/>
          <a:lstStyle/>
          <a:p>
            <a:pPr marL="0" indent="0">
              <a:buNone/>
            </a:pPr>
            <a:r>
              <a:rPr lang="en-US" dirty="0" smtClean="0"/>
              <a:t>An on-line order</a:t>
            </a:r>
          </a:p>
          <a:p>
            <a:r>
              <a:rPr lang="en-US" dirty="0" smtClean="0"/>
              <a:t>If no confidentiality?</a:t>
            </a:r>
          </a:p>
          <a:p>
            <a:pPr lvl="1"/>
            <a:r>
              <a:rPr lang="en-US" dirty="0" smtClean="0"/>
              <a:t>Credit card # may be stolen</a:t>
            </a:r>
          </a:p>
          <a:p>
            <a:r>
              <a:rPr lang="en-US" dirty="0" smtClean="0"/>
              <a:t>If no data integrity?</a:t>
            </a:r>
          </a:p>
          <a:p>
            <a:pPr lvl="1"/>
            <a:r>
              <a:rPr lang="en-US" dirty="0" smtClean="0"/>
              <a:t>Order may be altered</a:t>
            </a:r>
          </a:p>
          <a:p>
            <a:r>
              <a:rPr lang="en-US" dirty="0" smtClean="0"/>
              <a:t>If no server authentication?</a:t>
            </a:r>
          </a:p>
          <a:p>
            <a:pPr lvl="1"/>
            <a:r>
              <a:rPr lang="en-US" dirty="0" smtClean="0"/>
              <a:t>Fake company to collect all the information</a:t>
            </a:r>
          </a:p>
          <a:p>
            <a:pPr lvl="1"/>
            <a:endParaRPr lang="en-US" dirty="0"/>
          </a:p>
          <a:p>
            <a:r>
              <a:rPr lang="en-US" dirty="0" smtClean="0"/>
              <a:t>SSL enhance TCP with confidentiality, data integrity, server authentication and client authentication</a:t>
            </a:r>
          </a:p>
          <a:p>
            <a:endParaRPr lang="en-US" dirty="0" smtClean="0"/>
          </a:p>
          <a:p>
            <a:endParaRPr lang="en-US" dirty="0"/>
          </a:p>
        </p:txBody>
      </p:sp>
      <p:sp>
        <p:nvSpPr>
          <p:cNvPr id="5" name="Footer Placeholder 4"/>
          <p:cNvSpPr>
            <a:spLocks noGrp="1"/>
          </p:cNvSpPr>
          <p:nvPr>
            <p:ph type="ftr" sz="quarter" idx="10"/>
          </p:nvPr>
        </p:nvSpPr>
        <p:spPr/>
        <p:txBody>
          <a:bodyPr/>
          <a:lstStyle/>
          <a:p>
            <a:pPr>
              <a:defRPr/>
            </a:pPr>
            <a:r>
              <a:rPr lang="en-US" smtClean="0"/>
              <a:t>Network Security</a:t>
            </a:r>
            <a:endParaRPr lang="en-US"/>
          </a:p>
        </p:txBody>
      </p:sp>
    </p:spTree>
    <p:extLst>
      <p:ext uri="{BB962C8B-B14F-4D97-AF65-F5344CB8AC3E}">
        <p14:creationId xmlns:p14="http://schemas.microsoft.com/office/powerpoint/2010/main" val="1452361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atin typeface="Gill Sans MT" charset="0"/>
              </a:rPr>
              <a:t>SSL and TCP/IP</a:t>
            </a:r>
          </a:p>
        </p:txBody>
      </p:sp>
      <p:sp>
        <p:nvSpPr>
          <p:cNvPr id="95237" name="Text Box 21"/>
          <p:cNvSpPr txBox="1">
            <a:spLocks noChangeArrowheads="1"/>
          </p:cNvSpPr>
          <p:nvPr/>
        </p:nvSpPr>
        <p:spPr bwMode="auto">
          <a:xfrm>
            <a:off x="679450" y="4724400"/>
            <a:ext cx="7700963"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buClr>
                <a:srgbClr val="000099"/>
              </a:buClr>
              <a:buSzPct val="74000"/>
              <a:buFont typeface="Wingdings" charset="0"/>
              <a:buChar char="v"/>
            </a:pPr>
            <a:r>
              <a:rPr lang="en-US" sz="2800" dirty="0">
                <a:latin typeface="Gill Sans MT" charset="0"/>
              </a:rPr>
              <a:t> SSL provides application programming interface (API) </a:t>
            </a:r>
            <a:r>
              <a:rPr lang="en-US" sz="2800" dirty="0" smtClean="0">
                <a:latin typeface="Gill Sans MT" charset="0"/>
              </a:rPr>
              <a:t>with socket to </a:t>
            </a:r>
            <a:r>
              <a:rPr lang="en-US" sz="2800" dirty="0">
                <a:latin typeface="Gill Sans MT" charset="0"/>
              </a:rPr>
              <a:t>applications</a:t>
            </a:r>
          </a:p>
          <a:p>
            <a:pPr>
              <a:buClr>
                <a:srgbClr val="000099"/>
              </a:buClr>
              <a:buSzPct val="74000"/>
              <a:buFont typeface="Wingdings" charset="0"/>
              <a:buChar char="v"/>
            </a:pPr>
            <a:r>
              <a:rPr lang="en-US" sz="2800" dirty="0">
                <a:latin typeface="Gill Sans MT" charset="0"/>
              </a:rPr>
              <a:t> C and Java SSL libraries/classes readily available</a:t>
            </a:r>
          </a:p>
        </p:txBody>
      </p:sp>
      <p:pic>
        <p:nvPicPr>
          <p:cNvPr id="95238" name="Picture 24"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3" y="1031875"/>
            <a:ext cx="3656012"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454902" y="1415753"/>
            <a:ext cx="6359005" cy="333090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omic Sans MS" charset="0"/>
                <a:ea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defRPr/>
            </a:pPr>
            <a:r>
              <a:rPr lang="en-US" sz="1200">
                <a:latin typeface="Arial" charset="0"/>
              </a:rPr>
              <a:t>Network Security</a:t>
            </a:r>
          </a:p>
        </p:txBody>
      </p:sp>
      <p:sp>
        <p:nvSpPr>
          <p:cNvPr id="96258" name="Rectangle 2"/>
          <p:cNvSpPr>
            <a:spLocks noGrp="1" noChangeArrowheads="1"/>
          </p:cNvSpPr>
          <p:nvPr>
            <p:ph type="title"/>
          </p:nvPr>
        </p:nvSpPr>
        <p:spPr>
          <a:xfrm>
            <a:off x="533400" y="0"/>
            <a:ext cx="7772400" cy="1143000"/>
          </a:xfrm>
        </p:spPr>
        <p:txBody>
          <a:bodyPr/>
          <a:lstStyle/>
          <a:p>
            <a:r>
              <a:rPr lang="en-US" sz="4000" dirty="0" smtClean="0">
                <a:latin typeface="Gill Sans MT" charset="0"/>
              </a:rPr>
              <a:t>Can we use PGP?</a:t>
            </a:r>
            <a:endParaRPr lang="en-US" sz="4000" dirty="0">
              <a:latin typeface="Gill Sans MT" charset="0"/>
            </a:endParaRPr>
          </a:p>
        </p:txBody>
      </p:sp>
      <p:sp>
        <p:nvSpPr>
          <p:cNvPr id="96259" name="Text Box 3"/>
          <p:cNvSpPr txBox="1">
            <a:spLocks noChangeArrowheads="1"/>
          </p:cNvSpPr>
          <p:nvPr/>
        </p:nvSpPr>
        <p:spPr bwMode="auto">
          <a:xfrm>
            <a:off x="269238" y="4896325"/>
            <a:ext cx="8686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buClr>
                <a:srgbClr val="000099"/>
              </a:buClr>
              <a:buSzPct val="75000"/>
              <a:buFont typeface="Wingdings" charset="0"/>
              <a:buChar char="v"/>
            </a:pPr>
            <a:r>
              <a:rPr lang="en-US" sz="2400" dirty="0">
                <a:latin typeface="Gill Sans MT" charset="0"/>
              </a:rPr>
              <a:t> </a:t>
            </a:r>
            <a:r>
              <a:rPr lang="en-US" sz="2400" dirty="0" smtClean="0">
                <a:latin typeface="Gill Sans MT" charset="0"/>
              </a:rPr>
              <a:t>TCP wants </a:t>
            </a:r>
            <a:r>
              <a:rPr lang="en-US" sz="2400" dirty="0">
                <a:latin typeface="Gill Sans MT" charset="0"/>
              </a:rPr>
              <a:t>to send </a:t>
            </a:r>
            <a:r>
              <a:rPr lang="en-US" sz="2400" b="1" dirty="0">
                <a:latin typeface="Gill Sans MT" charset="0"/>
              </a:rPr>
              <a:t>byte streams </a:t>
            </a:r>
            <a:r>
              <a:rPr lang="en-US" sz="2400" dirty="0">
                <a:latin typeface="Gill Sans MT" charset="0"/>
              </a:rPr>
              <a:t>&amp; </a:t>
            </a:r>
            <a:r>
              <a:rPr lang="en-US" sz="2400" b="1" dirty="0">
                <a:latin typeface="Gill Sans MT" charset="0"/>
              </a:rPr>
              <a:t>interactive </a:t>
            </a:r>
            <a:r>
              <a:rPr lang="en-US" sz="2400" b="1" dirty="0" smtClean="0">
                <a:latin typeface="Gill Sans MT" charset="0"/>
              </a:rPr>
              <a:t>data </a:t>
            </a:r>
            <a:r>
              <a:rPr lang="en-US" sz="2400" dirty="0" smtClean="0">
                <a:latin typeface="Gill Sans MT" charset="0"/>
              </a:rPr>
              <a:t>(vs. email)</a:t>
            </a:r>
            <a:endParaRPr lang="en-US" sz="2400" dirty="0">
              <a:latin typeface="Gill Sans MT" charset="0"/>
            </a:endParaRPr>
          </a:p>
          <a:p>
            <a:pPr>
              <a:buClr>
                <a:srgbClr val="000099"/>
              </a:buClr>
              <a:buSzPct val="75000"/>
              <a:buFont typeface="Wingdings" charset="0"/>
              <a:buChar char="v"/>
            </a:pPr>
            <a:r>
              <a:rPr lang="en-US" sz="2400" dirty="0">
                <a:latin typeface="Gill Sans MT" charset="0"/>
              </a:rPr>
              <a:t> want </a:t>
            </a:r>
            <a:r>
              <a:rPr lang="en-US" sz="2400" b="1" dirty="0">
                <a:solidFill>
                  <a:srgbClr val="0000FF"/>
                </a:solidFill>
                <a:latin typeface="Gill Sans MT" charset="0"/>
              </a:rPr>
              <a:t>set</a:t>
            </a:r>
            <a:r>
              <a:rPr lang="en-US" sz="2400" dirty="0">
                <a:solidFill>
                  <a:srgbClr val="0000FF"/>
                </a:solidFill>
                <a:latin typeface="Gill Sans MT" charset="0"/>
              </a:rPr>
              <a:t> </a:t>
            </a:r>
            <a:r>
              <a:rPr lang="en-US" sz="2400" dirty="0">
                <a:latin typeface="Gill Sans MT" charset="0"/>
              </a:rPr>
              <a:t>of secret keys for entire connection</a:t>
            </a:r>
          </a:p>
          <a:p>
            <a:pPr>
              <a:buClr>
                <a:srgbClr val="000099"/>
              </a:buClr>
              <a:buSzPct val="75000"/>
              <a:buFont typeface="Wingdings" charset="0"/>
              <a:buChar char="v"/>
            </a:pPr>
            <a:r>
              <a:rPr lang="en-US" sz="2400" dirty="0">
                <a:latin typeface="Gill Sans MT" charset="0"/>
              </a:rPr>
              <a:t> want certificate exchange as part of protocol: handshake phase</a:t>
            </a:r>
            <a:endParaRPr lang="en-US" dirty="0">
              <a:latin typeface="Gill Sans MT" charset="0"/>
            </a:endParaRPr>
          </a:p>
        </p:txBody>
      </p:sp>
      <p:grpSp>
        <p:nvGrpSpPr>
          <p:cNvPr id="96268" name="Group 23"/>
          <p:cNvGrpSpPr>
            <a:grpSpLocks/>
          </p:cNvGrpSpPr>
          <p:nvPr/>
        </p:nvGrpSpPr>
        <p:grpSpPr bwMode="auto">
          <a:xfrm>
            <a:off x="2662238" y="952500"/>
            <a:ext cx="473075" cy="531813"/>
            <a:chOff x="2637" y="716"/>
            <a:chExt cx="298" cy="335"/>
          </a:xfrm>
        </p:grpSpPr>
        <p:sp>
          <p:nvSpPr>
            <p:cNvPr id="96307" name="Text Box 24"/>
            <p:cNvSpPr txBox="1">
              <a:spLocks noChangeArrowheads="1"/>
            </p:cNvSpPr>
            <p:nvPr/>
          </p:nvSpPr>
          <p:spPr bwMode="auto">
            <a:xfrm>
              <a:off x="2637" y="763"/>
              <a:ext cx="29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sz="1800">
                  <a:latin typeface="Arial" charset="0"/>
                  <a:cs typeface="Arial" charset="0"/>
                </a:rPr>
                <a:t>K</a:t>
              </a:r>
              <a:r>
                <a:rPr lang="en-US" sz="2400" baseline="-25000">
                  <a:latin typeface="Arial" charset="0"/>
                  <a:cs typeface="Arial" charset="0"/>
                </a:rPr>
                <a:t>A</a:t>
              </a:r>
              <a:endParaRPr lang="en-US" sz="1800">
                <a:latin typeface="Arial" charset="0"/>
                <a:cs typeface="Arial" charset="0"/>
              </a:endParaRPr>
            </a:p>
          </p:txBody>
        </p:sp>
        <p:sp>
          <p:nvSpPr>
            <p:cNvPr id="96308" name="Text Box 25"/>
            <p:cNvSpPr txBox="1">
              <a:spLocks noChangeArrowheads="1"/>
            </p:cNvSpPr>
            <p:nvPr/>
          </p:nvSpPr>
          <p:spPr bwMode="auto">
            <a:xfrm>
              <a:off x="2742" y="716"/>
              <a:ext cx="1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a:latin typeface="Arial" charset="0"/>
                  <a:cs typeface="Arial" charset="0"/>
                </a:rPr>
                <a:t>-</a:t>
              </a:r>
            </a:p>
          </p:txBody>
        </p:sp>
      </p:grpSp>
      <p:grpSp>
        <p:nvGrpSpPr>
          <p:cNvPr id="2" name="Group 1"/>
          <p:cNvGrpSpPr/>
          <p:nvPr/>
        </p:nvGrpSpPr>
        <p:grpSpPr>
          <a:xfrm>
            <a:off x="1085586" y="1342594"/>
            <a:ext cx="6983412" cy="3302000"/>
            <a:chOff x="1023938" y="1169988"/>
            <a:chExt cx="6983412" cy="3302000"/>
          </a:xfrm>
        </p:grpSpPr>
        <p:sp>
          <p:nvSpPr>
            <p:cNvPr id="96260" name="Freeform 4"/>
            <p:cNvSpPr>
              <a:spLocks/>
            </p:cNvSpPr>
            <p:nvPr/>
          </p:nvSpPr>
          <p:spPr bwMode="auto">
            <a:xfrm>
              <a:off x="2595563" y="1830388"/>
              <a:ext cx="989012" cy="406400"/>
            </a:xfrm>
            <a:custGeom>
              <a:avLst/>
              <a:gdLst>
                <a:gd name="T0" fmla="*/ 0 w 476"/>
                <a:gd name="T1" fmla="*/ 0 h 247"/>
                <a:gd name="T2" fmla="*/ 2147483647 w 476"/>
                <a:gd name="T3" fmla="*/ 0 h 247"/>
                <a:gd name="T4" fmla="*/ 2147483647 w 476"/>
                <a:gd name="T5" fmla="*/ 2147483647 h 247"/>
                <a:gd name="T6" fmla="*/ 0 60000 65536"/>
                <a:gd name="T7" fmla="*/ 0 60000 65536"/>
                <a:gd name="T8" fmla="*/ 0 60000 65536"/>
                <a:gd name="T9" fmla="*/ 0 w 476"/>
                <a:gd name="T10" fmla="*/ 0 h 247"/>
                <a:gd name="T11" fmla="*/ 476 w 476"/>
                <a:gd name="T12" fmla="*/ 247 h 247"/>
              </a:gdLst>
              <a:ahLst/>
              <a:cxnLst>
                <a:cxn ang="T6">
                  <a:pos x="T0" y="T1"/>
                </a:cxn>
                <a:cxn ang="T7">
                  <a:pos x="T2" y="T3"/>
                </a:cxn>
                <a:cxn ang="T8">
                  <a:pos x="T4" y="T5"/>
                </a:cxn>
              </a:cxnLst>
              <a:rect l="T9" t="T10" r="T11" b="T12"/>
              <a:pathLst>
                <a:path w="476" h="247">
                  <a:moveTo>
                    <a:pt x="0" y="0"/>
                  </a:moveTo>
                  <a:lnTo>
                    <a:pt x="476" y="0"/>
                  </a:lnTo>
                  <a:lnTo>
                    <a:pt x="476" y="247"/>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261" name="Line 5"/>
            <p:cNvSpPr>
              <a:spLocks noChangeShapeType="1"/>
            </p:cNvSpPr>
            <p:nvPr/>
          </p:nvSpPr>
          <p:spPr bwMode="auto">
            <a:xfrm flipV="1">
              <a:off x="1519238" y="1835150"/>
              <a:ext cx="360362" cy="15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6262" name="Group 6"/>
            <p:cNvGrpSpPr>
              <a:grpSpLocks/>
            </p:cNvGrpSpPr>
            <p:nvPr/>
          </p:nvGrpSpPr>
          <p:grpSpPr bwMode="auto">
            <a:xfrm>
              <a:off x="1870075" y="1335088"/>
              <a:ext cx="754063" cy="725487"/>
              <a:chOff x="694" y="2457"/>
              <a:chExt cx="475" cy="457"/>
            </a:xfrm>
          </p:grpSpPr>
          <p:sp>
            <p:nvSpPr>
              <p:cNvPr id="96317" name="Rectangle 7"/>
              <p:cNvSpPr>
                <a:spLocks noChangeArrowheads="1"/>
              </p:cNvSpPr>
              <p:nvPr/>
            </p:nvSpPr>
            <p:spPr bwMode="auto">
              <a:xfrm>
                <a:off x="694" y="2631"/>
                <a:ext cx="475" cy="283"/>
              </a:xfrm>
              <a:prstGeom prst="rect">
                <a:avLst/>
              </a:prstGeom>
              <a:solidFill>
                <a:schemeClr val="bg1"/>
              </a:solidFill>
              <a:ln w="9525">
                <a:solidFill>
                  <a:schemeClr val="tx1"/>
                </a:solidFill>
                <a:miter lim="800000"/>
                <a:headEnd/>
                <a:tailEnd/>
              </a:ln>
            </p:spPr>
            <p:txBody>
              <a:bodyPr wrap="none" anchor="ctr"/>
              <a:lstStyle/>
              <a:p>
                <a:endParaRPr lang="en-US">
                  <a:latin typeface="Arial" charset="0"/>
                  <a:cs typeface="Arial" charset="0"/>
                </a:endParaRPr>
              </a:p>
            </p:txBody>
          </p:sp>
          <p:sp>
            <p:nvSpPr>
              <p:cNvPr id="96318" name="Text Box 8"/>
              <p:cNvSpPr txBox="1">
                <a:spLocks noChangeArrowheads="1"/>
              </p:cNvSpPr>
              <p:nvPr/>
            </p:nvSpPr>
            <p:spPr bwMode="auto">
              <a:xfrm>
                <a:off x="763" y="2657"/>
                <a:ext cx="35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sz="1800">
                    <a:latin typeface="Arial" charset="0"/>
                    <a:cs typeface="Arial" charset="0"/>
                  </a:rPr>
                  <a:t>H( )</a:t>
                </a:r>
              </a:p>
            </p:txBody>
          </p:sp>
          <p:sp>
            <p:nvSpPr>
              <p:cNvPr id="96319" name="Text Box 9"/>
              <p:cNvSpPr txBox="1">
                <a:spLocks noChangeArrowheads="1"/>
              </p:cNvSpPr>
              <p:nvPr/>
            </p:nvSpPr>
            <p:spPr bwMode="auto">
              <a:xfrm>
                <a:off x="902" y="2457"/>
                <a:ext cx="20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sz="4000">
                    <a:latin typeface="Arial" charset="0"/>
                    <a:cs typeface="Arial" charset="0"/>
                  </a:rPr>
                  <a:t>.</a:t>
                </a:r>
              </a:p>
            </p:txBody>
          </p:sp>
        </p:grpSp>
        <p:grpSp>
          <p:nvGrpSpPr>
            <p:cNvPr id="96263" name="Group 10"/>
            <p:cNvGrpSpPr>
              <a:grpSpLocks/>
            </p:cNvGrpSpPr>
            <p:nvPr/>
          </p:nvGrpSpPr>
          <p:grpSpPr bwMode="auto">
            <a:xfrm>
              <a:off x="2736850" y="1303338"/>
              <a:ext cx="757238" cy="739775"/>
              <a:chOff x="1541" y="1971"/>
              <a:chExt cx="477" cy="466"/>
            </a:xfrm>
          </p:grpSpPr>
          <p:sp>
            <p:nvSpPr>
              <p:cNvPr id="96313" name="Rectangle 11"/>
              <p:cNvSpPr>
                <a:spLocks noChangeArrowheads="1"/>
              </p:cNvSpPr>
              <p:nvPr/>
            </p:nvSpPr>
            <p:spPr bwMode="auto">
              <a:xfrm>
                <a:off x="1543" y="2154"/>
                <a:ext cx="475" cy="283"/>
              </a:xfrm>
              <a:prstGeom prst="rect">
                <a:avLst/>
              </a:prstGeom>
              <a:solidFill>
                <a:schemeClr val="bg1"/>
              </a:solidFill>
              <a:ln w="9525">
                <a:solidFill>
                  <a:schemeClr val="tx1"/>
                </a:solidFill>
                <a:miter lim="800000"/>
                <a:headEnd/>
                <a:tailEnd/>
              </a:ln>
            </p:spPr>
            <p:txBody>
              <a:bodyPr wrap="none" anchor="ctr"/>
              <a:lstStyle/>
              <a:p>
                <a:endParaRPr lang="en-US">
                  <a:latin typeface="Arial" charset="0"/>
                  <a:cs typeface="Arial" charset="0"/>
                </a:endParaRPr>
              </a:p>
            </p:txBody>
          </p:sp>
          <p:sp>
            <p:nvSpPr>
              <p:cNvPr id="96314" name="Text Box 12"/>
              <p:cNvSpPr txBox="1">
                <a:spLocks noChangeArrowheads="1"/>
              </p:cNvSpPr>
              <p:nvPr/>
            </p:nvSpPr>
            <p:spPr bwMode="auto">
              <a:xfrm>
                <a:off x="1541" y="2189"/>
                <a:ext cx="44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sz="1800">
                    <a:latin typeface="Arial" charset="0"/>
                    <a:cs typeface="Arial" charset="0"/>
                  </a:rPr>
                  <a:t>K</a:t>
                </a:r>
                <a:r>
                  <a:rPr lang="en-US" sz="2400" baseline="-25000">
                    <a:latin typeface="Arial" charset="0"/>
                    <a:cs typeface="Arial" charset="0"/>
                  </a:rPr>
                  <a:t>A</a:t>
                </a:r>
                <a:r>
                  <a:rPr lang="en-US" sz="1800">
                    <a:latin typeface="Arial" charset="0"/>
                    <a:cs typeface="Arial" charset="0"/>
                  </a:rPr>
                  <a:t>( )</a:t>
                </a:r>
              </a:p>
            </p:txBody>
          </p:sp>
          <p:sp>
            <p:nvSpPr>
              <p:cNvPr id="96315" name="Text Box 13"/>
              <p:cNvSpPr txBox="1">
                <a:spLocks noChangeArrowheads="1"/>
              </p:cNvSpPr>
              <p:nvPr/>
            </p:nvSpPr>
            <p:spPr bwMode="auto">
              <a:xfrm>
                <a:off x="1750" y="1971"/>
                <a:ext cx="20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sz="4000">
                    <a:latin typeface="Arial" charset="0"/>
                    <a:cs typeface="Arial" charset="0"/>
                  </a:rPr>
                  <a:t>.</a:t>
                </a:r>
              </a:p>
            </p:txBody>
          </p:sp>
          <p:sp>
            <p:nvSpPr>
              <p:cNvPr id="96316" name="Text Box 14"/>
              <p:cNvSpPr txBox="1">
                <a:spLocks noChangeArrowheads="1"/>
              </p:cNvSpPr>
              <p:nvPr/>
            </p:nvSpPr>
            <p:spPr bwMode="auto">
              <a:xfrm>
                <a:off x="1645" y="2088"/>
                <a:ext cx="1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a:latin typeface="Arial" charset="0"/>
                    <a:cs typeface="Arial" charset="0"/>
                  </a:rPr>
                  <a:t>-</a:t>
                </a:r>
              </a:p>
            </p:txBody>
          </p:sp>
        </p:grpSp>
        <p:grpSp>
          <p:nvGrpSpPr>
            <p:cNvPr id="96264" name="Group 15"/>
            <p:cNvGrpSpPr>
              <a:grpSpLocks/>
            </p:cNvGrpSpPr>
            <p:nvPr/>
          </p:nvGrpSpPr>
          <p:grpSpPr bwMode="auto">
            <a:xfrm>
              <a:off x="3294063" y="2179638"/>
              <a:ext cx="638175" cy="519112"/>
              <a:chOff x="2862" y="1573"/>
              <a:chExt cx="402" cy="327"/>
            </a:xfrm>
          </p:grpSpPr>
          <p:sp>
            <p:nvSpPr>
              <p:cNvPr id="96311" name="Oval 16"/>
              <p:cNvSpPr>
                <a:spLocks noChangeArrowheads="1"/>
              </p:cNvSpPr>
              <p:nvPr/>
            </p:nvSpPr>
            <p:spPr bwMode="auto">
              <a:xfrm>
                <a:off x="2935" y="1637"/>
                <a:ext cx="238" cy="211"/>
              </a:xfrm>
              <a:prstGeom prst="ellipse">
                <a:avLst/>
              </a:prstGeom>
              <a:solidFill>
                <a:schemeClr val="bg1"/>
              </a:solidFill>
              <a:ln w="9525">
                <a:solidFill>
                  <a:schemeClr val="tx1"/>
                </a:solidFill>
                <a:round/>
                <a:headEnd/>
                <a:tailEnd/>
              </a:ln>
            </p:spPr>
            <p:txBody>
              <a:bodyPr wrap="none" anchor="ctr"/>
              <a:lstStyle/>
              <a:p>
                <a:endParaRPr lang="en-US">
                  <a:latin typeface="Arial" charset="0"/>
                  <a:cs typeface="Arial" charset="0"/>
                </a:endParaRPr>
              </a:p>
            </p:txBody>
          </p:sp>
          <p:sp>
            <p:nvSpPr>
              <p:cNvPr id="96312" name="Text Box 17"/>
              <p:cNvSpPr txBox="1">
                <a:spLocks noChangeArrowheads="1"/>
              </p:cNvSpPr>
              <p:nvPr/>
            </p:nvSpPr>
            <p:spPr bwMode="auto">
              <a:xfrm>
                <a:off x="2862" y="1573"/>
                <a:ext cx="40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spcBef>
                    <a:spcPct val="50000"/>
                  </a:spcBef>
                </a:pPr>
                <a:r>
                  <a:rPr lang="en-US" sz="2800">
                    <a:latin typeface="Arial" charset="0"/>
                    <a:cs typeface="Arial" charset="0"/>
                  </a:rPr>
                  <a:t>+</a:t>
                </a:r>
              </a:p>
            </p:txBody>
          </p:sp>
        </p:grpSp>
        <p:grpSp>
          <p:nvGrpSpPr>
            <p:cNvPr id="96265" name="Group 18"/>
            <p:cNvGrpSpPr>
              <a:grpSpLocks/>
            </p:cNvGrpSpPr>
            <p:nvPr/>
          </p:nvGrpSpPr>
          <p:grpSpPr bwMode="auto">
            <a:xfrm>
              <a:off x="3475038" y="1306513"/>
              <a:ext cx="1163637" cy="528637"/>
              <a:chOff x="1778" y="2485"/>
              <a:chExt cx="733" cy="333"/>
            </a:xfrm>
          </p:grpSpPr>
          <p:sp>
            <p:nvSpPr>
              <p:cNvPr id="96309" name="Text Box 19"/>
              <p:cNvSpPr txBox="1">
                <a:spLocks noChangeArrowheads="1"/>
              </p:cNvSpPr>
              <p:nvPr/>
            </p:nvSpPr>
            <p:spPr bwMode="auto">
              <a:xfrm>
                <a:off x="1778" y="2587"/>
                <a:ext cx="733"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sz="1800">
                    <a:latin typeface="Arial" charset="0"/>
                    <a:cs typeface="Arial" charset="0"/>
                  </a:rPr>
                  <a:t>K</a:t>
                </a:r>
                <a:r>
                  <a:rPr lang="en-US" sz="2400" baseline="-25000">
                    <a:latin typeface="Arial" charset="0"/>
                    <a:cs typeface="Arial" charset="0"/>
                  </a:rPr>
                  <a:t>A</a:t>
                </a:r>
                <a:r>
                  <a:rPr lang="en-US" sz="1800">
                    <a:latin typeface="Arial" charset="0"/>
                    <a:cs typeface="Arial" charset="0"/>
                  </a:rPr>
                  <a:t>(H(m))</a:t>
                </a:r>
              </a:p>
            </p:txBody>
          </p:sp>
          <p:sp>
            <p:nvSpPr>
              <p:cNvPr id="96310" name="Text Box 20"/>
              <p:cNvSpPr txBox="1">
                <a:spLocks noChangeArrowheads="1"/>
              </p:cNvSpPr>
              <p:nvPr/>
            </p:nvSpPr>
            <p:spPr bwMode="auto">
              <a:xfrm>
                <a:off x="1877" y="2485"/>
                <a:ext cx="17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a:latin typeface="Arial" charset="0"/>
                    <a:cs typeface="Arial" charset="0"/>
                  </a:rPr>
                  <a:t>-</a:t>
                </a:r>
              </a:p>
            </p:txBody>
          </p:sp>
        </p:grpSp>
        <p:sp>
          <p:nvSpPr>
            <p:cNvPr id="96266" name="Freeform 21"/>
            <p:cNvSpPr>
              <a:spLocks/>
            </p:cNvSpPr>
            <p:nvPr/>
          </p:nvSpPr>
          <p:spPr bwMode="auto">
            <a:xfrm flipV="1">
              <a:off x="1647825" y="2665413"/>
              <a:ext cx="1958975" cy="392112"/>
            </a:xfrm>
            <a:custGeom>
              <a:avLst/>
              <a:gdLst>
                <a:gd name="T0" fmla="*/ 0 w 476"/>
                <a:gd name="T1" fmla="*/ 0 h 247"/>
                <a:gd name="T2" fmla="*/ 2147483647 w 476"/>
                <a:gd name="T3" fmla="*/ 0 h 247"/>
                <a:gd name="T4" fmla="*/ 2147483647 w 476"/>
                <a:gd name="T5" fmla="*/ 2147483647 h 247"/>
                <a:gd name="T6" fmla="*/ 0 60000 65536"/>
                <a:gd name="T7" fmla="*/ 0 60000 65536"/>
                <a:gd name="T8" fmla="*/ 0 60000 65536"/>
                <a:gd name="T9" fmla="*/ 0 w 476"/>
                <a:gd name="T10" fmla="*/ 0 h 247"/>
                <a:gd name="T11" fmla="*/ 476 w 476"/>
                <a:gd name="T12" fmla="*/ 247 h 247"/>
              </a:gdLst>
              <a:ahLst/>
              <a:cxnLst>
                <a:cxn ang="T6">
                  <a:pos x="T0" y="T1"/>
                </a:cxn>
                <a:cxn ang="T7">
                  <a:pos x="T2" y="T3"/>
                </a:cxn>
                <a:cxn ang="T8">
                  <a:pos x="T4" y="T5"/>
                </a:cxn>
              </a:cxnLst>
              <a:rect l="T9" t="T10" r="T11" b="T12"/>
              <a:pathLst>
                <a:path w="476" h="247">
                  <a:moveTo>
                    <a:pt x="0" y="0"/>
                  </a:moveTo>
                  <a:lnTo>
                    <a:pt x="476" y="0"/>
                  </a:lnTo>
                  <a:lnTo>
                    <a:pt x="476" y="247"/>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267" name="Text Box 22"/>
            <p:cNvSpPr txBox="1">
              <a:spLocks noChangeArrowheads="1"/>
            </p:cNvSpPr>
            <p:nvPr/>
          </p:nvSpPr>
          <p:spPr bwMode="auto">
            <a:xfrm>
              <a:off x="1192213" y="1616075"/>
              <a:ext cx="39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a:latin typeface="Arial" charset="0"/>
                  <a:cs typeface="Arial" charset="0"/>
                </a:rPr>
                <a:t>m</a:t>
              </a:r>
            </a:p>
          </p:txBody>
        </p:sp>
        <p:sp>
          <p:nvSpPr>
            <p:cNvPr id="96269" name="Line 26"/>
            <p:cNvSpPr>
              <a:spLocks noChangeShapeType="1"/>
            </p:cNvSpPr>
            <p:nvPr/>
          </p:nvSpPr>
          <p:spPr bwMode="auto">
            <a:xfrm>
              <a:off x="3113088" y="1227138"/>
              <a:ext cx="14287" cy="36195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6270" name="Picture 27" descr="BS00768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2362200" y="1169988"/>
              <a:ext cx="4000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1" name="Picture 28" descr="Ali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938" y="2139950"/>
              <a:ext cx="527050"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2" name="Text Box 29"/>
            <p:cNvSpPr txBox="1">
              <a:spLocks noChangeArrowheads="1"/>
            </p:cNvSpPr>
            <p:nvPr/>
          </p:nvSpPr>
          <p:spPr bwMode="auto">
            <a:xfrm>
              <a:off x="1273175" y="2887663"/>
              <a:ext cx="396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a:latin typeface="Arial" charset="0"/>
                  <a:cs typeface="Arial" charset="0"/>
                </a:rPr>
                <a:t>m</a:t>
              </a:r>
            </a:p>
          </p:txBody>
        </p:sp>
        <p:sp>
          <p:nvSpPr>
            <p:cNvPr id="96273" name="Freeform 30"/>
            <p:cNvSpPr>
              <a:spLocks/>
            </p:cNvSpPr>
            <p:nvPr/>
          </p:nvSpPr>
          <p:spPr bwMode="auto">
            <a:xfrm>
              <a:off x="6672263" y="2741613"/>
              <a:ext cx="1335087" cy="782637"/>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6274" name="Line 31"/>
            <p:cNvSpPr>
              <a:spLocks noChangeShapeType="1"/>
            </p:cNvSpPr>
            <p:nvPr/>
          </p:nvSpPr>
          <p:spPr bwMode="auto">
            <a:xfrm>
              <a:off x="3783013" y="2425700"/>
              <a:ext cx="5064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96275" name="Picture 32" descr="BS00768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5287963" y="1662113"/>
              <a:ext cx="4000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6" name="Picture 33" descr="BS00592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0450" y="2660650"/>
              <a:ext cx="544513"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6277" name="Group 34"/>
            <p:cNvGrpSpPr>
              <a:grpSpLocks/>
            </p:cNvGrpSpPr>
            <p:nvPr/>
          </p:nvGrpSpPr>
          <p:grpSpPr bwMode="auto">
            <a:xfrm>
              <a:off x="4279900" y="1939925"/>
              <a:ext cx="754063" cy="739775"/>
              <a:chOff x="1645" y="256"/>
              <a:chExt cx="475" cy="466"/>
            </a:xfrm>
          </p:grpSpPr>
          <p:sp>
            <p:nvSpPr>
              <p:cNvPr id="96304" name="Rectangle 35"/>
              <p:cNvSpPr>
                <a:spLocks noChangeArrowheads="1"/>
              </p:cNvSpPr>
              <p:nvPr/>
            </p:nvSpPr>
            <p:spPr bwMode="auto">
              <a:xfrm>
                <a:off x="1645" y="439"/>
                <a:ext cx="475" cy="283"/>
              </a:xfrm>
              <a:prstGeom prst="rect">
                <a:avLst/>
              </a:prstGeom>
              <a:solidFill>
                <a:schemeClr val="bg1"/>
              </a:solidFill>
              <a:ln w="9525">
                <a:solidFill>
                  <a:schemeClr val="tx1"/>
                </a:solidFill>
                <a:miter lim="800000"/>
                <a:headEnd/>
                <a:tailEnd/>
              </a:ln>
            </p:spPr>
            <p:txBody>
              <a:bodyPr wrap="none" anchor="ctr"/>
              <a:lstStyle/>
              <a:p>
                <a:endParaRPr lang="en-US">
                  <a:latin typeface="Arial" charset="0"/>
                  <a:cs typeface="Arial" charset="0"/>
                </a:endParaRPr>
              </a:p>
            </p:txBody>
          </p:sp>
          <p:sp>
            <p:nvSpPr>
              <p:cNvPr id="96305" name="Text Box 36"/>
              <p:cNvSpPr txBox="1">
                <a:spLocks noChangeArrowheads="1"/>
              </p:cNvSpPr>
              <p:nvPr/>
            </p:nvSpPr>
            <p:spPr bwMode="auto">
              <a:xfrm>
                <a:off x="1654" y="456"/>
                <a:ext cx="4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sz="1800">
                    <a:latin typeface="Arial" charset="0"/>
                    <a:cs typeface="Arial" charset="0"/>
                  </a:rPr>
                  <a:t>K</a:t>
                </a:r>
                <a:r>
                  <a:rPr lang="en-US" sz="2400" baseline="-25000">
                    <a:latin typeface="Arial" charset="0"/>
                    <a:cs typeface="Arial" charset="0"/>
                  </a:rPr>
                  <a:t>S</a:t>
                </a:r>
                <a:r>
                  <a:rPr lang="en-US" sz="1800">
                    <a:latin typeface="Arial" charset="0"/>
                    <a:cs typeface="Arial" charset="0"/>
                  </a:rPr>
                  <a:t>( )</a:t>
                </a:r>
              </a:p>
            </p:txBody>
          </p:sp>
          <p:sp>
            <p:nvSpPr>
              <p:cNvPr id="96306" name="Text Box 37"/>
              <p:cNvSpPr txBox="1">
                <a:spLocks noChangeArrowheads="1"/>
              </p:cNvSpPr>
              <p:nvPr/>
            </p:nvSpPr>
            <p:spPr bwMode="auto">
              <a:xfrm>
                <a:off x="1871" y="256"/>
                <a:ext cx="20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sz="4000">
                    <a:latin typeface="Arial" charset="0"/>
                    <a:cs typeface="Arial" charset="0"/>
                  </a:rPr>
                  <a:t>.</a:t>
                </a:r>
              </a:p>
            </p:txBody>
          </p:sp>
        </p:grpSp>
        <p:grpSp>
          <p:nvGrpSpPr>
            <p:cNvPr id="96278" name="Group 38"/>
            <p:cNvGrpSpPr>
              <a:grpSpLocks/>
            </p:cNvGrpSpPr>
            <p:nvPr/>
          </p:nvGrpSpPr>
          <p:grpSpPr bwMode="auto">
            <a:xfrm>
              <a:off x="4303713" y="3140075"/>
              <a:ext cx="754062" cy="739775"/>
              <a:chOff x="2144" y="3214"/>
              <a:chExt cx="475" cy="466"/>
            </a:xfrm>
          </p:grpSpPr>
          <p:sp>
            <p:nvSpPr>
              <p:cNvPr id="96300" name="Rectangle 39"/>
              <p:cNvSpPr>
                <a:spLocks noChangeArrowheads="1"/>
              </p:cNvSpPr>
              <p:nvPr/>
            </p:nvSpPr>
            <p:spPr bwMode="auto">
              <a:xfrm>
                <a:off x="2144" y="3397"/>
                <a:ext cx="475" cy="283"/>
              </a:xfrm>
              <a:prstGeom prst="rect">
                <a:avLst/>
              </a:prstGeom>
              <a:solidFill>
                <a:schemeClr val="bg1"/>
              </a:solidFill>
              <a:ln w="9525">
                <a:solidFill>
                  <a:schemeClr val="tx1"/>
                </a:solidFill>
                <a:miter lim="800000"/>
                <a:headEnd/>
                <a:tailEnd/>
              </a:ln>
            </p:spPr>
            <p:txBody>
              <a:bodyPr wrap="none" anchor="ctr"/>
              <a:lstStyle/>
              <a:p>
                <a:endParaRPr lang="en-US">
                  <a:latin typeface="Arial" charset="0"/>
                  <a:cs typeface="Arial" charset="0"/>
                </a:endParaRPr>
              </a:p>
            </p:txBody>
          </p:sp>
          <p:sp>
            <p:nvSpPr>
              <p:cNvPr id="96301" name="Text Box 40"/>
              <p:cNvSpPr txBox="1">
                <a:spLocks noChangeArrowheads="1"/>
              </p:cNvSpPr>
              <p:nvPr/>
            </p:nvSpPr>
            <p:spPr bwMode="auto">
              <a:xfrm>
                <a:off x="2148" y="3432"/>
                <a:ext cx="43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sz="1800">
                    <a:latin typeface="Arial" charset="0"/>
                    <a:cs typeface="Arial" charset="0"/>
                  </a:rPr>
                  <a:t>K</a:t>
                </a:r>
                <a:r>
                  <a:rPr lang="en-US" sz="2400" baseline="-25000">
                    <a:latin typeface="Arial" charset="0"/>
                    <a:cs typeface="Arial" charset="0"/>
                  </a:rPr>
                  <a:t>B</a:t>
                </a:r>
                <a:r>
                  <a:rPr lang="en-US" sz="1800">
                    <a:latin typeface="Arial" charset="0"/>
                    <a:cs typeface="Arial" charset="0"/>
                  </a:rPr>
                  <a:t>( )</a:t>
                </a:r>
              </a:p>
            </p:txBody>
          </p:sp>
          <p:sp>
            <p:nvSpPr>
              <p:cNvPr id="96302" name="Text Box 41"/>
              <p:cNvSpPr txBox="1">
                <a:spLocks noChangeArrowheads="1"/>
              </p:cNvSpPr>
              <p:nvPr/>
            </p:nvSpPr>
            <p:spPr bwMode="auto">
              <a:xfrm>
                <a:off x="2351" y="3214"/>
                <a:ext cx="206" cy="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sz="4000">
                    <a:latin typeface="Arial" charset="0"/>
                    <a:cs typeface="Arial" charset="0"/>
                  </a:rPr>
                  <a:t>.</a:t>
                </a:r>
              </a:p>
            </p:txBody>
          </p:sp>
          <p:sp>
            <p:nvSpPr>
              <p:cNvPr id="96303" name="Text Box 42"/>
              <p:cNvSpPr txBox="1">
                <a:spLocks noChangeArrowheads="1"/>
              </p:cNvSpPr>
              <p:nvPr/>
            </p:nvSpPr>
            <p:spPr bwMode="auto">
              <a:xfrm>
                <a:off x="2225" y="3331"/>
                <a:ext cx="21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a:latin typeface="Arial" charset="0"/>
                    <a:cs typeface="Arial" charset="0"/>
                  </a:rPr>
                  <a:t>+</a:t>
                </a:r>
              </a:p>
            </p:txBody>
          </p:sp>
        </p:grpSp>
        <p:grpSp>
          <p:nvGrpSpPr>
            <p:cNvPr id="96279" name="Group 43"/>
            <p:cNvGrpSpPr>
              <a:grpSpLocks/>
            </p:cNvGrpSpPr>
            <p:nvPr/>
          </p:nvGrpSpPr>
          <p:grpSpPr bwMode="auto">
            <a:xfrm>
              <a:off x="5500688" y="2768600"/>
              <a:ext cx="638175" cy="519113"/>
              <a:chOff x="2862" y="1573"/>
              <a:chExt cx="402" cy="327"/>
            </a:xfrm>
          </p:grpSpPr>
          <p:sp>
            <p:nvSpPr>
              <p:cNvPr id="96298" name="Oval 44"/>
              <p:cNvSpPr>
                <a:spLocks noChangeArrowheads="1"/>
              </p:cNvSpPr>
              <p:nvPr/>
            </p:nvSpPr>
            <p:spPr bwMode="auto">
              <a:xfrm>
                <a:off x="2935" y="1637"/>
                <a:ext cx="238" cy="211"/>
              </a:xfrm>
              <a:prstGeom prst="ellipse">
                <a:avLst/>
              </a:prstGeom>
              <a:solidFill>
                <a:schemeClr val="bg1"/>
              </a:solidFill>
              <a:ln w="9525">
                <a:solidFill>
                  <a:schemeClr val="tx1"/>
                </a:solidFill>
                <a:round/>
                <a:headEnd/>
                <a:tailEnd/>
              </a:ln>
            </p:spPr>
            <p:txBody>
              <a:bodyPr wrap="none" anchor="ctr"/>
              <a:lstStyle/>
              <a:p>
                <a:endParaRPr lang="en-US">
                  <a:latin typeface="Arial" charset="0"/>
                  <a:cs typeface="Arial" charset="0"/>
                </a:endParaRPr>
              </a:p>
            </p:txBody>
          </p:sp>
          <p:sp>
            <p:nvSpPr>
              <p:cNvPr id="96299" name="Text Box 45"/>
              <p:cNvSpPr txBox="1">
                <a:spLocks noChangeArrowheads="1"/>
              </p:cNvSpPr>
              <p:nvPr/>
            </p:nvSpPr>
            <p:spPr bwMode="auto">
              <a:xfrm>
                <a:off x="2862" y="1573"/>
                <a:ext cx="40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spcBef>
                    <a:spcPct val="50000"/>
                  </a:spcBef>
                </a:pPr>
                <a:r>
                  <a:rPr lang="en-US" sz="2800">
                    <a:latin typeface="Arial" charset="0"/>
                    <a:cs typeface="Arial" charset="0"/>
                  </a:rPr>
                  <a:t>+</a:t>
                </a:r>
              </a:p>
            </p:txBody>
          </p:sp>
        </p:grpSp>
        <p:sp>
          <p:nvSpPr>
            <p:cNvPr id="96280" name="Line 46"/>
            <p:cNvSpPr>
              <a:spLocks noChangeShapeType="1"/>
            </p:cNvSpPr>
            <p:nvPr/>
          </p:nvSpPr>
          <p:spPr bwMode="auto">
            <a:xfrm>
              <a:off x="3833813" y="3652838"/>
              <a:ext cx="506412"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6281" name="Group 47"/>
            <p:cNvGrpSpPr>
              <a:grpSpLocks/>
            </p:cNvGrpSpPr>
            <p:nvPr/>
          </p:nvGrpSpPr>
          <p:grpSpPr bwMode="auto">
            <a:xfrm>
              <a:off x="5043488" y="3535363"/>
              <a:ext cx="982662" cy="530225"/>
              <a:chOff x="3497" y="648"/>
              <a:chExt cx="619" cy="334"/>
            </a:xfrm>
          </p:grpSpPr>
          <p:sp>
            <p:nvSpPr>
              <p:cNvPr id="96296" name="Text Box 48"/>
              <p:cNvSpPr txBox="1">
                <a:spLocks noChangeArrowheads="1"/>
              </p:cNvSpPr>
              <p:nvPr/>
            </p:nvSpPr>
            <p:spPr bwMode="auto">
              <a:xfrm>
                <a:off x="3497" y="749"/>
                <a:ext cx="619"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sz="1800">
                    <a:latin typeface="Arial" charset="0"/>
                    <a:cs typeface="Arial" charset="0"/>
                  </a:rPr>
                  <a:t>K</a:t>
                </a:r>
                <a:r>
                  <a:rPr lang="en-US" sz="2400" baseline="-25000">
                    <a:latin typeface="Arial" charset="0"/>
                    <a:cs typeface="Arial" charset="0"/>
                  </a:rPr>
                  <a:t>B</a:t>
                </a:r>
                <a:r>
                  <a:rPr lang="en-US" sz="1800">
                    <a:latin typeface="Arial" charset="0"/>
                    <a:cs typeface="Arial" charset="0"/>
                  </a:rPr>
                  <a:t>(K</a:t>
                </a:r>
                <a:r>
                  <a:rPr lang="en-US" sz="2400" baseline="-25000">
                    <a:latin typeface="Arial" charset="0"/>
                    <a:cs typeface="Arial" charset="0"/>
                  </a:rPr>
                  <a:t>S</a:t>
                </a:r>
                <a:r>
                  <a:rPr lang="en-US" sz="1800">
                    <a:latin typeface="Arial" charset="0"/>
                    <a:cs typeface="Arial" charset="0"/>
                  </a:rPr>
                  <a:t> )</a:t>
                </a:r>
              </a:p>
            </p:txBody>
          </p:sp>
          <p:sp>
            <p:nvSpPr>
              <p:cNvPr id="96297" name="Text Box 49"/>
              <p:cNvSpPr txBox="1">
                <a:spLocks noChangeArrowheads="1"/>
              </p:cNvSpPr>
              <p:nvPr/>
            </p:nvSpPr>
            <p:spPr bwMode="auto">
              <a:xfrm>
                <a:off x="3575" y="648"/>
                <a:ext cx="21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a:latin typeface="Arial" charset="0"/>
                    <a:cs typeface="Arial" charset="0"/>
                  </a:rPr>
                  <a:t>+</a:t>
                </a:r>
              </a:p>
            </p:txBody>
          </p:sp>
        </p:grpSp>
        <p:sp>
          <p:nvSpPr>
            <p:cNvPr id="96282" name="Freeform 50"/>
            <p:cNvSpPr>
              <a:spLocks/>
            </p:cNvSpPr>
            <p:nvPr/>
          </p:nvSpPr>
          <p:spPr bwMode="auto">
            <a:xfrm>
              <a:off x="5035550" y="2433638"/>
              <a:ext cx="755650" cy="392112"/>
            </a:xfrm>
            <a:custGeom>
              <a:avLst/>
              <a:gdLst>
                <a:gd name="T0" fmla="*/ 0 w 476"/>
                <a:gd name="T1" fmla="*/ 0 h 247"/>
                <a:gd name="T2" fmla="*/ 2147483647 w 476"/>
                <a:gd name="T3" fmla="*/ 0 h 247"/>
                <a:gd name="T4" fmla="*/ 2147483647 w 476"/>
                <a:gd name="T5" fmla="*/ 2147483647 h 247"/>
                <a:gd name="T6" fmla="*/ 0 60000 65536"/>
                <a:gd name="T7" fmla="*/ 0 60000 65536"/>
                <a:gd name="T8" fmla="*/ 0 60000 65536"/>
                <a:gd name="T9" fmla="*/ 0 w 476"/>
                <a:gd name="T10" fmla="*/ 0 h 247"/>
                <a:gd name="T11" fmla="*/ 476 w 476"/>
                <a:gd name="T12" fmla="*/ 247 h 247"/>
              </a:gdLst>
              <a:ahLst/>
              <a:cxnLst>
                <a:cxn ang="T6">
                  <a:pos x="T0" y="T1"/>
                </a:cxn>
                <a:cxn ang="T7">
                  <a:pos x="T2" y="T3"/>
                </a:cxn>
                <a:cxn ang="T8">
                  <a:pos x="T4" y="T5"/>
                </a:cxn>
              </a:cxnLst>
              <a:rect l="T9" t="T10" r="T11" b="T12"/>
              <a:pathLst>
                <a:path w="476" h="247">
                  <a:moveTo>
                    <a:pt x="0" y="0"/>
                  </a:moveTo>
                  <a:lnTo>
                    <a:pt x="476" y="0"/>
                  </a:lnTo>
                  <a:lnTo>
                    <a:pt x="476" y="247"/>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283" name="Freeform 51"/>
            <p:cNvSpPr>
              <a:spLocks/>
            </p:cNvSpPr>
            <p:nvPr/>
          </p:nvSpPr>
          <p:spPr bwMode="auto">
            <a:xfrm flipV="1">
              <a:off x="5057775" y="3254375"/>
              <a:ext cx="755650" cy="392113"/>
            </a:xfrm>
            <a:custGeom>
              <a:avLst/>
              <a:gdLst>
                <a:gd name="T0" fmla="*/ 0 w 476"/>
                <a:gd name="T1" fmla="*/ 0 h 247"/>
                <a:gd name="T2" fmla="*/ 2147483647 w 476"/>
                <a:gd name="T3" fmla="*/ 0 h 247"/>
                <a:gd name="T4" fmla="*/ 2147483647 w 476"/>
                <a:gd name="T5" fmla="*/ 2147483647 h 247"/>
                <a:gd name="T6" fmla="*/ 0 60000 65536"/>
                <a:gd name="T7" fmla="*/ 0 60000 65536"/>
                <a:gd name="T8" fmla="*/ 0 60000 65536"/>
                <a:gd name="T9" fmla="*/ 0 w 476"/>
                <a:gd name="T10" fmla="*/ 0 h 247"/>
                <a:gd name="T11" fmla="*/ 476 w 476"/>
                <a:gd name="T12" fmla="*/ 247 h 247"/>
              </a:gdLst>
              <a:ahLst/>
              <a:cxnLst>
                <a:cxn ang="T6">
                  <a:pos x="T0" y="T1"/>
                </a:cxn>
                <a:cxn ang="T7">
                  <a:pos x="T2" y="T3"/>
                </a:cxn>
                <a:cxn ang="T8">
                  <a:pos x="T4" y="T5"/>
                </a:cxn>
              </a:cxnLst>
              <a:rect l="T9" t="T10" r="T11" b="T12"/>
              <a:pathLst>
                <a:path w="476" h="247">
                  <a:moveTo>
                    <a:pt x="0" y="0"/>
                  </a:moveTo>
                  <a:lnTo>
                    <a:pt x="476" y="0"/>
                  </a:lnTo>
                  <a:lnTo>
                    <a:pt x="476" y="247"/>
                  </a:lnTo>
                </a:path>
              </a:pathLst>
            </a:custGeom>
            <a:noFill/>
            <a:ln w="3810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96284" name="Text Box 52"/>
            <p:cNvSpPr txBox="1">
              <a:spLocks noChangeArrowheads="1"/>
            </p:cNvSpPr>
            <p:nvPr/>
          </p:nvSpPr>
          <p:spPr bwMode="auto">
            <a:xfrm>
              <a:off x="4849813" y="1597025"/>
              <a:ext cx="493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a:latin typeface="Arial" charset="0"/>
                  <a:cs typeface="Arial" charset="0"/>
                </a:rPr>
                <a:t>K</a:t>
              </a:r>
              <a:r>
                <a:rPr lang="en-US" sz="2400" baseline="-25000">
                  <a:latin typeface="Arial" charset="0"/>
                  <a:cs typeface="Arial" charset="0"/>
                </a:rPr>
                <a:t>S</a:t>
              </a:r>
            </a:p>
          </p:txBody>
        </p:sp>
        <p:sp>
          <p:nvSpPr>
            <p:cNvPr id="96285" name="Line 53"/>
            <p:cNvSpPr>
              <a:spLocks noChangeShapeType="1"/>
            </p:cNvSpPr>
            <p:nvPr/>
          </p:nvSpPr>
          <p:spPr bwMode="auto">
            <a:xfrm>
              <a:off x="4905375" y="1868488"/>
              <a:ext cx="14288" cy="361950"/>
            </a:xfrm>
            <a:prstGeom prst="line">
              <a:avLst/>
            </a:prstGeom>
            <a:noFill/>
            <a:ln w="9525">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96286" name="Group 54"/>
            <p:cNvGrpSpPr>
              <a:grpSpLocks/>
            </p:cNvGrpSpPr>
            <p:nvPr/>
          </p:nvGrpSpPr>
          <p:grpSpPr bwMode="auto">
            <a:xfrm>
              <a:off x="4257675" y="3868738"/>
              <a:ext cx="474663" cy="603250"/>
              <a:chOff x="2636" y="674"/>
              <a:chExt cx="299" cy="380"/>
            </a:xfrm>
          </p:grpSpPr>
          <p:sp>
            <p:nvSpPr>
              <p:cNvPr id="96294" name="Text Box 55"/>
              <p:cNvSpPr txBox="1">
                <a:spLocks noChangeArrowheads="1"/>
              </p:cNvSpPr>
              <p:nvPr/>
            </p:nvSpPr>
            <p:spPr bwMode="auto">
              <a:xfrm>
                <a:off x="2636" y="763"/>
                <a:ext cx="2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sz="1800">
                    <a:latin typeface="Arial" charset="0"/>
                    <a:cs typeface="Arial" charset="0"/>
                  </a:rPr>
                  <a:t>K</a:t>
                </a:r>
                <a:r>
                  <a:rPr lang="en-US" sz="2400" baseline="-25000">
                    <a:latin typeface="Arial" charset="0"/>
                    <a:cs typeface="Arial" charset="0"/>
                  </a:rPr>
                  <a:t>B</a:t>
                </a:r>
                <a:endParaRPr lang="en-US" sz="1800">
                  <a:latin typeface="Arial" charset="0"/>
                  <a:cs typeface="Arial" charset="0"/>
                </a:endParaRPr>
              </a:p>
            </p:txBody>
          </p:sp>
          <p:sp>
            <p:nvSpPr>
              <p:cNvPr id="96295" name="Text Box 56"/>
              <p:cNvSpPr txBox="1">
                <a:spLocks noChangeArrowheads="1"/>
              </p:cNvSpPr>
              <p:nvPr/>
            </p:nvSpPr>
            <p:spPr bwMode="auto">
              <a:xfrm>
                <a:off x="2721" y="674"/>
                <a:ext cx="21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a:latin typeface="Arial" charset="0"/>
                    <a:cs typeface="Arial" charset="0"/>
                  </a:rPr>
                  <a:t>+</a:t>
                </a:r>
              </a:p>
            </p:txBody>
          </p:sp>
        </p:grpSp>
        <p:sp>
          <p:nvSpPr>
            <p:cNvPr id="96287" name="Line 57"/>
            <p:cNvSpPr>
              <a:spLocks noChangeShapeType="1"/>
            </p:cNvSpPr>
            <p:nvPr/>
          </p:nvSpPr>
          <p:spPr bwMode="auto">
            <a:xfrm>
              <a:off x="4667250" y="3906838"/>
              <a:ext cx="14288" cy="361950"/>
            </a:xfrm>
            <a:prstGeom prst="line">
              <a:avLst/>
            </a:prstGeom>
            <a:noFill/>
            <a:ln w="9525">
              <a:solidFill>
                <a:schemeClr val="tx1"/>
              </a:solidFill>
              <a:prstDash val="dash"/>
              <a:round/>
              <a:headEnd type="triangle" w="med" len="med"/>
              <a:tailEnd/>
            </a:ln>
            <a:extLst>
              <a:ext uri="{909E8E84-426E-40dd-AFC4-6F175D3DCCD1}">
                <a14:hiddenFill xmlns:a14="http://schemas.microsoft.com/office/drawing/2010/main">
                  <a:noFill/>
                </a14:hiddenFill>
              </a:ext>
            </a:extLst>
          </p:spPr>
          <p:txBody>
            <a:bodyPr/>
            <a:lstStyle/>
            <a:p>
              <a:endParaRPr lang="en-US"/>
            </a:p>
          </p:txBody>
        </p:sp>
        <p:pic>
          <p:nvPicPr>
            <p:cNvPr id="96288" name="Picture 58" descr="BS00768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4756150" y="4181475"/>
              <a:ext cx="4000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89" name="Line 59"/>
            <p:cNvSpPr>
              <a:spLocks noChangeShapeType="1"/>
            </p:cNvSpPr>
            <p:nvPr/>
          </p:nvSpPr>
          <p:spPr bwMode="auto">
            <a:xfrm flipV="1">
              <a:off x="6038850" y="3028950"/>
              <a:ext cx="768350" cy="1428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6290" name="Text Box 60"/>
            <p:cNvSpPr txBox="1">
              <a:spLocks noChangeArrowheads="1"/>
            </p:cNvSpPr>
            <p:nvPr/>
          </p:nvSpPr>
          <p:spPr bwMode="auto">
            <a:xfrm>
              <a:off x="6862763" y="2984500"/>
              <a:ext cx="968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sz="1800">
                  <a:latin typeface="Arial" charset="0"/>
                  <a:cs typeface="Arial" charset="0"/>
                </a:rPr>
                <a:t>Internet</a:t>
              </a:r>
            </a:p>
          </p:txBody>
        </p:sp>
        <p:sp>
          <p:nvSpPr>
            <p:cNvPr id="96291" name="Text Box 61"/>
            <p:cNvSpPr txBox="1">
              <a:spLocks noChangeArrowheads="1"/>
            </p:cNvSpPr>
            <p:nvPr/>
          </p:nvSpPr>
          <p:spPr bwMode="auto">
            <a:xfrm>
              <a:off x="3440113" y="3470275"/>
              <a:ext cx="4937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Comic Sans MS" charset="0"/>
                  <a:ea typeface="ＭＳ Ｐゴシック" charset="0"/>
                  <a:cs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lgn="ctr"/>
              <a:r>
                <a:rPr lang="en-US">
                  <a:latin typeface="Arial" charset="0"/>
                  <a:cs typeface="Arial" charset="0"/>
                </a:rPr>
                <a:t>K</a:t>
              </a:r>
              <a:r>
                <a:rPr lang="en-US" sz="2400" baseline="-25000">
                  <a:latin typeface="Arial" charset="0"/>
                  <a:cs typeface="Arial" charset="0"/>
                </a:rPr>
                <a:t>S</a:t>
              </a:r>
            </a:p>
          </p:txBody>
        </p:sp>
        <p:pic>
          <p:nvPicPr>
            <p:cNvPr id="96292" name="Picture 62" descr="BS00768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flipV="1">
              <a:off x="3409950" y="3835400"/>
              <a:ext cx="400050"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6293" name="Picture 17" descr="underline_bas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475" y="801688"/>
            <a:ext cx="6856413"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2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625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625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15"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888" y="1031875"/>
            <a:ext cx="77692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Rectangle 5"/>
          <p:cNvSpPr>
            <a:spLocks noGrp="1" noChangeArrowheads="1"/>
          </p:cNvSpPr>
          <p:nvPr>
            <p:ph type="ftr" sz="quarter" idx="10"/>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2000">
                <a:solidFill>
                  <a:schemeClr val="tx1"/>
                </a:solidFill>
                <a:latin typeface="Comic Sans MS" charset="0"/>
                <a:ea typeface="ＭＳ Ｐゴシック" charset="0"/>
              </a:defRPr>
            </a:lvl1pPr>
            <a:lvl2pPr marL="742950" indent="-285750">
              <a:defRPr sz="2000">
                <a:solidFill>
                  <a:schemeClr val="tx1"/>
                </a:solidFill>
                <a:latin typeface="Comic Sans MS" charset="0"/>
                <a:ea typeface="ＭＳ Ｐゴシック" charset="0"/>
              </a:defRPr>
            </a:lvl2pPr>
            <a:lvl3pPr marL="1143000" indent="-228600">
              <a:defRPr sz="2000">
                <a:solidFill>
                  <a:schemeClr val="tx1"/>
                </a:solidFill>
                <a:latin typeface="Comic Sans MS" charset="0"/>
                <a:ea typeface="ＭＳ Ｐゴシック" charset="0"/>
              </a:defRPr>
            </a:lvl3pPr>
            <a:lvl4pPr marL="1600200" indent="-228600">
              <a:defRPr sz="2000">
                <a:solidFill>
                  <a:schemeClr val="tx1"/>
                </a:solidFill>
                <a:latin typeface="Comic Sans MS" charset="0"/>
                <a:ea typeface="ＭＳ Ｐゴシック" charset="0"/>
              </a:defRPr>
            </a:lvl4pPr>
            <a:lvl5pPr marL="2057400" indent="-228600">
              <a:defRPr sz="20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0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0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0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000">
                <a:solidFill>
                  <a:schemeClr val="tx1"/>
                </a:solidFill>
                <a:latin typeface="Comic Sans MS" charset="0"/>
                <a:ea typeface="ＭＳ Ｐゴシック" charset="0"/>
              </a:defRPr>
            </a:lvl9pPr>
          </a:lstStyle>
          <a:p>
            <a:pPr>
              <a:defRPr/>
            </a:pPr>
            <a:r>
              <a:rPr lang="en-US" sz="1200">
                <a:latin typeface="Arial" charset="0"/>
              </a:rPr>
              <a:t>Network Security</a:t>
            </a:r>
          </a:p>
        </p:txBody>
      </p:sp>
      <p:sp>
        <p:nvSpPr>
          <p:cNvPr id="97283" name="Rectangle 2"/>
          <p:cNvSpPr>
            <a:spLocks noGrp="1" noChangeArrowheads="1"/>
          </p:cNvSpPr>
          <p:nvPr>
            <p:ph type="title"/>
          </p:nvPr>
        </p:nvSpPr>
        <p:spPr/>
        <p:txBody>
          <a:bodyPr/>
          <a:lstStyle/>
          <a:p>
            <a:r>
              <a:rPr lang="en-US">
                <a:latin typeface="Gill Sans MT" charset="0"/>
              </a:rPr>
              <a:t>Toy SSL: a simple secure channel</a:t>
            </a:r>
          </a:p>
        </p:txBody>
      </p:sp>
      <p:sp>
        <p:nvSpPr>
          <p:cNvPr id="97284" name="Rectangle 3"/>
          <p:cNvSpPr>
            <a:spLocks noGrp="1" noChangeArrowheads="1"/>
          </p:cNvSpPr>
          <p:nvPr>
            <p:ph type="body" idx="1"/>
          </p:nvPr>
        </p:nvSpPr>
        <p:spPr/>
        <p:txBody>
          <a:bodyPr/>
          <a:lstStyle/>
          <a:p>
            <a:r>
              <a:rPr lang="en-US" i="1" dirty="0">
                <a:solidFill>
                  <a:srgbClr val="C00000"/>
                </a:solidFill>
                <a:latin typeface="Gill Sans MT" charset="0"/>
              </a:rPr>
              <a:t>handshake:</a:t>
            </a:r>
            <a:r>
              <a:rPr lang="en-US" dirty="0">
                <a:solidFill>
                  <a:srgbClr val="C00000"/>
                </a:solidFill>
                <a:latin typeface="Gill Sans MT" charset="0"/>
              </a:rPr>
              <a:t> </a:t>
            </a:r>
            <a:r>
              <a:rPr lang="en-US" dirty="0" smtClean="0">
                <a:latin typeface="Gill Sans MT" charset="0"/>
              </a:rPr>
              <a:t>after establishing TCP connection, Alice </a:t>
            </a:r>
            <a:r>
              <a:rPr lang="en-US" dirty="0">
                <a:latin typeface="Gill Sans MT" charset="0"/>
              </a:rPr>
              <a:t>and Bob use their </a:t>
            </a:r>
            <a:r>
              <a:rPr lang="en-US" dirty="0" smtClean="0">
                <a:latin typeface="Gill Sans MT" charset="0"/>
              </a:rPr>
              <a:t>certificates (public keys), </a:t>
            </a:r>
            <a:r>
              <a:rPr lang="en-US" dirty="0">
                <a:latin typeface="Gill Sans MT" charset="0"/>
              </a:rPr>
              <a:t>private keys to authenticate each other and exchange </a:t>
            </a:r>
            <a:r>
              <a:rPr lang="en-US" b="1" dirty="0">
                <a:latin typeface="Gill Sans MT" charset="0"/>
              </a:rPr>
              <a:t>shared secret</a:t>
            </a:r>
          </a:p>
          <a:p>
            <a:r>
              <a:rPr lang="en-US" i="1" dirty="0">
                <a:solidFill>
                  <a:srgbClr val="C00000"/>
                </a:solidFill>
                <a:latin typeface="Gill Sans MT" charset="0"/>
              </a:rPr>
              <a:t>key derivation</a:t>
            </a:r>
            <a:r>
              <a:rPr lang="en-US" i="1" dirty="0">
                <a:solidFill>
                  <a:srgbClr val="FF0000"/>
                </a:solidFill>
                <a:latin typeface="Gill Sans MT" charset="0"/>
              </a:rPr>
              <a:t>:</a:t>
            </a:r>
            <a:r>
              <a:rPr lang="en-US" dirty="0">
                <a:latin typeface="Gill Sans MT" charset="0"/>
              </a:rPr>
              <a:t> Alice and Bob use </a:t>
            </a:r>
            <a:r>
              <a:rPr lang="en-US" b="1" dirty="0">
                <a:latin typeface="Gill Sans MT" charset="0"/>
              </a:rPr>
              <a:t>shared secret </a:t>
            </a:r>
            <a:r>
              <a:rPr lang="en-US" dirty="0">
                <a:latin typeface="Gill Sans MT" charset="0"/>
              </a:rPr>
              <a:t>to </a:t>
            </a:r>
            <a:r>
              <a:rPr lang="en-US" b="1" dirty="0">
                <a:solidFill>
                  <a:srgbClr val="0000FF"/>
                </a:solidFill>
                <a:latin typeface="Gill Sans MT" charset="0"/>
              </a:rPr>
              <a:t>derive</a:t>
            </a:r>
            <a:r>
              <a:rPr lang="en-US" dirty="0">
                <a:latin typeface="Gill Sans MT" charset="0"/>
              </a:rPr>
              <a:t> set of keys</a:t>
            </a:r>
          </a:p>
          <a:p>
            <a:r>
              <a:rPr lang="en-US" i="1" dirty="0">
                <a:solidFill>
                  <a:srgbClr val="C00000"/>
                </a:solidFill>
                <a:latin typeface="Gill Sans MT" charset="0"/>
              </a:rPr>
              <a:t>data transfer:</a:t>
            </a:r>
            <a:r>
              <a:rPr lang="en-US" dirty="0">
                <a:solidFill>
                  <a:srgbClr val="C00000"/>
                </a:solidFill>
                <a:latin typeface="Gill Sans MT" charset="0"/>
              </a:rPr>
              <a:t> </a:t>
            </a:r>
            <a:r>
              <a:rPr lang="en-US" dirty="0">
                <a:latin typeface="Gill Sans MT" charset="0"/>
              </a:rPr>
              <a:t>data to be transferred is broken up into series of </a:t>
            </a:r>
            <a:r>
              <a:rPr lang="en-US" b="1" dirty="0">
                <a:solidFill>
                  <a:srgbClr val="0000FF"/>
                </a:solidFill>
                <a:latin typeface="Gill Sans MT" charset="0"/>
              </a:rPr>
              <a:t>records</a:t>
            </a:r>
          </a:p>
          <a:p>
            <a:r>
              <a:rPr lang="en-US" i="1" dirty="0">
                <a:solidFill>
                  <a:srgbClr val="C00000"/>
                </a:solidFill>
                <a:latin typeface="Gill Sans MT" charset="0"/>
              </a:rPr>
              <a:t>connection closure</a:t>
            </a:r>
            <a:r>
              <a:rPr lang="en-US" i="1" dirty="0">
                <a:solidFill>
                  <a:srgbClr val="FF0000"/>
                </a:solidFill>
                <a:latin typeface="Gill Sans MT" charset="0"/>
              </a:rPr>
              <a:t>:</a:t>
            </a:r>
            <a:r>
              <a:rPr lang="en-US" dirty="0">
                <a:latin typeface="Gill Sans MT" charset="0"/>
              </a:rPr>
              <a:t> special messages to securely close connection</a:t>
            </a:r>
          </a:p>
        </p:txBody>
      </p:sp>
      <p:cxnSp>
        <p:nvCxnSpPr>
          <p:cNvPr id="3" name="Straight Arrow Connector 2"/>
          <p:cNvCxnSpPr/>
          <p:nvPr/>
        </p:nvCxnSpPr>
        <p:spPr bwMode="auto">
          <a:xfrm>
            <a:off x="4709939" y="3156221"/>
            <a:ext cx="974045" cy="394528"/>
          </a:xfrm>
          <a:prstGeom prst="straightConnector1">
            <a:avLst/>
          </a:prstGeom>
          <a:noFill/>
          <a:ln w="28575" cap="flat" cmpd="sng" algn="ctr">
            <a:solidFill>
              <a:srgbClr val="0000FF"/>
            </a:solidFill>
            <a:prstDash val="solid"/>
            <a:round/>
            <a:headEnd type="none" w="med" len="med"/>
            <a:tailEnd type="arrow"/>
          </a:ln>
          <a:effectLst/>
        </p:spPr>
      </p:cxn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p:txBody>
          <a:bodyPr/>
          <a:lstStyle/>
          <a:p>
            <a:r>
              <a:rPr lang="en-US" dirty="0">
                <a:latin typeface="Gill Sans MT" charset="0"/>
              </a:rPr>
              <a:t>Toy: a simple handshake</a:t>
            </a:r>
          </a:p>
        </p:txBody>
      </p:sp>
      <p:sp>
        <p:nvSpPr>
          <p:cNvPr id="98308" name="Rectangle 3"/>
          <p:cNvSpPr>
            <a:spLocks noGrp="1" noChangeArrowheads="1"/>
          </p:cNvSpPr>
          <p:nvPr>
            <p:ph type="body" idx="1"/>
          </p:nvPr>
        </p:nvSpPr>
        <p:spPr>
          <a:xfrm>
            <a:off x="303024" y="4020306"/>
            <a:ext cx="8377071" cy="2268537"/>
          </a:xfrm>
        </p:spPr>
        <p:txBody>
          <a:bodyPr/>
          <a:lstStyle/>
          <a:p>
            <a:pPr marL="0" indent="0">
              <a:buFont typeface="Wingdings" charset="0"/>
              <a:buNone/>
            </a:pPr>
            <a:r>
              <a:rPr lang="en-US" sz="2400" i="1" dirty="0">
                <a:solidFill>
                  <a:srgbClr val="C00000"/>
                </a:solidFill>
                <a:latin typeface="Gill Sans MT" charset="0"/>
              </a:rPr>
              <a:t>MS: </a:t>
            </a:r>
            <a:r>
              <a:rPr lang="en-US" sz="2400" dirty="0">
                <a:latin typeface="Gill Sans MT" charset="0"/>
              </a:rPr>
              <a:t>master secret</a:t>
            </a:r>
          </a:p>
          <a:p>
            <a:pPr marL="0" indent="0">
              <a:buFont typeface="Wingdings" charset="0"/>
              <a:buNone/>
            </a:pPr>
            <a:r>
              <a:rPr lang="en-US" sz="2400" i="1" dirty="0">
                <a:solidFill>
                  <a:srgbClr val="C00000"/>
                </a:solidFill>
                <a:latin typeface="Gill Sans MT" charset="0"/>
              </a:rPr>
              <a:t>EMS: </a:t>
            </a:r>
            <a:r>
              <a:rPr lang="en-US" sz="2400" dirty="0">
                <a:latin typeface="Gill Sans MT" charset="0"/>
              </a:rPr>
              <a:t>encrypted master </a:t>
            </a:r>
            <a:r>
              <a:rPr lang="en-US" sz="2400" dirty="0" smtClean="0">
                <a:latin typeface="Gill Sans MT" charset="0"/>
              </a:rPr>
              <a:t>secret</a:t>
            </a:r>
          </a:p>
          <a:p>
            <a:r>
              <a:rPr lang="en-US" sz="2400" dirty="0" smtClean="0">
                <a:latin typeface="Gill Sans MT" charset="0"/>
              </a:rPr>
              <a:t>SSL hello: to verify that Alice is really Alice!</a:t>
            </a:r>
          </a:p>
          <a:p>
            <a:r>
              <a:rPr lang="en-US" sz="2400" dirty="0" smtClean="0">
                <a:latin typeface="Gill Sans MT" charset="0"/>
              </a:rPr>
              <a:t>(CA certified) certificate contains Alice’s public key</a:t>
            </a:r>
          </a:p>
          <a:p>
            <a:r>
              <a:rPr lang="en-US" sz="2400" dirty="0" smtClean="0">
                <a:latin typeface="Gill Sans MT" charset="0"/>
              </a:rPr>
              <a:t>Send Alice a </a:t>
            </a:r>
            <a:r>
              <a:rPr lang="en-US" sz="2400" b="1" dirty="0" smtClean="0">
                <a:latin typeface="Gill Sans MT" charset="0"/>
              </a:rPr>
              <a:t>encrypted master secret </a:t>
            </a:r>
            <a:r>
              <a:rPr lang="en-US" sz="2400" dirty="0" smtClean="0">
                <a:latin typeface="Gill Sans MT" charset="0"/>
              </a:rPr>
              <a:t>key (EMS)</a:t>
            </a:r>
          </a:p>
          <a:p>
            <a:pPr marL="0" indent="0">
              <a:buNone/>
            </a:pPr>
            <a:r>
              <a:rPr lang="en-US" sz="2400" dirty="0" smtClean="0">
                <a:latin typeface="Gill Sans MT" charset="0"/>
              </a:rPr>
              <a:t>Both parties now share a </a:t>
            </a:r>
            <a:r>
              <a:rPr lang="en-US" sz="2400" b="1" dirty="0" smtClean="0">
                <a:solidFill>
                  <a:srgbClr val="0000FF"/>
                </a:solidFill>
                <a:latin typeface="Gill Sans MT" charset="0"/>
              </a:rPr>
              <a:t>master secret </a:t>
            </a:r>
            <a:r>
              <a:rPr lang="en-US" sz="2400" dirty="0" smtClean="0">
                <a:latin typeface="Gill Sans MT" charset="0"/>
              </a:rPr>
              <a:t>(for this SSL session)</a:t>
            </a:r>
            <a:endParaRPr lang="en-US" sz="2400" dirty="0">
              <a:latin typeface="Gill Sans MT" charset="0"/>
            </a:endParaRPr>
          </a:p>
        </p:txBody>
      </p:sp>
      <p:pic>
        <p:nvPicPr>
          <p:cNvPr id="3" name="Picture 2"/>
          <p:cNvPicPr>
            <a:picLocks noChangeAspect="1"/>
          </p:cNvPicPr>
          <p:nvPr/>
        </p:nvPicPr>
        <p:blipFill>
          <a:blip r:embed="rId2"/>
          <a:stretch>
            <a:fillRect/>
          </a:stretch>
        </p:blipFill>
        <p:spPr>
          <a:xfrm>
            <a:off x="3545697" y="1186885"/>
            <a:ext cx="5598303" cy="357524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29" name="Picture 22" descr="underline_base"/>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88" y="1027113"/>
            <a:ext cx="4570412" cy="17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Rectangle 2"/>
          <p:cNvSpPr>
            <a:spLocks noGrp="1" noChangeArrowheads="1"/>
          </p:cNvSpPr>
          <p:nvPr>
            <p:ph type="title"/>
          </p:nvPr>
        </p:nvSpPr>
        <p:spPr/>
        <p:txBody>
          <a:bodyPr/>
          <a:lstStyle/>
          <a:p>
            <a:r>
              <a:rPr lang="en-US" dirty="0" smtClean="0">
                <a:latin typeface="Gill Sans MT" charset="0"/>
              </a:rPr>
              <a:t>Toy SSL: </a:t>
            </a:r>
            <a:r>
              <a:rPr lang="en-US" dirty="0">
                <a:latin typeface="Gill Sans MT" charset="0"/>
              </a:rPr>
              <a:t>key derivation</a:t>
            </a:r>
          </a:p>
        </p:txBody>
      </p:sp>
      <p:sp>
        <p:nvSpPr>
          <p:cNvPr id="99332" name="Rectangle 3"/>
          <p:cNvSpPr>
            <a:spLocks noGrp="1" noChangeArrowheads="1"/>
          </p:cNvSpPr>
          <p:nvPr>
            <p:ph type="body" idx="1"/>
          </p:nvPr>
        </p:nvSpPr>
        <p:spPr>
          <a:xfrm>
            <a:off x="555625" y="1535113"/>
            <a:ext cx="8235438" cy="4967287"/>
          </a:xfrm>
        </p:spPr>
        <p:txBody>
          <a:bodyPr/>
          <a:lstStyle/>
          <a:p>
            <a:r>
              <a:rPr lang="en-US" sz="2400" dirty="0">
                <a:latin typeface="Gill Sans MT" charset="0"/>
              </a:rPr>
              <a:t>considered bad to use </a:t>
            </a:r>
            <a:r>
              <a:rPr lang="en-US" sz="2400" dirty="0" smtClean="0">
                <a:latin typeface="Gill Sans MT" charset="0"/>
              </a:rPr>
              <a:t>the same </a:t>
            </a:r>
            <a:r>
              <a:rPr lang="en-US" sz="2400" dirty="0">
                <a:latin typeface="Gill Sans MT" charset="0"/>
              </a:rPr>
              <a:t>key for more than one cryptographic operation</a:t>
            </a:r>
          </a:p>
          <a:p>
            <a:pPr lvl="1"/>
            <a:r>
              <a:rPr lang="en-US" sz="2000" dirty="0">
                <a:latin typeface="Gill Sans MT" charset="0"/>
              </a:rPr>
              <a:t>use different keys for message authentication code (MAC) and encryption</a:t>
            </a:r>
          </a:p>
          <a:p>
            <a:r>
              <a:rPr lang="en-US" sz="2400" dirty="0" smtClean="0">
                <a:latin typeface="Gill Sans MT" charset="0"/>
              </a:rPr>
              <a:t>Client and server use MS to generate four </a:t>
            </a:r>
            <a:r>
              <a:rPr lang="en-US" sz="2400" b="1" dirty="0">
                <a:solidFill>
                  <a:srgbClr val="0000FF"/>
                </a:solidFill>
                <a:latin typeface="Gill Sans MT" charset="0"/>
              </a:rPr>
              <a:t>keys</a:t>
            </a:r>
            <a:r>
              <a:rPr lang="en-US" sz="2400" dirty="0">
                <a:latin typeface="Gill Sans MT" charset="0"/>
              </a:rPr>
              <a:t>:</a:t>
            </a:r>
          </a:p>
          <a:p>
            <a:pPr lvl="1"/>
            <a:r>
              <a:rPr lang="en-US" dirty="0" err="1">
                <a:latin typeface="Gill Sans MT" charset="0"/>
              </a:rPr>
              <a:t>K</a:t>
            </a:r>
            <a:r>
              <a:rPr lang="en-US" baseline="-25000" dirty="0" err="1">
                <a:latin typeface="Gill Sans MT" charset="0"/>
              </a:rPr>
              <a:t>c</a:t>
            </a:r>
            <a:r>
              <a:rPr lang="en-US" dirty="0">
                <a:latin typeface="Gill Sans MT" charset="0"/>
              </a:rPr>
              <a:t> = </a:t>
            </a:r>
            <a:r>
              <a:rPr lang="en-US" b="1" dirty="0">
                <a:latin typeface="Gill Sans MT" charset="0"/>
              </a:rPr>
              <a:t>encryption key</a:t>
            </a:r>
            <a:r>
              <a:rPr lang="en-US" dirty="0">
                <a:latin typeface="Gill Sans MT" charset="0"/>
              </a:rPr>
              <a:t> for data sent from client to server</a:t>
            </a:r>
          </a:p>
          <a:p>
            <a:pPr lvl="1"/>
            <a:r>
              <a:rPr lang="en-US" dirty="0" err="1">
                <a:latin typeface="Gill Sans MT" charset="0"/>
              </a:rPr>
              <a:t>M</a:t>
            </a:r>
            <a:r>
              <a:rPr lang="en-US" baseline="-25000" dirty="0" err="1">
                <a:latin typeface="Gill Sans MT" charset="0"/>
              </a:rPr>
              <a:t>c</a:t>
            </a:r>
            <a:r>
              <a:rPr lang="en-US" dirty="0">
                <a:latin typeface="Gill Sans MT" charset="0"/>
              </a:rPr>
              <a:t> = </a:t>
            </a:r>
            <a:r>
              <a:rPr lang="en-US" b="1" dirty="0">
                <a:latin typeface="Gill Sans MT" charset="0"/>
              </a:rPr>
              <a:t>MAC key </a:t>
            </a:r>
            <a:r>
              <a:rPr lang="en-US" dirty="0">
                <a:latin typeface="Gill Sans MT" charset="0"/>
              </a:rPr>
              <a:t>for data sent from client to server</a:t>
            </a:r>
          </a:p>
          <a:p>
            <a:pPr lvl="1"/>
            <a:r>
              <a:rPr lang="en-US" dirty="0">
                <a:latin typeface="Gill Sans MT" charset="0"/>
              </a:rPr>
              <a:t>K</a:t>
            </a:r>
            <a:r>
              <a:rPr lang="en-US" baseline="-25000" dirty="0">
                <a:latin typeface="Gill Sans MT" charset="0"/>
              </a:rPr>
              <a:t>s</a:t>
            </a:r>
            <a:r>
              <a:rPr lang="en-US" dirty="0">
                <a:latin typeface="Gill Sans MT" charset="0"/>
              </a:rPr>
              <a:t> = </a:t>
            </a:r>
            <a:r>
              <a:rPr lang="en-US" b="1" dirty="0">
                <a:latin typeface="Gill Sans MT" charset="0"/>
              </a:rPr>
              <a:t>encryption key</a:t>
            </a:r>
            <a:r>
              <a:rPr lang="en-US" dirty="0">
                <a:latin typeface="Gill Sans MT" charset="0"/>
              </a:rPr>
              <a:t> for data sent from server to client</a:t>
            </a:r>
          </a:p>
          <a:p>
            <a:pPr lvl="1"/>
            <a:r>
              <a:rPr lang="en-US" dirty="0" err="1">
                <a:latin typeface="Gill Sans MT" charset="0"/>
              </a:rPr>
              <a:t>M</a:t>
            </a:r>
            <a:r>
              <a:rPr lang="en-US" baseline="-25000" dirty="0" err="1">
                <a:latin typeface="Gill Sans MT" charset="0"/>
              </a:rPr>
              <a:t>s</a:t>
            </a:r>
            <a:r>
              <a:rPr lang="en-US" dirty="0">
                <a:latin typeface="Gill Sans MT" charset="0"/>
              </a:rPr>
              <a:t> = </a:t>
            </a:r>
            <a:r>
              <a:rPr lang="en-US" b="1" dirty="0">
                <a:latin typeface="Gill Sans MT" charset="0"/>
              </a:rPr>
              <a:t>MAC key </a:t>
            </a:r>
            <a:r>
              <a:rPr lang="en-US" dirty="0">
                <a:latin typeface="Gill Sans MT" charset="0"/>
              </a:rPr>
              <a:t>for data sent from server to client</a:t>
            </a:r>
          </a:p>
          <a:p>
            <a:r>
              <a:rPr lang="en-US" sz="2400" dirty="0">
                <a:latin typeface="Gill Sans MT" charset="0"/>
              </a:rPr>
              <a:t>keys derived from </a:t>
            </a:r>
            <a:r>
              <a:rPr lang="en-US" sz="2400" dirty="0" smtClean="0">
                <a:latin typeface="Gill Sans MT" charset="0"/>
              </a:rPr>
              <a:t>Key </a:t>
            </a:r>
            <a:r>
              <a:rPr lang="en-US" sz="2400" dirty="0">
                <a:latin typeface="Gill Sans MT" charset="0"/>
              </a:rPr>
              <a:t>D</a:t>
            </a:r>
            <a:r>
              <a:rPr lang="en-US" sz="2400" dirty="0" smtClean="0">
                <a:latin typeface="Gill Sans MT" charset="0"/>
              </a:rPr>
              <a:t>erivation </a:t>
            </a:r>
            <a:r>
              <a:rPr lang="en-US" sz="2400" dirty="0">
                <a:latin typeface="Gill Sans MT" charset="0"/>
              </a:rPr>
              <a:t>F</a:t>
            </a:r>
            <a:r>
              <a:rPr lang="en-US" sz="2400" dirty="0" smtClean="0">
                <a:latin typeface="Gill Sans MT" charset="0"/>
              </a:rPr>
              <a:t>unction </a:t>
            </a:r>
            <a:r>
              <a:rPr lang="en-US" sz="2400" dirty="0">
                <a:latin typeface="Gill Sans MT" charset="0"/>
              </a:rPr>
              <a:t>(KDF)</a:t>
            </a:r>
          </a:p>
          <a:p>
            <a:pPr lvl="1"/>
            <a:r>
              <a:rPr lang="en-US" sz="2000" dirty="0">
                <a:latin typeface="Gill Sans MT" charset="0"/>
              </a:rPr>
              <a:t>takes master secret and (possibly) some additional random data and creates the keys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341" y="228600"/>
            <a:ext cx="8786014" cy="1143000"/>
          </a:xfrm>
        </p:spPr>
        <p:txBody>
          <a:bodyPr/>
          <a:lstStyle/>
          <a:p>
            <a:r>
              <a:rPr lang="en-US" dirty="0" smtClean="0"/>
              <a:t>Message Authentication Code (MAC)</a:t>
            </a:r>
            <a:endParaRPr lang="en-US" dirty="0"/>
          </a:p>
        </p:txBody>
      </p:sp>
      <p:sp>
        <p:nvSpPr>
          <p:cNvPr id="3" name="Content Placeholder 2"/>
          <p:cNvSpPr>
            <a:spLocks noGrp="1"/>
          </p:cNvSpPr>
          <p:nvPr>
            <p:ph sz="half" idx="1"/>
          </p:nvPr>
        </p:nvSpPr>
        <p:spPr>
          <a:xfrm>
            <a:off x="533399" y="1600200"/>
            <a:ext cx="8093093" cy="4648200"/>
          </a:xfrm>
        </p:spPr>
        <p:txBody>
          <a:bodyPr/>
          <a:lstStyle/>
          <a:p>
            <a:r>
              <a:rPr lang="en-US" sz="2400" dirty="0" smtClean="0"/>
              <a:t>Alice and Bob share secret </a:t>
            </a:r>
            <a:r>
              <a:rPr lang="en-US" sz="2400" i="1" dirty="0" smtClean="0"/>
              <a:t>s</a:t>
            </a:r>
            <a:r>
              <a:rPr lang="en-US" sz="2400" dirty="0"/>
              <a:t> </a:t>
            </a:r>
            <a:r>
              <a:rPr lang="en-US" sz="2400" dirty="0" smtClean="0"/>
              <a:t>(termed </a:t>
            </a:r>
            <a:r>
              <a:rPr lang="en-US" sz="2400" b="1" dirty="0" smtClean="0">
                <a:solidFill>
                  <a:srgbClr val="0000FF"/>
                </a:solidFill>
              </a:rPr>
              <a:t>authentication key</a:t>
            </a:r>
            <a:r>
              <a:rPr lang="en-US" sz="2400" dirty="0" smtClean="0"/>
              <a:t>)</a:t>
            </a:r>
          </a:p>
          <a:p>
            <a:r>
              <a:rPr lang="en-US" sz="2400" dirty="0" smtClean="0"/>
              <a:t>Alice creates message </a:t>
            </a:r>
            <a:r>
              <a:rPr lang="en-US" sz="2400" i="1" dirty="0" smtClean="0"/>
              <a:t>m</a:t>
            </a:r>
            <a:r>
              <a:rPr lang="en-US" sz="2400" dirty="0" smtClean="0"/>
              <a:t>, create </a:t>
            </a:r>
            <a:r>
              <a:rPr lang="en-US" sz="2400" i="1" dirty="0" err="1" smtClean="0"/>
              <a:t>m+s</a:t>
            </a:r>
            <a:r>
              <a:rPr lang="en-US" sz="2400" dirty="0" smtClean="0"/>
              <a:t>, calculate H(</a:t>
            </a:r>
            <a:r>
              <a:rPr lang="en-US" sz="2400" i="1" dirty="0" err="1" smtClean="0"/>
              <a:t>m+s</a:t>
            </a:r>
            <a:r>
              <a:rPr lang="en-US" sz="2400" dirty="0" smtClean="0"/>
              <a:t>) [</a:t>
            </a:r>
            <a:r>
              <a:rPr lang="en-US" sz="2400" b="1" dirty="0" smtClean="0"/>
              <a:t>Message Authentication Code (MAC)</a:t>
            </a:r>
            <a:r>
              <a:rPr lang="en-US" sz="2400" dirty="0" smtClean="0"/>
              <a:t>]</a:t>
            </a:r>
          </a:p>
          <a:p>
            <a:r>
              <a:rPr lang="en-US" sz="2400" dirty="0" smtClean="0"/>
              <a:t>Alice</a:t>
            </a:r>
            <a:r>
              <a:rPr lang="en-US" sz="2400" b="1" i="1" dirty="0" smtClean="0"/>
              <a:t> </a:t>
            </a:r>
            <a:r>
              <a:rPr lang="en-US" sz="2400" dirty="0" smtClean="0"/>
              <a:t>send (</a:t>
            </a:r>
            <a:r>
              <a:rPr lang="en-US" sz="2400" i="1" dirty="0" smtClean="0"/>
              <a:t>m</a:t>
            </a:r>
            <a:r>
              <a:rPr lang="en-US" sz="2400" dirty="0" smtClean="0"/>
              <a:t>, H(</a:t>
            </a:r>
            <a:r>
              <a:rPr lang="en-US" sz="2400" i="1" dirty="0" err="1" smtClean="0"/>
              <a:t>m+s</a:t>
            </a:r>
            <a:r>
              <a:rPr lang="en-US" sz="2400" dirty="0" smtClean="0"/>
              <a:t>)) to Bob</a:t>
            </a:r>
          </a:p>
          <a:p>
            <a:r>
              <a:rPr lang="en-US" sz="2400" dirty="0" smtClean="0"/>
              <a:t>Bob receives (</a:t>
            </a:r>
            <a:r>
              <a:rPr lang="en-US" sz="2400" i="1" dirty="0" smtClean="0"/>
              <a:t>m</a:t>
            </a:r>
            <a:r>
              <a:rPr lang="en-US" sz="2400" dirty="0" smtClean="0"/>
              <a:t>, </a:t>
            </a:r>
            <a:r>
              <a:rPr lang="en-US" sz="2400" i="1" dirty="0" smtClean="0"/>
              <a:t>h</a:t>
            </a:r>
            <a:r>
              <a:rPr lang="en-US" sz="2400" dirty="0" smtClean="0"/>
              <a:t>); knowing s, Bob calculates MAC H(</a:t>
            </a:r>
            <a:r>
              <a:rPr lang="en-US" sz="2400" i="1" dirty="0" err="1" smtClean="0"/>
              <a:t>m+s</a:t>
            </a:r>
            <a:r>
              <a:rPr lang="en-US" sz="2400" dirty="0" smtClean="0"/>
              <a:t>); if H(</a:t>
            </a:r>
            <a:r>
              <a:rPr lang="en-US" sz="2400" i="1" dirty="0" err="1" smtClean="0"/>
              <a:t>m+s</a:t>
            </a:r>
            <a:r>
              <a:rPr lang="en-US" sz="2400" dirty="0" smtClean="0"/>
              <a:t>) = </a:t>
            </a:r>
            <a:r>
              <a:rPr lang="en-US" sz="2400" i="1" dirty="0" smtClean="0"/>
              <a:t>h</a:t>
            </a:r>
            <a:r>
              <a:rPr lang="en-US" sz="2400" dirty="0" smtClean="0"/>
              <a:t>, everything is fine</a:t>
            </a:r>
          </a:p>
        </p:txBody>
      </p:sp>
      <p:pic>
        <p:nvPicPr>
          <p:cNvPr id="4" name="Picture 3"/>
          <p:cNvPicPr>
            <a:picLocks noChangeAspect="1"/>
          </p:cNvPicPr>
          <p:nvPr/>
        </p:nvPicPr>
        <p:blipFill>
          <a:blip r:embed="rId2"/>
          <a:stretch>
            <a:fillRect/>
          </a:stretch>
        </p:blipFill>
        <p:spPr>
          <a:xfrm>
            <a:off x="2180353" y="3674039"/>
            <a:ext cx="6694482" cy="3183961"/>
          </a:xfrm>
          <a:prstGeom prst="rect">
            <a:avLst/>
          </a:prstGeom>
        </p:spPr>
      </p:pic>
      <p:cxnSp>
        <p:nvCxnSpPr>
          <p:cNvPr id="7" name="Straight Arrow Connector 6"/>
          <p:cNvCxnSpPr/>
          <p:nvPr/>
        </p:nvCxnSpPr>
        <p:spPr bwMode="auto">
          <a:xfrm flipH="1">
            <a:off x="3945498" y="2872654"/>
            <a:ext cx="1331606" cy="2502785"/>
          </a:xfrm>
          <a:prstGeom prst="straightConnector1">
            <a:avLst/>
          </a:prstGeom>
          <a:noFill/>
          <a:ln w="2857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391666844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10498</TotalTime>
  <Words>2138</Words>
  <Application>Microsoft Macintosh PowerPoint</Application>
  <PresentationFormat>On-screen Show (4:3)</PresentationFormat>
  <Paragraphs>303</Paragraphs>
  <Slides>27</Slides>
  <Notes>0</Notes>
  <HiddenSlides>1</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Default Design</vt:lpstr>
      <vt:lpstr>PowerPoint Presentation</vt:lpstr>
      <vt:lpstr>SSL: Secure Sockets Layer</vt:lpstr>
      <vt:lpstr>An example</vt:lpstr>
      <vt:lpstr>SSL and TCP/IP</vt:lpstr>
      <vt:lpstr>Can we use PGP?</vt:lpstr>
      <vt:lpstr>Toy SSL: a simple secure channel</vt:lpstr>
      <vt:lpstr>Toy: a simple handshake</vt:lpstr>
      <vt:lpstr>Toy SSL: key derivation</vt:lpstr>
      <vt:lpstr>Message Authentication Code (MAC)</vt:lpstr>
      <vt:lpstr>Toy SSL: data records</vt:lpstr>
      <vt:lpstr>Toy SSL: data records</vt:lpstr>
      <vt:lpstr>Toy SSL: sequence numbers</vt:lpstr>
      <vt:lpstr>Toy: control information</vt:lpstr>
      <vt:lpstr>Toy SSL: summary</vt:lpstr>
      <vt:lpstr>Toy SSL isn’t complete</vt:lpstr>
      <vt:lpstr>SSL cipher suite</vt:lpstr>
      <vt:lpstr>Real SSL: handshake (1)</vt:lpstr>
      <vt:lpstr>Real SSL: handshake (2)</vt:lpstr>
      <vt:lpstr>Real SSL: handshaking (3)</vt:lpstr>
      <vt:lpstr>Real SSL: handshaking (4)</vt:lpstr>
      <vt:lpstr>SSL record protocol</vt:lpstr>
      <vt:lpstr>SSL record format</vt:lpstr>
      <vt:lpstr>Real SSL handshake</vt:lpstr>
      <vt:lpstr>Real SSL connection</vt:lpstr>
      <vt:lpstr>Key derivation</vt:lpstr>
      <vt:lpstr>Connection Closure</vt:lpstr>
      <vt:lpstr>Questions</vt:lpstr>
    </vt:vector>
  </TitlesOfParts>
  <Company>Polytechnic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 Introduction</dc:title>
  <dc:creator>Keith W. Ross</dc:creator>
  <cp:lastModifiedBy>Chien-Chung Shen</cp:lastModifiedBy>
  <cp:revision>449</cp:revision>
  <cp:lastPrinted>2014-10-27T02:15:40Z</cp:lastPrinted>
  <dcterms:created xsi:type="dcterms:W3CDTF">1999-10-08T19:08:27Z</dcterms:created>
  <dcterms:modified xsi:type="dcterms:W3CDTF">2016-04-14T13:26:53Z</dcterms:modified>
</cp:coreProperties>
</file>