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3" r:id="rId2"/>
    <p:sldId id="274" r:id="rId3"/>
    <p:sldId id="275" r:id="rId4"/>
    <p:sldId id="257" r:id="rId5"/>
    <p:sldId id="276" r:id="rId6"/>
    <p:sldId id="277" r:id="rId7"/>
    <p:sldId id="258" r:id="rId8"/>
    <p:sldId id="260" r:id="rId9"/>
    <p:sldId id="278" r:id="rId10"/>
    <p:sldId id="268" r:id="rId11"/>
    <p:sldId id="261" r:id="rId12"/>
    <p:sldId id="262" r:id="rId13"/>
    <p:sldId id="279" r:id="rId14"/>
    <p:sldId id="264" r:id="rId15"/>
    <p:sldId id="280" r:id="rId16"/>
    <p:sldId id="263" r:id="rId17"/>
    <p:sldId id="265" r:id="rId18"/>
    <p:sldId id="266" r:id="rId19"/>
    <p:sldId id="267" r:id="rId20"/>
    <p:sldId id="269" r:id="rId21"/>
    <p:sldId id="270" r:id="rId22"/>
    <p:sldId id="28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90" autoAdjust="0"/>
  </p:normalViewPr>
  <p:slideViewPr>
    <p:cSldViewPr>
      <p:cViewPr>
        <p:scale>
          <a:sx n="99" d="100"/>
          <a:sy n="99" d="100"/>
        </p:scale>
        <p:origin x="-10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74601-3C15-C849-934A-D3B51362CB3A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E5B1D-BE54-7545-ABE7-B8CCFC9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5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CA864-7BE4-664F-B69A-F275AE58EDD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1ED8-3C9F-0749-91CF-4C82F25CE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6556-F221-6B4A-941B-C4D5E89A5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CDB4-73E0-F449-8197-52C89BA2D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F34A-A5BC-3C4A-95B7-3236D14BB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3503-C020-CD4B-BF6D-3DAB6B076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F09D-1D5D-E640-9131-07ADF02E5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23BF-0F1B-BD4D-9C7C-B519A1AF0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7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3FB7-4444-5641-9266-5DEED5BD2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9828-B2EB-2A4C-A94D-BEA8D363E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A76C-7820-154F-80CA-E04A29777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7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6BB-6978-DD4D-8858-DAC14037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43C49-99BB-A24A-B791-488380824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9D57118-4C32-8A46-AAC1-B8BB30280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/>
          <a:ea typeface="+mj-ea"/>
          <a:cs typeface="Comic Sans M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xael.org/pages/python-nmap-en.html" TargetMode="External"/><Relationship Id="rId4" Type="http://schemas.openxmlformats.org/officeDocument/2006/relationships/hyperlink" Target="https://pypi.python.org/pypi/python-libnmap/0.7.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ythonforbeginners.com/code-snippets-source-code/port-scanner-in-pyth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map.or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latin typeface="Comic Sans MS" charset="0"/>
                <a:cs typeface="+mj-cs"/>
              </a:rPr>
              <a:t>Network and </a:t>
            </a:r>
            <a:r>
              <a:rPr lang="en-US" sz="4800" b="1" dirty="0">
                <a:latin typeface="Comic Sans MS" charset="0"/>
              </a:rPr>
              <a:t>Port </a:t>
            </a:r>
            <a:r>
              <a:rPr lang="en-US" sz="4800" b="1" dirty="0" smtClean="0">
                <a:latin typeface="Comic Sans MS" charset="0"/>
                <a:cs typeface="+mj-cs"/>
              </a:rPr>
              <a:t>Scanning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cs typeface="+mn-cs"/>
              </a:rPr>
              <a:t>Chien-Chung Shen</a:t>
            </a:r>
          </a:p>
          <a:p>
            <a:pPr eaLnBrk="1" hangingPunct="1">
              <a:defRPr/>
            </a:pPr>
            <a:r>
              <a:rPr lang="en-US" b="1" dirty="0" err="1" smtClean="0">
                <a:latin typeface="Courier New" charset="0"/>
                <a:cs typeface="+mn-cs"/>
              </a:rPr>
              <a:t>cshen@udel.edu</a:t>
            </a:r>
            <a:endParaRPr lang="en-US" b="1" dirty="0" smtClean="0">
              <a:latin typeface="Courier New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61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Scanner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hlinkClick r:id="rId2"/>
              </a:rPr>
              <a:t>Port Scanner in Python</a:t>
            </a:r>
            <a:endParaRPr lang="en-US" sz="3000" dirty="0" smtClean="0"/>
          </a:p>
          <a:p>
            <a:r>
              <a:rPr lang="en-US" dirty="0" smtClean="0"/>
              <a:t>Using </a:t>
            </a:r>
            <a:r>
              <a:rPr lang="en-US" dirty="0"/>
              <a:t>built-in </a:t>
            </a:r>
            <a:r>
              <a:rPr lang="en-US" b="1" dirty="0" smtClean="0">
                <a:solidFill>
                  <a:srgbClr val="0000FF"/>
                </a:solidFill>
              </a:rPr>
              <a:t>socket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module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$ python </a:t>
            </a:r>
            <a:r>
              <a:rPr lang="en-US" b="1" dirty="0" smtClean="0">
                <a:latin typeface="Courier New"/>
                <a:cs typeface="Courier New"/>
              </a:rPr>
              <a:t>port-</a:t>
            </a:r>
            <a:r>
              <a:rPr lang="en-US" b="1" dirty="0" err="1" smtClean="0">
                <a:latin typeface="Courier New"/>
                <a:cs typeface="Courier New"/>
              </a:rPr>
              <a:t>scanner.py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</a:p>
          <a:p>
            <a:r>
              <a:rPr lang="en-US" dirty="0" err="1" smtClean="0"/>
              <a:t>Nmap</a:t>
            </a:r>
            <a:r>
              <a:rPr lang="en-US" dirty="0" smtClean="0"/>
              <a:t> module/library in Python</a:t>
            </a:r>
          </a:p>
          <a:p>
            <a:pPr lvl="1"/>
            <a:r>
              <a:rPr lang="en-US" dirty="0" smtClean="0">
                <a:hlinkClick r:id="rId3"/>
              </a:rPr>
              <a:t>python-nmap: nmap from python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python-libnmap 0.7.0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8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4200" dirty="0" smtClean="0"/>
              <a:t>Port Scanning with (TCP) </a:t>
            </a:r>
            <a:r>
              <a:rPr lang="en-US" sz="4200" b="1" dirty="0" smtClean="0">
                <a:latin typeface="Courier New"/>
                <a:cs typeface="Courier New"/>
              </a:rPr>
              <a:t>SYN </a:t>
            </a:r>
            <a:r>
              <a:rPr lang="en-US" sz="4200" dirty="0" smtClean="0"/>
              <a:t>(1)</a:t>
            </a:r>
            <a:r>
              <a:rPr lang="en-US" sz="4200" b="1" dirty="0" smtClean="0">
                <a:latin typeface="Courier New"/>
                <a:cs typeface="Courier New"/>
              </a:rPr>
              <a:t> </a:t>
            </a:r>
            <a:endParaRPr lang="en-US" sz="4200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Most popular form of port scanning</a:t>
            </a:r>
          </a:p>
          <a:p>
            <a:r>
              <a:rPr lang="en-US" sz="2400" dirty="0" smtClean="0"/>
              <a:t>Open TCP </a:t>
            </a:r>
            <a:r>
              <a:rPr lang="en-US" sz="2400" dirty="0" smtClean="0">
                <a:solidFill>
                  <a:srgbClr val="0000FF"/>
                </a:solidFill>
              </a:rPr>
              <a:t>connection</a:t>
            </a:r>
            <a:r>
              <a:rPr lang="en-US" sz="2400" dirty="0" smtClean="0"/>
              <a:t> via three-way handshake</a:t>
            </a: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SYN</a:t>
            </a:r>
            <a:r>
              <a:rPr lang="en-US" sz="2000" dirty="0" smtClean="0"/>
              <a:t> -&gt; </a:t>
            </a:r>
            <a:r>
              <a:rPr lang="en-US" sz="2000" b="1" dirty="0" smtClean="0">
                <a:latin typeface="Courier New"/>
                <a:cs typeface="Courier New"/>
              </a:rPr>
              <a:t>SYN+ACK </a:t>
            </a:r>
            <a:r>
              <a:rPr lang="en-US" sz="2000" dirty="0" smtClean="0"/>
              <a:t>-&gt; </a:t>
            </a:r>
            <a:r>
              <a:rPr lang="en-US" sz="2000" b="1" dirty="0" smtClean="0">
                <a:latin typeface="Courier New"/>
                <a:cs typeface="Courier New"/>
              </a:rPr>
              <a:t>ACK</a:t>
            </a:r>
          </a:p>
          <a:p>
            <a:r>
              <a:rPr lang="en-US" sz="2400" dirty="0"/>
              <a:t>In </a:t>
            </a:r>
            <a:r>
              <a:rPr lang="en-US" sz="2400" dirty="0" smtClean="0"/>
              <a:t>port scanning with </a:t>
            </a:r>
            <a:r>
              <a:rPr lang="en-US" sz="2400" b="1" dirty="0" smtClean="0">
                <a:latin typeface="Courier New"/>
                <a:cs typeface="Courier New"/>
              </a:rPr>
              <a:t>SYN</a:t>
            </a:r>
            <a:r>
              <a:rPr lang="en-US" sz="2400" dirty="0" smtClean="0"/>
              <a:t> </a:t>
            </a:r>
            <a:r>
              <a:rPr lang="en-US" sz="2400" dirty="0"/>
              <a:t>packets, </a:t>
            </a:r>
            <a:r>
              <a:rPr lang="en-US" sz="2400" dirty="0" smtClean="0"/>
              <a:t>scanner sends </a:t>
            </a:r>
            <a:r>
              <a:rPr lang="en-US" sz="2400" dirty="0"/>
              <a:t>out </a:t>
            </a:r>
            <a:r>
              <a:rPr lang="en-US" sz="2400" b="1" dirty="0">
                <a:latin typeface="Courier New"/>
                <a:cs typeface="Courier New"/>
              </a:rPr>
              <a:t>SYN</a:t>
            </a:r>
            <a:r>
              <a:rPr lang="en-US" sz="2400" dirty="0"/>
              <a:t> packets </a:t>
            </a:r>
            <a:r>
              <a:rPr lang="en-US" sz="2400" dirty="0" smtClean="0"/>
              <a:t>to </a:t>
            </a:r>
            <a:r>
              <a:rPr lang="en-US" sz="2400" dirty="0"/>
              <a:t>different ports of a remote </a:t>
            </a:r>
            <a:r>
              <a:rPr lang="en-US" sz="2400" dirty="0" smtClean="0"/>
              <a:t>machine. </a:t>
            </a:r>
            <a:r>
              <a:rPr lang="en-US" sz="2400" dirty="0"/>
              <a:t>When </a:t>
            </a:r>
            <a:r>
              <a:rPr lang="en-US" sz="2400" dirty="0" smtClean="0"/>
              <a:t>scanner receives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SYN+ACK </a:t>
            </a:r>
            <a:r>
              <a:rPr lang="en-US" sz="2400" dirty="0"/>
              <a:t>packet in </a:t>
            </a:r>
            <a:r>
              <a:rPr lang="en-US" sz="2400" dirty="0" smtClean="0"/>
              <a:t>return for a given </a:t>
            </a:r>
            <a:r>
              <a:rPr lang="en-US" sz="2400" dirty="0"/>
              <a:t>port, </a:t>
            </a:r>
            <a:r>
              <a:rPr lang="en-US" sz="2400" dirty="0" smtClean="0"/>
              <a:t>scanner </a:t>
            </a:r>
            <a:r>
              <a:rPr lang="en-US" sz="2400" dirty="0"/>
              <a:t>can be sure that </a:t>
            </a:r>
            <a:r>
              <a:rPr lang="en-US" sz="2400" dirty="0" smtClean="0"/>
              <a:t>the </a:t>
            </a:r>
            <a:r>
              <a:rPr lang="en-US" sz="2400" dirty="0"/>
              <a:t>port </a:t>
            </a:r>
            <a:r>
              <a:rPr lang="en-US" sz="2400" dirty="0" smtClean="0"/>
              <a:t>on remote machine is open</a:t>
            </a:r>
            <a:endParaRPr lang="en-US" dirty="0" smtClean="0"/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t </a:t>
            </a:r>
            <a:r>
              <a:rPr lang="en-US" sz="2000" dirty="0"/>
              <a:t>is the “duty” of a good port-scanner to </a:t>
            </a:r>
            <a:r>
              <a:rPr lang="en-US" sz="2000" b="1" dirty="0"/>
              <a:t>immediately</a:t>
            </a:r>
            <a:r>
              <a:rPr lang="en-US" sz="2000" dirty="0"/>
              <a:t> send </a:t>
            </a:r>
            <a:r>
              <a:rPr lang="en-US" sz="2000" dirty="0" smtClean="0"/>
              <a:t>back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RST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packet in response </a:t>
            </a:r>
            <a:r>
              <a:rPr lang="en-US" sz="2000" dirty="0" smtClean="0"/>
              <a:t>to </a:t>
            </a:r>
            <a:r>
              <a:rPr lang="en-US" sz="2000" dirty="0"/>
              <a:t>received </a:t>
            </a:r>
            <a:r>
              <a:rPr lang="en-US" sz="2000" b="1" dirty="0">
                <a:latin typeface="Courier New"/>
                <a:cs typeface="Courier New"/>
              </a:rPr>
              <a:t>SYN+ACK </a:t>
            </a:r>
            <a:r>
              <a:rPr lang="en-US" sz="2000" dirty="0"/>
              <a:t>packet so that the </a:t>
            </a:r>
            <a:r>
              <a:rPr lang="en-US" sz="2000" b="1" dirty="0">
                <a:solidFill>
                  <a:srgbClr val="0000FF"/>
                </a:solidFill>
              </a:rPr>
              <a:t>half-</a:t>
            </a:r>
            <a:r>
              <a:rPr lang="en-US" sz="2000" b="1" dirty="0" smtClean="0">
                <a:solidFill>
                  <a:srgbClr val="0000FF"/>
                </a:solidFill>
              </a:rPr>
              <a:t>open </a:t>
            </a:r>
            <a:r>
              <a:rPr lang="en-US" sz="2000" dirty="0" smtClean="0"/>
              <a:t>TCP connection </a:t>
            </a:r>
            <a:r>
              <a:rPr lang="en-US" sz="2000" dirty="0"/>
              <a:t>at </a:t>
            </a:r>
            <a:r>
              <a:rPr lang="en-US" sz="2000" dirty="0" smtClean="0"/>
              <a:t>remote machine </a:t>
            </a:r>
            <a:r>
              <a:rPr lang="en-US" sz="2000" dirty="0"/>
              <a:t>is </a:t>
            </a:r>
            <a:r>
              <a:rPr lang="en-US" sz="2000" dirty="0" smtClean="0"/>
              <a:t>closed immediately</a:t>
            </a:r>
            <a:endParaRPr lang="en-US" dirty="0"/>
          </a:p>
          <a:p>
            <a:pPr lvl="1"/>
            <a:endParaRPr lang="en-US" dirty="0"/>
          </a:p>
          <a:p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7908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/>
              <a:t>Port Scanning with TCP </a:t>
            </a:r>
            <a:r>
              <a:rPr lang="en-US" b="1" dirty="0">
                <a:latin typeface="Courier New"/>
                <a:cs typeface="Courier New"/>
              </a:rPr>
              <a:t>SYN </a:t>
            </a:r>
            <a:r>
              <a:rPr lang="en-US" dirty="0" smtClean="0"/>
              <a:t>(2)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a target </a:t>
            </a:r>
            <a:r>
              <a:rPr lang="en-US" sz="2400" dirty="0" smtClean="0"/>
              <a:t>machine </a:t>
            </a:r>
            <a:r>
              <a:rPr lang="en-US" sz="2400" dirty="0"/>
              <a:t>receives a </a:t>
            </a:r>
            <a:r>
              <a:rPr lang="en-US" sz="2400" b="1" dirty="0">
                <a:latin typeface="Courier New"/>
                <a:cs typeface="Courier New"/>
              </a:rPr>
              <a:t>SYN</a:t>
            </a:r>
            <a:r>
              <a:rPr lang="en-US" sz="2400" dirty="0"/>
              <a:t> packet for a </a:t>
            </a:r>
            <a:r>
              <a:rPr lang="en-US" sz="2400" b="1" dirty="0"/>
              <a:t>closed</a:t>
            </a:r>
            <a:r>
              <a:rPr lang="en-US" sz="2400" dirty="0"/>
              <a:t> port, it sends back an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RST</a:t>
            </a:r>
            <a:r>
              <a:rPr lang="en-US" sz="2400" dirty="0"/>
              <a:t> packet back to the </a:t>
            </a:r>
            <a:r>
              <a:rPr lang="en-US" sz="2400" dirty="0" smtClean="0"/>
              <a:t>sender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a target machine is </a:t>
            </a:r>
            <a:r>
              <a:rPr lang="en-US" sz="2400" dirty="0" smtClean="0"/>
              <a:t>protected </a:t>
            </a:r>
            <a:r>
              <a:rPr lang="en-US" sz="2400" dirty="0"/>
              <a:t>by a packet-level firewall, it is the firewall rules that decide </a:t>
            </a:r>
            <a:r>
              <a:rPr lang="en-US" sz="2400" dirty="0" smtClean="0"/>
              <a:t>what the machine’s </a:t>
            </a:r>
            <a:r>
              <a:rPr lang="en-US" sz="2400" dirty="0"/>
              <a:t>response </a:t>
            </a:r>
            <a:r>
              <a:rPr lang="en-US" sz="2400" dirty="0" smtClean="0"/>
              <a:t>will </a:t>
            </a:r>
            <a:r>
              <a:rPr lang="en-US" sz="2400" dirty="0"/>
              <a:t>be to a received </a:t>
            </a:r>
            <a:r>
              <a:rPr lang="en-US" sz="2400" b="1" dirty="0">
                <a:latin typeface="Courier New"/>
                <a:cs typeface="Courier New"/>
              </a:rPr>
              <a:t>SYN</a:t>
            </a:r>
            <a:r>
              <a:rPr lang="en-US" sz="2400" dirty="0"/>
              <a:t> </a:t>
            </a:r>
            <a:r>
              <a:rPr lang="en-US" sz="2400" dirty="0" smtClean="0"/>
              <a:t>packet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c</a:t>
            </a:r>
            <a:r>
              <a:rPr lang="en-US" b="1" dirty="0" smtClean="0">
                <a:latin typeface="Courier New"/>
                <a:cs typeface="Courier New"/>
              </a:rPr>
              <a:t>onnect()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/>
                <a:cs typeface="Courier New"/>
              </a:rPr>
              <a:t>SYN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SYN</a:t>
            </a:r>
          </a:p>
          <a:p>
            <a:pPr lvl="1"/>
            <a:r>
              <a:rPr lang="en-US" sz="2400" dirty="0" smtClean="0"/>
              <a:t>port </a:t>
            </a:r>
            <a:r>
              <a:rPr lang="en-US" sz="2400" dirty="0"/>
              <a:t>scanner generates </a:t>
            </a:r>
            <a:r>
              <a:rPr lang="en-US" sz="2400" b="1" dirty="0"/>
              <a:t>raw</a:t>
            </a:r>
            <a:r>
              <a:rPr lang="en-US" sz="2400" dirty="0"/>
              <a:t> IP packets itself, and monitors for </a:t>
            </a:r>
            <a:r>
              <a:rPr lang="en-US" sz="2400" dirty="0" smtClean="0"/>
              <a:t>responses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ka </a:t>
            </a:r>
            <a:r>
              <a:rPr lang="en-US" sz="2400" dirty="0"/>
              <a:t>"half-open scanning", because it never actually opens a full TCP </a:t>
            </a:r>
            <a:r>
              <a:rPr lang="en-US" sz="2400" dirty="0" smtClean="0"/>
              <a:t>connection</a:t>
            </a:r>
          </a:p>
          <a:p>
            <a:pPr lvl="1"/>
            <a:r>
              <a:rPr lang="en-US" sz="2400" dirty="0"/>
              <a:t>SYN scan </a:t>
            </a:r>
            <a:r>
              <a:rPr lang="en-US" sz="2400" dirty="0" smtClean="0"/>
              <a:t>has </a:t>
            </a:r>
            <a:r>
              <a:rPr lang="en-US" sz="2400" dirty="0"/>
              <a:t>advantage </a:t>
            </a:r>
            <a:r>
              <a:rPr lang="en-US" sz="2400" dirty="0" smtClean="0"/>
              <a:t>that </a:t>
            </a:r>
            <a:r>
              <a:rPr lang="en-US" sz="2400" dirty="0"/>
              <a:t>individual services never actually receive a </a:t>
            </a:r>
            <a:r>
              <a:rPr lang="en-US" sz="2400" dirty="0" smtClean="0"/>
              <a:t>connection (less intrusive?)</a:t>
            </a:r>
          </a:p>
          <a:p>
            <a:r>
              <a:rPr lang="en-US" sz="2800" b="1" dirty="0">
                <a:latin typeface="Courier New"/>
                <a:cs typeface="Courier New"/>
              </a:rPr>
              <a:t>c</a:t>
            </a:r>
            <a:r>
              <a:rPr lang="en-US" sz="2800" b="1" dirty="0" smtClean="0">
                <a:latin typeface="Courier New"/>
                <a:cs typeface="Courier New"/>
              </a:rPr>
              <a:t>onnect()</a:t>
            </a:r>
            <a:endParaRPr lang="en-US" sz="2800" dirty="0">
              <a:latin typeface="Courier New"/>
              <a:cs typeface="Courier New"/>
            </a:endParaRPr>
          </a:p>
          <a:p>
            <a:pPr lvl="1"/>
            <a:r>
              <a:rPr lang="en-US" sz="2400" dirty="0"/>
              <a:t>u</a:t>
            </a:r>
            <a:r>
              <a:rPr lang="en-US" sz="2400" dirty="0" smtClean="0"/>
              <a:t>se operating </a:t>
            </a:r>
            <a:r>
              <a:rPr lang="en-US" sz="2400" dirty="0"/>
              <a:t>system's network </a:t>
            </a:r>
            <a:r>
              <a:rPr lang="en-US" sz="2400" dirty="0" smtClean="0"/>
              <a:t>functions</a:t>
            </a:r>
          </a:p>
          <a:p>
            <a:pPr lvl="1"/>
            <a:r>
              <a:rPr lang="en-US" sz="2400" dirty="0" smtClean="0"/>
              <a:t>full TCP connection established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Scan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Courier New"/>
                <a:cs typeface="Courier New"/>
              </a:rPr>
              <a:t>SYN</a:t>
            </a:r>
            <a:r>
              <a:rPr lang="en-US" sz="2800" dirty="0" smtClean="0"/>
              <a:t> packet is a TCP concept 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a UDP scan, if a UDP packet is sent to a port that is </a:t>
            </a:r>
            <a:r>
              <a:rPr lang="en-US" sz="2800" b="1" dirty="0"/>
              <a:t>not open</a:t>
            </a:r>
            <a:r>
              <a:rPr lang="en-US" sz="2800" dirty="0"/>
              <a:t>, the remote machine will respond with an ICMP </a:t>
            </a:r>
            <a:r>
              <a:rPr lang="en-US" sz="2800" b="1" dirty="0"/>
              <a:t>port-unreachable </a:t>
            </a:r>
            <a:r>
              <a:rPr lang="en-US" sz="2800" dirty="0"/>
              <a:t>message. So the </a:t>
            </a:r>
            <a:r>
              <a:rPr lang="en-US" sz="2800" b="1" dirty="0">
                <a:solidFill>
                  <a:srgbClr val="0000FF"/>
                </a:solidFill>
              </a:rPr>
              <a:t>absence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of a returned message can be </a:t>
            </a:r>
            <a:r>
              <a:rPr lang="en-US" sz="2800" dirty="0" smtClean="0"/>
              <a:t>inferred </a:t>
            </a:r>
            <a:r>
              <a:rPr lang="en-US" sz="2800" i="1" dirty="0" smtClean="0"/>
              <a:t>as </a:t>
            </a:r>
            <a:r>
              <a:rPr lang="en-US" sz="2800" i="1" dirty="0"/>
              <a:t>a sign </a:t>
            </a:r>
            <a:r>
              <a:rPr lang="en-US" sz="2800" dirty="0"/>
              <a:t>of an </a:t>
            </a:r>
            <a:r>
              <a:rPr lang="en-US" sz="2800" b="1" dirty="0">
                <a:solidFill>
                  <a:srgbClr val="0000FF"/>
                </a:solidFill>
              </a:rPr>
              <a:t>open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UDP </a:t>
            </a:r>
            <a:r>
              <a:rPr lang="en-US" sz="2800" dirty="0" smtClean="0"/>
              <a:t>port</a:t>
            </a:r>
            <a:endParaRPr lang="en-US" dirty="0"/>
          </a:p>
          <a:p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/>
              <a:t>packet filtering firewall at a remote machine may prevent the machine from responding with an ICMP error message </a:t>
            </a:r>
            <a:r>
              <a:rPr lang="en-US" sz="2800" b="1" dirty="0"/>
              <a:t>even when a port is closed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7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Scan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</a:t>
            </a:r>
            <a:r>
              <a:rPr lang="en-US" dirty="0"/>
              <a:t>application-specific UDP packets, hoping to </a:t>
            </a:r>
            <a:r>
              <a:rPr lang="en-US" dirty="0" smtClean="0"/>
              <a:t>generate </a:t>
            </a:r>
            <a:r>
              <a:rPr lang="en-US" dirty="0"/>
              <a:t>application layer </a:t>
            </a:r>
            <a:r>
              <a:rPr lang="en-US" dirty="0" smtClean="0"/>
              <a:t>response</a:t>
            </a:r>
          </a:p>
          <a:p>
            <a:pPr lvl="1"/>
            <a:r>
              <a:rPr lang="en-US" i="1" dirty="0"/>
              <a:t>e</a:t>
            </a:r>
            <a:r>
              <a:rPr lang="en-US" i="1" dirty="0" smtClean="0"/>
              <a:t>.g.</a:t>
            </a:r>
            <a:r>
              <a:rPr lang="en-US" dirty="0" smtClean="0"/>
              <a:t>, sending DNS </a:t>
            </a:r>
            <a:r>
              <a:rPr lang="en-US" dirty="0"/>
              <a:t>query to port 53 will result in a response, </a:t>
            </a:r>
            <a:r>
              <a:rPr lang="en-US" dirty="0" smtClean="0"/>
              <a:t>if </a:t>
            </a:r>
            <a:r>
              <a:rPr lang="en-US" dirty="0"/>
              <a:t>DNS server is </a:t>
            </a:r>
            <a:r>
              <a:rPr lang="en-US" dirty="0" smtClean="0"/>
              <a:t>present</a:t>
            </a:r>
          </a:p>
          <a:p>
            <a:r>
              <a:rPr lang="en-US" dirty="0"/>
              <a:t>limited to scanning ports for which an application specific probe packet is available</a:t>
            </a:r>
          </a:p>
        </p:txBody>
      </p:sp>
    </p:spTree>
    <p:extLst>
      <p:ext uri="{BB962C8B-B14F-4D97-AF65-F5344CB8AC3E}">
        <p14:creationId xmlns:p14="http://schemas.microsoft.com/office/powerpoint/2010/main" val="15475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nmap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/>
              <a:t>Network 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Open</a:t>
            </a:r>
            <a:r>
              <a:rPr lang="en-US" sz="2800" dirty="0"/>
              <a:t>-source </a:t>
            </a:r>
            <a:r>
              <a:rPr lang="en-US" sz="2800" b="1" dirty="0" err="1" smtClean="0">
                <a:latin typeface="Courier New"/>
                <a:cs typeface="Courier New"/>
              </a:rPr>
              <a:t>nmap</a:t>
            </a:r>
            <a:r>
              <a:rPr lang="en-US" sz="2800" dirty="0" smtClean="0"/>
              <a:t> </a:t>
            </a:r>
            <a:r>
              <a:rPr lang="en-US" sz="2800" dirty="0"/>
              <a:t>stands for “network </a:t>
            </a:r>
            <a:r>
              <a:rPr lang="en-US" sz="2800" dirty="0" smtClean="0"/>
              <a:t>mapper” (</a:t>
            </a:r>
            <a:r>
              <a:rPr lang="en-US" sz="2800" b="1" dirty="0" smtClean="0">
                <a:latin typeface="Courier New"/>
                <a:cs typeface="Courier New"/>
                <a:hlinkClick r:id="rId2"/>
              </a:rPr>
              <a:t>http://nmap.org</a:t>
            </a:r>
            <a:r>
              <a:rPr lang="en-US" sz="2800" dirty="0" smtClean="0"/>
              <a:t>)</a:t>
            </a:r>
          </a:p>
          <a:p>
            <a:r>
              <a:rPr lang="en-US" sz="2800" b="1" dirty="0" err="1">
                <a:latin typeface="Courier New"/>
                <a:cs typeface="Courier New"/>
              </a:rPr>
              <a:t>nmap</a:t>
            </a:r>
            <a:r>
              <a:rPr lang="en-US" sz="2800" dirty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more than just a port </a:t>
            </a:r>
            <a:r>
              <a:rPr lang="en-US" sz="2800" dirty="0" smtClean="0"/>
              <a:t>scanner</a:t>
            </a:r>
          </a:p>
          <a:p>
            <a:pPr lvl="1"/>
            <a:r>
              <a:rPr lang="en-US" sz="2400" dirty="0" smtClean="0"/>
              <a:t>listing </a:t>
            </a:r>
            <a:r>
              <a:rPr lang="en-US" sz="2400" dirty="0"/>
              <a:t>open ports on a </a:t>
            </a:r>
            <a:r>
              <a:rPr lang="en-US" sz="2400" dirty="0" smtClean="0"/>
              <a:t>network</a:t>
            </a:r>
            <a:endParaRPr lang="en-US" sz="2400" dirty="0"/>
          </a:p>
          <a:p>
            <a:pPr lvl="1"/>
            <a:r>
              <a:rPr lang="en-US" sz="2400" dirty="0" smtClean="0"/>
              <a:t>trying </a:t>
            </a:r>
            <a:r>
              <a:rPr lang="en-US" sz="2400" dirty="0"/>
              <a:t>to construct an inventory of all </a:t>
            </a:r>
            <a:r>
              <a:rPr lang="en-US" sz="2400" dirty="0" smtClean="0"/>
              <a:t>services </a:t>
            </a:r>
            <a:r>
              <a:rPr lang="en-US" sz="2400" dirty="0"/>
              <a:t>running in a </a:t>
            </a:r>
            <a:r>
              <a:rPr lang="en-US" sz="2400" dirty="0" smtClean="0"/>
              <a:t>network</a:t>
            </a:r>
          </a:p>
          <a:p>
            <a:pPr lvl="1"/>
            <a:r>
              <a:rPr lang="en-US" sz="2400" dirty="0" smtClean="0"/>
              <a:t>trying </a:t>
            </a:r>
            <a:r>
              <a:rPr lang="en-US" sz="2400" dirty="0"/>
              <a:t>to detect as to which operating system is running on each </a:t>
            </a:r>
            <a:r>
              <a:rPr lang="en-US" sz="2400" dirty="0" smtClean="0"/>
              <a:t>machine</a:t>
            </a:r>
          </a:p>
          <a:p>
            <a:r>
              <a:rPr lang="en-US" sz="2800" b="1" dirty="0" err="1" smtClean="0">
                <a:latin typeface="Courier New"/>
                <a:cs typeface="Courier New"/>
              </a:rPr>
              <a:t>nmap</a:t>
            </a:r>
            <a:r>
              <a:rPr lang="en-US" sz="2800" dirty="0" smtClean="0"/>
              <a:t> </a:t>
            </a:r>
            <a:r>
              <a:rPr lang="en-US" sz="2800" dirty="0"/>
              <a:t>can </a:t>
            </a:r>
            <a:r>
              <a:rPr lang="en-US" sz="2800" dirty="0" smtClean="0"/>
              <a:t>carry </a:t>
            </a:r>
            <a:r>
              <a:rPr lang="en-US" sz="2800" dirty="0"/>
              <a:t>out TCP SYN </a:t>
            </a:r>
            <a:r>
              <a:rPr lang="en-US" sz="2800" dirty="0" smtClean="0"/>
              <a:t>scan, TCP </a:t>
            </a:r>
            <a:r>
              <a:rPr lang="en-US" sz="2800" b="1" dirty="0">
                <a:latin typeface="Courier New"/>
                <a:cs typeface="Courier New"/>
              </a:rPr>
              <a:t>connect()</a:t>
            </a:r>
            <a:r>
              <a:rPr lang="en-US" sz="2800" dirty="0"/>
              <a:t> scans, UDP scans, ICMP scans, </a:t>
            </a:r>
            <a:r>
              <a:rPr lang="en-US" sz="2800" i="1" dirty="0"/>
              <a:t>etc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77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nmap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As listed in </a:t>
            </a:r>
            <a:r>
              <a:rPr lang="en-US" sz="2800" dirty="0" err="1" smtClean="0"/>
              <a:t>manpage</a:t>
            </a:r>
            <a:r>
              <a:rPr lang="en-US" sz="2800" dirty="0"/>
              <a:t>, </a:t>
            </a:r>
            <a:r>
              <a:rPr lang="en-US" sz="2800" b="1" dirty="0" err="1">
                <a:latin typeface="Courier New"/>
                <a:cs typeface="Courier New"/>
              </a:rPr>
              <a:t>nmap</a:t>
            </a:r>
            <a:r>
              <a:rPr lang="en-US" sz="2800" dirty="0"/>
              <a:t> comes with a large number of </a:t>
            </a:r>
            <a:r>
              <a:rPr lang="en-US" sz="2800" dirty="0">
                <a:solidFill>
                  <a:srgbClr val="0000FF"/>
                </a:solidFill>
              </a:rPr>
              <a:t>options</a:t>
            </a:r>
            <a:r>
              <a:rPr lang="en-US" sz="2800" dirty="0"/>
              <a:t> for carrying out different </a:t>
            </a:r>
            <a:r>
              <a:rPr lang="en-US" sz="2800" dirty="0" smtClean="0"/>
              <a:t>security </a:t>
            </a:r>
            <a:r>
              <a:rPr lang="en-US" sz="2800" dirty="0"/>
              <a:t>scans of a </a:t>
            </a:r>
            <a:r>
              <a:rPr lang="en-US" sz="2800" dirty="0" smtClean="0"/>
              <a:t>network </a:t>
            </a:r>
          </a:p>
          <a:p>
            <a:r>
              <a:rPr lang="en-US" sz="2800" b="1" dirty="0" smtClean="0">
                <a:latin typeface="Courier New"/>
                <a:cs typeface="Courier New"/>
              </a:rPr>
              <a:t>-</a:t>
            </a:r>
            <a:r>
              <a:rPr lang="en-US" sz="2800" b="1" dirty="0" err="1" smtClean="0">
                <a:latin typeface="Courier New"/>
                <a:cs typeface="Courier New"/>
              </a:rPr>
              <a:t>sT</a:t>
            </a:r>
            <a:r>
              <a:rPr lang="en-US" sz="2800" dirty="0" smtClean="0"/>
              <a:t>:</a:t>
            </a:r>
            <a:r>
              <a:rPr lang="en-US" sz="2800" b="1" dirty="0"/>
              <a:t> </a:t>
            </a:r>
            <a:r>
              <a:rPr lang="en-US" sz="2800" dirty="0" smtClean="0"/>
              <a:t>carries </a:t>
            </a:r>
            <a:r>
              <a:rPr lang="en-US" sz="2800" dirty="0"/>
              <a:t>out a TCP </a:t>
            </a:r>
            <a:r>
              <a:rPr lang="en-US" sz="2800" b="1" dirty="0">
                <a:latin typeface="Courier New"/>
                <a:cs typeface="Courier New"/>
              </a:rPr>
              <a:t>connect()</a:t>
            </a:r>
            <a:r>
              <a:rPr lang="en-US" sz="2800" dirty="0"/>
              <a:t> scan </a:t>
            </a:r>
            <a:endParaRPr lang="en-US" sz="2800" dirty="0" smtClean="0"/>
          </a:p>
          <a:p>
            <a:r>
              <a:rPr lang="en-US" sz="2800" b="1" dirty="0" smtClean="0">
                <a:latin typeface="Courier New"/>
                <a:cs typeface="Courier New"/>
              </a:rPr>
              <a:t>-</a:t>
            </a:r>
            <a:r>
              <a:rPr lang="en-US" sz="2800" b="1" dirty="0" err="1" smtClean="0">
                <a:latin typeface="Courier New"/>
                <a:cs typeface="Courier New"/>
              </a:rPr>
              <a:t>sU</a:t>
            </a:r>
            <a:r>
              <a:rPr lang="en-US" sz="2800" dirty="0" smtClean="0"/>
              <a:t>: </a:t>
            </a:r>
            <a:r>
              <a:rPr lang="en-US" sz="2800" dirty="0"/>
              <a:t>sends a </a:t>
            </a:r>
            <a:r>
              <a:rPr lang="en-US" sz="2800" dirty="0" err="1"/>
              <a:t>dataless</a:t>
            </a:r>
            <a:r>
              <a:rPr lang="en-US" sz="2800" dirty="0"/>
              <a:t> UDP header to every port </a:t>
            </a:r>
            <a:r>
              <a:rPr lang="en-US" sz="2800" dirty="0" smtClean="0"/>
              <a:t>(state </a:t>
            </a:r>
            <a:r>
              <a:rPr lang="en-US" sz="2800" dirty="0"/>
              <a:t>of the port is inferred from the ICMP response packet </a:t>
            </a:r>
            <a:r>
              <a:rPr lang="en-US" sz="2800" dirty="0" smtClean="0"/>
              <a:t>[if </a:t>
            </a:r>
            <a:r>
              <a:rPr lang="en-US" sz="2800" dirty="0"/>
              <a:t>there is such a response at </a:t>
            </a:r>
            <a:r>
              <a:rPr lang="en-US" sz="2800" dirty="0" smtClean="0"/>
              <a:t>all])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b="1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9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nmap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000" b="1" dirty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sP</a:t>
            </a:r>
            <a:r>
              <a:rPr lang="en-US" sz="2000" dirty="0" smtClean="0"/>
              <a:t>: “</a:t>
            </a:r>
            <a:r>
              <a:rPr lang="en-US" sz="2000" b="1" dirty="0">
                <a:solidFill>
                  <a:srgbClr val="0000FF"/>
                </a:solidFill>
              </a:rPr>
              <a:t>ping scanning</a:t>
            </a:r>
            <a:r>
              <a:rPr lang="en-US" sz="2000" dirty="0"/>
              <a:t>” </a:t>
            </a:r>
            <a:r>
              <a:rPr lang="en-US" sz="2000" dirty="0" smtClean="0"/>
              <a:t>to determine which </a:t>
            </a:r>
            <a:r>
              <a:rPr lang="en-US" sz="2000" dirty="0"/>
              <a:t>machines are up in a </a:t>
            </a:r>
            <a:r>
              <a:rPr lang="en-US" sz="2000" dirty="0" smtClean="0"/>
              <a:t>network</a:t>
            </a:r>
          </a:p>
          <a:p>
            <a:pPr lvl="1"/>
            <a:r>
              <a:rPr lang="en-US" sz="1600" b="1" dirty="0" err="1" smtClean="0">
                <a:latin typeface="Courier New"/>
                <a:cs typeface="Courier New"/>
              </a:rPr>
              <a:t>nmap</a:t>
            </a:r>
            <a:r>
              <a:rPr lang="en-US" sz="1600" dirty="0" smtClean="0"/>
              <a:t> </a:t>
            </a:r>
            <a:r>
              <a:rPr lang="en-US" sz="1600" dirty="0"/>
              <a:t>sends out ICMP echo request packets to every IP address in a network. </a:t>
            </a:r>
            <a:r>
              <a:rPr lang="en-US" sz="1600" dirty="0">
                <a:solidFill>
                  <a:srgbClr val="0000FF"/>
                </a:solidFill>
              </a:rPr>
              <a:t>Hosts that respond are </a:t>
            </a:r>
            <a:r>
              <a:rPr lang="en-US" sz="1600" dirty="0" smtClean="0">
                <a:solidFill>
                  <a:srgbClr val="0000FF"/>
                </a:solidFill>
              </a:rPr>
              <a:t>up</a:t>
            </a:r>
          </a:p>
          <a:p>
            <a:pPr lvl="1"/>
            <a:r>
              <a:rPr lang="en-US" sz="1600" dirty="0" smtClean="0"/>
              <a:t>But </a:t>
            </a:r>
            <a:r>
              <a:rPr lang="en-US" sz="1600" dirty="0"/>
              <a:t>this does not always work since many sites now block echo request packets. To get around this, </a:t>
            </a:r>
            <a:r>
              <a:rPr lang="en-US" sz="1600" b="1" dirty="0" err="1">
                <a:latin typeface="Courier New"/>
                <a:cs typeface="Courier New"/>
              </a:rPr>
              <a:t>nmap</a:t>
            </a:r>
            <a:r>
              <a:rPr lang="en-US" sz="1600" dirty="0"/>
              <a:t> can also send a TCP </a:t>
            </a:r>
            <a:r>
              <a:rPr lang="en-US" sz="1600" b="1" dirty="0">
                <a:latin typeface="Courier New"/>
                <a:cs typeface="Courier New"/>
              </a:rPr>
              <a:t>ACK</a:t>
            </a:r>
            <a:r>
              <a:rPr lang="en-US" sz="1600" dirty="0"/>
              <a:t> packet to (by default) port 80. If the remote machine responds with </a:t>
            </a:r>
            <a:r>
              <a:rPr lang="en-US" sz="1600" dirty="0" smtClean="0"/>
              <a:t>an </a:t>
            </a:r>
            <a:r>
              <a:rPr lang="en-US" sz="1600" b="1" dirty="0">
                <a:latin typeface="Courier New"/>
                <a:cs typeface="Courier New"/>
              </a:rPr>
              <a:t>RST</a:t>
            </a:r>
            <a:r>
              <a:rPr lang="en-US" sz="1600" dirty="0"/>
              <a:t> back, then that machine is </a:t>
            </a:r>
            <a:r>
              <a:rPr lang="en-US" sz="1600" dirty="0" smtClean="0"/>
              <a:t>up</a:t>
            </a:r>
          </a:p>
          <a:p>
            <a:pPr lvl="1"/>
            <a:r>
              <a:rPr lang="en-US" sz="1600" dirty="0" smtClean="0"/>
              <a:t>Another </a:t>
            </a:r>
            <a:r>
              <a:rPr lang="en-US" sz="1600" dirty="0"/>
              <a:t>possibility is to send the remote machine a </a:t>
            </a:r>
            <a:r>
              <a:rPr lang="en-US" sz="1600" b="1" dirty="0">
                <a:latin typeface="Courier New"/>
                <a:cs typeface="Courier New"/>
              </a:rPr>
              <a:t>SYN</a:t>
            </a:r>
            <a:r>
              <a:rPr lang="en-US" sz="1600" dirty="0"/>
              <a:t> packet and waiting for </a:t>
            </a:r>
            <a:r>
              <a:rPr lang="en-US" sz="1600" dirty="0" smtClean="0"/>
              <a:t>an </a:t>
            </a:r>
            <a:r>
              <a:rPr lang="en-US" sz="1600" b="1" dirty="0">
                <a:latin typeface="Courier New"/>
                <a:cs typeface="Courier New"/>
              </a:rPr>
              <a:t>RST</a:t>
            </a:r>
            <a:r>
              <a:rPr lang="en-US" sz="1600" dirty="0"/>
              <a:t> or a </a:t>
            </a:r>
            <a:r>
              <a:rPr lang="en-US" sz="1600" b="1" dirty="0">
                <a:latin typeface="Courier New"/>
                <a:cs typeface="Courier New"/>
              </a:rPr>
              <a:t>SYN/ACK</a:t>
            </a:r>
            <a:r>
              <a:rPr lang="en-US" sz="1600" dirty="0"/>
              <a:t>. For root users, </a:t>
            </a:r>
            <a:r>
              <a:rPr lang="en-US" sz="1600" b="1" dirty="0" err="1">
                <a:latin typeface="Courier New"/>
                <a:cs typeface="Courier New"/>
              </a:rPr>
              <a:t>nmap</a:t>
            </a:r>
            <a:r>
              <a:rPr lang="en-US" sz="1600" dirty="0"/>
              <a:t> uses </a:t>
            </a:r>
            <a:r>
              <a:rPr lang="en-US" sz="1600" dirty="0" smtClean="0"/>
              <a:t>both </a:t>
            </a:r>
            <a:r>
              <a:rPr lang="en-US" sz="1600" dirty="0"/>
              <a:t>ICMP and </a:t>
            </a:r>
            <a:r>
              <a:rPr lang="en-US" sz="1600" dirty="0" smtClean="0"/>
              <a:t>ACK </a:t>
            </a:r>
            <a:r>
              <a:rPr lang="en-US" sz="1600" dirty="0"/>
              <a:t>techniques in parallel. For non-root users, only the </a:t>
            </a:r>
            <a:r>
              <a:rPr lang="en-US" sz="1600" dirty="0" smtClean="0"/>
              <a:t>TCP </a:t>
            </a:r>
            <a:r>
              <a:rPr lang="en-US" sz="1600" b="1" dirty="0" smtClean="0">
                <a:latin typeface="Courier New"/>
                <a:cs typeface="Courier New"/>
              </a:rPr>
              <a:t>connect()</a:t>
            </a:r>
            <a:r>
              <a:rPr lang="en-US" sz="1600" b="1" dirty="0"/>
              <a:t> </a:t>
            </a:r>
            <a:r>
              <a:rPr lang="en-US" sz="1600" dirty="0" smtClean="0"/>
              <a:t>is </a:t>
            </a:r>
            <a:r>
              <a:rPr lang="en-US" sz="1600" dirty="0"/>
              <a:t>used</a:t>
            </a:r>
          </a:p>
          <a:p>
            <a:r>
              <a:rPr lang="en-US" sz="2000" b="1" dirty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sV</a:t>
            </a:r>
            <a:r>
              <a:rPr lang="en-US" sz="2000" dirty="0" smtClean="0"/>
              <a:t>: “</a:t>
            </a:r>
            <a:r>
              <a:rPr lang="en-US" sz="2000" b="1" dirty="0">
                <a:solidFill>
                  <a:srgbClr val="0000FF"/>
                </a:solidFill>
              </a:rPr>
              <a:t>v</a:t>
            </a:r>
            <a:r>
              <a:rPr lang="en-US" sz="2000" b="1" dirty="0" smtClean="0">
                <a:solidFill>
                  <a:srgbClr val="0000FF"/>
                </a:solidFill>
              </a:rPr>
              <a:t>ersion </a:t>
            </a:r>
            <a:r>
              <a:rPr lang="en-US" sz="2000" b="1" dirty="0">
                <a:solidFill>
                  <a:srgbClr val="0000FF"/>
                </a:solidFill>
              </a:rPr>
              <a:t>d</a:t>
            </a:r>
            <a:r>
              <a:rPr lang="en-US" sz="2000" b="1" dirty="0" smtClean="0">
                <a:solidFill>
                  <a:srgbClr val="0000FF"/>
                </a:solidFill>
              </a:rPr>
              <a:t>etection</a:t>
            </a:r>
            <a:r>
              <a:rPr lang="en-US" sz="2000" dirty="0" smtClean="0"/>
              <a:t>”</a:t>
            </a:r>
            <a:endParaRPr lang="en-US" sz="2000" dirty="0"/>
          </a:p>
          <a:p>
            <a:pPr lvl="1"/>
            <a:r>
              <a:rPr lang="en-US" sz="1600" dirty="0" smtClean="0"/>
              <a:t>After </a:t>
            </a:r>
            <a:r>
              <a:rPr lang="en-US" sz="1600" b="1" dirty="0" err="1">
                <a:latin typeface="Courier New"/>
                <a:cs typeface="Courier New"/>
              </a:rPr>
              <a:t>nmap</a:t>
            </a:r>
            <a:r>
              <a:rPr lang="en-US" sz="1600" dirty="0"/>
              <a:t> figures out which TCP and/or UDP ports are open, it next tries to figure out what service is actually running </a:t>
            </a:r>
            <a:r>
              <a:rPr lang="en-US" sz="1600" dirty="0" smtClean="0"/>
              <a:t>those ports</a:t>
            </a:r>
          </a:p>
          <a:p>
            <a:pPr lvl="1"/>
            <a:r>
              <a:rPr lang="en-US" sz="1600" dirty="0" smtClean="0"/>
              <a:t>In </a:t>
            </a:r>
            <a:r>
              <a:rPr lang="en-US" sz="1600" dirty="0"/>
              <a:t>addition to determine the service protocol (http, ftp, </a:t>
            </a:r>
            <a:r>
              <a:rPr lang="en-US" sz="1600" dirty="0" err="1"/>
              <a:t>ssh</a:t>
            </a:r>
            <a:r>
              <a:rPr lang="en-US" sz="1600" dirty="0"/>
              <a:t>, telnet, </a:t>
            </a:r>
            <a:r>
              <a:rPr lang="en-US" sz="1600" i="1" dirty="0"/>
              <a:t>etc.</a:t>
            </a:r>
            <a:r>
              <a:rPr lang="en-US" sz="1600" dirty="0"/>
              <a:t>), </a:t>
            </a:r>
            <a:r>
              <a:rPr lang="en-US" sz="1600" dirty="0" err="1"/>
              <a:t>nmap</a:t>
            </a:r>
            <a:r>
              <a:rPr lang="en-US" sz="1600" dirty="0"/>
              <a:t> also tries to determine the application name (such as Apache </a:t>
            </a:r>
            <a:r>
              <a:rPr lang="en-US" sz="1600" dirty="0" err="1"/>
              <a:t>httpd</a:t>
            </a:r>
            <a:r>
              <a:rPr lang="en-US" sz="1600" dirty="0"/>
              <a:t>, ISC bind, Solaris </a:t>
            </a:r>
            <a:r>
              <a:rPr lang="en-US" sz="1600" dirty="0" err="1"/>
              <a:t>telnetd</a:t>
            </a:r>
            <a:r>
              <a:rPr lang="en-US" sz="1600" dirty="0"/>
              <a:t>, </a:t>
            </a:r>
            <a:r>
              <a:rPr lang="en-US" sz="1600" i="1" dirty="0"/>
              <a:t>etc.</a:t>
            </a:r>
            <a:r>
              <a:rPr lang="en-US" sz="1600" dirty="0"/>
              <a:t>), version number, </a:t>
            </a:r>
            <a:r>
              <a:rPr lang="en-US" sz="1600" i="1" dirty="0"/>
              <a:t>etc.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7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Scan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sudo</a:t>
            </a:r>
            <a:r>
              <a:rPr lang="en-US" b="1" dirty="0" smtClean="0">
                <a:latin typeface="Courier New"/>
                <a:cs typeface="Courier New"/>
              </a:rPr>
              <a:t>) </a:t>
            </a:r>
            <a:r>
              <a:rPr lang="en-US" b="1" dirty="0" err="1" smtClean="0">
                <a:latin typeface="Courier New"/>
                <a:cs typeface="Courier New"/>
              </a:rPr>
              <a:t>nmap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sS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localhost</a:t>
            </a:r>
            <a:r>
              <a:rPr lang="en-US" b="1" dirty="0">
                <a:latin typeface="Courier New"/>
                <a:cs typeface="Courier New"/>
              </a:rPr>
              <a:t> 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SYN</a:t>
            </a:r>
            <a:r>
              <a:rPr lang="en-US" b="1" dirty="0" smtClean="0"/>
              <a:t> </a:t>
            </a:r>
            <a:r>
              <a:rPr lang="en-US" dirty="0" smtClean="0"/>
              <a:t>scan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nmap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–</a:t>
            </a:r>
            <a:r>
              <a:rPr lang="en-US" b="1" dirty="0" err="1" smtClean="0">
                <a:latin typeface="Courier New"/>
                <a:cs typeface="Courier New"/>
              </a:rPr>
              <a:t>sS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stimpy.cis.udel.edu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n</a:t>
            </a:r>
            <a:r>
              <a:rPr lang="en-US" b="1" dirty="0" err="1" smtClean="0">
                <a:latin typeface="Courier New"/>
                <a:cs typeface="Courier New"/>
              </a:rPr>
              <a:t>map</a:t>
            </a:r>
            <a:r>
              <a:rPr lang="en-US" b="1" dirty="0" smtClean="0"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latin typeface="Courier New"/>
                <a:cs typeface="Courier New"/>
              </a:rPr>
              <a:t>sS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–A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stimpy.cis.udel.edu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ggressive or advanced</a:t>
            </a:r>
            <a:endParaRPr lang="en-US" b="1" dirty="0"/>
          </a:p>
          <a:p>
            <a:r>
              <a:rPr lang="en-US" sz="2200" dirty="0"/>
              <a:t>If the target machine has the </a:t>
            </a:r>
            <a:r>
              <a:rPr lang="en-US" sz="2200" dirty="0" err="1"/>
              <a:t>DenyHosts</a:t>
            </a:r>
            <a:r>
              <a:rPr lang="en-US" sz="2200" dirty="0"/>
              <a:t> shield running </a:t>
            </a:r>
            <a:r>
              <a:rPr lang="en-US" sz="2200" dirty="0" smtClean="0"/>
              <a:t>and </a:t>
            </a:r>
            <a:r>
              <a:rPr lang="en-US" sz="2200" dirty="0"/>
              <a:t>you repeatedly scan that machine with </a:t>
            </a:r>
            <a:r>
              <a:rPr lang="en-US" sz="2200" dirty="0" smtClean="0"/>
              <a:t>’</a:t>
            </a:r>
            <a:r>
              <a:rPr lang="en-US" sz="2200" b="1" dirty="0">
                <a:latin typeface="Courier New"/>
                <a:cs typeface="Courier New"/>
              </a:rPr>
              <a:t>-A</a:t>
            </a:r>
            <a:r>
              <a:rPr lang="en-US" sz="2200" dirty="0"/>
              <a:t>’ </a:t>
            </a:r>
            <a:r>
              <a:rPr lang="en-US" sz="2200" dirty="0" smtClean="0"/>
              <a:t>turned </a:t>
            </a:r>
            <a:r>
              <a:rPr lang="en-US" sz="2200" dirty="0"/>
              <a:t>on, your IP address may </a:t>
            </a:r>
            <a:r>
              <a:rPr lang="en-US" sz="2200" b="1" dirty="0">
                <a:solidFill>
                  <a:srgbClr val="0000FF"/>
                </a:solidFill>
              </a:rPr>
              <a:t>become quarantined </a:t>
            </a:r>
            <a:r>
              <a:rPr lang="en-US" sz="2200" dirty="0"/>
              <a:t>on the target machine (assuming that port 22 is included in the range of the ports scanned). When that happens, you will </a:t>
            </a:r>
            <a:r>
              <a:rPr lang="en-US" sz="2200" b="1" dirty="0">
                <a:solidFill>
                  <a:srgbClr val="0000FF"/>
                </a:solidFill>
              </a:rPr>
              <a:t>not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be able to SSH </a:t>
            </a:r>
            <a:r>
              <a:rPr lang="en-US" sz="2200" dirty="0" smtClean="0"/>
              <a:t>into the target machine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sz="2800" dirty="0"/>
              <a:t>One </a:t>
            </a:r>
            <a:r>
              <a:rPr lang="en-US" sz="2800" dirty="0" smtClean="0"/>
              <a:t>of </a:t>
            </a:r>
            <a:r>
              <a:rPr lang="en-US" sz="2800" dirty="0"/>
              <a:t>very first steps </a:t>
            </a:r>
            <a:r>
              <a:rPr lang="en-US" sz="2800" dirty="0" smtClean="0"/>
              <a:t>in </a:t>
            </a:r>
            <a:r>
              <a:rPr lang="en-US" sz="2800" b="1" dirty="0"/>
              <a:t>network reconnaissance mission</a:t>
            </a:r>
            <a:r>
              <a:rPr lang="en-US" sz="2800" dirty="0"/>
              <a:t> to reduce a (sometimes huge) set of IP ranges into a list of active or interesting </a:t>
            </a:r>
            <a:r>
              <a:rPr lang="en-US" sz="2800" dirty="0" smtClean="0"/>
              <a:t>hosts</a:t>
            </a:r>
          </a:p>
          <a:p>
            <a:pPr lvl="1"/>
            <a:r>
              <a:rPr lang="en-US" sz="2400" dirty="0" smtClean="0"/>
              <a:t>administrator uses an </a:t>
            </a:r>
            <a:r>
              <a:rPr lang="en-US" sz="2400" dirty="0"/>
              <a:t>ICMP ping to locate hosts </a:t>
            </a:r>
            <a:r>
              <a:rPr lang="en-US" sz="2400" dirty="0" smtClean="0"/>
              <a:t>on </a:t>
            </a:r>
            <a:r>
              <a:rPr lang="en-US" sz="2400" dirty="0"/>
              <a:t>internal </a:t>
            </a:r>
            <a:r>
              <a:rPr lang="en-US" sz="2400" dirty="0" smtClean="0"/>
              <a:t>network</a:t>
            </a:r>
            <a:endParaRPr lang="en-US" sz="2400" dirty="0"/>
          </a:p>
          <a:p>
            <a:pPr lvl="1"/>
            <a:r>
              <a:rPr lang="en-US" sz="2400" dirty="0" smtClean="0"/>
              <a:t>external </a:t>
            </a:r>
            <a:r>
              <a:rPr lang="en-US" sz="2400" dirty="0"/>
              <a:t>penetration </a:t>
            </a:r>
            <a:r>
              <a:rPr lang="en-US" sz="2400" dirty="0" smtClean="0"/>
              <a:t>uses </a:t>
            </a:r>
            <a:r>
              <a:rPr lang="en-US" sz="2400" dirty="0"/>
              <a:t>a diverse set of </a:t>
            </a:r>
            <a:r>
              <a:rPr lang="en-US" sz="2400" dirty="0" smtClean="0"/>
              <a:t>“probes” </a:t>
            </a:r>
            <a:r>
              <a:rPr lang="en-US" sz="2400" dirty="0"/>
              <a:t>in an attempt to evade firewall </a:t>
            </a:r>
            <a:r>
              <a:rPr lang="en-US" sz="2400" dirty="0" smtClean="0"/>
              <a:t>restrictions</a:t>
            </a:r>
          </a:p>
          <a:p>
            <a:r>
              <a:rPr lang="en-US" sz="2800" dirty="0" smtClean="0"/>
              <a:t>Aka “ping” scan, but goes beyond </a:t>
            </a:r>
            <a:r>
              <a:rPr lang="en-US" sz="2800" dirty="0" smtClean="0">
                <a:latin typeface="Courier New"/>
                <a:cs typeface="Courier New"/>
              </a:rPr>
              <a:t>ICMP echo request</a:t>
            </a:r>
            <a:r>
              <a:rPr lang="en-US" sz="2800" dirty="0" smtClean="0"/>
              <a:t> packets</a:t>
            </a:r>
            <a:endParaRPr lang="en-US" sz="2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00002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nmap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By default, </a:t>
            </a:r>
            <a:r>
              <a:rPr lang="en-US" sz="2400" b="1" dirty="0" err="1">
                <a:latin typeface="Courier New"/>
                <a:cs typeface="Courier New"/>
              </a:rPr>
              <a:t>nmap</a:t>
            </a:r>
            <a:r>
              <a:rPr lang="en-US" sz="2400" dirty="0"/>
              <a:t> first </a:t>
            </a:r>
            <a:r>
              <a:rPr lang="en-US" sz="2400" b="1" dirty="0">
                <a:solidFill>
                  <a:srgbClr val="0000FF"/>
                </a:solidFill>
              </a:rPr>
              <a:t>pings</a:t>
            </a:r>
            <a:r>
              <a:rPr lang="en-US" sz="2400" dirty="0"/>
              <a:t> a remote host in a network before scanning the </a:t>
            </a:r>
            <a:r>
              <a:rPr lang="en-US" sz="2400" dirty="0" smtClean="0"/>
              <a:t>host. The </a:t>
            </a:r>
            <a:r>
              <a:rPr lang="en-US" sz="2400" dirty="0"/>
              <a:t>idea is that if the machine is down, why waste time by scanning all its </a:t>
            </a:r>
            <a:r>
              <a:rPr lang="en-US" sz="2400" dirty="0" smtClean="0"/>
              <a:t>ports</a:t>
            </a:r>
          </a:p>
          <a:p>
            <a:r>
              <a:rPr lang="en-US" sz="2400" dirty="0" smtClean="0"/>
              <a:t>Since </a:t>
            </a:r>
            <a:r>
              <a:rPr lang="en-US" sz="2400" dirty="0"/>
              <a:t>many sites now block/</a:t>
            </a:r>
            <a:r>
              <a:rPr lang="en-US" sz="2400" dirty="0" smtClean="0"/>
              <a:t>filter </a:t>
            </a:r>
            <a:r>
              <a:rPr lang="en-US" sz="2400" dirty="0"/>
              <a:t>ping echo request packets, this strategy may </a:t>
            </a:r>
            <a:r>
              <a:rPr lang="en-US" sz="2400" dirty="0" smtClean="0"/>
              <a:t>bypass </a:t>
            </a:r>
            <a:r>
              <a:rPr lang="en-US" sz="2400" dirty="0"/>
              <a:t>machines that may otherwise be up in a </a:t>
            </a:r>
            <a:r>
              <a:rPr lang="en-US" sz="2400" dirty="0" smtClean="0"/>
              <a:t>network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change this behavior, the following </a:t>
            </a:r>
            <a:r>
              <a:rPr lang="en-US" sz="2400" b="1" dirty="0" err="1" smtClean="0">
                <a:latin typeface="Courier New"/>
                <a:cs typeface="Courier New"/>
              </a:rPr>
              <a:t>nmap</a:t>
            </a:r>
            <a:r>
              <a:rPr lang="en-US" sz="2400" dirty="0" smtClean="0"/>
              <a:t> </a:t>
            </a:r>
            <a:r>
              <a:rPr lang="en-US" sz="2400" dirty="0"/>
              <a:t>may produce richer results </a:t>
            </a:r>
          </a:p>
          <a:p>
            <a:pPr lvl="1"/>
            <a:r>
              <a:rPr lang="tr-TR" sz="2400" dirty="0" err="1">
                <a:latin typeface="Courier New"/>
                <a:cs typeface="Courier New"/>
              </a:rPr>
              <a:t>nmap</a:t>
            </a:r>
            <a:r>
              <a:rPr lang="tr-TR" sz="2400" dirty="0">
                <a:latin typeface="Courier New"/>
                <a:cs typeface="Courier New"/>
              </a:rPr>
              <a:t> -</a:t>
            </a:r>
            <a:r>
              <a:rPr lang="tr-TR" sz="2400" dirty="0" err="1">
                <a:latin typeface="Courier New"/>
                <a:cs typeface="Courier New"/>
              </a:rPr>
              <a:t>sS</a:t>
            </a:r>
            <a:r>
              <a:rPr lang="tr-TR" sz="2400" dirty="0">
                <a:latin typeface="Courier New"/>
                <a:cs typeface="Courier New"/>
              </a:rPr>
              <a:t> -A </a:t>
            </a:r>
            <a:r>
              <a:rPr lang="tr-TR" sz="2400" dirty="0" smtClean="0">
                <a:latin typeface="Courier New"/>
                <a:cs typeface="Courier New"/>
              </a:rPr>
              <a:t>–P0</a:t>
            </a:r>
            <a:r>
              <a:rPr lang="tr-TR" sz="2400" dirty="0">
                <a:latin typeface="Courier New"/>
                <a:cs typeface="Courier New"/>
              </a:rPr>
              <a:t> </a:t>
            </a:r>
            <a:r>
              <a:rPr lang="tr-TR" sz="2400" dirty="0" smtClean="0">
                <a:latin typeface="Courier New"/>
                <a:cs typeface="Courier New"/>
              </a:rPr>
              <a:t>&lt;</a:t>
            </a:r>
            <a:r>
              <a:rPr lang="tr-TR" sz="2400" dirty="0" err="1" smtClean="0">
                <a:latin typeface="Courier New"/>
                <a:cs typeface="Courier New"/>
              </a:rPr>
              <a:t>host</a:t>
            </a:r>
            <a:r>
              <a:rPr lang="tr-TR" sz="2400" dirty="0" smtClean="0">
                <a:latin typeface="Courier New"/>
                <a:cs typeface="Courier New"/>
              </a:rPr>
              <a:t>&gt;</a:t>
            </a:r>
          </a:p>
          <a:p>
            <a:pPr lvl="1"/>
            <a:r>
              <a:rPr lang="tr-TR" sz="2400" dirty="0" smtClean="0">
                <a:latin typeface="Courier New"/>
                <a:cs typeface="Courier New"/>
              </a:rPr>
              <a:t>-P0</a:t>
            </a:r>
            <a:r>
              <a:rPr lang="tr-TR" sz="2400" dirty="0" smtClean="0"/>
              <a:t>: </a:t>
            </a:r>
            <a:r>
              <a:rPr lang="tr-TR" sz="2400" dirty="0" err="1" smtClean="0"/>
              <a:t>skip</a:t>
            </a:r>
            <a:r>
              <a:rPr lang="tr-TR" sz="2400" dirty="0" smtClean="0"/>
              <a:t> </a:t>
            </a:r>
            <a:r>
              <a:rPr lang="tr-TR" sz="2400" dirty="0" err="1" smtClean="0"/>
              <a:t>pinging</a:t>
            </a:r>
            <a:endParaRPr lang="tr-TR" sz="2400" dirty="0">
              <a:latin typeface="Courier New"/>
              <a:cs typeface="Courier New"/>
            </a:endParaRPr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b="1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6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nmap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>
                <a:latin typeface="Courier New"/>
                <a:cs typeface="Courier New"/>
              </a:rPr>
              <a:t>nmap</a:t>
            </a:r>
            <a:r>
              <a:rPr lang="en-US" sz="2400" dirty="0"/>
              <a:t> can make </a:t>
            </a:r>
            <a:r>
              <a:rPr lang="en-US" sz="2400" dirty="0" smtClean="0"/>
              <a:t>good </a:t>
            </a:r>
            <a:r>
              <a:rPr lang="en-US" sz="2400" dirty="0"/>
              <a:t>guess </a:t>
            </a:r>
            <a:r>
              <a:rPr lang="en-US" sz="2400" dirty="0" smtClean="0"/>
              <a:t>of the </a:t>
            </a:r>
            <a:r>
              <a:rPr lang="en-US" sz="2400" dirty="0"/>
              <a:t>OS running on the target machine by using </a:t>
            </a:r>
            <a:r>
              <a:rPr lang="en-US" sz="2400" b="1" dirty="0" smtClean="0">
                <a:solidFill>
                  <a:srgbClr val="0000FF"/>
                </a:solidFill>
              </a:rPr>
              <a:t>TCP</a:t>
            </a:r>
            <a:r>
              <a:rPr lang="en-US" sz="2400" b="1" dirty="0">
                <a:solidFill>
                  <a:srgbClr val="0000FF"/>
                </a:solidFill>
              </a:rPr>
              <a:t>/IP stack </a:t>
            </a:r>
            <a:r>
              <a:rPr lang="en-US" sz="2400" b="1" dirty="0" smtClean="0">
                <a:solidFill>
                  <a:srgbClr val="0000FF"/>
                </a:solidFill>
              </a:rPr>
              <a:t>fingerprinting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sends out a series of TCP and UDP packets to the target machine and </a:t>
            </a:r>
            <a:r>
              <a:rPr lang="en-US" sz="2400" dirty="0" smtClean="0"/>
              <a:t>examines </a:t>
            </a:r>
            <a:r>
              <a:rPr lang="en-US" sz="2400" dirty="0"/>
              <a:t>content of </a:t>
            </a:r>
            <a:r>
              <a:rPr lang="en-US" sz="2400" dirty="0" smtClean="0"/>
              <a:t>returned </a:t>
            </a:r>
            <a:r>
              <a:rPr lang="en-US" sz="2400" dirty="0"/>
              <a:t>packets </a:t>
            </a:r>
            <a:r>
              <a:rPr lang="en-US" sz="2400" dirty="0" smtClean="0"/>
              <a:t>for </a:t>
            </a:r>
            <a:r>
              <a:rPr lang="en-US" sz="2400" dirty="0"/>
              <a:t>values in </a:t>
            </a:r>
            <a:r>
              <a:rPr lang="en-US" sz="2400" dirty="0" smtClean="0"/>
              <a:t>various </a:t>
            </a:r>
            <a:r>
              <a:rPr lang="en-US" sz="2400" dirty="0"/>
              <a:t>header </a:t>
            </a:r>
            <a:r>
              <a:rPr lang="en-US" sz="2400" dirty="0" smtClean="0"/>
              <a:t>fields, including sequence number, initial </a:t>
            </a:r>
            <a:r>
              <a:rPr lang="en-US" sz="2400" dirty="0"/>
              <a:t>window </a:t>
            </a:r>
            <a:r>
              <a:rPr lang="en-US" sz="2400" dirty="0" smtClean="0"/>
              <a:t>size, </a:t>
            </a:r>
            <a:r>
              <a:rPr lang="en-US" sz="2400" i="1" dirty="0"/>
              <a:t>etc</a:t>
            </a:r>
            <a:r>
              <a:rPr lang="en-US" sz="2400" dirty="0"/>
              <a:t>. Based on these values, </a:t>
            </a:r>
            <a:r>
              <a:rPr lang="en-US" sz="2400" b="1" dirty="0" err="1">
                <a:latin typeface="Courier New"/>
                <a:cs typeface="Courier New"/>
              </a:rPr>
              <a:t>nmap</a:t>
            </a:r>
            <a:r>
              <a:rPr lang="en-US" sz="2400" dirty="0"/>
              <a:t> then constructs an OS “signature” of the target machine and sends it to a database of such signatures to make a guess about the OS running on the target machine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1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b="1" dirty="0"/>
              <a:t>Firewall/IDS </a:t>
            </a:r>
            <a:r>
              <a:rPr lang="en-US" b="1" dirty="0" smtClean="0"/>
              <a:t>Evasion/Spoofing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Network obstructions such as </a:t>
            </a:r>
            <a:r>
              <a:rPr lang="en-US" sz="2400" b="1" dirty="0"/>
              <a:t>firewalls</a:t>
            </a:r>
            <a:r>
              <a:rPr lang="en-US" sz="2400" dirty="0"/>
              <a:t> can make mapping a network exceedingly </a:t>
            </a:r>
            <a:r>
              <a:rPr lang="en-US" sz="2400" dirty="0" smtClean="0"/>
              <a:t>difficult</a:t>
            </a:r>
          </a:p>
          <a:p>
            <a:r>
              <a:rPr lang="en-US" sz="2400" dirty="0"/>
              <a:t>All of the major IDSs ship with rules designed to detect </a:t>
            </a:r>
            <a:r>
              <a:rPr lang="en-US" sz="2400" dirty="0" err="1"/>
              <a:t>Nmap</a:t>
            </a:r>
            <a:r>
              <a:rPr lang="en-US" sz="2400" dirty="0"/>
              <a:t> scans because scans are sometimes a precursor to </a:t>
            </a:r>
            <a:r>
              <a:rPr lang="en-US" sz="2400" dirty="0" smtClean="0"/>
              <a:t>attacks</a:t>
            </a:r>
          </a:p>
          <a:p>
            <a:r>
              <a:rPr lang="en-US" sz="2400" dirty="0" smtClean="0"/>
              <a:t>Many </a:t>
            </a:r>
            <a:r>
              <a:rPr lang="en-US" sz="2400" dirty="0"/>
              <a:t>of these products have recently morphed into intrusion </a:t>
            </a:r>
            <a:r>
              <a:rPr lang="en-US" sz="2400" i="1" dirty="0"/>
              <a:t>prevention</a:t>
            </a:r>
            <a:r>
              <a:rPr lang="en-US" sz="2400" dirty="0"/>
              <a:t> systems (IPS) that actively block traffic deemed malicious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nmap.org</a:t>
            </a:r>
            <a:r>
              <a:rPr lang="en-US" sz="2400" dirty="0"/>
              <a:t>/book/man-bypass-firewalls-</a:t>
            </a:r>
            <a:r>
              <a:rPr lang="en-US" sz="2400" dirty="0" err="1"/>
              <a:t>ids.html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758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 </a:t>
            </a:r>
            <a:endParaRPr lang="en-US" dirty="0"/>
          </a:p>
        </p:txBody>
      </p:sp>
      <p:pic>
        <p:nvPicPr>
          <p:cNvPr id="4" name="Picture 3" descr="5-47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8305800" cy="10151533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382000" cy="2209800"/>
          </a:xfrm>
        </p:spPr>
        <p:txBody>
          <a:bodyPr/>
          <a:lstStyle/>
          <a:p>
            <a:r>
              <a:rPr lang="en-US" sz="2400" b="1" dirty="0" smtClean="0">
                <a:latin typeface="Courier New"/>
                <a:cs typeface="Courier New"/>
              </a:rPr>
              <a:t>$ </a:t>
            </a:r>
            <a:r>
              <a:rPr lang="en-US" sz="2400" b="1" dirty="0" err="1" smtClean="0">
                <a:latin typeface="Courier New"/>
                <a:cs typeface="Courier New"/>
              </a:rPr>
              <a:t>nslookup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stimpy.cis.udel.edu</a:t>
            </a:r>
            <a:endParaRPr lang="en-US" sz="2400" b="1" dirty="0" smtClean="0">
              <a:latin typeface="Courier New"/>
              <a:cs typeface="Courier New"/>
            </a:endParaRPr>
          </a:p>
          <a:p>
            <a:r>
              <a:rPr lang="en-US" sz="2400" b="1" dirty="0" smtClean="0">
                <a:latin typeface="Courier New"/>
                <a:cs typeface="Courier New"/>
              </a:rPr>
              <a:t>128.4.31.17</a:t>
            </a:r>
            <a:r>
              <a:rPr lang="en-US" sz="2400" dirty="0" smtClean="0"/>
              <a:t> is a </a:t>
            </a:r>
            <a:r>
              <a:rPr lang="en-US" sz="2400" b="1" dirty="0" smtClean="0">
                <a:solidFill>
                  <a:srgbClr val="0000FF"/>
                </a:solidFill>
              </a:rPr>
              <a:t>class B</a:t>
            </a:r>
            <a:r>
              <a:rPr lang="en-US" sz="2400" dirty="0" smtClean="0"/>
              <a:t> address</a:t>
            </a:r>
          </a:p>
          <a:p>
            <a:r>
              <a:rPr lang="en-US" sz="2400" b="1" dirty="0" err="1" smtClean="0">
                <a:latin typeface="Courier New"/>
                <a:cs typeface="Courier New"/>
              </a:rPr>
              <a:t>strauss.udel.edu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128.175.13.74</a:t>
            </a:r>
          </a:p>
          <a:p>
            <a:r>
              <a:rPr lang="tr-TR" sz="2400" b="1" dirty="0" smtClean="0">
                <a:latin typeface="Courier New"/>
                <a:cs typeface="Courier New"/>
              </a:rPr>
              <a:t>$ </a:t>
            </a:r>
            <a:r>
              <a:rPr lang="tr-TR" sz="2400" b="1" dirty="0" err="1" smtClean="0">
                <a:latin typeface="Courier New"/>
                <a:cs typeface="Courier New"/>
              </a:rPr>
              <a:t>nmap</a:t>
            </a:r>
            <a:r>
              <a:rPr lang="tr-TR" sz="2400" b="1" dirty="0" smtClean="0">
                <a:latin typeface="Courier New"/>
                <a:cs typeface="Courier New"/>
              </a:rPr>
              <a:t> </a:t>
            </a:r>
            <a:r>
              <a:rPr lang="tr-TR" sz="2400" b="1" dirty="0">
                <a:latin typeface="Courier New"/>
                <a:cs typeface="Courier New"/>
              </a:rPr>
              <a:t>-</a:t>
            </a:r>
            <a:r>
              <a:rPr lang="tr-TR" sz="2400" b="1" dirty="0" err="1">
                <a:latin typeface="Courier New"/>
                <a:cs typeface="Courier New"/>
              </a:rPr>
              <a:t>sL</a:t>
            </a:r>
            <a:r>
              <a:rPr lang="tr-TR" sz="2400" b="1" dirty="0">
                <a:latin typeface="Courier New"/>
                <a:cs typeface="Courier New"/>
              </a:rPr>
              <a:t> 128.4.0.0/16 &gt; </a:t>
            </a:r>
            <a:r>
              <a:rPr lang="tr-TR" sz="2400" b="1" dirty="0" smtClean="0">
                <a:latin typeface="Courier New"/>
                <a:cs typeface="Courier New"/>
              </a:rPr>
              <a:t>a</a:t>
            </a:r>
          </a:p>
          <a:p>
            <a:r>
              <a:rPr lang="tr-TR" sz="2400" b="1" dirty="0" err="1" smtClean="0">
                <a:latin typeface="Courier New"/>
                <a:cs typeface="Courier New"/>
              </a:rPr>
              <a:t>Locate</a:t>
            </a:r>
            <a:r>
              <a:rPr lang="tr-TR" sz="2400" b="1" dirty="0" smtClean="0">
                <a:latin typeface="Courier New"/>
                <a:cs typeface="Courier New"/>
              </a:rPr>
              <a:t> 128.4.21.33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3635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Comic Sans MS" charset="0"/>
                <a:cs typeface="+mj-cs"/>
              </a:rPr>
              <a:t>Port Scanning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400" dirty="0" smtClean="0">
                <a:latin typeface="Comic Sans MS" charset="0"/>
                <a:cs typeface="+mn-cs"/>
              </a:rPr>
              <a:t>In TCP/IP, </a:t>
            </a:r>
            <a:r>
              <a:rPr lang="en-US" sz="2400" dirty="0"/>
              <a:t>e</a:t>
            </a:r>
            <a:r>
              <a:rPr lang="en-US" sz="2400" dirty="0" smtClean="0"/>
              <a:t>very (network) </a:t>
            </a:r>
            <a:r>
              <a:rPr lang="en-US" sz="2400" b="1" dirty="0" smtClean="0"/>
              <a:t>service</a:t>
            </a:r>
            <a:r>
              <a:rPr lang="en-US" sz="2400" dirty="0" smtClean="0"/>
              <a:t> </a:t>
            </a:r>
            <a:r>
              <a:rPr lang="en-US" sz="2400" dirty="0"/>
              <a:t>on a machine is assigned a </a:t>
            </a:r>
            <a:r>
              <a:rPr lang="en-US" sz="2400" b="1" dirty="0" smtClean="0"/>
              <a:t>port (number)</a:t>
            </a:r>
          </a:p>
          <a:p>
            <a:r>
              <a:rPr lang="en-US" sz="2400" dirty="0" smtClean="0"/>
              <a:t>On Unix machine</a:t>
            </a:r>
            <a:r>
              <a:rPr lang="en-US" sz="2400" dirty="0"/>
              <a:t>, </a:t>
            </a:r>
            <a:r>
              <a:rPr lang="en-US" sz="2400" dirty="0" smtClean="0"/>
              <a:t>ports </a:t>
            </a:r>
            <a:r>
              <a:rPr lang="en-US" sz="2400" dirty="0"/>
              <a:t>assigned to standard services are </a:t>
            </a:r>
            <a:r>
              <a:rPr lang="en-US" sz="2400" dirty="0" smtClean="0"/>
              <a:t>listed in </a:t>
            </a:r>
            <a:r>
              <a:rPr lang="en-US" sz="2400" b="1" dirty="0" smtClean="0">
                <a:latin typeface="Courier New"/>
                <a:cs typeface="Courier New"/>
              </a:rPr>
              <a:t>/</a:t>
            </a:r>
            <a:r>
              <a:rPr lang="en-US" sz="2400" b="1" dirty="0" err="1">
                <a:latin typeface="Courier New"/>
                <a:cs typeface="Courier New"/>
              </a:rPr>
              <a:t>etc</a:t>
            </a:r>
            <a:r>
              <a:rPr lang="en-US" sz="2400" b="1" dirty="0">
                <a:latin typeface="Courier New"/>
                <a:cs typeface="Courier New"/>
              </a:rPr>
              <a:t>/</a:t>
            </a:r>
            <a:r>
              <a:rPr lang="en-US" sz="2400" b="1" dirty="0" smtClean="0">
                <a:latin typeface="Courier New"/>
                <a:cs typeface="Courier New"/>
              </a:rPr>
              <a:t>services</a:t>
            </a:r>
          </a:p>
          <a:p>
            <a:pPr lvl="1"/>
            <a:r>
              <a:rPr lang="en-US" sz="2000" dirty="0" smtClean="0"/>
              <a:t>There is a (Unix) process listens on the port for </a:t>
            </a:r>
            <a:r>
              <a:rPr lang="en-US" sz="2000" dirty="0"/>
              <a:t>incoming connection requests </a:t>
            </a:r>
            <a:endParaRPr lang="en-US" sz="2000" dirty="0" smtClean="0"/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hat </a:t>
            </a:r>
            <a:r>
              <a:rPr lang="en-US" sz="2000" dirty="0"/>
              <a:t>is the port # of </a:t>
            </a:r>
            <a:r>
              <a:rPr lang="en-US" sz="2000" b="1" dirty="0" err="1">
                <a:latin typeface="Courier New"/>
                <a:cs typeface="Courier New"/>
              </a:rPr>
              <a:t>ssh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endParaRPr lang="en-US" sz="20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Goal</a:t>
            </a:r>
            <a:r>
              <a:rPr lang="en-US" sz="2400" dirty="0" smtClean="0">
                <a:solidFill>
                  <a:srgbClr val="0000FF"/>
                </a:solidFill>
              </a:rPr>
              <a:t> of port scanning: </a:t>
            </a:r>
            <a:r>
              <a:rPr lang="en-US" sz="2400" dirty="0">
                <a:solidFill>
                  <a:srgbClr val="0000FF"/>
                </a:solidFill>
              </a:rPr>
              <a:t>find out which ports are </a:t>
            </a:r>
            <a:r>
              <a:rPr lang="en-US" sz="2400" b="1" dirty="0">
                <a:solidFill>
                  <a:srgbClr val="0000FF"/>
                </a:solidFill>
              </a:rPr>
              <a:t>open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closed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or </a:t>
            </a:r>
            <a:r>
              <a:rPr lang="en-US" sz="2400" b="1" dirty="0">
                <a:solidFill>
                  <a:srgbClr val="0000FF"/>
                </a:solidFill>
              </a:rPr>
              <a:t>filtered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000" i="1" dirty="0"/>
              <a:t>e</a:t>
            </a:r>
            <a:r>
              <a:rPr lang="en-US" sz="2000" i="1" dirty="0" smtClean="0"/>
              <a:t>.g.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find </a:t>
            </a:r>
            <a:r>
              <a:rPr lang="en-US" sz="2000" b="1" dirty="0">
                <a:solidFill>
                  <a:srgbClr val="FF0000"/>
                </a:solidFill>
              </a:rPr>
              <a:t>out if a remote host is providing a service that is vulnerable to buffer overflow attack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ort </a:t>
            </a:r>
            <a:r>
              <a:rPr lang="en-US" sz="2000" dirty="0"/>
              <a:t>scanning may involve </a:t>
            </a:r>
            <a:r>
              <a:rPr lang="en-US" sz="2000" dirty="0" smtClean="0"/>
              <a:t>all </a:t>
            </a:r>
            <a:r>
              <a:rPr lang="en-US" sz="2000" dirty="0"/>
              <a:t>65,535 ports or only the ports that are well-known to provide services vulnerable to </a:t>
            </a:r>
            <a:r>
              <a:rPr lang="en-US" sz="2000" dirty="0" smtClean="0"/>
              <a:t>security</a:t>
            </a:r>
            <a:r>
              <a:rPr lang="en-US" sz="2000" dirty="0"/>
              <a:t>-related exploits </a:t>
            </a:r>
          </a:p>
          <a:p>
            <a:pPr lvl="1"/>
            <a:endParaRPr lang="en-US" sz="2000" dirty="0"/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endParaRPr lang="en-US" sz="2400" b="1" dirty="0">
              <a:solidFill>
                <a:srgbClr val="0000FF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eaLnBrk="1" hangingPunct="1">
              <a:defRPr/>
            </a:pPr>
            <a:endParaRPr lang="en-US" sz="2400" b="1" dirty="0" smtClean="0">
              <a:solidFill>
                <a:srgbClr val="0000FF"/>
              </a:solidFill>
              <a:latin typeface="Comic Sans MS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Segment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40050" y="1709738"/>
            <a:ext cx="3951287" cy="48244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4325" y="1825625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 charset="0"/>
              <a:cs typeface="+mn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998787" y="1784350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  <a:cs typeface="+mn-cs"/>
              </a:rPr>
              <a:t>source port #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099050" y="178911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  <a:cs typeface="+mn-cs"/>
              </a:rPr>
              <a:t>dest port #</a:t>
            </a:r>
            <a:endParaRPr lang="en-US" sz="1800" smtClean="0">
              <a:latin typeface="Arial" charset="0"/>
              <a:cs typeface="+mn-cs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857500" y="220027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851150" y="257968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4797425" y="182562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340225" y="12954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  <a:cs typeface="+mn-cs"/>
              </a:rPr>
              <a:t>32 bits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340350" y="154146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rot="10800000">
            <a:off x="2832100" y="155257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06837" y="4764088"/>
            <a:ext cx="200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latin typeface="Arial" charset="0"/>
                <a:cs typeface="+mn-cs"/>
              </a:rPr>
              <a:t>application</a:t>
            </a:r>
          </a:p>
          <a:p>
            <a:pPr>
              <a:defRPr/>
            </a:pPr>
            <a:r>
              <a:rPr lang="en-US" sz="2000" dirty="0" smtClean="0">
                <a:latin typeface="Arial" charset="0"/>
                <a:cs typeface="+mn-cs"/>
              </a:rPr>
              <a:t>data </a:t>
            </a:r>
          </a:p>
          <a:p>
            <a:pPr>
              <a:defRPr/>
            </a:pPr>
            <a:r>
              <a:rPr lang="en-US" sz="2000" dirty="0" smtClean="0">
                <a:latin typeface="Arial" charset="0"/>
                <a:cs typeface="+mn-cs"/>
              </a:rPr>
              <a:t>(variable length)</a:t>
            </a:r>
            <a:endParaRPr lang="en-US" sz="2400" dirty="0" smtClean="0">
              <a:latin typeface="Arial" charset="0"/>
              <a:cs typeface="+mn-cs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87737" y="2179638"/>
            <a:ext cx="248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  <a:cs typeface="+mn-cs"/>
              </a:rPr>
              <a:t>sequence number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860675" y="296068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087687" y="2579688"/>
            <a:ext cx="340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  <a:cs typeface="+mn-cs"/>
              </a:rPr>
              <a:t>acknowledgement number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2855912" y="3355975"/>
            <a:ext cx="3951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2851150" y="374650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2851150" y="430847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 flipV="1">
            <a:off x="4811712" y="2963863"/>
            <a:ext cx="4763" cy="77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913312" y="296703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  <a:cs typeface="+mn-cs"/>
              </a:rPr>
              <a:t>receive window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938712" y="33623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  <a:cs typeface="+mn-cs"/>
              </a:rPr>
              <a:t>Urg data pointer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222625" y="3343275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  <a:cs typeface="+mn-cs"/>
              </a:rPr>
              <a:t>checksum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575175" y="299561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+mn-cs"/>
              </a:rPr>
              <a:t>F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4654550" y="2954338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4492625" y="295910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4325937" y="295910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4164012" y="2963863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4006850" y="295910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V="1">
            <a:off x="3835400" y="296862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408487" y="29908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+mn-cs"/>
              </a:rPr>
              <a:t>S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4235450" y="29908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+mn-cs"/>
              </a:rPr>
              <a:t>R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073525" y="298608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+mn-cs"/>
              </a:rPr>
              <a:t>P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921125" y="298608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+mn-cs"/>
              </a:rPr>
              <a:t>A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754437" y="298608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+mn-cs"/>
              </a:rPr>
              <a:t>U</a:t>
            </a:r>
            <a:endParaRPr lang="en-US" sz="2400" smtClean="0">
              <a:latin typeface="Arial" charset="0"/>
              <a:cs typeface="+mn-cs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2801937" y="2894013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  <a:cs typeface="+mn-cs"/>
              </a:rPr>
              <a:t>head</a:t>
            </a:r>
          </a:p>
          <a:p>
            <a:pPr>
              <a:defRPr/>
            </a:pPr>
            <a:r>
              <a:rPr lang="en-US" sz="1400" smtClean="0">
                <a:latin typeface="Arial" charset="0"/>
                <a:cs typeface="+mn-cs"/>
              </a:rPr>
              <a:t>len</a:t>
            </a:r>
            <a:endParaRPr lang="en-US" sz="1800" smtClean="0">
              <a:latin typeface="Arial" charset="0"/>
              <a:cs typeface="+mn-cs"/>
            </a:endParaRP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3281362" y="2894013"/>
            <a:ext cx="568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  <a:cs typeface="+mn-cs"/>
              </a:rPr>
              <a:t>not</a:t>
            </a:r>
          </a:p>
          <a:p>
            <a:pPr>
              <a:defRPr/>
            </a:pPr>
            <a:r>
              <a:rPr lang="en-US" sz="1400" smtClean="0">
                <a:latin typeface="Arial" charset="0"/>
                <a:cs typeface="+mn-cs"/>
              </a:rPr>
              <a:t>used</a:t>
            </a:r>
            <a:endParaRPr lang="en-US" sz="1800" smtClean="0">
              <a:latin typeface="Arial" charset="0"/>
              <a:cs typeface="+mn-cs"/>
            </a:endParaRPr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V="1">
            <a:off x="3330575" y="295910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360737" y="3844925"/>
            <a:ext cx="289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latin typeface="Arial" charset="0"/>
                <a:cs typeface="+mn-cs"/>
              </a:rPr>
              <a:t>options (variable length)</a:t>
            </a:r>
            <a:endParaRPr lang="en-US" sz="2400" dirty="0" smtClean="0">
              <a:latin typeface="Arial" charset="0"/>
              <a:cs typeface="+mn-cs"/>
            </a:endParaRP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775822" y="2347913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b="1" dirty="0" smtClean="0">
                <a:latin typeface="Arial" charset="0"/>
                <a:cs typeface="+mn-cs"/>
              </a:rPr>
              <a:t>ACK</a:t>
            </a:r>
            <a:endParaRPr lang="en-US" sz="1800" dirty="0" smtClean="0">
              <a:latin typeface="Arial" charset="0"/>
              <a:cs typeface="+mn-cs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1271727" y="3810000"/>
            <a:ext cx="12492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b="1" dirty="0" smtClean="0">
                <a:latin typeface="Arial" charset="0"/>
                <a:cs typeface="+mn-cs"/>
              </a:rPr>
              <a:t>RST</a:t>
            </a:r>
            <a:r>
              <a:rPr lang="en-US" sz="1800" dirty="0" smtClean="0">
                <a:latin typeface="Arial" charset="0"/>
                <a:cs typeface="+mn-cs"/>
              </a:rPr>
              <a:t>, </a:t>
            </a:r>
            <a:r>
              <a:rPr lang="en-US" sz="1800" b="1" dirty="0" smtClean="0">
                <a:latin typeface="Arial" charset="0"/>
                <a:cs typeface="+mn-cs"/>
              </a:rPr>
              <a:t>SYN</a:t>
            </a:r>
            <a:endParaRPr lang="en-US" sz="1800" dirty="0" smtClean="0">
              <a:latin typeface="Arial" charset="0"/>
              <a:cs typeface="+mn-cs"/>
            </a:endParaRPr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2419350" y="2684463"/>
            <a:ext cx="1658937" cy="441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Freeform 48"/>
          <p:cNvSpPr>
            <a:spLocks/>
          </p:cNvSpPr>
          <p:nvPr/>
        </p:nvSpPr>
        <p:spPr bwMode="auto">
          <a:xfrm>
            <a:off x="2433637" y="3302000"/>
            <a:ext cx="2314575" cy="704850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3-Way Handshake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1143000" y="1600200"/>
            <a:ext cx="6324600" cy="5181600"/>
            <a:chOff x="2163395" y="1903415"/>
            <a:chExt cx="4834673" cy="4137023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3287712" y="2552700"/>
              <a:ext cx="1588" cy="247015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" name="Group 102"/>
            <p:cNvGrpSpPr>
              <a:grpSpLocks/>
            </p:cNvGrpSpPr>
            <p:nvPr/>
          </p:nvGrpSpPr>
          <p:grpSpPr bwMode="auto">
            <a:xfrm>
              <a:off x="3289299" y="2700339"/>
              <a:ext cx="2506662" cy="735013"/>
              <a:chOff x="2062" y="1502"/>
              <a:chExt cx="1579" cy="463"/>
            </a:xfrm>
          </p:grpSpPr>
          <p:sp>
            <p:nvSpPr>
              <p:cNvPr id="71" name="Line 10"/>
              <p:cNvSpPr>
                <a:spLocks noChangeShapeType="1"/>
              </p:cNvSpPr>
              <p:nvPr/>
            </p:nvSpPr>
            <p:spPr bwMode="auto">
              <a:xfrm>
                <a:off x="2062" y="1502"/>
                <a:ext cx="1579" cy="463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2" name="Rectangle 12"/>
              <p:cNvSpPr>
                <a:spLocks noChangeArrowheads="1"/>
              </p:cNvSpPr>
              <p:nvPr/>
            </p:nvSpPr>
            <p:spPr bwMode="auto">
              <a:xfrm>
                <a:off x="2518" y="1565"/>
                <a:ext cx="590" cy="2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" name="Text Box 13"/>
              <p:cNvSpPr txBox="1">
                <a:spLocks noChangeArrowheads="1"/>
              </p:cNvSpPr>
              <p:nvPr/>
            </p:nvSpPr>
            <p:spPr bwMode="auto">
              <a:xfrm>
                <a:off x="2310" y="1624"/>
                <a:ext cx="925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dirty="0" smtClean="0">
                    <a:solidFill>
                      <a:srgbClr val="0000FF"/>
                    </a:solidFill>
                    <a:cs typeface="+mn-cs"/>
                  </a:rPr>
                  <a:t>SYN</a:t>
                </a:r>
                <a:r>
                  <a:rPr lang="en-US" b="1" dirty="0" smtClean="0">
                    <a:cs typeface="+mn-cs"/>
                  </a:rPr>
                  <a:t> bit</a:t>
                </a:r>
                <a:r>
                  <a:rPr lang="en-US" dirty="0" smtClean="0">
                    <a:cs typeface="+mn-cs"/>
                  </a:rPr>
                  <a:t>=1, </a:t>
                </a:r>
                <a:r>
                  <a:rPr lang="en-US" dirty="0" err="1" smtClean="0">
                    <a:cs typeface="+mn-cs"/>
                  </a:rPr>
                  <a:t>Seq</a:t>
                </a:r>
                <a:r>
                  <a:rPr lang="en-US" dirty="0" smtClean="0">
                    <a:cs typeface="+mn-cs"/>
                  </a:rPr>
                  <a:t>=x</a:t>
                </a:r>
              </a:p>
            </p:txBody>
          </p:sp>
        </p:grp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H="1">
              <a:off x="5876925" y="2622550"/>
              <a:ext cx="1587" cy="341788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9" name="Group 109"/>
            <p:cNvGrpSpPr>
              <a:grpSpLocks/>
            </p:cNvGrpSpPr>
            <p:nvPr/>
          </p:nvGrpSpPr>
          <p:grpSpPr bwMode="auto">
            <a:xfrm>
              <a:off x="3286123" y="3540125"/>
              <a:ext cx="2789236" cy="1035050"/>
              <a:chOff x="2060" y="2031"/>
              <a:chExt cx="1757" cy="652"/>
            </a:xfrm>
          </p:grpSpPr>
          <p:sp>
            <p:nvSpPr>
              <p:cNvPr id="67" name="Line 11"/>
              <p:cNvSpPr>
                <a:spLocks noChangeShapeType="1"/>
              </p:cNvSpPr>
              <p:nvPr/>
            </p:nvSpPr>
            <p:spPr bwMode="auto">
              <a:xfrm flipH="1">
                <a:off x="2060" y="2031"/>
                <a:ext cx="1580" cy="652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8" name="Rectangle 14"/>
              <p:cNvSpPr>
                <a:spLocks noChangeArrowheads="1"/>
              </p:cNvSpPr>
              <p:nvPr/>
            </p:nvSpPr>
            <p:spPr bwMode="auto">
              <a:xfrm>
                <a:off x="2381" y="2206"/>
                <a:ext cx="896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9" name="Text Box 83"/>
              <p:cNvSpPr txBox="1">
                <a:spLocks noChangeArrowheads="1"/>
              </p:cNvSpPr>
              <p:nvPr/>
            </p:nvSpPr>
            <p:spPr bwMode="auto">
              <a:xfrm>
                <a:off x="2159" y="2169"/>
                <a:ext cx="1658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dirty="0" smtClean="0">
                    <a:cs typeface="+mn-cs"/>
                  </a:rPr>
                  <a:t>SYN bit</a:t>
                </a:r>
                <a:r>
                  <a:rPr lang="en-US" dirty="0" smtClean="0">
                    <a:cs typeface="+mn-cs"/>
                  </a:rPr>
                  <a:t>=1, </a:t>
                </a:r>
                <a:r>
                  <a:rPr lang="en-US" dirty="0" err="1" smtClean="0">
                    <a:cs typeface="+mn-cs"/>
                  </a:rPr>
                  <a:t>Seq</a:t>
                </a:r>
                <a:r>
                  <a:rPr lang="en-US" dirty="0" smtClean="0">
                    <a:cs typeface="+mn-cs"/>
                  </a:rPr>
                  <a:t>=y</a:t>
                </a:r>
              </a:p>
              <a:p>
                <a:pPr>
                  <a:defRPr/>
                </a:pPr>
                <a:r>
                  <a:rPr lang="en-US" b="1" dirty="0" smtClean="0">
                    <a:cs typeface="+mn-cs"/>
                  </a:rPr>
                  <a:t>ACK bit</a:t>
                </a:r>
                <a:r>
                  <a:rPr lang="en-US" dirty="0" smtClean="0">
                    <a:cs typeface="+mn-cs"/>
                  </a:rPr>
                  <a:t>=1; </a:t>
                </a:r>
                <a:r>
                  <a:rPr lang="en-US" dirty="0" err="1" smtClean="0">
                    <a:cs typeface="+mn-cs"/>
                  </a:rPr>
                  <a:t>ACKnum</a:t>
                </a:r>
                <a:r>
                  <a:rPr lang="en-US" dirty="0" smtClean="0">
                    <a:cs typeface="+mn-cs"/>
                  </a:rPr>
                  <a:t>=x+1</a:t>
                </a:r>
              </a:p>
            </p:txBody>
          </p:sp>
        </p:grpSp>
        <p:grpSp>
          <p:nvGrpSpPr>
            <p:cNvPr id="10" name="Group 110"/>
            <p:cNvGrpSpPr>
              <a:grpSpLocks/>
            </p:cNvGrpSpPr>
            <p:nvPr/>
          </p:nvGrpSpPr>
          <p:grpSpPr bwMode="auto">
            <a:xfrm>
              <a:off x="3306764" y="4646614"/>
              <a:ext cx="2652713" cy="735013"/>
              <a:chOff x="2073" y="2728"/>
              <a:chExt cx="1671" cy="463"/>
            </a:xfrm>
          </p:grpSpPr>
          <p:sp>
            <p:nvSpPr>
              <p:cNvPr id="62" name="Line 84"/>
              <p:cNvSpPr>
                <a:spLocks noChangeShapeType="1"/>
              </p:cNvSpPr>
              <p:nvPr/>
            </p:nvSpPr>
            <p:spPr bwMode="auto">
              <a:xfrm>
                <a:off x="2073" y="2728"/>
                <a:ext cx="1579" cy="463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3" name="Rectangle 89"/>
              <p:cNvSpPr>
                <a:spLocks noChangeArrowheads="1"/>
              </p:cNvSpPr>
              <p:nvPr/>
            </p:nvSpPr>
            <p:spPr bwMode="auto">
              <a:xfrm>
                <a:off x="2486" y="2806"/>
                <a:ext cx="775" cy="2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4" name="Text Box 90"/>
              <p:cNvSpPr txBox="1">
                <a:spLocks noChangeArrowheads="1"/>
              </p:cNvSpPr>
              <p:nvPr/>
            </p:nvSpPr>
            <p:spPr bwMode="auto">
              <a:xfrm>
                <a:off x="2092" y="2852"/>
                <a:ext cx="165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dirty="0" smtClean="0">
                    <a:cs typeface="+mn-cs"/>
                  </a:rPr>
                  <a:t>ACK bit</a:t>
                </a:r>
                <a:r>
                  <a:rPr lang="en-US" dirty="0" smtClean="0">
                    <a:cs typeface="+mn-cs"/>
                  </a:rPr>
                  <a:t>=1, </a:t>
                </a:r>
                <a:r>
                  <a:rPr lang="en-US" dirty="0" err="1" smtClean="0">
                    <a:cs typeface="+mn-cs"/>
                  </a:rPr>
                  <a:t>ACKnum</a:t>
                </a:r>
                <a:r>
                  <a:rPr lang="en-US" dirty="0" smtClean="0">
                    <a:cs typeface="+mn-cs"/>
                  </a:rPr>
                  <a:t>=y+1</a:t>
                </a:r>
              </a:p>
            </p:txBody>
          </p:sp>
        </p:grpSp>
        <p:grpSp>
          <p:nvGrpSpPr>
            <p:cNvPr id="15" name="Group 113"/>
            <p:cNvGrpSpPr>
              <a:grpSpLocks/>
            </p:cNvGrpSpPr>
            <p:nvPr/>
          </p:nvGrpSpPr>
          <p:grpSpPr bwMode="auto">
            <a:xfrm>
              <a:off x="3043237" y="1903415"/>
              <a:ext cx="2968625" cy="600076"/>
              <a:chOff x="1914" y="1049"/>
              <a:chExt cx="1870" cy="378"/>
            </a:xfrm>
          </p:grpSpPr>
          <p:grpSp>
            <p:nvGrpSpPr>
              <p:cNvPr id="20" name="Group 118"/>
              <p:cNvGrpSpPr>
                <a:grpSpLocks/>
              </p:cNvGrpSpPr>
              <p:nvPr/>
            </p:nvGrpSpPr>
            <p:grpSpPr bwMode="auto">
              <a:xfrm>
                <a:off x="1914" y="1049"/>
                <a:ext cx="405" cy="378"/>
                <a:chOff x="-44" y="1473"/>
                <a:chExt cx="981" cy="1105"/>
              </a:xfrm>
            </p:grpSpPr>
            <p:pic>
              <p:nvPicPr>
                <p:cNvPr id="54" name="Picture 119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5" name="Freeform 120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21"/>
              <p:cNvGrpSpPr>
                <a:grpSpLocks/>
              </p:cNvGrpSpPr>
              <p:nvPr/>
            </p:nvGrpSpPr>
            <p:grpSpPr bwMode="auto">
              <a:xfrm>
                <a:off x="3572" y="1051"/>
                <a:ext cx="212" cy="323"/>
                <a:chOff x="4140" y="429"/>
                <a:chExt cx="1425" cy="2396"/>
              </a:xfrm>
            </p:grpSpPr>
            <p:sp>
              <p:nvSpPr>
                <p:cNvPr id="22" name="Freeform 122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6 w 354"/>
                    <a:gd name="T1" fmla="*/ 0 h 2742"/>
                    <a:gd name="T2" fmla="*/ 145 w 354"/>
                    <a:gd name="T3" fmla="*/ 164 h 2742"/>
                    <a:gd name="T4" fmla="*/ 142 w 354"/>
                    <a:gd name="T5" fmla="*/ 1268 h 2742"/>
                    <a:gd name="T6" fmla="*/ 0 w 354"/>
                    <a:gd name="T7" fmla="*/ 1325 h 2742"/>
                    <a:gd name="T8" fmla="*/ 26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Rectangle 123"/>
                <p:cNvSpPr>
                  <a:spLocks noChangeArrowheads="1"/>
                </p:cNvSpPr>
                <p:nvPr/>
              </p:nvSpPr>
              <p:spPr bwMode="auto">
                <a:xfrm>
                  <a:off x="4207" y="429"/>
                  <a:ext cx="1049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" name="Freeform 124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3 w 211"/>
                    <a:gd name="T1" fmla="*/ 0 h 2537"/>
                    <a:gd name="T2" fmla="*/ 87 w 211"/>
                    <a:gd name="T3" fmla="*/ 106 h 2537"/>
                    <a:gd name="T4" fmla="*/ 3 w 211"/>
                    <a:gd name="T5" fmla="*/ 1208 h 2537"/>
                    <a:gd name="T6" fmla="*/ 3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25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36 w 328"/>
                    <a:gd name="T3" fmla="*/ 62 h 226"/>
                    <a:gd name="T4" fmla="*/ 135 w 328"/>
                    <a:gd name="T5" fmla="*/ 110 h 226"/>
                    <a:gd name="T6" fmla="*/ 0 w 328"/>
                    <a:gd name="T7" fmla="*/ 49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214" y="696"/>
                  <a:ext cx="592" cy="4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27" name="Group 127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5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566"/>
                    <a:ext cx="721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3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634" y="2581"/>
                    <a:ext cx="688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28" name="Rectangle 130"/>
                <p:cNvSpPr>
                  <a:spLocks noChangeArrowheads="1"/>
                </p:cNvSpPr>
                <p:nvPr/>
              </p:nvSpPr>
              <p:spPr bwMode="auto">
                <a:xfrm>
                  <a:off x="4221" y="1022"/>
                  <a:ext cx="598" cy="4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29" name="Group 131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50" name="AutoShape 132"/>
                  <p:cNvSpPr>
                    <a:spLocks noChangeArrowheads="1"/>
                  </p:cNvSpPr>
                  <p:nvPr/>
                </p:nvSpPr>
                <p:spPr bwMode="auto">
                  <a:xfrm>
                    <a:off x="611" y="2567"/>
                    <a:ext cx="730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1" name="AutoShape 133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2"/>
                    <a:ext cx="696" cy="108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4214" y="1356"/>
                  <a:ext cx="598" cy="4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4227" y="1653"/>
                  <a:ext cx="598" cy="52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32" name="Group 136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48" name="AutoShape 137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71"/>
                    <a:ext cx="720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9" name="AutoShape 138"/>
                  <p:cNvSpPr>
                    <a:spLocks noChangeArrowheads="1"/>
                  </p:cNvSpPr>
                  <p:nvPr/>
                </p:nvSpPr>
                <p:spPr bwMode="auto">
                  <a:xfrm>
                    <a:off x="635" y="2585"/>
                    <a:ext cx="687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33" name="Freeform 139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36 w 328"/>
                    <a:gd name="T3" fmla="*/ 61 h 226"/>
                    <a:gd name="T4" fmla="*/ 135 w 328"/>
                    <a:gd name="T5" fmla="*/ 108 h 226"/>
                    <a:gd name="T6" fmla="*/ 0 w 328"/>
                    <a:gd name="T7" fmla="*/ 4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" name="Group 140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46" name="AutoShape 141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8"/>
                    <a:ext cx="728" cy="14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7" name="AutoShape 142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2"/>
                    <a:ext cx="695" cy="111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35" name="Rectangle 143"/>
                <p:cNvSpPr>
                  <a:spLocks noChangeArrowheads="1"/>
                </p:cNvSpPr>
                <p:nvPr/>
              </p:nvSpPr>
              <p:spPr bwMode="auto">
                <a:xfrm>
                  <a:off x="5249" y="429"/>
                  <a:ext cx="67" cy="2292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6" name="Freeform 144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20 w 296"/>
                    <a:gd name="T3" fmla="*/ 69 h 256"/>
                    <a:gd name="T4" fmla="*/ 122 w 296"/>
                    <a:gd name="T5" fmla="*/ 122 h 256"/>
                    <a:gd name="T6" fmla="*/ 0 w 296"/>
                    <a:gd name="T7" fmla="*/ 47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Freeform 145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26 w 304"/>
                    <a:gd name="T3" fmla="*/ 79 h 288"/>
                    <a:gd name="T4" fmla="*/ 118 w 304"/>
                    <a:gd name="T5" fmla="*/ 139 h 288"/>
                    <a:gd name="T6" fmla="*/ 3 w 304"/>
                    <a:gd name="T7" fmla="*/ 60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Oval 146"/>
                <p:cNvSpPr>
                  <a:spLocks noChangeArrowheads="1"/>
                </p:cNvSpPr>
                <p:nvPr/>
              </p:nvSpPr>
              <p:spPr bwMode="auto">
                <a:xfrm>
                  <a:off x="5518" y="2610"/>
                  <a:ext cx="47" cy="9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" name="Freeform 147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51 h 240"/>
                    <a:gd name="T2" fmla="*/ 2 w 306"/>
                    <a:gd name="T3" fmla="*/ 116 h 240"/>
                    <a:gd name="T4" fmla="*/ 126 w 306"/>
                    <a:gd name="T5" fmla="*/ 53 h 240"/>
                    <a:gd name="T6" fmla="*/ 123 w 306"/>
                    <a:gd name="T7" fmla="*/ 0 h 240"/>
                    <a:gd name="T8" fmla="*/ 0 w 306"/>
                    <a:gd name="T9" fmla="*/ 51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AutoShape 148"/>
                <p:cNvSpPr>
                  <a:spLocks noChangeArrowheads="1"/>
                </p:cNvSpPr>
                <p:nvPr/>
              </p:nvSpPr>
              <p:spPr bwMode="auto">
                <a:xfrm>
                  <a:off x="4140" y="2677"/>
                  <a:ext cx="1196" cy="14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" name="AutoShape 149"/>
                <p:cNvSpPr>
                  <a:spLocks noChangeArrowheads="1"/>
                </p:cNvSpPr>
                <p:nvPr/>
              </p:nvSpPr>
              <p:spPr bwMode="auto">
                <a:xfrm>
                  <a:off x="4207" y="2714"/>
                  <a:ext cx="1069" cy="8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" name="Oval 150"/>
                <p:cNvSpPr>
                  <a:spLocks noChangeArrowheads="1"/>
                </p:cNvSpPr>
                <p:nvPr/>
              </p:nvSpPr>
              <p:spPr bwMode="auto">
                <a:xfrm>
                  <a:off x="4308" y="2380"/>
                  <a:ext cx="155" cy="148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" name="Oval 151"/>
                <p:cNvSpPr>
                  <a:spLocks noChangeArrowheads="1"/>
                </p:cNvSpPr>
                <p:nvPr/>
              </p:nvSpPr>
              <p:spPr bwMode="auto">
                <a:xfrm>
                  <a:off x="4483" y="2387"/>
                  <a:ext cx="161" cy="14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800">
                    <a:solidFill>
                      <a:srgbClr val="FF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4" name="Oval 152"/>
                <p:cNvSpPr>
                  <a:spLocks noChangeArrowheads="1"/>
                </p:cNvSpPr>
                <p:nvPr/>
              </p:nvSpPr>
              <p:spPr bwMode="auto">
                <a:xfrm>
                  <a:off x="4664" y="2380"/>
                  <a:ext cx="155" cy="141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" name="Rectangle 153"/>
                <p:cNvSpPr>
                  <a:spLocks noChangeArrowheads="1"/>
                </p:cNvSpPr>
                <p:nvPr/>
              </p:nvSpPr>
              <p:spPr bwMode="auto">
                <a:xfrm>
                  <a:off x="5061" y="1838"/>
                  <a:ext cx="87" cy="757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sp>
          <p:nvSpPr>
            <p:cNvPr id="75" name="Text Box 114"/>
            <p:cNvSpPr txBox="1">
              <a:spLocks noChangeArrowheads="1"/>
            </p:cNvSpPr>
            <p:nvPr/>
          </p:nvSpPr>
          <p:spPr bwMode="auto">
            <a:xfrm>
              <a:off x="2163395" y="2057400"/>
              <a:ext cx="825867" cy="584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dirty="0" smtClean="0">
                  <a:solidFill>
                    <a:srgbClr val="000099"/>
                  </a:solidFill>
                  <a:cs typeface="+mn-cs"/>
                </a:rPr>
                <a:t>Client</a:t>
              </a:r>
            </a:p>
            <a:p>
              <a:pPr algn="r">
                <a:defRPr/>
              </a:pPr>
              <a:endParaRPr lang="en-US" i="1" dirty="0" smtClean="0">
                <a:solidFill>
                  <a:srgbClr val="000099"/>
                </a:solidFill>
                <a:cs typeface="+mn-cs"/>
              </a:endParaRPr>
            </a:p>
          </p:txBody>
        </p:sp>
        <p:sp>
          <p:nvSpPr>
            <p:cNvPr id="76" name="Text Box 114"/>
            <p:cNvSpPr txBox="1">
              <a:spLocks noChangeArrowheads="1"/>
            </p:cNvSpPr>
            <p:nvPr/>
          </p:nvSpPr>
          <p:spPr bwMode="auto">
            <a:xfrm>
              <a:off x="6108081" y="2057400"/>
              <a:ext cx="889987" cy="584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dirty="0" smtClean="0">
                  <a:solidFill>
                    <a:srgbClr val="000099"/>
                  </a:solidFill>
                  <a:cs typeface="+mn-cs"/>
                </a:rPr>
                <a:t>Server</a:t>
              </a:r>
            </a:p>
            <a:p>
              <a:pPr algn="r">
                <a:defRPr/>
              </a:pPr>
              <a:endParaRPr lang="en-US" i="1" dirty="0" smtClean="0">
                <a:solidFill>
                  <a:srgbClr val="000099"/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388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port is </a:t>
            </a:r>
            <a:r>
              <a:rPr lang="en-US" sz="2400" b="1" dirty="0">
                <a:solidFill>
                  <a:srgbClr val="0000FF"/>
                </a:solidFill>
              </a:rPr>
              <a:t>open</a:t>
            </a:r>
            <a:r>
              <a:rPr lang="en-US" sz="2400" b="1" dirty="0"/>
              <a:t> </a:t>
            </a:r>
            <a:r>
              <a:rPr lang="en-US" sz="2400" dirty="0"/>
              <a:t>on a machine if there is a running (server) process on the machine and the port is assigned to this process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f </a:t>
            </a:r>
            <a:r>
              <a:rPr lang="en-US" sz="2000" dirty="0"/>
              <a:t>a </a:t>
            </a:r>
            <a:r>
              <a:rPr lang="en-US" sz="2000" dirty="0" smtClean="0"/>
              <a:t>port on a remote host </a:t>
            </a:r>
            <a:r>
              <a:rPr lang="en-US" sz="2000" dirty="0"/>
              <a:t>is open for incoming connection </a:t>
            </a:r>
            <a:r>
              <a:rPr lang="en-US" sz="2000" dirty="0" smtClean="0"/>
              <a:t>requests </a:t>
            </a:r>
            <a:r>
              <a:rPr lang="en-US" sz="2000" dirty="0"/>
              <a:t>and you send it a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SYN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packet, the remote host will respond back with a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SYN+ACK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packet 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port is </a:t>
            </a:r>
            <a:r>
              <a:rPr lang="en-US" sz="2400" b="1" dirty="0" smtClean="0">
                <a:solidFill>
                  <a:srgbClr val="0000FF"/>
                </a:solidFill>
              </a:rPr>
              <a:t>filtered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if packets </a:t>
            </a:r>
            <a:r>
              <a:rPr lang="en-US" sz="2400" dirty="0"/>
              <a:t>passing through that port are subject </a:t>
            </a:r>
            <a:r>
              <a:rPr lang="en-US" sz="2400" dirty="0" smtClean="0"/>
              <a:t>to </a:t>
            </a:r>
            <a:r>
              <a:rPr lang="en-US" sz="2400" b="1" dirty="0"/>
              <a:t>filtering rules</a:t>
            </a:r>
            <a:r>
              <a:rPr lang="en-US" sz="2400" dirty="0"/>
              <a:t> of a </a:t>
            </a:r>
            <a:r>
              <a:rPr lang="en-US" sz="2400" b="1" dirty="0"/>
              <a:t>firewall </a:t>
            </a:r>
            <a:endParaRPr lang="en-US" sz="2400" b="1" dirty="0" smtClean="0"/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f a port is </a:t>
            </a:r>
            <a:r>
              <a:rPr lang="en-US" sz="2000" dirty="0"/>
              <a:t>filtered with something like an </a:t>
            </a:r>
            <a:r>
              <a:rPr lang="en-US" sz="2000" b="1" dirty="0" err="1">
                <a:latin typeface="Courier New"/>
                <a:cs typeface="Courier New"/>
              </a:rPr>
              <a:t>iptables</a:t>
            </a:r>
            <a:r>
              <a:rPr lang="en-US" sz="2000" dirty="0"/>
              <a:t> based packet </a:t>
            </a:r>
            <a:r>
              <a:rPr lang="en-US" sz="2000" dirty="0" smtClean="0"/>
              <a:t>filter </a:t>
            </a:r>
            <a:r>
              <a:rPr lang="en-US" sz="2000" dirty="0"/>
              <a:t>and </a:t>
            </a:r>
            <a:r>
              <a:rPr lang="en-US" sz="2000" dirty="0" smtClean="0"/>
              <a:t>you send </a:t>
            </a:r>
            <a:r>
              <a:rPr lang="en-US" sz="2000" dirty="0"/>
              <a:t>it a </a:t>
            </a:r>
            <a:r>
              <a:rPr lang="en-US" sz="2000" b="1" dirty="0">
                <a:latin typeface="Courier New"/>
                <a:cs typeface="Courier New"/>
              </a:rPr>
              <a:t>SYN</a:t>
            </a:r>
            <a:r>
              <a:rPr lang="en-US" sz="2000" dirty="0"/>
              <a:t> packet or an ICMP </a:t>
            </a:r>
            <a:r>
              <a:rPr lang="en-US" sz="2000" b="1" dirty="0">
                <a:latin typeface="Courier New"/>
                <a:cs typeface="Courier New"/>
              </a:rPr>
              <a:t>ping</a:t>
            </a:r>
            <a:r>
              <a:rPr lang="en-US" sz="2000" dirty="0"/>
              <a:t> packet, you may not get back anything at </a:t>
            </a:r>
            <a:r>
              <a:rPr lang="en-US" sz="2000" dirty="0" smtClean="0"/>
              <a:t>all</a:t>
            </a:r>
            <a:endParaRPr lang="en-US" sz="2000" b="1" dirty="0"/>
          </a:p>
          <a:p>
            <a:r>
              <a:rPr lang="en-US" sz="2400" dirty="0"/>
              <a:t>If a port on a remote host is </a:t>
            </a:r>
            <a:r>
              <a:rPr lang="en-US" sz="2400" b="1" dirty="0">
                <a:solidFill>
                  <a:srgbClr val="0000FF"/>
                </a:solidFill>
              </a:rPr>
              <a:t>closed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dirty="0" smtClean="0"/>
              <a:t>you send </a:t>
            </a:r>
            <a:r>
              <a:rPr lang="en-US" sz="2400" dirty="0"/>
              <a:t>it a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SYN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packet, the remote host will respond back with a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RST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packet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/>
                <a:cs typeface="Courier New"/>
              </a:rPr>
              <a:t>connect</a:t>
            </a:r>
            <a:r>
              <a:rPr lang="en-US" b="1" dirty="0" smtClean="0"/>
              <a:t> (TCP) Scan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400" dirty="0" smtClean="0"/>
              <a:t>Check out </a:t>
            </a:r>
            <a:r>
              <a:rPr lang="en-US" sz="2400" b="1" dirty="0" smtClean="0">
                <a:latin typeface="Courier New"/>
                <a:cs typeface="Courier New"/>
              </a:rPr>
              <a:t>man</a:t>
            </a:r>
            <a:r>
              <a:rPr lang="en-US" sz="2400" dirty="0" smtClean="0"/>
              <a:t> page of </a:t>
            </a:r>
            <a:r>
              <a:rPr lang="en-US" sz="2400" b="1" dirty="0" smtClean="0">
                <a:latin typeface="Courier New"/>
                <a:cs typeface="Courier New"/>
              </a:rPr>
              <a:t>connect()</a:t>
            </a:r>
            <a:endParaRPr lang="en-US" sz="2400" b="1" dirty="0" smtClean="0"/>
          </a:p>
          <a:p>
            <a:pPr marL="0" indent="0">
              <a:buNone/>
            </a:pPr>
            <a:endParaRPr lang="en-US" sz="13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#</a:t>
            </a:r>
            <a:r>
              <a:rPr lang="en-US" sz="1800" b="1" dirty="0">
                <a:latin typeface="Courier New"/>
                <a:cs typeface="Courier New"/>
              </a:rPr>
              <a:t>include &lt;sys/</a:t>
            </a:r>
            <a:r>
              <a:rPr lang="en-US" sz="1800" b="1" dirty="0" err="1">
                <a:latin typeface="Courier New"/>
                <a:cs typeface="Courier New"/>
              </a:rPr>
              <a:t>socket.h</a:t>
            </a:r>
            <a:r>
              <a:rPr lang="en-US" sz="1800" b="1" dirty="0">
                <a:latin typeface="Courier New"/>
                <a:cs typeface="Courier New"/>
              </a:rPr>
              <a:t>&gt;</a:t>
            </a:r>
            <a:br>
              <a:rPr lang="en-US" sz="1800" b="1" dirty="0">
                <a:latin typeface="Courier New"/>
                <a:cs typeface="Courier New"/>
              </a:rPr>
            </a:b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connect(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socketfd</a:t>
            </a:r>
            <a:r>
              <a:rPr lang="en-US" sz="1800" b="1" dirty="0">
                <a:latin typeface="Courier New"/>
                <a:cs typeface="Courier New"/>
              </a:rPr>
              <a:t>, </a:t>
            </a:r>
            <a:r>
              <a:rPr lang="en-US" sz="1800" b="1" dirty="0" smtClean="0">
                <a:latin typeface="Courier New"/>
                <a:cs typeface="Courier New"/>
              </a:rPr>
              <a:t> // file descriptor from 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  <a:cs typeface="Courier New"/>
              </a:rPr>
              <a:t>socket()</a:t>
            </a:r>
            <a:r>
              <a:rPr lang="en-US" sz="1800" b="1" dirty="0" smtClean="0">
                <a:latin typeface="Courier New"/>
                <a:cs typeface="Courier New"/>
              </a:rPr>
              <a:t>           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</a:t>
            </a:r>
            <a:r>
              <a:rPr lang="en-US" sz="1800" b="1" dirty="0" err="1" smtClean="0">
                <a:latin typeface="Courier New"/>
                <a:cs typeface="Courier New"/>
              </a:rPr>
              <a:t>const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struct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sockaddr</a:t>
            </a:r>
            <a:r>
              <a:rPr lang="en-US" sz="1800" b="1" dirty="0">
                <a:latin typeface="Courier New"/>
                <a:cs typeface="Courier New"/>
              </a:rPr>
              <a:t> *address, </a:t>
            </a:r>
            <a:r>
              <a:rPr lang="en-US" sz="1800" b="1" dirty="0" smtClean="0">
                <a:latin typeface="Courier New"/>
                <a:cs typeface="Courier New"/>
              </a:rPr>
              <a:t>// server IP address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</a:t>
            </a:r>
            <a:r>
              <a:rPr lang="en-US" sz="1800" b="1" dirty="0" err="1" smtClean="0">
                <a:latin typeface="Courier New"/>
                <a:cs typeface="Courier New"/>
              </a:rPr>
              <a:t>socklen_t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address_len</a:t>
            </a:r>
            <a:r>
              <a:rPr lang="en-US" sz="1800" b="1" dirty="0">
                <a:latin typeface="Courier New"/>
                <a:cs typeface="Courier New"/>
              </a:rPr>
              <a:t>); </a:t>
            </a:r>
            <a:endParaRPr lang="en-US" sz="1800" b="1" dirty="0" smtClean="0"/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call to </a:t>
            </a:r>
            <a:r>
              <a:rPr lang="en-US" sz="2400" b="1" dirty="0">
                <a:latin typeface="Courier New"/>
                <a:cs typeface="Courier New"/>
              </a:rPr>
              <a:t>connect()</a:t>
            </a:r>
            <a:r>
              <a:rPr lang="en-US" sz="2400" dirty="0"/>
              <a:t> if successful completes </a:t>
            </a:r>
            <a:r>
              <a:rPr lang="en-US" sz="2400" dirty="0">
                <a:solidFill>
                  <a:srgbClr val="0000FF"/>
                </a:solidFill>
              </a:rPr>
              <a:t>a </a:t>
            </a:r>
            <a:r>
              <a:rPr lang="en-US" sz="2400" b="1" dirty="0">
                <a:solidFill>
                  <a:srgbClr val="0000FF"/>
                </a:solidFill>
              </a:rPr>
              <a:t>three-way </a:t>
            </a:r>
            <a:r>
              <a:rPr lang="en-US" sz="2400" b="1" dirty="0" smtClean="0">
                <a:solidFill>
                  <a:srgbClr val="0000FF"/>
                </a:solidFill>
              </a:rPr>
              <a:t>handshake</a:t>
            </a:r>
            <a:r>
              <a:rPr lang="en-US" sz="2400" dirty="0" smtClean="0"/>
              <a:t> for </a:t>
            </a:r>
            <a:r>
              <a:rPr lang="en-US" sz="2400" dirty="0"/>
              <a:t>a TCP connection with a </a:t>
            </a:r>
            <a:r>
              <a:rPr lang="en-US" sz="2400" dirty="0" smtClean="0"/>
              <a:t>server</a:t>
            </a:r>
            <a:endParaRPr lang="en-US" sz="2400" dirty="0"/>
          </a:p>
          <a:p>
            <a:r>
              <a:rPr lang="en-US" sz="2400" dirty="0"/>
              <a:t>In a typical use of </a:t>
            </a:r>
            <a:r>
              <a:rPr lang="en-US" sz="2400" b="1" dirty="0">
                <a:latin typeface="Courier New"/>
                <a:cs typeface="Courier New"/>
              </a:rPr>
              <a:t>connect()</a:t>
            </a:r>
            <a:r>
              <a:rPr lang="en-US" sz="2400" dirty="0"/>
              <a:t> for port scanning, if the </a:t>
            </a:r>
            <a:r>
              <a:rPr lang="en-US" sz="2400" dirty="0" smtClean="0"/>
              <a:t>connection </a:t>
            </a:r>
            <a:r>
              <a:rPr lang="en-US" sz="2400" dirty="0"/>
              <a:t>succeeds, the port scanner immediately closes </a:t>
            </a:r>
            <a:r>
              <a:rPr lang="en-US" sz="2400" dirty="0" smtClean="0"/>
              <a:t>(via </a:t>
            </a:r>
            <a:r>
              <a:rPr lang="en-US" sz="2400" b="1" dirty="0" smtClean="0">
                <a:latin typeface="Courier New"/>
                <a:cs typeface="Courier New"/>
              </a:rPr>
              <a:t>close()</a:t>
            </a:r>
            <a:r>
              <a:rPr lang="en-US" sz="2400" dirty="0" smtClean="0"/>
              <a:t>) the </a:t>
            </a:r>
            <a:r>
              <a:rPr lang="en-US" sz="2400" dirty="0"/>
              <a:t>connection (having ascertained that the port is open) </a:t>
            </a:r>
            <a:r>
              <a:rPr lang="en-US" sz="2400" dirty="0" smtClean="0"/>
              <a:t>to avoid </a:t>
            </a:r>
            <a:r>
              <a:rPr lang="en-US" sz="2400" dirty="0" err="1" smtClean="0"/>
              <a:t>DoS</a:t>
            </a:r>
            <a:r>
              <a:rPr lang="en-US" sz="2400" dirty="0" smtClean="0"/>
              <a:t> attack</a:t>
            </a:r>
            <a:endParaRPr lang="en-US" sz="2400" dirty="0"/>
          </a:p>
          <a:p>
            <a:endParaRPr lang="en-US" sz="2400" dirty="0"/>
          </a:p>
          <a:p>
            <a:endParaRPr lang="en-US" sz="2400" b="1" dirty="0">
              <a:latin typeface="Courier New"/>
              <a:cs typeface="Courier New"/>
            </a:endParaRPr>
          </a:p>
          <a:p>
            <a:endParaRPr lang="en-US" sz="2400" b="1" dirty="0">
              <a:latin typeface="Courier New"/>
              <a:cs typeface="Courier New"/>
            </a:endParaRP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7474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83967"/>
            <a:ext cx="8229600" cy="1858963"/>
          </a:xfrm>
        </p:spPr>
        <p:txBody>
          <a:bodyPr/>
          <a:lstStyle/>
          <a:p>
            <a:r>
              <a:rPr lang="en-US" dirty="0" smtClean="0"/>
              <a:t>“door” </a:t>
            </a:r>
            <a:r>
              <a:rPr lang="en-US" dirty="0"/>
              <a:t>between application process and </a:t>
            </a:r>
            <a:r>
              <a:rPr lang="en-US" dirty="0" smtClean="0"/>
              <a:t>TCP transport </a:t>
            </a:r>
            <a:r>
              <a:rPr lang="en-US" dirty="0"/>
              <a:t>protocol </a:t>
            </a: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57200" y="2209800"/>
            <a:ext cx="8208962" cy="2536825"/>
            <a:chOff x="358775" y="3459163"/>
            <a:chExt cx="8208963" cy="2536825"/>
          </a:xfrm>
        </p:grpSpPr>
        <p:sp>
          <p:nvSpPr>
            <p:cNvPr id="5" name="Freeform 44"/>
            <p:cNvSpPr>
              <a:spLocks/>
            </p:cNvSpPr>
            <p:nvPr/>
          </p:nvSpPr>
          <p:spPr bwMode="auto">
            <a:xfrm>
              <a:off x="6654800" y="3468688"/>
              <a:ext cx="736600" cy="1998662"/>
            </a:xfrm>
            <a:custGeom>
              <a:avLst/>
              <a:gdLst>
                <a:gd name="T0" fmla="*/ 2147483647 w 464"/>
                <a:gd name="T1" fmla="*/ 2147483647 h 1259"/>
                <a:gd name="T2" fmla="*/ 0 w 464"/>
                <a:gd name="T3" fmla="*/ 0 h 1259"/>
                <a:gd name="T4" fmla="*/ 2147483647 w 464"/>
                <a:gd name="T5" fmla="*/ 2147483647 h 1259"/>
                <a:gd name="T6" fmla="*/ 2147483647 w 464"/>
                <a:gd name="T7" fmla="*/ 2147483647 h 1259"/>
                <a:gd name="T8" fmla="*/ 2147483647 w 464"/>
                <a:gd name="T9" fmla="*/ 2147483647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1259"/>
                <a:gd name="T17" fmla="*/ 464 w 464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1259">
                  <a:moveTo>
                    <a:pt x="464" y="1060"/>
                  </a:moveTo>
                  <a:lnTo>
                    <a:pt x="0" y="0"/>
                  </a:lnTo>
                  <a:lnTo>
                    <a:pt x="6" y="1258"/>
                  </a:lnTo>
                  <a:lnTo>
                    <a:pt x="382" y="1259"/>
                  </a:lnTo>
                  <a:lnTo>
                    <a:pt x="464" y="106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3340100" y="4765675"/>
              <a:ext cx="1808163" cy="1031875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51"/>
            <p:cNvSpPr txBox="1">
              <a:spLocks noChangeArrowheads="1"/>
            </p:cNvSpPr>
            <p:nvPr/>
          </p:nvSpPr>
          <p:spPr bwMode="auto">
            <a:xfrm>
              <a:off x="3778250" y="4897438"/>
              <a:ext cx="8747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</a:rPr>
                <a:t>Internet</a:t>
              </a:r>
            </a:p>
          </p:txBody>
        </p:sp>
        <p:sp>
          <p:nvSpPr>
            <p:cNvPr id="8" name="Line 52"/>
            <p:cNvSpPr>
              <a:spLocks noChangeShapeType="1"/>
            </p:cNvSpPr>
            <p:nvPr/>
          </p:nvSpPr>
          <p:spPr bwMode="auto">
            <a:xfrm>
              <a:off x="3098800" y="5308600"/>
              <a:ext cx="221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7119938" y="4533900"/>
              <a:ext cx="10636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controlled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by OS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1600">
                <a:solidFill>
                  <a:srgbClr val="CC0000"/>
                </a:solidFill>
                <a:latin typeface="Times New Roman" charset="0"/>
              </a:endParaRPr>
            </a:p>
          </p:txBody>
        </p:sp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7097713" y="3633788"/>
              <a:ext cx="147002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controlled by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app developer</a:t>
              </a:r>
            </a:p>
          </p:txBody>
        </p:sp>
        <p:sp>
          <p:nvSpPr>
            <p:cNvPr id="11" name="Freeform 50"/>
            <p:cNvSpPr>
              <a:spLocks/>
            </p:cNvSpPr>
            <p:nvPr/>
          </p:nvSpPr>
          <p:spPr bwMode="auto">
            <a:xfrm>
              <a:off x="914400" y="3532188"/>
              <a:ext cx="758825" cy="1997075"/>
            </a:xfrm>
            <a:custGeom>
              <a:avLst/>
              <a:gdLst>
                <a:gd name="T0" fmla="*/ 0 w 478"/>
                <a:gd name="T1" fmla="*/ 2147483647 h 1258"/>
                <a:gd name="T2" fmla="*/ 2147483647 w 478"/>
                <a:gd name="T3" fmla="*/ 0 h 1258"/>
                <a:gd name="T4" fmla="*/ 2147483647 w 478"/>
                <a:gd name="T5" fmla="*/ 2147483647 h 1258"/>
                <a:gd name="T6" fmla="*/ 2147483647 w 478"/>
                <a:gd name="T7" fmla="*/ 2147483647 h 1258"/>
                <a:gd name="T8" fmla="*/ 0 w 478"/>
                <a:gd name="T9" fmla="*/ 2147483647 h 1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1258"/>
                <a:gd name="T17" fmla="*/ 478 w 478"/>
                <a:gd name="T18" fmla="*/ 1258 h 1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1258">
                  <a:moveTo>
                    <a:pt x="0" y="1040"/>
                  </a:moveTo>
                  <a:lnTo>
                    <a:pt x="478" y="0"/>
                  </a:lnTo>
                  <a:lnTo>
                    <a:pt x="472" y="1258"/>
                  </a:lnTo>
                  <a:lnTo>
                    <a:pt x="41" y="1246"/>
                  </a:lnTo>
                  <a:lnTo>
                    <a:pt x="0" y="104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1717675" y="3487738"/>
              <a:ext cx="1296988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1679575" y="3541713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1689100" y="43021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1646238" y="42846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transport</a:t>
              </a:r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1697038" y="462280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1682750" y="493236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1682750" y="521811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81163" y="35321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application</a:t>
              </a: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1636713" y="51895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physical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1655763" y="49037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link</a:t>
              </a: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1646238" y="46085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network</a:t>
              </a:r>
            </a:p>
          </p:txBody>
        </p:sp>
        <p:sp>
          <p:nvSpPr>
            <p:cNvPr id="23" name="Oval 62"/>
            <p:cNvSpPr>
              <a:spLocks noChangeArrowheads="1"/>
            </p:cNvSpPr>
            <p:nvPr/>
          </p:nvSpPr>
          <p:spPr bwMode="auto">
            <a:xfrm>
              <a:off x="1814513" y="3806825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4" name="Group 63"/>
            <p:cNvGrpSpPr>
              <a:grpSpLocks/>
            </p:cNvGrpSpPr>
            <p:nvPr/>
          </p:nvGrpSpPr>
          <p:grpSpPr bwMode="auto">
            <a:xfrm>
              <a:off x="2062163" y="4167188"/>
              <a:ext cx="546100" cy="225425"/>
              <a:chOff x="1287" y="2524"/>
              <a:chExt cx="260" cy="100"/>
            </a:xfrm>
          </p:grpSpPr>
          <p:sp>
            <p:nvSpPr>
              <p:cNvPr id="54" name="Rectangle 64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Rectangle 65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Rectangle 66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Rectangle 67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380038" y="3459163"/>
              <a:ext cx="1296987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341938" y="3513138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5351463" y="427355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5308600" y="42560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transport</a:t>
              </a: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5359400" y="45942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5345113" y="490378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5345113" y="518953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auto">
            <a:xfrm>
              <a:off x="5343525" y="35036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Tahoma" charset="0"/>
                </a:rPr>
                <a:t>application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5299075" y="51609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969696"/>
                  </a:solidFill>
                  <a:latin typeface="Tahoma" charset="0"/>
                </a:rPr>
                <a:t>physical</a:t>
              </a:r>
            </a:p>
          </p:txBody>
        </p:sp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5318125" y="48752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link</a:t>
              </a:r>
            </a:p>
          </p:txBody>
        </p:sp>
        <p:sp>
          <p:nvSpPr>
            <p:cNvPr id="35" name="Text Box 26"/>
            <p:cNvSpPr txBox="1">
              <a:spLocks noChangeArrowheads="1"/>
            </p:cNvSpPr>
            <p:nvPr/>
          </p:nvSpPr>
          <p:spPr bwMode="auto">
            <a:xfrm>
              <a:off x="5308600" y="45799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network</a:t>
              </a:r>
            </a:p>
          </p:txBody>
        </p:sp>
        <p:sp>
          <p:nvSpPr>
            <p:cNvPr id="36" name="Oval 80"/>
            <p:cNvSpPr>
              <a:spLocks noChangeArrowheads="1"/>
            </p:cNvSpPr>
            <p:nvPr/>
          </p:nvSpPr>
          <p:spPr bwMode="auto">
            <a:xfrm>
              <a:off x="5476875" y="3778250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37" name="Group 81"/>
            <p:cNvGrpSpPr>
              <a:grpSpLocks/>
            </p:cNvGrpSpPr>
            <p:nvPr/>
          </p:nvGrpSpPr>
          <p:grpSpPr bwMode="auto">
            <a:xfrm>
              <a:off x="5724525" y="4138613"/>
              <a:ext cx="546100" cy="225425"/>
              <a:chOff x="1287" y="2524"/>
              <a:chExt cx="260" cy="100"/>
            </a:xfrm>
          </p:grpSpPr>
          <p:sp>
            <p:nvSpPr>
              <p:cNvPr id="50" name="Rectangle 82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Rectangle 83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Rectangle 84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Rectangle 85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8" name="Line 87"/>
            <p:cNvSpPr>
              <a:spLocks noChangeShapeType="1"/>
            </p:cNvSpPr>
            <p:nvPr/>
          </p:nvSpPr>
          <p:spPr bwMode="auto">
            <a:xfrm flipH="1">
              <a:off x="6534150" y="3910013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88"/>
            <p:cNvSpPr>
              <a:spLocks noChangeShapeType="1"/>
            </p:cNvSpPr>
            <p:nvPr/>
          </p:nvSpPr>
          <p:spPr bwMode="auto">
            <a:xfrm>
              <a:off x="6759575" y="4335463"/>
              <a:ext cx="0" cy="102235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89"/>
            <p:cNvSpPr>
              <a:spLocks noChangeShapeType="1"/>
            </p:cNvSpPr>
            <p:nvPr/>
          </p:nvSpPr>
          <p:spPr bwMode="auto">
            <a:xfrm flipH="1">
              <a:off x="6783388" y="4835525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56"/>
            <p:cNvSpPr txBox="1">
              <a:spLocks noChangeArrowheads="1"/>
            </p:cNvSpPr>
            <p:nvPr/>
          </p:nvSpPr>
          <p:spPr bwMode="auto">
            <a:xfrm>
              <a:off x="3697288" y="3590925"/>
              <a:ext cx="9175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i="1">
                  <a:solidFill>
                    <a:srgbClr val="CC0000"/>
                  </a:solidFill>
                </a:rPr>
                <a:t>socket</a:t>
              </a:r>
            </a:p>
          </p:txBody>
        </p:sp>
        <p:sp>
          <p:nvSpPr>
            <p:cNvPr id="42" name="Line 91"/>
            <p:cNvSpPr>
              <a:spLocks noChangeShapeType="1"/>
            </p:cNvSpPr>
            <p:nvPr/>
          </p:nvSpPr>
          <p:spPr bwMode="auto">
            <a:xfrm flipV="1">
              <a:off x="2700338" y="3790950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92"/>
            <p:cNvSpPr>
              <a:spLocks noChangeShapeType="1"/>
            </p:cNvSpPr>
            <p:nvPr/>
          </p:nvSpPr>
          <p:spPr bwMode="auto">
            <a:xfrm flipH="1" flipV="1">
              <a:off x="4635500" y="3779838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93"/>
            <p:cNvGrpSpPr>
              <a:grpSpLocks/>
            </p:cNvGrpSpPr>
            <p:nvPr/>
          </p:nvGrpSpPr>
          <p:grpSpPr bwMode="auto">
            <a:xfrm>
              <a:off x="358775" y="4808538"/>
              <a:ext cx="1035050" cy="904875"/>
              <a:chOff x="-44" y="1473"/>
              <a:chExt cx="981" cy="1105"/>
            </a:xfrm>
          </p:grpSpPr>
          <p:pic>
            <p:nvPicPr>
              <p:cNvPr id="48" name="Picture 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Freeform 9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117 w 356"/>
                  <a:gd name="T3" fmla="*/ 180 h 368"/>
                  <a:gd name="T4" fmla="*/ 3697 w 356"/>
                  <a:gd name="T5" fmla="*/ 3762 h 368"/>
                  <a:gd name="T6" fmla="*/ 815 w 356"/>
                  <a:gd name="T7" fmla="*/ 470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" name="Group 96"/>
            <p:cNvGrpSpPr>
              <a:grpSpLocks/>
            </p:cNvGrpSpPr>
            <p:nvPr/>
          </p:nvGrpSpPr>
          <p:grpSpPr bwMode="auto">
            <a:xfrm flipH="1">
              <a:off x="7075488" y="5091113"/>
              <a:ext cx="1035050" cy="904875"/>
              <a:chOff x="-44" y="1473"/>
              <a:chExt cx="981" cy="1105"/>
            </a:xfrm>
          </p:grpSpPr>
          <p:pic>
            <p:nvPicPr>
              <p:cNvPr id="46" name="Picture 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Freeform 9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117 w 356"/>
                  <a:gd name="T3" fmla="*/ 180 h 368"/>
                  <a:gd name="T4" fmla="*/ 3697 w 356"/>
                  <a:gd name="T5" fmla="*/ 3762 h 368"/>
                  <a:gd name="T6" fmla="*/ 815 w 356"/>
                  <a:gd name="T7" fmla="*/ 470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444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7318</TotalTime>
  <Words>1645</Words>
  <Application>Microsoft Macintosh PowerPoint</Application>
  <PresentationFormat>On-screen Show (4:3)</PresentationFormat>
  <Paragraphs>173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Network and Port Scanning</vt:lpstr>
      <vt:lpstr>Host Discovery</vt:lpstr>
      <vt:lpstr>IP Address </vt:lpstr>
      <vt:lpstr>Port Scanning</vt:lpstr>
      <vt:lpstr>TCP Segment</vt:lpstr>
      <vt:lpstr>TCP 3-Way Handshake</vt:lpstr>
      <vt:lpstr>Port Scanning</vt:lpstr>
      <vt:lpstr>connect (TCP) Scan</vt:lpstr>
      <vt:lpstr>Socket</vt:lpstr>
      <vt:lpstr>Port Scanner in Python</vt:lpstr>
      <vt:lpstr>Port Scanning with (TCP) SYN (1) </vt:lpstr>
      <vt:lpstr>Port Scanning with TCP SYN (2) </vt:lpstr>
      <vt:lpstr>connect() vs. SYN</vt:lpstr>
      <vt:lpstr>UDP Scan (1)</vt:lpstr>
      <vt:lpstr>UDP Scan (2)</vt:lpstr>
      <vt:lpstr>nmap Network Mapper</vt:lpstr>
      <vt:lpstr>nmap</vt:lpstr>
      <vt:lpstr>nmap</vt:lpstr>
      <vt:lpstr>Port Scan Examples</vt:lpstr>
      <vt:lpstr>nmap</vt:lpstr>
      <vt:lpstr>nmap</vt:lpstr>
      <vt:lpstr>Firewall/IDS Evasion/Spoofing</vt:lpstr>
    </vt:vector>
  </TitlesOfParts>
  <Company>UD CIS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System Overview</dc:title>
  <dc:creator>CHien-Chung Shen</dc:creator>
  <cp:lastModifiedBy>Chien-Chung Shen</cp:lastModifiedBy>
  <cp:revision>138</cp:revision>
  <cp:lastPrinted>2014-09-04T17:38:30Z</cp:lastPrinted>
  <dcterms:created xsi:type="dcterms:W3CDTF">2012-06-22T13:42:06Z</dcterms:created>
  <dcterms:modified xsi:type="dcterms:W3CDTF">2016-03-10T14:54:46Z</dcterms:modified>
</cp:coreProperties>
</file>