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handoutMasterIdLst>
    <p:handoutMasterId r:id="rId34"/>
  </p:handoutMasterIdLst>
  <p:sldIdLst>
    <p:sldId id="256" r:id="rId2"/>
    <p:sldId id="262" r:id="rId3"/>
    <p:sldId id="263" r:id="rId4"/>
    <p:sldId id="264" r:id="rId5"/>
    <p:sldId id="258" r:id="rId6"/>
    <p:sldId id="259" r:id="rId7"/>
    <p:sldId id="260" r:id="rId8"/>
    <p:sldId id="261" r:id="rId9"/>
    <p:sldId id="269" r:id="rId10"/>
    <p:sldId id="285" r:id="rId11"/>
    <p:sldId id="286" r:id="rId12"/>
    <p:sldId id="265" r:id="rId13"/>
    <p:sldId id="266" r:id="rId14"/>
    <p:sldId id="267" r:id="rId15"/>
    <p:sldId id="287" r:id="rId16"/>
    <p:sldId id="268" r:id="rId17"/>
    <p:sldId id="288" r:id="rId18"/>
    <p:sldId id="270" r:id="rId19"/>
    <p:sldId id="271" r:id="rId20"/>
    <p:sldId id="274" r:id="rId21"/>
    <p:sldId id="273" r:id="rId22"/>
    <p:sldId id="272" r:id="rId23"/>
    <p:sldId id="275" r:id="rId24"/>
    <p:sldId id="276" r:id="rId25"/>
    <p:sldId id="279" r:id="rId26"/>
    <p:sldId id="277" r:id="rId27"/>
    <p:sldId id="278" r:id="rId28"/>
    <p:sldId id="280" r:id="rId29"/>
    <p:sldId id="282" r:id="rId30"/>
    <p:sldId id="283" r:id="rId31"/>
    <p:sldId id="284" r:id="rId3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omic Sans MS"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Comic Sans MS"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Comic Sans MS"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Comic Sans MS"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kern="1200">
        <a:solidFill>
          <a:schemeClr val="tx1"/>
        </a:solidFill>
        <a:latin typeface="Comic Sans MS"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clrMode="bw" frameSlides="1"/>
  <p:clrMru>
    <a:srgbClr val="ED5E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690" autoAdjust="0"/>
  </p:normalViewPr>
  <p:slideViewPr>
    <p:cSldViewPr>
      <p:cViewPr>
        <p:scale>
          <a:sx n="125" d="100"/>
          <a:sy n="125" d="100"/>
        </p:scale>
        <p:origin x="-80" y="32"/>
      </p:cViewPr>
      <p:guideLst>
        <p:guide orient="horz" pos="2160"/>
        <p:guide pos="2880"/>
      </p:guideLst>
    </p:cSldViewPr>
  </p:slideViewPr>
  <p:notesTextViewPr>
    <p:cViewPr>
      <p:scale>
        <a:sx n="100" d="100"/>
        <a:sy n="100" d="100"/>
      </p:scale>
      <p:origin x="0" y="0"/>
    </p:cViewPr>
  </p:notesTextViewPr>
  <p:sorterViewPr>
    <p:cViewPr>
      <p:scale>
        <a:sx n="76" d="100"/>
        <a:sy n="7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handoutMaster" Target="handoutMasters/handout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C274601-3C15-C849-934A-D3B51362CB3A}" type="datetimeFigureOut">
              <a:rPr lang="en-US" smtClean="0"/>
              <a:t>3/3/16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E9E5B1D-BE54-7545-ABE7-B8CCFC976C08}" type="slidenum">
              <a:rPr lang="en-US" smtClean="0"/>
              <a:t>‹#›</a:t>
            </a:fld>
            <a:endParaRPr lang="en-US"/>
          </a:p>
        </p:txBody>
      </p:sp>
    </p:spTree>
    <p:extLst>
      <p:ext uri="{BB962C8B-B14F-4D97-AF65-F5344CB8AC3E}">
        <p14:creationId xmlns:p14="http://schemas.microsoft.com/office/powerpoint/2010/main" val="8723559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6CA864-7BE4-664F-B69A-F275AE58EDDE}" type="datetimeFigureOut">
              <a:rPr lang="en-US" smtClean="0"/>
              <a:t>3/3/16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BD1ED8-3C9F-0749-91CF-4C82F25CEE19}" type="slidenum">
              <a:rPr lang="en-US" smtClean="0"/>
              <a:t>‹#›</a:t>
            </a:fld>
            <a:endParaRPr lang="en-US"/>
          </a:p>
        </p:txBody>
      </p:sp>
    </p:spTree>
    <p:extLst>
      <p:ext uri="{BB962C8B-B14F-4D97-AF65-F5344CB8AC3E}">
        <p14:creationId xmlns:p14="http://schemas.microsoft.com/office/powerpoint/2010/main" val="11926729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916556-F221-6B4A-941B-C4D5E89A5658}" type="slidenum">
              <a:rPr lang="en-US"/>
              <a:pPr>
                <a:defRPr/>
              </a:pPr>
              <a:t>‹#›</a:t>
            </a:fld>
            <a:endParaRPr lang="en-US"/>
          </a:p>
        </p:txBody>
      </p:sp>
    </p:spTree>
    <p:extLst>
      <p:ext uri="{BB962C8B-B14F-4D97-AF65-F5344CB8AC3E}">
        <p14:creationId xmlns:p14="http://schemas.microsoft.com/office/powerpoint/2010/main" val="1585074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28CDB4-73E0-F449-8197-52C89BA2DCA4}" type="slidenum">
              <a:rPr lang="en-US"/>
              <a:pPr>
                <a:defRPr/>
              </a:pPr>
              <a:t>‹#›</a:t>
            </a:fld>
            <a:endParaRPr lang="en-US"/>
          </a:p>
        </p:txBody>
      </p:sp>
    </p:spTree>
    <p:extLst>
      <p:ext uri="{BB962C8B-B14F-4D97-AF65-F5344CB8AC3E}">
        <p14:creationId xmlns:p14="http://schemas.microsoft.com/office/powerpoint/2010/main" val="206771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9DF34A-A5BC-3C4A-95B7-3236D14BB8F6}" type="slidenum">
              <a:rPr lang="en-US"/>
              <a:pPr>
                <a:defRPr/>
              </a:pPr>
              <a:t>‹#›</a:t>
            </a:fld>
            <a:endParaRPr lang="en-US"/>
          </a:p>
        </p:txBody>
      </p:sp>
    </p:spTree>
    <p:extLst>
      <p:ext uri="{BB962C8B-B14F-4D97-AF65-F5344CB8AC3E}">
        <p14:creationId xmlns:p14="http://schemas.microsoft.com/office/powerpoint/2010/main" val="1795959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9D3503-C020-CD4B-BF6D-3DAB6B076F74}" type="slidenum">
              <a:rPr lang="en-US"/>
              <a:pPr>
                <a:defRPr/>
              </a:pPr>
              <a:t>‹#›</a:t>
            </a:fld>
            <a:endParaRPr lang="en-US"/>
          </a:p>
        </p:txBody>
      </p:sp>
    </p:spTree>
    <p:extLst>
      <p:ext uri="{BB962C8B-B14F-4D97-AF65-F5344CB8AC3E}">
        <p14:creationId xmlns:p14="http://schemas.microsoft.com/office/powerpoint/2010/main" val="2513774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FD2F09D-1D5D-E640-9131-07ADF02E5DC4}" type="slidenum">
              <a:rPr lang="en-US"/>
              <a:pPr>
                <a:defRPr/>
              </a:pPr>
              <a:t>‹#›</a:t>
            </a:fld>
            <a:endParaRPr lang="en-US"/>
          </a:p>
        </p:txBody>
      </p:sp>
    </p:spTree>
    <p:extLst>
      <p:ext uri="{BB962C8B-B14F-4D97-AF65-F5344CB8AC3E}">
        <p14:creationId xmlns:p14="http://schemas.microsoft.com/office/powerpoint/2010/main" val="2046750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B2923BF-0F1B-BD4D-9C7C-B519A1AF0029}" type="slidenum">
              <a:rPr lang="en-US"/>
              <a:pPr>
                <a:defRPr/>
              </a:pPr>
              <a:t>‹#›</a:t>
            </a:fld>
            <a:endParaRPr lang="en-US"/>
          </a:p>
        </p:txBody>
      </p:sp>
    </p:spTree>
    <p:extLst>
      <p:ext uri="{BB962C8B-B14F-4D97-AF65-F5344CB8AC3E}">
        <p14:creationId xmlns:p14="http://schemas.microsoft.com/office/powerpoint/2010/main" val="1523570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31F3FB7-4444-5641-9266-5DEED5BD2EE1}" type="slidenum">
              <a:rPr lang="en-US"/>
              <a:pPr>
                <a:defRPr/>
              </a:pPr>
              <a:t>‹#›</a:t>
            </a:fld>
            <a:endParaRPr lang="en-US"/>
          </a:p>
        </p:txBody>
      </p:sp>
    </p:spTree>
    <p:extLst>
      <p:ext uri="{BB962C8B-B14F-4D97-AF65-F5344CB8AC3E}">
        <p14:creationId xmlns:p14="http://schemas.microsoft.com/office/powerpoint/2010/main" val="3338987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8F59828-B2EB-2A4C-A94D-BEA8D363E83B}" type="slidenum">
              <a:rPr lang="en-US"/>
              <a:pPr>
                <a:defRPr/>
              </a:pPr>
              <a:t>‹#›</a:t>
            </a:fld>
            <a:endParaRPr lang="en-US"/>
          </a:p>
        </p:txBody>
      </p:sp>
    </p:spTree>
    <p:extLst>
      <p:ext uri="{BB962C8B-B14F-4D97-AF65-F5344CB8AC3E}">
        <p14:creationId xmlns:p14="http://schemas.microsoft.com/office/powerpoint/2010/main" val="20061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BB3A76C-7820-154F-80CA-E04A29777C4C}" type="slidenum">
              <a:rPr lang="en-US"/>
              <a:pPr>
                <a:defRPr/>
              </a:pPr>
              <a:t>‹#›</a:t>
            </a:fld>
            <a:endParaRPr lang="en-US"/>
          </a:p>
        </p:txBody>
      </p:sp>
    </p:spTree>
    <p:extLst>
      <p:ext uri="{BB962C8B-B14F-4D97-AF65-F5344CB8AC3E}">
        <p14:creationId xmlns:p14="http://schemas.microsoft.com/office/powerpoint/2010/main" val="1880479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57906BB-6978-DD4D-8858-DAC14037CA60}" type="slidenum">
              <a:rPr lang="en-US"/>
              <a:pPr>
                <a:defRPr/>
              </a:pPr>
              <a:t>‹#›</a:t>
            </a:fld>
            <a:endParaRPr lang="en-US"/>
          </a:p>
        </p:txBody>
      </p:sp>
    </p:spTree>
    <p:extLst>
      <p:ext uri="{BB962C8B-B14F-4D97-AF65-F5344CB8AC3E}">
        <p14:creationId xmlns:p14="http://schemas.microsoft.com/office/powerpoint/2010/main" val="4264765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0843C49-99BB-A24A-B791-488380824CD9}" type="slidenum">
              <a:rPr lang="en-US"/>
              <a:pPr>
                <a:defRPr/>
              </a:pPr>
              <a:t>‹#›</a:t>
            </a:fld>
            <a:endParaRPr lang="en-US"/>
          </a:p>
        </p:txBody>
      </p:sp>
    </p:spTree>
    <p:extLst>
      <p:ext uri="{BB962C8B-B14F-4D97-AF65-F5344CB8AC3E}">
        <p14:creationId xmlns:p14="http://schemas.microsoft.com/office/powerpoint/2010/main" val="255978143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atin typeface="+mn-lt"/>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pPr>
              <a:defRPr/>
            </a:pPr>
            <a:fld id="{39D57118-4C32-8A46-AAC1-B8BB302803F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Comic Sans MS"/>
          <a:ea typeface="+mj-ea"/>
          <a:cs typeface="Comic Sans M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Comic Sans MS"/>
          <a:ea typeface="+mn-ea"/>
          <a:cs typeface="Comic Sans MS"/>
        </a:defRPr>
      </a:lvl1pPr>
      <a:lvl2pPr marL="742950" indent="-285750" algn="l" rtl="0" eaLnBrk="0" fontAlgn="base" hangingPunct="0">
        <a:spcBef>
          <a:spcPct val="20000"/>
        </a:spcBef>
        <a:spcAft>
          <a:spcPct val="0"/>
        </a:spcAft>
        <a:buChar char="–"/>
        <a:defRPr sz="2800">
          <a:solidFill>
            <a:schemeClr val="tx1"/>
          </a:solidFill>
          <a:latin typeface="Comic Sans MS"/>
          <a:ea typeface="+mn-ea"/>
          <a:cs typeface="Comic Sans MS"/>
        </a:defRPr>
      </a:lvl2pPr>
      <a:lvl3pPr marL="1143000" indent="-228600" algn="l" rtl="0" eaLnBrk="0" fontAlgn="base" hangingPunct="0">
        <a:spcBef>
          <a:spcPct val="20000"/>
        </a:spcBef>
        <a:spcAft>
          <a:spcPct val="0"/>
        </a:spcAft>
        <a:buChar char="•"/>
        <a:defRPr sz="2400">
          <a:solidFill>
            <a:schemeClr val="tx1"/>
          </a:solidFill>
          <a:latin typeface="Comic Sans MS"/>
          <a:ea typeface="+mn-ea"/>
          <a:cs typeface="Comic Sans MS"/>
        </a:defRPr>
      </a:lvl3pPr>
      <a:lvl4pPr marL="1600200" indent="-228600" algn="l" rtl="0" eaLnBrk="0" fontAlgn="base" hangingPunct="0">
        <a:spcBef>
          <a:spcPct val="20000"/>
        </a:spcBef>
        <a:spcAft>
          <a:spcPct val="0"/>
        </a:spcAft>
        <a:buChar char="–"/>
        <a:defRPr sz="2000">
          <a:solidFill>
            <a:schemeClr val="tx1"/>
          </a:solidFill>
          <a:latin typeface="Comic Sans MS"/>
          <a:ea typeface="+mn-ea"/>
          <a:cs typeface="Comic Sans MS"/>
        </a:defRPr>
      </a:lvl4pPr>
      <a:lvl5pPr marL="2057400" indent="-228600" algn="l" rtl="0" eaLnBrk="0" fontAlgn="base" hangingPunct="0">
        <a:spcBef>
          <a:spcPct val="20000"/>
        </a:spcBef>
        <a:spcAft>
          <a:spcPct val="0"/>
        </a:spcAft>
        <a:buChar char="»"/>
        <a:defRPr sz="2000">
          <a:solidFill>
            <a:schemeClr val="tx1"/>
          </a:solidFill>
          <a:latin typeface="Comic Sans MS"/>
          <a:ea typeface="+mn-ea"/>
          <a:cs typeface="Comic Sans MS"/>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z="5400" b="1" dirty="0" smtClean="0">
                <a:latin typeface="Comic Sans MS" charset="0"/>
                <a:cs typeface="+mj-cs"/>
              </a:rPr>
              <a:t>Firewalls</a:t>
            </a:r>
          </a:p>
        </p:txBody>
      </p:sp>
      <p:sp>
        <p:nvSpPr>
          <p:cNvPr id="2051" name="Rectangle 3"/>
          <p:cNvSpPr>
            <a:spLocks noGrp="1" noChangeArrowheads="1"/>
          </p:cNvSpPr>
          <p:nvPr>
            <p:ph type="subTitle" idx="1"/>
          </p:nvPr>
        </p:nvSpPr>
        <p:spPr>
          <a:xfrm>
            <a:off x="1371600" y="4191000"/>
            <a:ext cx="6400800" cy="1752600"/>
          </a:xfrm>
        </p:spPr>
        <p:txBody>
          <a:bodyPr/>
          <a:lstStyle/>
          <a:p>
            <a:pPr eaLnBrk="1" hangingPunct="1">
              <a:defRPr/>
            </a:pPr>
            <a:r>
              <a:rPr lang="en-US" dirty="0" smtClean="0">
                <a:latin typeface="Comic Sans MS" charset="0"/>
                <a:cs typeface="+mn-cs"/>
              </a:rPr>
              <a:t>Chien-Chung Shen</a:t>
            </a:r>
          </a:p>
          <a:p>
            <a:pPr eaLnBrk="1" hangingPunct="1">
              <a:defRPr/>
            </a:pPr>
            <a:r>
              <a:rPr lang="en-US" b="1" dirty="0" err="1" smtClean="0">
                <a:latin typeface="Courier New" charset="0"/>
                <a:cs typeface="+mn-cs"/>
              </a:rPr>
              <a:t>cshen@udel.edu</a:t>
            </a:r>
            <a:endParaRPr lang="en-US" b="1" dirty="0" smtClean="0">
              <a:latin typeface="Courier New" charset="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Chains in </a:t>
            </a:r>
            <a:r>
              <a:rPr lang="en-US" dirty="0" err="1"/>
              <a:t>I</a:t>
            </a:r>
            <a:r>
              <a:rPr lang="en-US" dirty="0" err="1" smtClean="0"/>
              <a:t>ptables</a:t>
            </a:r>
            <a:endParaRPr lang="en-US" dirty="0"/>
          </a:p>
        </p:txBody>
      </p:sp>
      <p:pic>
        <p:nvPicPr>
          <p:cNvPr id="6" name="Picture 5"/>
          <p:cNvPicPr>
            <a:picLocks noChangeAspect="1"/>
          </p:cNvPicPr>
          <p:nvPr/>
        </p:nvPicPr>
        <p:blipFill>
          <a:blip r:embed="rId2"/>
          <a:stretch>
            <a:fillRect/>
          </a:stretch>
        </p:blipFill>
        <p:spPr>
          <a:xfrm>
            <a:off x="1676400" y="1371600"/>
            <a:ext cx="6172200" cy="2530602"/>
          </a:xfrm>
          <a:prstGeom prst="rect">
            <a:avLst/>
          </a:prstGeom>
        </p:spPr>
      </p:pic>
      <p:sp>
        <p:nvSpPr>
          <p:cNvPr id="5" name="Content Placeholder 2"/>
          <p:cNvSpPr>
            <a:spLocks noGrp="1"/>
          </p:cNvSpPr>
          <p:nvPr>
            <p:ph idx="1"/>
          </p:nvPr>
        </p:nvSpPr>
        <p:spPr>
          <a:xfrm>
            <a:off x="457200" y="4191000"/>
            <a:ext cx="8229600" cy="2590800"/>
          </a:xfrm>
        </p:spPr>
        <p:txBody>
          <a:bodyPr/>
          <a:lstStyle/>
          <a:p>
            <a:r>
              <a:rPr lang="en-US" sz="2200" dirty="0"/>
              <a:t>When a packet reaches a </a:t>
            </a:r>
            <a:r>
              <a:rPr lang="en-US" sz="2200" dirty="0" smtClean="0"/>
              <a:t>        </a:t>
            </a:r>
            <a:r>
              <a:rPr lang="en-US" sz="2200" dirty="0"/>
              <a:t> </a:t>
            </a:r>
            <a:r>
              <a:rPr lang="en-US" sz="2200" dirty="0" smtClean="0"/>
              <a:t> in </a:t>
            </a:r>
            <a:r>
              <a:rPr lang="en-US" sz="2200" dirty="0"/>
              <a:t>the diagram, that chain is examined to decide the fate of the packet. If the chain says to DROP the packet, it is killed </a:t>
            </a:r>
            <a:r>
              <a:rPr lang="en-US" sz="2200" dirty="0" smtClean="0"/>
              <a:t>there</a:t>
            </a:r>
            <a:r>
              <a:rPr lang="en-US" sz="2200" dirty="0"/>
              <a:t>;</a:t>
            </a:r>
            <a:r>
              <a:rPr lang="en-US" sz="2200" dirty="0" smtClean="0"/>
              <a:t> </a:t>
            </a:r>
            <a:r>
              <a:rPr lang="en-US" sz="2200" dirty="0"/>
              <a:t>if the chain says to ACCEPT the packet, it continues traversing the </a:t>
            </a:r>
            <a:r>
              <a:rPr lang="en-US" sz="2200" dirty="0" smtClean="0"/>
              <a:t>diagram</a:t>
            </a:r>
          </a:p>
          <a:p>
            <a:r>
              <a:rPr lang="en-US" sz="2200" dirty="0"/>
              <a:t>A chain is a checklist of </a:t>
            </a:r>
            <a:r>
              <a:rPr lang="en-US" sz="2200" b="1" dirty="0" smtClean="0"/>
              <a:t>rules</a:t>
            </a:r>
            <a:r>
              <a:rPr lang="en-US" sz="2200" dirty="0"/>
              <a:t>:</a:t>
            </a:r>
            <a:r>
              <a:rPr lang="en-US" sz="2200" dirty="0" smtClean="0"/>
              <a:t> “if </a:t>
            </a:r>
            <a:r>
              <a:rPr lang="en-US" sz="2200" dirty="0"/>
              <a:t>the packet </a:t>
            </a:r>
            <a:r>
              <a:rPr lang="en-US" sz="2200" b="1" dirty="0">
                <a:solidFill>
                  <a:srgbClr val="0000FF"/>
                </a:solidFill>
              </a:rPr>
              <a:t>header</a:t>
            </a:r>
            <a:r>
              <a:rPr lang="en-US" sz="2200" dirty="0">
                <a:solidFill>
                  <a:srgbClr val="0000FF"/>
                </a:solidFill>
              </a:rPr>
              <a:t> </a:t>
            </a:r>
            <a:r>
              <a:rPr lang="en-US" sz="2200" dirty="0"/>
              <a:t>looks like this, then here's what to do with the </a:t>
            </a:r>
            <a:r>
              <a:rPr lang="en-US" sz="2200" dirty="0" smtClean="0"/>
              <a:t>packet”</a:t>
            </a:r>
            <a:endParaRPr lang="en-US" sz="2200" dirty="0"/>
          </a:p>
        </p:txBody>
      </p:sp>
      <p:sp>
        <p:nvSpPr>
          <p:cNvPr id="8" name="Rounded Rectangle 7"/>
          <p:cNvSpPr/>
          <p:nvPr/>
        </p:nvSpPr>
        <p:spPr>
          <a:xfrm>
            <a:off x="4267200" y="4267200"/>
            <a:ext cx="762000" cy="304800"/>
          </a:xfrm>
          <a:prstGeom prst="roundRect">
            <a:avLst/>
          </a:prstGeom>
          <a:solidFill>
            <a:srgbClr val="ED5E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chain</a:t>
            </a:r>
            <a:endParaRPr lang="en-US" sz="1600" dirty="0"/>
          </a:p>
        </p:txBody>
      </p:sp>
    </p:spTree>
    <p:extLst>
      <p:ext uri="{BB962C8B-B14F-4D97-AF65-F5344CB8AC3E}">
        <p14:creationId xmlns:p14="http://schemas.microsoft.com/office/powerpoint/2010/main" val="45696703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Chains in </a:t>
            </a:r>
            <a:r>
              <a:rPr lang="en-US" dirty="0" err="1"/>
              <a:t>I</a:t>
            </a:r>
            <a:r>
              <a:rPr lang="en-US" dirty="0" err="1" smtClean="0"/>
              <a:t>ptables</a:t>
            </a:r>
            <a:endParaRPr lang="en-US" dirty="0"/>
          </a:p>
        </p:txBody>
      </p:sp>
      <p:pic>
        <p:nvPicPr>
          <p:cNvPr id="6" name="Picture 5"/>
          <p:cNvPicPr>
            <a:picLocks noChangeAspect="1"/>
          </p:cNvPicPr>
          <p:nvPr/>
        </p:nvPicPr>
        <p:blipFill>
          <a:blip r:embed="rId2"/>
          <a:stretch>
            <a:fillRect/>
          </a:stretch>
        </p:blipFill>
        <p:spPr>
          <a:xfrm>
            <a:off x="1981200" y="1371600"/>
            <a:ext cx="5257800" cy="2155698"/>
          </a:xfrm>
          <a:prstGeom prst="rect">
            <a:avLst/>
          </a:prstGeom>
        </p:spPr>
      </p:pic>
      <p:sp>
        <p:nvSpPr>
          <p:cNvPr id="5" name="Content Placeholder 2"/>
          <p:cNvSpPr>
            <a:spLocks noGrp="1"/>
          </p:cNvSpPr>
          <p:nvPr>
            <p:ph idx="1"/>
          </p:nvPr>
        </p:nvSpPr>
        <p:spPr>
          <a:xfrm>
            <a:off x="457200" y="3657600"/>
            <a:ext cx="8229600" cy="3124200"/>
          </a:xfrm>
        </p:spPr>
        <p:txBody>
          <a:bodyPr/>
          <a:lstStyle/>
          <a:p>
            <a:r>
              <a:rPr lang="en-US" sz="1500" dirty="0"/>
              <a:t>When a packet comes in (say, through the Ethernet card) the kernel first looks at the destination of the packet: this is called </a:t>
            </a:r>
            <a:r>
              <a:rPr lang="en-US" sz="1500" b="1" dirty="0" smtClean="0">
                <a:solidFill>
                  <a:srgbClr val="0000FF"/>
                </a:solidFill>
              </a:rPr>
              <a:t>routing</a:t>
            </a:r>
            <a:endParaRPr lang="en-US" sz="1500" dirty="0"/>
          </a:p>
          <a:p>
            <a:r>
              <a:rPr lang="en-US" sz="1500" dirty="0"/>
              <a:t>If it's destined for this box, the packet passes downwards </a:t>
            </a:r>
            <a:r>
              <a:rPr lang="en-US" sz="1500" dirty="0" smtClean="0"/>
              <a:t>to </a:t>
            </a:r>
            <a:r>
              <a:rPr lang="en-US" sz="1500" dirty="0"/>
              <a:t>the INPUT chain. If it passes this, any processes waiting for that packet will receive </a:t>
            </a:r>
            <a:r>
              <a:rPr lang="en-US" sz="1500" dirty="0" smtClean="0"/>
              <a:t>it</a:t>
            </a:r>
            <a:endParaRPr lang="en-US" sz="1500" dirty="0"/>
          </a:p>
          <a:p>
            <a:r>
              <a:rPr lang="en-US" sz="1500" dirty="0"/>
              <a:t>Otherwise, if the kernel does not have forwarding enabled, or it doesn't know how to forward the packet, the packet is dropped. If forwarding is enabled, and the packet is destined for another network interface (if you have another one), then the packet goes rightwards on our diagram to the FORWARD chain. If it is </a:t>
            </a:r>
            <a:r>
              <a:rPr lang="en-US" sz="1500" dirty="0" err="1"/>
              <a:t>ACCEPTed</a:t>
            </a:r>
            <a:r>
              <a:rPr lang="en-US" sz="1500" dirty="0"/>
              <a:t>, it will be sent </a:t>
            </a:r>
            <a:r>
              <a:rPr lang="en-US" sz="1500" dirty="0" smtClean="0"/>
              <a:t>out</a:t>
            </a:r>
            <a:endParaRPr lang="en-US" sz="1500" dirty="0"/>
          </a:p>
          <a:p>
            <a:r>
              <a:rPr lang="en-US" sz="1500" dirty="0"/>
              <a:t>Finally, a program running on the box can </a:t>
            </a:r>
            <a:r>
              <a:rPr lang="en-US" sz="1500" b="1" dirty="0">
                <a:solidFill>
                  <a:srgbClr val="0000FF"/>
                </a:solidFill>
              </a:rPr>
              <a:t>send</a:t>
            </a:r>
            <a:r>
              <a:rPr lang="en-US" sz="1500" dirty="0"/>
              <a:t> network packets. These packets pass through the OUTPUT chain immediately: if it says ACCEPT, then the packet continues out to whatever interface it is destined </a:t>
            </a:r>
            <a:r>
              <a:rPr lang="en-US" sz="1500" dirty="0" smtClean="0"/>
              <a:t>for</a:t>
            </a:r>
            <a:endParaRPr lang="en-US" sz="1500" dirty="0"/>
          </a:p>
        </p:txBody>
      </p:sp>
    </p:spTree>
    <p:extLst>
      <p:ext uri="{BB962C8B-B14F-4D97-AF65-F5344CB8AC3E}">
        <p14:creationId xmlns:p14="http://schemas.microsoft.com/office/powerpoint/2010/main" val="87089149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Linux </a:t>
            </a:r>
            <a:r>
              <a:rPr lang="en-US" dirty="0" err="1" smtClean="0"/>
              <a:t>iptables</a:t>
            </a:r>
            <a:endParaRPr lang="en-US" dirty="0"/>
          </a:p>
        </p:txBody>
      </p:sp>
      <p:sp>
        <p:nvSpPr>
          <p:cNvPr id="3" name="Content Placeholder 2"/>
          <p:cNvSpPr>
            <a:spLocks noGrp="1"/>
          </p:cNvSpPr>
          <p:nvPr>
            <p:ph idx="1"/>
          </p:nvPr>
        </p:nvSpPr>
        <p:spPr/>
        <p:txBody>
          <a:bodyPr/>
          <a:lstStyle/>
          <a:p>
            <a:r>
              <a:rPr lang="en-US" dirty="0" smtClean="0"/>
              <a:t>Supports 4 tables: </a:t>
            </a:r>
            <a:r>
              <a:rPr lang="en-US" dirty="0" smtClean="0">
                <a:latin typeface="Courier New"/>
                <a:cs typeface="Courier New"/>
              </a:rPr>
              <a:t>filter</a:t>
            </a:r>
            <a:r>
              <a:rPr lang="en-US" dirty="0" smtClean="0"/>
              <a:t>, </a:t>
            </a:r>
            <a:r>
              <a:rPr lang="en-US" dirty="0" err="1" smtClean="0">
                <a:latin typeface="Courier New"/>
                <a:cs typeface="Courier New"/>
              </a:rPr>
              <a:t>nat</a:t>
            </a:r>
            <a:r>
              <a:rPr lang="en-US" dirty="0" smtClean="0"/>
              <a:t>, </a:t>
            </a:r>
            <a:r>
              <a:rPr lang="en-US" dirty="0" smtClean="0">
                <a:latin typeface="Courier New"/>
                <a:cs typeface="Courier New"/>
              </a:rPr>
              <a:t>mangle</a:t>
            </a:r>
            <a:r>
              <a:rPr lang="en-US" dirty="0" smtClean="0"/>
              <a:t>, and </a:t>
            </a:r>
            <a:r>
              <a:rPr lang="en-US" dirty="0" smtClean="0">
                <a:latin typeface="Courier New"/>
                <a:cs typeface="Courier New"/>
              </a:rPr>
              <a:t>raw</a:t>
            </a:r>
          </a:p>
          <a:p>
            <a:r>
              <a:rPr lang="en-US" sz="2800" b="1" dirty="0" err="1">
                <a:latin typeface="Courier New"/>
                <a:cs typeface="Courier New"/>
              </a:rPr>
              <a:t>iptables</a:t>
            </a:r>
            <a:r>
              <a:rPr lang="en-US" sz="2800" b="1" dirty="0">
                <a:latin typeface="Courier New"/>
                <a:cs typeface="Courier New"/>
              </a:rPr>
              <a:t> -L</a:t>
            </a:r>
            <a:r>
              <a:rPr lang="en-US" sz="2800" dirty="0"/>
              <a:t> </a:t>
            </a:r>
            <a:r>
              <a:rPr lang="en-US" sz="2800" dirty="0" smtClean="0"/>
              <a:t>== </a:t>
            </a:r>
            <a:r>
              <a:rPr lang="en-US" sz="2800" b="1" dirty="0" err="1">
                <a:latin typeface="Courier New"/>
                <a:cs typeface="Courier New"/>
              </a:rPr>
              <a:t>iptables</a:t>
            </a:r>
            <a:r>
              <a:rPr lang="en-US" sz="2800" b="1" dirty="0">
                <a:latin typeface="Courier New"/>
                <a:cs typeface="Courier New"/>
              </a:rPr>
              <a:t> -L </a:t>
            </a:r>
            <a:r>
              <a:rPr lang="en-US" sz="2800" b="1" dirty="0" smtClean="0">
                <a:solidFill>
                  <a:srgbClr val="0000FF"/>
                </a:solidFill>
                <a:latin typeface="Courier New"/>
                <a:cs typeface="Courier New"/>
              </a:rPr>
              <a:t>–t filter </a:t>
            </a:r>
            <a:endParaRPr lang="en-US" sz="2800" b="1" dirty="0">
              <a:solidFill>
                <a:srgbClr val="0000FF"/>
              </a:solidFill>
              <a:latin typeface="Courier New"/>
              <a:cs typeface="Courier New"/>
            </a:endParaRPr>
          </a:p>
          <a:p>
            <a:endParaRPr lang="en-US" dirty="0"/>
          </a:p>
          <a:p>
            <a:r>
              <a:rPr lang="en-US" b="1" dirty="0" err="1">
                <a:latin typeface="Courier New"/>
                <a:cs typeface="Courier New"/>
              </a:rPr>
              <a:t>iptables</a:t>
            </a:r>
            <a:r>
              <a:rPr lang="en-US" b="1" dirty="0">
                <a:latin typeface="Courier New"/>
                <a:cs typeface="Courier New"/>
              </a:rPr>
              <a:t> -t filter -X </a:t>
            </a:r>
            <a:endParaRPr lang="en-US" b="1" dirty="0" smtClean="0">
              <a:latin typeface="Courier New"/>
              <a:cs typeface="Courier New"/>
            </a:endParaRPr>
          </a:p>
          <a:p>
            <a:pPr marL="457200" lvl="1" indent="0">
              <a:buNone/>
            </a:pPr>
            <a:r>
              <a:rPr lang="en-US" b="1" dirty="0" smtClean="0">
                <a:latin typeface="Courier New"/>
                <a:cs typeface="Courier New"/>
              </a:rPr>
              <a:t>// delete user-defined chains</a:t>
            </a:r>
            <a:endParaRPr lang="en-US" b="1" dirty="0">
              <a:latin typeface="Courier New"/>
              <a:cs typeface="Courier New"/>
            </a:endParaRPr>
          </a:p>
          <a:p>
            <a:endParaRPr lang="en-US" dirty="0"/>
          </a:p>
        </p:txBody>
      </p:sp>
    </p:spTree>
    <p:extLst>
      <p:ext uri="{BB962C8B-B14F-4D97-AF65-F5344CB8AC3E}">
        <p14:creationId xmlns:p14="http://schemas.microsoft.com/office/powerpoint/2010/main" val="267098691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Stop Pinging</a:t>
            </a:r>
            <a:endParaRPr lang="en-US" dirty="0"/>
          </a:p>
        </p:txBody>
      </p:sp>
      <p:sp>
        <p:nvSpPr>
          <p:cNvPr id="3" name="Content Placeholder 2"/>
          <p:cNvSpPr>
            <a:spLocks noGrp="1"/>
          </p:cNvSpPr>
          <p:nvPr>
            <p:ph idx="1"/>
          </p:nvPr>
        </p:nvSpPr>
        <p:spPr/>
        <p:txBody>
          <a:bodyPr/>
          <a:lstStyle/>
          <a:p>
            <a:r>
              <a:rPr lang="en-US" sz="1700" b="1" dirty="0" err="1">
                <a:latin typeface="Courier New"/>
                <a:cs typeface="Courier New"/>
              </a:rPr>
              <a:t>iptables</a:t>
            </a:r>
            <a:r>
              <a:rPr lang="en-US" sz="1700" b="1" dirty="0">
                <a:latin typeface="Courier New"/>
                <a:cs typeface="Courier New"/>
              </a:rPr>
              <a:t> -A INPUT -p </a:t>
            </a:r>
            <a:r>
              <a:rPr lang="en-US" sz="1700" b="1" dirty="0" err="1">
                <a:latin typeface="Courier New"/>
                <a:cs typeface="Courier New"/>
              </a:rPr>
              <a:t>icmp</a:t>
            </a:r>
            <a:r>
              <a:rPr lang="en-US" sz="1700" b="1" dirty="0">
                <a:latin typeface="Courier New"/>
                <a:cs typeface="Courier New"/>
              </a:rPr>
              <a:t> --</a:t>
            </a:r>
            <a:r>
              <a:rPr lang="en-US" sz="1700" b="1" dirty="0" err="1">
                <a:latin typeface="Courier New"/>
                <a:cs typeface="Courier New"/>
              </a:rPr>
              <a:t>icmp</a:t>
            </a:r>
            <a:r>
              <a:rPr lang="en-US" sz="1700" b="1" dirty="0">
                <a:latin typeface="Courier New"/>
                <a:cs typeface="Courier New"/>
              </a:rPr>
              <a:t>-type echo-request -j DROP </a:t>
            </a:r>
          </a:p>
          <a:p>
            <a:r>
              <a:rPr lang="en-US" sz="2800" b="1" dirty="0">
                <a:latin typeface="Courier New"/>
                <a:cs typeface="Courier New"/>
              </a:rPr>
              <a:t>-A </a:t>
            </a:r>
            <a:r>
              <a:rPr lang="en-US" sz="2800" b="1" dirty="0" smtClean="0">
                <a:latin typeface="Courier New"/>
                <a:cs typeface="Courier New"/>
              </a:rPr>
              <a:t>INPUT</a:t>
            </a:r>
            <a:r>
              <a:rPr lang="en-US" sz="2800" b="1" dirty="0" smtClean="0"/>
              <a:t>: </a:t>
            </a:r>
            <a:r>
              <a:rPr lang="en-US" sz="2800" dirty="0" smtClean="0"/>
              <a:t>append </a:t>
            </a:r>
            <a:r>
              <a:rPr lang="en-US" sz="2800" dirty="0"/>
              <a:t>a new rule to the </a:t>
            </a:r>
            <a:r>
              <a:rPr lang="en-US" sz="2800" b="1" dirty="0">
                <a:latin typeface="Courier New"/>
                <a:cs typeface="Courier New"/>
              </a:rPr>
              <a:t>INPUT</a:t>
            </a:r>
            <a:r>
              <a:rPr lang="en-US" sz="2800" dirty="0"/>
              <a:t> chain of the filter table </a:t>
            </a:r>
            <a:endParaRPr lang="en-US" sz="2800" dirty="0" smtClean="0"/>
          </a:p>
          <a:p>
            <a:r>
              <a:rPr lang="en-US" sz="2800" b="1" dirty="0">
                <a:latin typeface="Courier New"/>
                <a:cs typeface="Courier New"/>
              </a:rPr>
              <a:t>-p </a:t>
            </a:r>
            <a:r>
              <a:rPr lang="en-US" sz="2800" b="1" dirty="0" err="1" smtClean="0">
                <a:latin typeface="Courier New"/>
                <a:cs typeface="Courier New"/>
              </a:rPr>
              <a:t>icmp</a:t>
            </a:r>
            <a:r>
              <a:rPr lang="en-US" sz="2800" b="1" dirty="0" smtClean="0"/>
              <a:t>: </a:t>
            </a:r>
            <a:r>
              <a:rPr lang="en-US" sz="2800" dirty="0" smtClean="0"/>
              <a:t>specifies </a:t>
            </a:r>
            <a:r>
              <a:rPr lang="en-US" sz="2800" dirty="0"/>
              <a:t>the </a:t>
            </a:r>
            <a:r>
              <a:rPr lang="en-US" sz="2800" dirty="0" smtClean="0"/>
              <a:t>rule </a:t>
            </a:r>
            <a:r>
              <a:rPr lang="en-US" sz="2800" dirty="0"/>
              <a:t>to be applied to ICMP packets only </a:t>
            </a:r>
          </a:p>
          <a:p>
            <a:r>
              <a:rPr lang="en-US" sz="2800" b="1" dirty="0">
                <a:latin typeface="Courier New"/>
                <a:cs typeface="Courier New"/>
              </a:rPr>
              <a:t>--</a:t>
            </a:r>
            <a:r>
              <a:rPr lang="en-US" sz="2800" b="1" dirty="0" err="1">
                <a:latin typeface="Courier New"/>
                <a:cs typeface="Courier New"/>
              </a:rPr>
              <a:t>icmp</a:t>
            </a:r>
            <a:r>
              <a:rPr lang="en-US" sz="2800" b="1" dirty="0">
                <a:latin typeface="Courier New"/>
                <a:cs typeface="Courier New"/>
              </a:rPr>
              <a:t>-type echo-</a:t>
            </a:r>
            <a:r>
              <a:rPr lang="en-US" sz="2800" b="1" dirty="0" smtClean="0">
                <a:latin typeface="Courier New"/>
                <a:cs typeface="Courier New"/>
              </a:rPr>
              <a:t>request</a:t>
            </a:r>
            <a:r>
              <a:rPr lang="en-US" sz="2800" b="1" dirty="0" smtClean="0"/>
              <a:t>: </a:t>
            </a:r>
            <a:r>
              <a:rPr lang="en-US" sz="2800" dirty="0"/>
              <a:t>what specific subtype of </a:t>
            </a:r>
            <a:r>
              <a:rPr lang="en-US" sz="2800" dirty="0" smtClean="0"/>
              <a:t>ICMP </a:t>
            </a:r>
            <a:r>
              <a:rPr lang="en-US" sz="2800" dirty="0"/>
              <a:t>packets this rule applies to </a:t>
            </a:r>
          </a:p>
          <a:p>
            <a:r>
              <a:rPr lang="en-US" sz="2800" b="1" dirty="0">
                <a:latin typeface="Courier New"/>
                <a:cs typeface="Courier New"/>
              </a:rPr>
              <a:t>-j </a:t>
            </a:r>
            <a:r>
              <a:rPr lang="en-US" sz="2800" b="1" dirty="0" smtClean="0">
                <a:latin typeface="Courier New"/>
                <a:cs typeface="Courier New"/>
              </a:rPr>
              <a:t>DROP</a:t>
            </a:r>
            <a:r>
              <a:rPr lang="en-US" sz="2800" b="1" dirty="0" smtClean="0"/>
              <a:t>: </a:t>
            </a:r>
            <a:r>
              <a:rPr lang="en-US" sz="2800" dirty="0" smtClean="0"/>
              <a:t>action to be taken (drop packets)</a:t>
            </a:r>
            <a:endParaRPr lang="en-US" sz="2800" dirty="0">
              <a:latin typeface="Courier New"/>
              <a:cs typeface="Courier New"/>
            </a:endParaRPr>
          </a:p>
          <a:p>
            <a:r>
              <a:rPr lang="en-US" sz="2800" dirty="0">
                <a:solidFill>
                  <a:srgbClr val="0000FF"/>
                </a:solidFill>
              </a:rPr>
              <a:t>This rule says to drop all incoming </a:t>
            </a:r>
            <a:r>
              <a:rPr lang="en-US" sz="2800" dirty="0" smtClean="0">
                <a:solidFill>
                  <a:srgbClr val="0000FF"/>
                </a:solidFill>
              </a:rPr>
              <a:t>ICMP </a:t>
            </a:r>
            <a:r>
              <a:rPr lang="en-US" sz="2800" dirty="0">
                <a:solidFill>
                  <a:srgbClr val="0000FF"/>
                </a:solidFill>
              </a:rPr>
              <a:t>packets that are of </a:t>
            </a:r>
            <a:r>
              <a:rPr lang="en-US" sz="2800" dirty="0" smtClean="0">
                <a:solidFill>
                  <a:srgbClr val="0000FF"/>
                </a:solidFill>
              </a:rPr>
              <a:t>type </a:t>
            </a:r>
            <a:r>
              <a:rPr lang="en-US" sz="2800" dirty="0">
                <a:solidFill>
                  <a:srgbClr val="0000FF"/>
                </a:solidFill>
                <a:latin typeface="Courier New"/>
                <a:cs typeface="Courier New"/>
              </a:rPr>
              <a:t>echo-request </a:t>
            </a:r>
          </a:p>
          <a:p>
            <a:endParaRPr lang="en-US" sz="2800" b="1" dirty="0">
              <a:latin typeface="Courier New"/>
              <a:cs typeface="Courier New"/>
            </a:endParaRPr>
          </a:p>
          <a:p>
            <a:endParaRPr lang="en-US" dirty="0"/>
          </a:p>
          <a:p>
            <a:endParaRPr lang="en-US" b="1" dirty="0">
              <a:latin typeface="Courier New"/>
              <a:cs typeface="Courier New"/>
            </a:endParaRPr>
          </a:p>
          <a:p>
            <a:endParaRPr lang="en-US" dirty="0"/>
          </a:p>
        </p:txBody>
      </p:sp>
    </p:spTree>
    <p:extLst>
      <p:ext uri="{BB962C8B-B14F-4D97-AF65-F5344CB8AC3E}">
        <p14:creationId xmlns:p14="http://schemas.microsoft.com/office/powerpoint/2010/main" val="253187685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Allow </a:t>
            </a:r>
            <a:r>
              <a:rPr lang="en-US" dirty="0" err="1" smtClean="0"/>
              <a:t>ssh</a:t>
            </a:r>
            <a:r>
              <a:rPr lang="en-US" dirty="0" smtClean="0"/>
              <a:t> but Nothing Else</a:t>
            </a:r>
            <a:endParaRPr lang="en-US" dirty="0"/>
          </a:p>
        </p:txBody>
      </p:sp>
      <p:sp>
        <p:nvSpPr>
          <p:cNvPr id="3" name="Content Placeholder 2"/>
          <p:cNvSpPr>
            <a:spLocks noGrp="1"/>
          </p:cNvSpPr>
          <p:nvPr>
            <p:ph idx="1"/>
          </p:nvPr>
        </p:nvSpPr>
        <p:spPr>
          <a:xfrm>
            <a:off x="457200" y="1600200"/>
            <a:ext cx="8458200" cy="4525963"/>
          </a:xfrm>
        </p:spPr>
        <p:txBody>
          <a:bodyPr/>
          <a:lstStyle/>
          <a:p>
            <a:pPr marL="0" indent="0">
              <a:buNone/>
            </a:pPr>
            <a:r>
              <a:rPr lang="en-US" sz="1800" b="1" dirty="0" smtClean="0">
                <a:latin typeface="Courier New"/>
                <a:cs typeface="Courier New"/>
              </a:rPr>
              <a:t>$ </a:t>
            </a:r>
            <a:r>
              <a:rPr lang="en-US" sz="1800" b="1" dirty="0" err="1" smtClean="0">
                <a:latin typeface="Courier New"/>
                <a:cs typeface="Courier New"/>
              </a:rPr>
              <a:t>iptables</a:t>
            </a:r>
            <a:r>
              <a:rPr lang="en-US" sz="1800" b="1" dirty="0" smtClean="0">
                <a:latin typeface="Courier New"/>
                <a:cs typeface="Courier New"/>
              </a:rPr>
              <a:t> </a:t>
            </a:r>
            <a:r>
              <a:rPr lang="en-US" sz="1800" b="1" dirty="0">
                <a:latin typeface="Courier New"/>
                <a:cs typeface="Courier New"/>
              </a:rPr>
              <a:t>-A INPUT -p </a:t>
            </a:r>
            <a:r>
              <a:rPr lang="en-US" sz="1800" b="1" dirty="0" err="1">
                <a:latin typeface="Courier New"/>
                <a:cs typeface="Courier New"/>
              </a:rPr>
              <a:t>tcp</a:t>
            </a:r>
            <a:r>
              <a:rPr lang="en-US" sz="1800" b="1" dirty="0">
                <a:latin typeface="Courier New"/>
                <a:cs typeface="Courier New"/>
              </a:rPr>
              <a:t> --destination-port </a:t>
            </a:r>
            <a:r>
              <a:rPr lang="en-US" sz="1800" b="1" dirty="0">
                <a:solidFill>
                  <a:srgbClr val="0000FF"/>
                </a:solidFill>
                <a:latin typeface="Courier New"/>
                <a:cs typeface="Courier New"/>
              </a:rPr>
              <a:t>22</a:t>
            </a:r>
            <a:r>
              <a:rPr lang="en-US" sz="1800" b="1" dirty="0">
                <a:latin typeface="Courier New"/>
                <a:cs typeface="Courier New"/>
              </a:rPr>
              <a:t> -j ACCEPT </a:t>
            </a:r>
          </a:p>
          <a:p>
            <a:pPr marL="0" indent="0">
              <a:buNone/>
            </a:pPr>
            <a:r>
              <a:rPr lang="en-US" sz="1800" b="1" dirty="0" smtClean="0">
                <a:latin typeface="Courier New"/>
                <a:cs typeface="Courier New"/>
              </a:rPr>
              <a:t>$ </a:t>
            </a:r>
            <a:r>
              <a:rPr lang="en-US" sz="1800" b="1" dirty="0" err="1" smtClean="0">
                <a:latin typeface="Courier New"/>
                <a:cs typeface="Courier New"/>
              </a:rPr>
              <a:t>iptables</a:t>
            </a:r>
            <a:r>
              <a:rPr lang="en-US" sz="1800" b="1" dirty="0" smtClean="0">
                <a:latin typeface="Courier New"/>
                <a:cs typeface="Courier New"/>
              </a:rPr>
              <a:t> </a:t>
            </a:r>
            <a:r>
              <a:rPr lang="en-US" sz="1800" b="1" dirty="0">
                <a:latin typeface="Courier New"/>
                <a:cs typeface="Courier New"/>
              </a:rPr>
              <a:t>-A INPUT </a:t>
            </a:r>
            <a:r>
              <a:rPr lang="en-US" sz="1800" b="1" dirty="0">
                <a:solidFill>
                  <a:srgbClr val="0000FF"/>
                </a:solidFill>
                <a:latin typeface="Courier New"/>
                <a:cs typeface="Courier New"/>
              </a:rPr>
              <a:t>-j REJECT </a:t>
            </a:r>
          </a:p>
          <a:p>
            <a:r>
              <a:rPr lang="en-US" sz="2400" b="1" dirty="0">
                <a:latin typeface="Courier New"/>
                <a:cs typeface="Courier New"/>
              </a:rPr>
              <a:t>-A INPUT</a:t>
            </a:r>
            <a:r>
              <a:rPr lang="en-US" sz="2400" b="1" dirty="0"/>
              <a:t>: </a:t>
            </a:r>
            <a:r>
              <a:rPr lang="en-US" sz="2400" dirty="0"/>
              <a:t>append a new rule to the </a:t>
            </a:r>
            <a:r>
              <a:rPr lang="en-US" sz="2400" b="1" dirty="0">
                <a:latin typeface="Courier New"/>
                <a:cs typeface="Courier New"/>
              </a:rPr>
              <a:t>INPUT</a:t>
            </a:r>
            <a:r>
              <a:rPr lang="en-US" sz="2400" dirty="0"/>
              <a:t> chain of the filter table </a:t>
            </a:r>
          </a:p>
          <a:p>
            <a:r>
              <a:rPr lang="en-US" sz="2400" b="1" dirty="0">
                <a:latin typeface="Courier New"/>
                <a:cs typeface="Courier New"/>
              </a:rPr>
              <a:t>-p </a:t>
            </a:r>
            <a:r>
              <a:rPr lang="en-US" sz="2400" b="1" dirty="0" err="1" smtClean="0">
                <a:latin typeface="Courier New"/>
                <a:cs typeface="Courier New"/>
              </a:rPr>
              <a:t>tcp</a:t>
            </a:r>
            <a:r>
              <a:rPr lang="en-US" sz="2400" dirty="0" smtClean="0"/>
              <a:t>: </a:t>
            </a:r>
            <a:r>
              <a:rPr lang="en-US" sz="2400" dirty="0"/>
              <a:t>rule </a:t>
            </a:r>
            <a:r>
              <a:rPr lang="en-US" sz="2400" dirty="0" smtClean="0"/>
              <a:t>is </a:t>
            </a:r>
            <a:r>
              <a:rPr lang="en-US" sz="2400" dirty="0"/>
              <a:t>applied to TCP packets </a:t>
            </a:r>
          </a:p>
          <a:p>
            <a:r>
              <a:rPr lang="en-US" sz="2400" b="1" dirty="0">
                <a:latin typeface="Courier New"/>
                <a:cs typeface="Courier New"/>
              </a:rPr>
              <a:t>--destination-</a:t>
            </a:r>
            <a:r>
              <a:rPr lang="en-US" sz="2400" b="1" dirty="0" smtClean="0">
                <a:latin typeface="Courier New"/>
                <a:cs typeface="Courier New"/>
              </a:rPr>
              <a:t>port</a:t>
            </a:r>
            <a:r>
              <a:rPr lang="en-US" sz="2400" b="1" dirty="0" smtClean="0"/>
              <a:t>: </a:t>
            </a:r>
            <a:r>
              <a:rPr lang="en-US" sz="2400" dirty="0" smtClean="0"/>
              <a:t>port #  (</a:t>
            </a:r>
            <a:r>
              <a:rPr lang="en-US" sz="2400" dirty="0" smtClean="0">
                <a:latin typeface="Courier New"/>
                <a:cs typeface="Courier New"/>
              </a:rPr>
              <a:t>/</a:t>
            </a:r>
            <a:r>
              <a:rPr lang="en-US" sz="2400" dirty="0" err="1" smtClean="0">
                <a:latin typeface="Courier New"/>
                <a:cs typeface="Courier New"/>
              </a:rPr>
              <a:t>etc</a:t>
            </a:r>
            <a:r>
              <a:rPr lang="en-US" sz="2400" dirty="0" smtClean="0">
                <a:latin typeface="Courier New"/>
                <a:cs typeface="Courier New"/>
              </a:rPr>
              <a:t>/services</a:t>
            </a:r>
            <a:r>
              <a:rPr lang="en-US" sz="2400" dirty="0" smtClean="0"/>
              <a:t>)</a:t>
            </a:r>
            <a:endParaRPr lang="en-US" sz="2400" dirty="0"/>
          </a:p>
          <a:p>
            <a:r>
              <a:rPr lang="en-US" sz="2400" b="1" dirty="0">
                <a:latin typeface="Courier New"/>
                <a:cs typeface="Courier New"/>
              </a:rPr>
              <a:t>-j </a:t>
            </a:r>
            <a:r>
              <a:rPr lang="en-US" sz="2400" b="1" dirty="0" smtClean="0">
                <a:latin typeface="Courier New"/>
                <a:cs typeface="Courier New"/>
              </a:rPr>
              <a:t>ACCEPT</a:t>
            </a:r>
            <a:r>
              <a:rPr lang="en-US" sz="2400" b="1" dirty="0" smtClean="0"/>
              <a:t>: </a:t>
            </a:r>
            <a:r>
              <a:rPr lang="en-US" sz="2400" dirty="0" smtClean="0"/>
              <a:t>accept all such packets</a:t>
            </a:r>
            <a:endParaRPr lang="en-US" sz="2400" dirty="0">
              <a:latin typeface="Courier New"/>
              <a:cs typeface="Courier New"/>
            </a:endParaRPr>
          </a:p>
          <a:p>
            <a:pPr marL="0" indent="0">
              <a:buNone/>
            </a:pPr>
            <a:r>
              <a:rPr lang="en-US" sz="2400" b="1" dirty="0" smtClean="0">
                <a:latin typeface="Courier New"/>
                <a:cs typeface="Courier New"/>
              </a:rPr>
              <a:t>$ </a:t>
            </a:r>
            <a:r>
              <a:rPr lang="en-US" sz="2400" b="1" dirty="0" err="1" smtClean="0">
                <a:latin typeface="Courier New"/>
                <a:cs typeface="Courier New"/>
              </a:rPr>
              <a:t>iptables</a:t>
            </a:r>
            <a:r>
              <a:rPr lang="en-US" sz="2400" b="1" dirty="0" smtClean="0">
                <a:latin typeface="Courier New"/>
                <a:cs typeface="Courier New"/>
              </a:rPr>
              <a:t> –L </a:t>
            </a:r>
            <a:r>
              <a:rPr lang="en-US" sz="2400" b="1" dirty="0" smtClean="0"/>
              <a:t>and</a:t>
            </a:r>
            <a:r>
              <a:rPr lang="en-US" sz="2400" b="1" dirty="0" smtClean="0">
                <a:latin typeface="Courier New"/>
                <a:cs typeface="Courier New"/>
              </a:rPr>
              <a:t> ping  </a:t>
            </a:r>
            <a:r>
              <a:rPr lang="en-US" sz="2400" b="1" dirty="0" smtClean="0"/>
              <a:t>// check outputs</a:t>
            </a:r>
          </a:p>
          <a:p>
            <a:r>
              <a:rPr lang="en-US" sz="2400" dirty="0" smtClean="0"/>
              <a:t>How about </a:t>
            </a:r>
            <a:r>
              <a:rPr lang="en-US" sz="2400" b="1" dirty="0" smtClean="0">
                <a:solidFill>
                  <a:srgbClr val="0000FF"/>
                </a:solidFill>
                <a:latin typeface="Courier New"/>
                <a:cs typeface="Courier New"/>
              </a:rPr>
              <a:t>–j DROP</a:t>
            </a:r>
            <a:r>
              <a:rPr lang="en-US" sz="2400" b="1" dirty="0" smtClean="0">
                <a:solidFill>
                  <a:srgbClr val="0000FF"/>
                </a:solidFill>
              </a:rPr>
              <a:t> </a:t>
            </a:r>
            <a:r>
              <a:rPr lang="en-US" sz="2400" dirty="0" smtClean="0"/>
              <a:t>in</a:t>
            </a:r>
            <a:r>
              <a:rPr lang="en-US" sz="2400" dirty="0">
                <a:latin typeface="Courier New"/>
                <a:cs typeface="Courier New"/>
              </a:rPr>
              <a:t> </a:t>
            </a:r>
            <a:r>
              <a:rPr lang="en-US" sz="2400" dirty="0" smtClean="0"/>
              <a:t>the </a:t>
            </a:r>
            <a:r>
              <a:rPr lang="en-US" sz="2400" dirty="0" err="1" smtClean="0"/>
              <a:t>sencond</a:t>
            </a:r>
            <a:r>
              <a:rPr lang="en-US" sz="2400" dirty="0" smtClean="0"/>
              <a:t> rule?</a:t>
            </a:r>
          </a:p>
          <a:p>
            <a:pPr lvl="1"/>
            <a:r>
              <a:rPr lang="en-US" sz="2000" dirty="0" smtClean="0"/>
              <a:t>do </a:t>
            </a:r>
            <a:r>
              <a:rPr lang="en-US" sz="2000" b="1" dirty="0" smtClean="0">
                <a:latin typeface="Courier New"/>
                <a:cs typeface="Courier New"/>
              </a:rPr>
              <a:t>ping</a:t>
            </a:r>
          </a:p>
          <a:p>
            <a:pPr lvl="1"/>
            <a:r>
              <a:rPr lang="en-US" sz="2000" dirty="0"/>
              <a:t>b</a:t>
            </a:r>
            <a:r>
              <a:rPr lang="en-US" sz="2000" dirty="0" smtClean="0"/>
              <a:t>ut nothing comes back (vs. </a:t>
            </a:r>
            <a:r>
              <a:rPr lang="en-US" sz="2000" b="1" dirty="0" smtClean="0">
                <a:latin typeface="Courier New"/>
                <a:cs typeface="Courier New"/>
              </a:rPr>
              <a:t>REJECT</a:t>
            </a:r>
            <a:r>
              <a:rPr lang="en-US" sz="2000" dirty="0" smtClean="0"/>
              <a:t> with error message)</a:t>
            </a:r>
          </a:p>
          <a:p>
            <a:pPr marL="0" indent="0">
              <a:buNone/>
            </a:pPr>
            <a:r>
              <a:rPr lang="en-US" sz="2600" b="1" dirty="0">
                <a:latin typeface="Courier New"/>
                <a:cs typeface="Courier New"/>
              </a:rPr>
              <a:t>$ </a:t>
            </a:r>
            <a:r>
              <a:rPr lang="en-US" sz="2400" b="1" dirty="0" err="1">
                <a:latin typeface="Courier New"/>
                <a:cs typeface="Courier New"/>
              </a:rPr>
              <a:t>iptables</a:t>
            </a:r>
            <a:r>
              <a:rPr lang="en-US" sz="2400" b="1" dirty="0">
                <a:latin typeface="Courier New"/>
                <a:cs typeface="Courier New"/>
              </a:rPr>
              <a:t> </a:t>
            </a:r>
            <a:r>
              <a:rPr lang="en-US" sz="2400" b="1" dirty="0" smtClean="0">
                <a:latin typeface="Courier New"/>
                <a:cs typeface="Courier New"/>
              </a:rPr>
              <a:t>–</a:t>
            </a:r>
            <a:r>
              <a:rPr lang="en-US" sz="2400" b="1" dirty="0">
                <a:latin typeface="Courier New"/>
                <a:cs typeface="Courier New"/>
              </a:rPr>
              <a:t>A INPUT </a:t>
            </a:r>
            <a:r>
              <a:rPr lang="en-US" sz="2400" b="1" dirty="0" smtClean="0">
                <a:latin typeface="Courier New"/>
                <a:cs typeface="Courier New"/>
              </a:rPr>
              <a:t>–j DROP  </a:t>
            </a:r>
            <a:r>
              <a:rPr lang="en-US" sz="2400" b="1" dirty="0" smtClean="0"/>
              <a:t>// check outputs   </a:t>
            </a:r>
            <a:endParaRPr lang="en-US" sz="2400" dirty="0"/>
          </a:p>
        </p:txBody>
      </p:sp>
    </p:spTree>
    <p:extLst>
      <p:ext uri="{BB962C8B-B14F-4D97-AF65-F5344CB8AC3E}">
        <p14:creationId xmlns:p14="http://schemas.microsoft.com/office/powerpoint/2010/main" val="25642036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Allow </a:t>
            </a:r>
            <a:r>
              <a:rPr lang="en-US" dirty="0" err="1" smtClean="0"/>
              <a:t>ssh</a:t>
            </a:r>
            <a:r>
              <a:rPr lang="en-US" dirty="0" smtClean="0"/>
              <a:t> but Nothing Else</a:t>
            </a:r>
            <a:endParaRPr lang="en-US" dirty="0"/>
          </a:p>
        </p:txBody>
      </p:sp>
      <p:sp>
        <p:nvSpPr>
          <p:cNvPr id="3" name="Content Placeholder 2"/>
          <p:cNvSpPr>
            <a:spLocks noGrp="1"/>
          </p:cNvSpPr>
          <p:nvPr>
            <p:ph idx="1"/>
          </p:nvPr>
        </p:nvSpPr>
        <p:spPr>
          <a:xfrm>
            <a:off x="304800" y="1600200"/>
            <a:ext cx="8839200" cy="4525963"/>
          </a:xfrm>
        </p:spPr>
        <p:txBody>
          <a:bodyPr/>
          <a:lstStyle/>
          <a:p>
            <a:pPr marL="0" indent="0">
              <a:buNone/>
            </a:pPr>
            <a:r>
              <a:rPr lang="en-US" sz="1400" b="1" dirty="0">
                <a:latin typeface="Courier New"/>
                <a:cs typeface="Courier New"/>
              </a:rPr>
              <a:t>$ </a:t>
            </a:r>
            <a:r>
              <a:rPr lang="en-US" sz="1400" b="1" dirty="0" err="1">
                <a:latin typeface="Courier New"/>
                <a:cs typeface="Courier New"/>
              </a:rPr>
              <a:t>iptables</a:t>
            </a:r>
            <a:r>
              <a:rPr lang="en-US" sz="1400" b="1" dirty="0">
                <a:latin typeface="Courier New"/>
                <a:cs typeface="Courier New"/>
              </a:rPr>
              <a:t> -A INPUT -p </a:t>
            </a:r>
            <a:r>
              <a:rPr lang="en-US" sz="1400" b="1" dirty="0" err="1">
                <a:latin typeface="Courier New"/>
                <a:cs typeface="Courier New"/>
              </a:rPr>
              <a:t>tcp</a:t>
            </a:r>
            <a:r>
              <a:rPr lang="en-US" sz="1400" b="1" dirty="0">
                <a:latin typeface="Courier New"/>
                <a:cs typeface="Courier New"/>
              </a:rPr>
              <a:t> --destination-port </a:t>
            </a:r>
            <a:r>
              <a:rPr lang="en-US" sz="1400" b="1" dirty="0">
                <a:solidFill>
                  <a:srgbClr val="0000FF"/>
                </a:solidFill>
                <a:latin typeface="Courier New"/>
                <a:cs typeface="Courier New"/>
              </a:rPr>
              <a:t>22</a:t>
            </a:r>
            <a:r>
              <a:rPr lang="en-US" sz="1400" b="1" dirty="0">
                <a:latin typeface="Courier New"/>
                <a:cs typeface="Courier New"/>
              </a:rPr>
              <a:t> -j ACCEPT </a:t>
            </a:r>
          </a:p>
          <a:p>
            <a:pPr marL="0" indent="0">
              <a:buNone/>
            </a:pPr>
            <a:r>
              <a:rPr lang="en-US" sz="1400" b="1" dirty="0">
                <a:latin typeface="Courier New"/>
                <a:cs typeface="Courier New"/>
              </a:rPr>
              <a:t>$ </a:t>
            </a:r>
            <a:r>
              <a:rPr lang="en-US" sz="1400" b="1" dirty="0" err="1">
                <a:latin typeface="Courier New"/>
                <a:cs typeface="Courier New"/>
              </a:rPr>
              <a:t>iptables</a:t>
            </a:r>
            <a:r>
              <a:rPr lang="en-US" sz="1400" b="1" dirty="0">
                <a:latin typeface="Courier New"/>
                <a:cs typeface="Courier New"/>
              </a:rPr>
              <a:t> -A INPUT </a:t>
            </a:r>
            <a:r>
              <a:rPr lang="en-US" sz="1400" b="1" dirty="0">
                <a:solidFill>
                  <a:srgbClr val="0000FF"/>
                </a:solidFill>
                <a:latin typeface="Courier New"/>
                <a:cs typeface="Courier New"/>
              </a:rPr>
              <a:t>-j REJECT </a:t>
            </a:r>
            <a:endParaRPr lang="en-US" sz="1300" b="1" dirty="0" smtClean="0">
              <a:solidFill>
                <a:srgbClr val="000000"/>
              </a:solidFill>
              <a:latin typeface="Courier New"/>
              <a:cs typeface="Courier New"/>
            </a:endParaRPr>
          </a:p>
          <a:p>
            <a:pPr marL="0" indent="0">
              <a:buNone/>
            </a:pPr>
            <a:endParaRPr lang="en-US" sz="1300" b="1" dirty="0">
              <a:solidFill>
                <a:srgbClr val="000000"/>
              </a:solidFill>
              <a:latin typeface="Courier New"/>
              <a:cs typeface="Courier New"/>
            </a:endParaRPr>
          </a:p>
          <a:p>
            <a:pPr marL="0" indent="0">
              <a:buNone/>
            </a:pPr>
            <a:r>
              <a:rPr lang="en-US" sz="1300" b="1" dirty="0" smtClean="0">
                <a:solidFill>
                  <a:srgbClr val="000000"/>
                </a:solidFill>
                <a:latin typeface="Courier New"/>
                <a:cs typeface="Courier New"/>
              </a:rPr>
              <a:t>cshen</a:t>
            </a:r>
            <a:r>
              <a:rPr lang="en-US" sz="1300" b="1" dirty="0">
                <a:solidFill>
                  <a:srgbClr val="000000"/>
                </a:solidFill>
                <a:latin typeface="Courier New"/>
                <a:cs typeface="Courier New"/>
              </a:rPr>
              <a:t>@vm-1:~$ </a:t>
            </a:r>
            <a:r>
              <a:rPr lang="en-US" sz="1300" b="1" dirty="0" err="1">
                <a:solidFill>
                  <a:srgbClr val="000000"/>
                </a:solidFill>
                <a:latin typeface="Courier New"/>
                <a:cs typeface="Courier New"/>
              </a:rPr>
              <a:t>sudo</a:t>
            </a:r>
            <a:r>
              <a:rPr lang="en-US" sz="1300" b="1" dirty="0">
                <a:solidFill>
                  <a:srgbClr val="000000"/>
                </a:solidFill>
                <a:latin typeface="Courier New"/>
                <a:cs typeface="Courier New"/>
              </a:rPr>
              <a:t> </a:t>
            </a:r>
            <a:r>
              <a:rPr lang="en-US" sz="1300" b="1" dirty="0" err="1">
                <a:solidFill>
                  <a:srgbClr val="000000"/>
                </a:solidFill>
                <a:latin typeface="Courier New"/>
                <a:cs typeface="Courier New"/>
              </a:rPr>
              <a:t>iptables</a:t>
            </a:r>
            <a:r>
              <a:rPr lang="en-US" sz="1300" b="1" dirty="0">
                <a:solidFill>
                  <a:srgbClr val="000000"/>
                </a:solidFill>
                <a:latin typeface="Courier New"/>
                <a:cs typeface="Courier New"/>
              </a:rPr>
              <a:t> -L</a:t>
            </a:r>
          </a:p>
          <a:p>
            <a:pPr marL="0" indent="0">
              <a:buNone/>
            </a:pPr>
            <a:r>
              <a:rPr lang="en-US" sz="1300" b="1" dirty="0">
                <a:solidFill>
                  <a:srgbClr val="000000"/>
                </a:solidFill>
                <a:latin typeface="Courier New"/>
                <a:cs typeface="Courier New"/>
              </a:rPr>
              <a:t>[</a:t>
            </a:r>
            <a:r>
              <a:rPr lang="en-US" sz="1300" b="1" dirty="0" err="1">
                <a:solidFill>
                  <a:srgbClr val="000000"/>
                </a:solidFill>
                <a:latin typeface="Courier New"/>
                <a:cs typeface="Courier New"/>
              </a:rPr>
              <a:t>sudo</a:t>
            </a:r>
            <a:r>
              <a:rPr lang="en-US" sz="1300" b="1" dirty="0">
                <a:solidFill>
                  <a:srgbClr val="000000"/>
                </a:solidFill>
                <a:latin typeface="Courier New"/>
                <a:cs typeface="Courier New"/>
              </a:rPr>
              <a:t>] password for </a:t>
            </a:r>
            <a:r>
              <a:rPr lang="en-US" sz="1300" b="1" dirty="0" err="1">
                <a:solidFill>
                  <a:srgbClr val="000000"/>
                </a:solidFill>
                <a:latin typeface="Courier New"/>
                <a:cs typeface="Courier New"/>
              </a:rPr>
              <a:t>cshen</a:t>
            </a:r>
            <a:r>
              <a:rPr lang="en-US" sz="1300" b="1" dirty="0">
                <a:solidFill>
                  <a:srgbClr val="000000"/>
                </a:solidFill>
                <a:latin typeface="Courier New"/>
                <a:cs typeface="Courier New"/>
              </a:rPr>
              <a:t>: </a:t>
            </a:r>
          </a:p>
          <a:p>
            <a:pPr marL="0" indent="0">
              <a:buNone/>
            </a:pPr>
            <a:r>
              <a:rPr lang="en-US" sz="1300" b="1" dirty="0">
                <a:solidFill>
                  <a:srgbClr val="000000"/>
                </a:solidFill>
                <a:latin typeface="Courier New"/>
                <a:cs typeface="Courier New"/>
              </a:rPr>
              <a:t>Chain INPUT (policy ACCEPT)</a:t>
            </a:r>
          </a:p>
          <a:p>
            <a:pPr marL="0" indent="0">
              <a:buNone/>
            </a:pPr>
            <a:r>
              <a:rPr lang="en-US" sz="1300" b="1" dirty="0">
                <a:solidFill>
                  <a:srgbClr val="000000"/>
                </a:solidFill>
                <a:latin typeface="Courier New"/>
                <a:cs typeface="Courier New"/>
              </a:rPr>
              <a:t>target     </a:t>
            </a:r>
            <a:r>
              <a:rPr lang="en-US" sz="1300" b="1" dirty="0" err="1">
                <a:solidFill>
                  <a:srgbClr val="000000"/>
                </a:solidFill>
                <a:latin typeface="Courier New"/>
                <a:cs typeface="Courier New"/>
              </a:rPr>
              <a:t>prot</a:t>
            </a:r>
            <a:r>
              <a:rPr lang="en-US" sz="1300" b="1" dirty="0">
                <a:solidFill>
                  <a:srgbClr val="000000"/>
                </a:solidFill>
                <a:latin typeface="Courier New"/>
                <a:cs typeface="Courier New"/>
              </a:rPr>
              <a:t> opt source          </a:t>
            </a:r>
            <a:r>
              <a:rPr lang="en-US" sz="1300" b="1" dirty="0" smtClean="0">
                <a:solidFill>
                  <a:srgbClr val="000000"/>
                </a:solidFill>
                <a:latin typeface="Courier New"/>
                <a:cs typeface="Courier New"/>
              </a:rPr>
              <a:t>destination         </a:t>
            </a:r>
            <a:endParaRPr lang="en-US" sz="1300" b="1" dirty="0">
              <a:solidFill>
                <a:srgbClr val="000000"/>
              </a:solidFill>
              <a:latin typeface="Courier New"/>
              <a:cs typeface="Courier New"/>
            </a:endParaRPr>
          </a:p>
          <a:p>
            <a:pPr marL="0" indent="0">
              <a:buNone/>
            </a:pPr>
            <a:r>
              <a:rPr lang="en-US" sz="1300" b="1" dirty="0">
                <a:solidFill>
                  <a:srgbClr val="000000"/>
                </a:solidFill>
                <a:latin typeface="Courier New"/>
                <a:cs typeface="Courier New"/>
              </a:rPr>
              <a:t>ACCEPT     </a:t>
            </a:r>
            <a:r>
              <a:rPr lang="en-US" sz="1300" b="1" dirty="0" err="1">
                <a:solidFill>
                  <a:srgbClr val="000000"/>
                </a:solidFill>
                <a:latin typeface="Courier New"/>
                <a:cs typeface="Courier New"/>
              </a:rPr>
              <a:t>tcp</a:t>
            </a:r>
            <a:r>
              <a:rPr lang="en-US" sz="1300" b="1" dirty="0">
                <a:solidFill>
                  <a:srgbClr val="000000"/>
                </a:solidFill>
                <a:latin typeface="Courier New"/>
                <a:cs typeface="Courier New"/>
              </a:rPr>
              <a:t>  --  anywhere        </a:t>
            </a:r>
            <a:r>
              <a:rPr lang="en-US" sz="1300" b="1" dirty="0" smtClean="0">
                <a:solidFill>
                  <a:srgbClr val="000000"/>
                </a:solidFill>
                <a:latin typeface="Courier New"/>
                <a:cs typeface="Courier New"/>
              </a:rPr>
              <a:t>anywhere         </a:t>
            </a:r>
            <a:r>
              <a:rPr lang="en-US" sz="1300" b="1" dirty="0" err="1" smtClean="0">
                <a:solidFill>
                  <a:srgbClr val="000000"/>
                </a:solidFill>
                <a:latin typeface="Courier New"/>
                <a:cs typeface="Courier New"/>
              </a:rPr>
              <a:t>tcp</a:t>
            </a:r>
            <a:r>
              <a:rPr lang="en-US" sz="1300" b="1" dirty="0" smtClean="0">
                <a:solidFill>
                  <a:srgbClr val="000000"/>
                </a:solidFill>
                <a:latin typeface="Courier New"/>
                <a:cs typeface="Courier New"/>
              </a:rPr>
              <a:t> </a:t>
            </a:r>
            <a:r>
              <a:rPr lang="en-US" sz="1300" b="1" dirty="0" err="1">
                <a:solidFill>
                  <a:srgbClr val="000000"/>
                </a:solidFill>
                <a:latin typeface="Courier New"/>
                <a:cs typeface="Courier New"/>
              </a:rPr>
              <a:t>dpt:ssh</a:t>
            </a:r>
            <a:endParaRPr lang="en-US" sz="1300" b="1" dirty="0">
              <a:solidFill>
                <a:srgbClr val="000000"/>
              </a:solidFill>
              <a:latin typeface="Courier New"/>
              <a:cs typeface="Courier New"/>
            </a:endParaRPr>
          </a:p>
          <a:p>
            <a:pPr marL="0" indent="0">
              <a:buNone/>
            </a:pPr>
            <a:r>
              <a:rPr lang="en-US" sz="1300" b="1" dirty="0">
                <a:solidFill>
                  <a:srgbClr val="000000"/>
                </a:solidFill>
                <a:latin typeface="Courier New"/>
                <a:cs typeface="Courier New"/>
              </a:rPr>
              <a:t>REJECT     all  --  anywhere        </a:t>
            </a:r>
            <a:r>
              <a:rPr lang="en-US" sz="1300" b="1" dirty="0" smtClean="0">
                <a:solidFill>
                  <a:srgbClr val="000000"/>
                </a:solidFill>
                <a:latin typeface="Courier New"/>
                <a:cs typeface="Courier New"/>
              </a:rPr>
              <a:t>anywhere         </a:t>
            </a:r>
            <a:r>
              <a:rPr lang="en-US" sz="1300" b="1" dirty="0" smtClean="0">
                <a:solidFill>
                  <a:srgbClr val="0000FF"/>
                </a:solidFill>
                <a:latin typeface="Courier New"/>
                <a:cs typeface="Courier New"/>
              </a:rPr>
              <a:t>reject</a:t>
            </a:r>
            <a:r>
              <a:rPr lang="en-US" sz="1300" b="1" dirty="0">
                <a:solidFill>
                  <a:srgbClr val="0000FF"/>
                </a:solidFill>
                <a:latin typeface="Courier New"/>
                <a:cs typeface="Courier New"/>
              </a:rPr>
              <a:t>-with</a:t>
            </a:r>
            <a:r>
              <a:rPr lang="en-US" sz="1300" b="1" dirty="0">
                <a:solidFill>
                  <a:srgbClr val="000000"/>
                </a:solidFill>
                <a:latin typeface="Courier New"/>
                <a:cs typeface="Courier New"/>
              </a:rPr>
              <a:t> </a:t>
            </a:r>
            <a:r>
              <a:rPr lang="en-US" sz="1300" b="1" dirty="0" err="1">
                <a:solidFill>
                  <a:srgbClr val="0000FF"/>
                </a:solidFill>
                <a:latin typeface="Courier New"/>
                <a:cs typeface="Courier New"/>
              </a:rPr>
              <a:t>icmp</a:t>
            </a:r>
            <a:r>
              <a:rPr lang="en-US" sz="1300" b="1" dirty="0">
                <a:solidFill>
                  <a:srgbClr val="0000FF"/>
                </a:solidFill>
                <a:latin typeface="Courier New"/>
                <a:cs typeface="Courier New"/>
              </a:rPr>
              <a:t>-port-unreachable</a:t>
            </a:r>
          </a:p>
          <a:p>
            <a:pPr marL="0" indent="0">
              <a:buNone/>
            </a:pPr>
            <a:endParaRPr lang="en-US" sz="1800" b="1" dirty="0" smtClean="0">
              <a:solidFill>
                <a:srgbClr val="0000FF"/>
              </a:solidFill>
              <a:latin typeface="Courier New"/>
              <a:cs typeface="Courier New"/>
            </a:endParaRPr>
          </a:p>
          <a:p>
            <a:pPr marL="0" indent="0">
              <a:buNone/>
            </a:pPr>
            <a:endParaRPr lang="en-US" sz="1800" b="1" dirty="0" smtClean="0">
              <a:solidFill>
                <a:srgbClr val="0000FF"/>
              </a:solidFill>
              <a:latin typeface="Courier New"/>
              <a:cs typeface="Courier New"/>
            </a:endParaRPr>
          </a:p>
          <a:p>
            <a:r>
              <a:rPr lang="en-US" sz="1800" dirty="0"/>
              <a:t>J</a:t>
            </a:r>
            <a:r>
              <a:rPr lang="en-US" sz="1800" dirty="0" smtClean="0"/>
              <a:t>ob </a:t>
            </a:r>
            <a:r>
              <a:rPr lang="en-US" sz="1800" dirty="0"/>
              <a:t>of </a:t>
            </a:r>
            <a:r>
              <a:rPr lang="en-US" sz="1800" b="1" dirty="0">
                <a:latin typeface="Courier New"/>
                <a:cs typeface="Courier New"/>
              </a:rPr>
              <a:t>REJECT</a:t>
            </a:r>
            <a:r>
              <a:rPr lang="en-US" sz="1800" dirty="0"/>
              <a:t> is to send back </a:t>
            </a:r>
            <a:r>
              <a:rPr lang="en-US" sz="1800" dirty="0" smtClean="0"/>
              <a:t>message</a:t>
            </a:r>
            <a:r>
              <a:rPr lang="en-US" sz="1800" b="1" dirty="0" smtClean="0">
                <a:solidFill>
                  <a:srgbClr val="000000"/>
                </a:solidFill>
              </a:rPr>
              <a:t> </a:t>
            </a:r>
            <a:r>
              <a:rPr lang="en-US" sz="1800" b="1" dirty="0">
                <a:solidFill>
                  <a:srgbClr val="0000FF"/>
                </a:solidFill>
                <a:latin typeface="Courier New"/>
                <a:cs typeface="Courier New"/>
              </a:rPr>
              <a:t>Destination Port Unreachable</a:t>
            </a:r>
          </a:p>
        </p:txBody>
      </p:sp>
      <p:grpSp>
        <p:nvGrpSpPr>
          <p:cNvPr id="7" name="Group 6"/>
          <p:cNvGrpSpPr/>
          <p:nvPr/>
        </p:nvGrpSpPr>
        <p:grpSpPr>
          <a:xfrm>
            <a:off x="3657600" y="2057400"/>
            <a:ext cx="1905000" cy="1600200"/>
            <a:chOff x="3657600" y="2057400"/>
            <a:chExt cx="1905000" cy="1600200"/>
          </a:xfrm>
        </p:grpSpPr>
        <p:cxnSp>
          <p:nvCxnSpPr>
            <p:cNvPr id="5" name="Straight Arrow Connector 4"/>
            <p:cNvCxnSpPr/>
            <p:nvPr/>
          </p:nvCxnSpPr>
          <p:spPr>
            <a:xfrm>
              <a:off x="3657600" y="2057400"/>
              <a:ext cx="1905000" cy="160020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495800" y="2514600"/>
              <a:ext cx="930250" cy="307777"/>
            </a:xfrm>
            <a:prstGeom prst="rect">
              <a:avLst/>
            </a:prstGeom>
            <a:noFill/>
          </p:spPr>
          <p:txBody>
            <a:bodyPr wrap="none" rtlCol="0">
              <a:spAutoFit/>
            </a:bodyPr>
            <a:lstStyle/>
            <a:p>
              <a:r>
                <a:rPr lang="en-US" sz="1400" dirty="0" smtClean="0"/>
                <a:t>(default)</a:t>
              </a:r>
              <a:endParaRPr lang="en-US" sz="1400" dirty="0"/>
            </a:p>
          </p:txBody>
        </p:sp>
      </p:grpSp>
      <p:cxnSp>
        <p:nvCxnSpPr>
          <p:cNvPr id="9" name="Straight Arrow Connector 8"/>
          <p:cNvCxnSpPr/>
          <p:nvPr/>
        </p:nvCxnSpPr>
        <p:spPr>
          <a:xfrm flipH="1">
            <a:off x="7239000" y="3886200"/>
            <a:ext cx="457200" cy="60960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308440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300" dirty="0" smtClean="0"/>
              <a:t>Reject All Connection Requests</a:t>
            </a:r>
            <a:endParaRPr lang="en-US" sz="4300" dirty="0"/>
          </a:p>
        </p:txBody>
      </p:sp>
      <p:sp>
        <p:nvSpPr>
          <p:cNvPr id="3" name="Content Placeholder 2"/>
          <p:cNvSpPr>
            <a:spLocks noGrp="1"/>
          </p:cNvSpPr>
          <p:nvPr>
            <p:ph idx="1"/>
          </p:nvPr>
        </p:nvSpPr>
        <p:spPr/>
        <p:txBody>
          <a:bodyPr/>
          <a:lstStyle/>
          <a:p>
            <a:r>
              <a:rPr lang="en-US" dirty="0" smtClean="0"/>
              <a:t>[</a:t>
            </a:r>
            <a:r>
              <a:rPr lang="en-US" b="1" dirty="0" smtClean="0">
                <a:solidFill>
                  <a:srgbClr val="0000FF"/>
                </a:solidFill>
              </a:rPr>
              <a:t>TCP</a:t>
            </a:r>
            <a:r>
              <a:rPr lang="en-US" dirty="0" smtClean="0"/>
              <a:t>] connection request: </a:t>
            </a:r>
            <a:r>
              <a:rPr lang="en-US" b="1" dirty="0" smtClean="0">
                <a:latin typeface="Courier New"/>
                <a:cs typeface="Courier New"/>
              </a:rPr>
              <a:t>SYN</a:t>
            </a:r>
            <a:r>
              <a:rPr lang="en-US" dirty="0" smtClean="0"/>
              <a:t> packet</a:t>
            </a:r>
          </a:p>
          <a:p>
            <a:r>
              <a:rPr lang="en-US" dirty="0" smtClean="0"/>
              <a:t>Use mangle table</a:t>
            </a:r>
          </a:p>
          <a:p>
            <a:pPr marL="0" indent="0">
              <a:buNone/>
            </a:pPr>
            <a:r>
              <a:rPr lang="en-US" sz="1400" b="1" dirty="0" err="1">
                <a:latin typeface="Courier New"/>
                <a:cs typeface="Courier New"/>
              </a:rPr>
              <a:t>iptables</a:t>
            </a:r>
            <a:r>
              <a:rPr lang="en-US" sz="1400" b="1" dirty="0">
                <a:latin typeface="Courier New"/>
                <a:cs typeface="Courier New"/>
              </a:rPr>
              <a:t> -t mangle -A </a:t>
            </a:r>
            <a:r>
              <a:rPr lang="en-US" sz="1400" b="1" dirty="0" smtClean="0">
                <a:solidFill>
                  <a:srgbClr val="0000FF"/>
                </a:solidFill>
                <a:latin typeface="Courier New"/>
                <a:cs typeface="Courier New"/>
              </a:rPr>
              <a:t>PREROUTING</a:t>
            </a:r>
            <a:r>
              <a:rPr lang="en-US" sz="1400" b="1" dirty="0" smtClean="0">
                <a:latin typeface="Courier New"/>
                <a:cs typeface="Courier New"/>
              </a:rPr>
              <a:t> -</a:t>
            </a:r>
            <a:r>
              <a:rPr lang="en-US" sz="1400" b="1" dirty="0">
                <a:latin typeface="Courier New"/>
                <a:cs typeface="Courier New"/>
              </a:rPr>
              <a:t>p </a:t>
            </a:r>
            <a:r>
              <a:rPr lang="en-US" sz="1400" b="1" dirty="0" err="1">
                <a:latin typeface="Courier New"/>
                <a:cs typeface="Courier New"/>
              </a:rPr>
              <a:t>tcp</a:t>
            </a:r>
            <a:r>
              <a:rPr lang="en-US" sz="1400" b="1" dirty="0">
                <a:latin typeface="Courier New"/>
                <a:cs typeface="Courier New"/>
              </a:rPr>
              <a:t> -m </a:t>
            </a:r>
            <a:r>
              <a:rPr lang="en-US" sz="1400" b="1" dirty="0" err="1">
                <a:latin typeface="Courier New"/>
                <a:cs typeface="Courier New"/>
              </a:rPr>
              <a:t>tcp</a:t>
            </a:r>
            <a:r>
              <a:rPr lang="en-US" sz="1400" b="1" dirty="0">
                <a:latin typeface="Courier New"/>
                <a:cs typeface="Courier New"/>
              </a:rPr>
              <a:t> --</a:t>
            </a:r>
            <a:r>
              <a:rPr lang="en-US" sz="1400" b="1" dirty="0" err="1">
                <a:latin typeface="Courier New"/>
                <a:cs typeface="Courier New"/>
              </a:rPr>
              <a:t>tcp</a:t>
            </a:r>
            <a:r>
              <a:rPr lang="en-US" sz="1400" b="1" dirty="0">
                <a:latin typeface="Courier New"/>
                <a:cs typeface="Courier New"/>
              </a:rPr>
              <a:t>-flags SYN NONE -j DROP </a:t>
            </a:r>
          </a:p>
          <a:p>
            <a:pPr marL="0" indent="0">
              <a:buNone/>
            </a:pPr>
            <a:r>
              <a:rPr lang="en-US" sz="1400" b="1" dirty="0" err="1">
                <a:latin typeface="Courier New"/>
                <a:cs typeface="Courier New"/>
              </a:rPr>
              <a:t>i</a:t>
            </a:r>
            <a:r>
              <a:rPr lang="en-US" sz="1400" b="1" dirty="0" err="1" smtClean="0">
                <a:latin typeface="Courier New"/>
                <a:cs typeface="Courier New"/>
              </a:rPr>
              <a:t>ptables</a:t>
            </a:r>
            <a:r>
              <a:rPr lang="en-US" sz="1400" b="1" dirty="0" smtClean="0">
                <a:latin typeface="Courier New"/>
                <a:cs typeface="Courier New"/>
              </a:rPr>
              <a:t> –t mangle –L  // check mangle table</a:t>
            </a:r>
          </a:p>
          <a:p>
            <a:r>
              <a:rPr lang="en-US" sz="2800" dirty="0" smtClean="0"/>
              <a:t>Try </a:t>
            </a:r>
            <a:r>
              <a:rPr lang="en-US" sz="2800" dirty="0" err="1" smtClean="0"/>
              <a:t>ssh</a:t>
            </a:r>
            <a:r>
              <a:rPr lang="en-US" sz="2800" dirty="0" smtClean="0"/>
              <a:t> ?</a:t>
            </a:r>
          </a:p>
          <a:p>
            <a:r>
              <a:rPr lang="en-US" sz="2800" dirty="0" smtClean="0"/>
              <a:t>Can you </a:t>
            </a:r>
            <a:r>
              <a:rPr lang="en-US" sz="2800" b="1" dirty="0" smtClean="0">
                <a:latin typeface="Courier New"/>
                <a:cs typeface="Courier New"/>
              </a:rPr>
              <a:t>ping </a:t>
            </a:r>
            <a:r>
              <a:rPr lang="en-US" sz="2800" dirty="0" smtClean="0"/>
              <a:t>?</a:t>
            </a:r>
            <a:endParaRPr lang="en-US" sz="2800" dirty="0"/>
          </a:p>
        </p:txBody>
      </p:sp>
    </p:spTree>
    <p:extLst>
      <p:ext uri="{BB962C8B-B14F-4D97-AF65-F5344CB8AC3E}">
        <p14:creationId xmlns:p14="http://schemas.microsoft.com/office/powerpoint/2010/main" val="354832742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572000" cy="1143000"/>
          </a:xfrm>
        </p:spPr>
        <p:txBody>
          <a:bodyPr/>
          <a:lstStyle/>
          <a:p>
            <a:r>
              <a:rPr lang="en-US" dirty="0" smtClean="0"/>
              <a:t>Chains &amp; Tables</a:t>
            </a:r>
            <a:endParaRPr lang="en-US" dirty="0"/>
          </a:p>
        </p:txBody>
      </p:sp>
      <p:sp>
        <p:nvSpPr>
          <p:cNvPr id="3" name="Content Placeholder 2"/>
          <p:cNvSpPr>
            <a:spLocks noGrp="1"/>
          </p:cNvSpPr>
          <p:nvPr>
            <p:ph idx="1"/>
          </p:nvPr>
        </p:nvSpPr>
        <p:spPr>
          <a:xfrm>
            <a:off x="457200" y="1600200"/>
            <a:ext cx="4572000" cy="4525963"/>
          </a:xfrm>
        </p:spPr>
        <p:txBody>
          <a:bodyPr/>
          <a:lstStyle/>
          <a:p>
            <a:r>
              <a:rPr lang="en-US" sz="2400" dirty="0"/>
              <a:t>how packets traverse the different </a:t>
            </a:r>
            <a:r>
              <a:rPr lang="en-US" sz="2400" b="1" dirty="0">
                <a:solidFill>
                  <a:srgbClr val="0000FF"/>
                </a:solidFill>
              </a:rPr>
              <a:t>chains</a:t>
            </a:r>
            <a:r>
              <a:rPr lang="en-US" sz="2400" dirty="0"/>
              <a:t>, and in which </a:t>
            </a:r>
            <a:r>
              <a:rPr lang="en-US" sz="2400" dirty="0" smtClean="0"/>
              <a:t>order</a:t>
            </a:r>
          </a:p>
          <a:p>
            <a:r>
              <a:rPr lang="en-US" sz="2400" dirty="0" smtClean="0"/>
              <a:t>the </a:t>
            </a:r>
            <a:r>
              <a:rPr lang="en-US" sz="2400" dirty="0"/>
              <a:t>order in which the </a:t>
            </a:r>
            <a:r>
              <a:rPr lang="en-US" sz="2400" b="1" dirty="0">
                <a:solidFill>
                  <a:srgbClr val="0000FF"/>
                </a:solidFill>
              </a:rPr>
              <a:t>tables</a:t>
            </a:r>
            <a:r>
              <a:rPr lang="en-US" sz="2400" dirty="0">
                <a:solidFill>
                  <a:srgbClr val="0000FF"/>
                </a:solidFill>
              </a:rPr>
              <a:t> </a:t>
            </a:r>
            <a:r>
              <a:rPr lang="en-US" sz="2400" dirty="0"/>
              <a:t>are traversed</a:t>
            </a:r>
          </a:p>
        </p:txBody>
      </p:sp>
      <p:pic>
        <p:nvPicPr>
          <p:cNvPr id="4" name="Picture 3"/>
          <p:cNvPicPr>
            <a:picLocks noChangeAspect="1"/>
          </p:cNvPicPr>
          <p:nvPr/>
        </p:nvPicPr>
        <p:blipFill>
          <a:blip r:embed="rId2"/>
          <a:stretch>
            <a:fillRect/>
          </a:stretch>
        </p:blipFill>
        <p:spPr>
          <a:xfrm>
            <a:off x="5105400" y="304800"/>
            <a:ext cx="3764835" cy="6400800"/>
          </a:xfrm>
          <a:prstGeom prst="rect">
            <a:avLst/>
          </a:prstGeom>
        </p:spPr>
      </p:pic>
    </p:spTree>
    <p:extLst>
      <p:ext uri="{BB962C8B-B14F-4D97-AF65-F5344CB8AC3E}">
        <p14:creationId xmlns:p14="http://schemas.microsoft.com/office/powerpoint/2010/main" val="295334773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Tables</a:t>
            </a:r>
            <a:endParaRPr lang="en-US" dirty="0"/>
          </a:p>
        </p:txBody>
      </p:sp>
      <p:sp>
        <p:nvSpPr>
          <p:cNvPr id="3" name="Content Placeholder 2"/>
          <p:cNvSpPr>
            <a:spLocks noGrp="1"/>
          </p:cNvSpPr>
          <p:nvPr>
            <p:ph idx="1"/>
          </p:nvPr>
        </p:nvSpPr>
        <p:spPr/>
        <p:txBody>
          <a:bodyPr/>
          <a:lstStyle/>
          <a:p>
            <a:r>
              <a:rPr lang="en-US" sz="2000" dirty="0" smtClean="0"/>
              <a:t>Four tables: filter, </a:t>
            </a:r>
            <a:r>
              <a:rPr lang="en-US" sz="2000" dirty="0" err="1" smtClean="0"/>
              <a:t>nat</a:t>
            </a:r>
            <a:r>
              <a:rPr lang="en-US" sz="2000" dirty="0" smtClean="0"/>
              <a:t>, mangle, raw</a:t>
            </a:r>
          </a:p>
          <a:p>
            <a:r>
              <a:rPr lang="en-US" sz="2000" dirty="0" smtClean="0"/>
              <a:t>Each consists of </a:t>
            </a:r>
            <a:r>
              <a:rPr lang="en-US" sz="2000" dirty="0" smtClean="0">
                <a:solidFill>
                  <a:srgbClr val="0000FF"/>
                </a:solidFill>
              </a:rPr>
              <a:t>rule</a:t>
            </a:r>
            <a:r>
              <a:rPr lang="en-US" sz="2000" dirty="0" smtClean="0"/>
              <a:t> </a:t>
            </a:r>
            <a:r>
              <a:rPr lang="en-US" sz="2000" dirty="0" smtClean="0">
                <a:solidFill>
                  <a:srgbClr val="0000FF"/>
                </a:solidFill>
              </a:rPr>
              <a:t>chains</a:t>
            </a:r>
          </a:p>
          <a:p>
            <a:r>
              <a:rPr lang="en-US" sz="2000" dirty="0" smtClean="0"/>
              <a:t>Each packet is subject to each of the rules in a table and the fate of the packet is decided by the </a:t>
            </a:r>
            <a:r>
              <a:rPr lang="en-US" sz="2000" b="1" u="sng" dirty="0" smtClean="0">
                <a:solidFill>
                  <a:srgbClr val="0000FF"/>
                </a:solidFill>
              </a:rPr>
              <a:t>first</a:t>
            </a:r>
            <a:r>
              <a:rPr lang="en-US" sz="2000" u="sng" dirty="0" smtClean="0"/>
              <a:t> matching rule </a:t>
            </a:r>
          </a:p>
          <a:p>
            <a:r>
              <a:rPr lang="en-US" sz="2000" dirty="0" smtClean="0"/>
              <a:t>In most common use cases you will only use two of these: </a:t>
            </a:r>
            <a:r>
              <a:rPr lang="en-US" sz="2000" b="1" dirty="0" smtClean="0"/>
              <a:t>filter</a:t>
            </a:r>
            <a:r>
              <a:rPr lang="en-US" sz="2000" dirty="0" smtClean="0"/>
              <a:t> and </a:t>
            </a:r>
            <a:r>
              <a:rPr lang="en-US" sz="2000" b="1" dirty="0" smtClean="0"/>
              <a:t>nat</a:t>
            </a:r>
            <a:r>
              <a:rPr lang="en-US" sz="2000" dirty="0" smtClean="0"/>
              <a:t>. The other tables are aimed at complex configurations involving multiple routers and routing decisions</a:t>
            </a:r>
            <a:endParaRPr lang="en-US" sz="2000" dirty="0">
              <a:solidFill>
                <a:srgbClr val="0000FF"/>
              </a:solidFill>
            </a:endParaRPr>
          </a:p>
        </p:txBody>
      </p:sp>
      <p:pic>
        <p:nvPicPr>
          <p:cNvPr id="4" name="Picture 3"/>
          <p:cNvPicPr>
            <a:picLocks noChangeAspect="1"/>
          </p:cNvPicPr>
          <p:nvPr/>
        </p:nvPicPr>
        <p:blipFill>
          <a:blip r:embed="rId2"/>
          <a:stretch>
            <a:fillRect/>
          </a:stretch>
        </p:blipFill>
        <p:spPr>
          <a:xfrm>
            <a:off x="791988" y="4114800"/>
            <a:ext cx="8123412" cy="2743200"/>
          </a:xfrm>
          <a:prstGeom prst="rect">
            <a:avLst/>
          </a:prstGeom>
        </p:spPr>
      </p:pic>
    </p:spTree>
    <p:extLst>
      <p:ext uri="{BB962C8B-B14F-4D97-AF65-F5344CB8AC3E}">
        <p14:creationId xmlns:p14="http://schemas.microsoft.com/office/powerpoint/2010/main" val="321633218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t>
            </a:r>
            <a:r>
              <a:rPr lang="en-US" dirty="0" smtClean="0"/>
              <a:t>ilter Table</a:t>
            </a:r>
            <a:endParaRPr lang="en-US" dirty="0"/>
          </a:p>
        </p:txBody>
      </p:sp>
      <p:sp>
        <p:nvSpPr>
          <p:cNvPr id="3" name="Content Placeholder 2"/>
          <p:cNvSpPr>
            <a:spLocks noGrp="1"/>
          </p:cNvSpPr>
          <p:nvPr>
            <p:ph idx="1"/>
          </p:nvPr>
        </p:nvSpPr>
        <p:spPr/>
        <p:txBody>
          <a:bodyPr/>
          <a:lstStyle/>
          <a:p>
            <a:r>
              <a:rPr lang="en-US" dirty="0"/>
              <a:t>C</a:t>
            </a:r>
            <a:r>
              <a:rPr lang="en-US" dirty="0" smtClean="0"/>
              <a:t>ontains </a:t>
            </a:r>
            <a:r>
              <a:rPr lang="en-US" dirty="0"/>
              <a:t>at least three rule </a:t>
            </a:r>
            <a:r>
              <a:rPr lang="en-US" dirty="0" smtClean="0"/>
              <a:t>chains:</a:t>
            </a:r>
          </a:p>
          <a:p>
            <a:pPr lvl="1"/>
            <a:r>
              <a:rPr lang="en-US" dirty="0" smtClean="0"/>
              <a:t>INPUT: for </a:t>
            </a:r>
            <a:r>
              <a:rPr lang="en-US" dirty="0"/>
              <a:t>processing all incoming </a:t>
            </a:r>
            <a:r>
              <a:rPr lang="en-US" dirty="0" smtClean="0"/>
              <a:t>packets</a:t>
            </a:r>
            <a:endParaRPr lang="en-US" dirty="0"/>
          </a:p>
          <a:p>
            <a:pPr lvl="1"/>
            <a:r>
              <a:rPr lang="en-US" dirty="0" smtClean="0"/>
              <a:t>OUTPUT: </a:t>
            </a:r>
            <a:r>
              <a:rPr lang="en-US" dirty="0"/>
              <a:t>for processing all </a:t>
            </a:r>
            <a:r>
              <a:rPr lang="en-US" dirty="0" smtClean="0"/>
              <a:t>outgoing packets</a:t>
            </a:r>
            <a:endParaRPr lang="en-US" dirty="0"/>
          </a:p>
          <a:p>
            <a:pPr lvl="1"/>
            <a:r>
              <a:rPr lang="en-US" dirty="0" smtClean="0"/>
              <a:t>FORWARD: </a:t>
            </a:r>
            <a:r>
              <a:rPr lang="en-US" dirty="0"/>
              <a:t>for processing all packets being routed </a:t>
            </a:r>
            <a:r>
              <a:rPr lang="en-US" dirty="0" smtClean="0"/>
              <a:t>through the machine</a:t>
            </a:r>
          </a:p>
          <a:p>
            <a:r>
              <a:rPr lang="en-US" dirty="0" smtClean="0"/>
              <a:t>INPUT, OUTPUT, and FORWARD  of filter </a:t>
            </a:r>
            <a:r>
              <a:rPr lang="en-US" dirty="0"/>
              <a:t>table are also referred to as </a:t>
            </a:r>
            <a:r>
              <a:rPr lang="en-US" b="1" dirty="0" smtClean="0"/>
              <a:t>built</a:t>
            </a:r>
            <a:r>
              <a:rPr lang="en-US" b="1" dirty="0"/>
              <a:t>-in chains </a:t>
            </a:r>
            <a:r>
              <a:rPr lang="en-US" dirty="0"/>
              <a:t>since they cannot be deleted </a:t>
            </a:r>
            <a:r>
              <a:rPr lang="en-US" dirty="0" smtClean="0"/>
              <a:t>(vs. user-defined chains)</a:t>
            </a:r>
            <a:endParaRPr lang="en-US" dirty="0"/>
          </a:p>
          <a:p>
            <a:endParaRPr lang="en-US" dirty="0"/>
          </a:p>
        </p:txBody>
      </p:sp>
    </p:spTree>
    <p:extLst>
      <p:ext uri="{BB962C8B-B14F-4D97-AF65-F5344CB8AC3E}">
        <p14:creationId xmlns:p14="http://schemas.microsoft.com/office/powerpoint/2010/main" val="420511588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Need for </a:t>
            </a:r>
            <a:r>
              <a:rPr lang="en-US" b="1" dirty="0" smtClean="0"/>
              <a:t>Firewalls</a:t>
            </a:r>
            <a:endParaRPr lang="en-US" b="1" dirty="0"/>
          </a:p>
        </p:txBody>
      </p:sp>
      <p:sp>
        <p:nvSpPr>
          <p:cNvPr id="3" name="Content Placeholder 2"/>
          <p:cNvSpPr>
            <a:spLocks noGrp="1"/>
          </p:cNvSpPr>
          <p:nvPr>
            <p:ph idx="1"/>
          </p:nvPr>
        </p:nvSpPr>
        <p:spPr>
          <a:xfrm>
            <a:off x="457200" y="1600200"/>
            <a:ext cx="8229600" cy="5029200"/>
          </a:xfrm>
        </p:spPr>
        <p:txBody>
          <a:bodyPr/>
          <a:lstStyle/>
          <a:p>
            <a:pPr eaLnBrk="1" hangingPunct="1">
              <a:lnSpc>
                <a:spcPct val="90000"/>
              </a:lnSpc>
              <a:defRPr/>
            </a:pPr>
            <a:r>
              <a:rPr lang="en-AU" sz="2400" b="1" dirty="0" smtClean="0"/>
              <a:t>Internet </a:t>
            </a:r>
            <a:r>
              <a:rPr lang="en-AU" sz="2400" b="1" dirty="0"/>
              <a:t>connectivity </a:t>
            </a:r>
            <a:r>
              <a:rPr lang="en-AU" sz="2400" dirty="0"/>
              <a:t>is essential</a:t>
            </a:r>
          </a:p>
          <a:p>
            <a:pPr lvl="1" eaLnBrk="1" hangingPunct="1">
              <a:lnSpc>
                <a:spcPct val="90000"/>
              </a:lnSpc>
              <a:defRPr/>
            </a:pPr>
            <a:r>
              <a:rPr lang="en-AU" sz="2000" dirty="0"/>
              <a:t>however it creates a </a:t>
            </a:r>
            <a:r>
              <a:rPr lang="en-AU" sz="2000" dirty="0" smtClean="0"/>
              <a:t>threat (from the network)</a:t>
            </a:r>
            <a:endParaRPr lang="en-AU" sz="2000" dirty="0"/>
          </a:p>
          <a:p>
            <a:pPr eaLnBrk="1" hangingPunct="1">
              <a:lnSpc>
                <a:spcPct val="90000"/>
              </a:lnSpc>
              <a:defRPr/>
            </a:pPr>
            <a:r>
              <a:rPr lang="en-AU" sz="2400" dirty="0"/>
              <a:t>vs. </a:t>
            </a:r>
            <a:r>
              <a:rPr lang="en-AU" sz="2400" b="1" dirty="0">
                <a:solidFill>
                  <a:srgbClr val="0000FF"/>
                </a:solidFill>
              </a:rPr>
              <a:t>host-based </a:t>
            </a:r>
            <a:r>
              <a:rPr lang="en-AU" sz="2400" dirty="0">
                <a:solidFill>
                  <a:srgbClr val="0000FF"/>
                </a:solidFill>
              </a:rPr>
              <a:t>security </a:t>
            </a:r>
            <a:r>
              <a:rPr lang="en-AU" sz="2400" dirty="0" smtClean="0">
                <a:solidFill>
                  <a:srgbClr val="0000FF"/>
                </a:solidFill>
              </a:rPr>
              <a:t>services </a:t>
            </a:r>
            <a:r>
              <a:rPr lang="en-AU" sz="2400" dirty="0" smtClean="0"/>
              <a:t>(</a:t>
            </a:r>
            <a:r>
              <a:rPr lang="en-AU" sz="2400" i="1" dirty="0" smtClean="0"/>
              <a:t>e.g.</a:t>
            </a:r>
            <a:r>
              <a:rPr lang="en-AU" sz="2400" dirty="0" smtClean="0"/>
              <a:t>, intrusion detection), not cost-effective</a:t>
            </a:r>
            <a:endParaRPr lang="en-AU" sz="2400" dirty="0"/>
          </a:p>
          <a:p>
            <a:pPr eaLnBrk="1" hangingPunct="1">
              <a:lnSpc>
                <a:spcPct val="90000"/>
              </a:lnSpc>
              <a:defRPr/>
            </a:pPr>
            <a:r>
              <a:rPr lang="en-AU" sz="2400" dirty="0" smtClean="0"/>
              <a:t>Inserted between </a:t>
            </a:r>
            <a:r>
              <a:rPr lang="en-AU" sz="2400" dirty="0"/>
              <a:t>premises network and </a:t>
            </a:r>
            <a:r>
              <a:rPr lang="en-AU" sz="2400" dirty="0" smtClean="0"/>
              <a:t>Internet </a:t>
            </a:r>
            <a:r>
              <a:rPr lang="en-AU" sz="2400" dirty="0"/>
              <a:t>to establish a </a:t>
            </a:r>
            <a:r>
              <a:rPr lang="en-AU" sz="2400" b="1" dirty="0"/>
              <a:t>controlled </a:t>
            </a:r>
            <a:r>
              <a:rPr lang="en-AU" sz="2400" b="1" dirty="0" smtClean="0"/>
              <a:t>link</a:t>
            </a:r>
          </a:p>
          <a:p>
            <a:pPr eaLnBrk="1" hangingPunct="1">
              <a:lnSpc>
                <a:spcPct val="90000"/>
              </a:lnSpc>
              <a:defRPr/>
            </a:pPr>
            <a:endParaRPr lang="en-AU" sz="2400" b="1" dirty="0"/>
          </a:p>
          <a:p>
            <a:pPr marL="0" indent="0" eaLnBrk="1" hangingPunct="1">
              <a:lnSpc>
                <a:spcPct val="90000"/>
              </a:lnSpc>
              <a:buNone/>
              <a:defRPr/>
            </a:pPr>
            <a:endParaRPr lang="en-AU" sz="2400" b="1" dirty="0" smtClean="0"/>
          </a:p>
          <a:p>
            <a:pPr eaLnBrk="1" hangingPunct="1">
              <a:lnSpc>
                <a:spcPct val="90000"/>
              </a:lnSpc>
              <a:defRPr/>
            </a:pPr>
            <a:endParaRPr lang="en-AU" sz="2400" b="1" dirty="0"/>
          </a:p>
          <a:p>
            <a:pPr lvl="1" eaLnBrk="1" hangingPunct="1">
              <a:lnSpc>
                <a:spcPct val="90000"/>
              </a:lnSpc>
              <a:defRPr/>
            </a:pPr>
            <a:r>
              <a:rPr lang="en-AU" sz="2000" dirty="0"/>
              <a:t>can be a single computer system or a set of two or more systems working </a:t>
            </a:r>
            <a:r>
              <a:rPr lang="en-AU" sz="2000" dirty="0" smtClean="0"/>
              <a:t>together</a:t>
            </a:r>
          </a:p>
          <a:p>
            <a:pPr eaLnBrk="1" hangingPunct="1">
              <a:lnSpc>
                <a:spcPct val="90000"/>
              </a:lnSpc>
              <a:defRPr/>
            </a:pPr>
            <a:r>
              <a:rPr lang="en-AU" sz="2400" dirty="0" smtClean="0"/>
              <a:t>Used </a:t>
            </a:r>
            <a:r>
              <a:rPr lang="en-AU" sz="2400" dirty="0"/>
              <a:t>as a perimeter </a:t>
            </a:r>
            <a:r>
              <a:rPr lang="en-AU" sz="2400" dirty="0" smtClean="0"/>
              <a:t>defence</a:t>
            </a:r>
            <a:endParaRPr lang="en-AU" sz="2400" dirty="0"/>
          </a:p>
          <a:p>
            <a:pPr lvl="1" eaLnBrk="1" hangingPunct="1">
              <a:lnSpc>
                <a:spcPct val="90000"/>
              </a:lnSpc>
              <a:defRPr/>
            </a:pPr>
            <a:r>
              <a:rPr lang="en-AU" sz="2000" dirty="0"/>
              <a:t>single choke point to impose security and auditing </a:t>
            </a:r>
          </a:p>
          <a:p>
            <a:pPr lvl="1" eaLnBrk="1" hangingPunct="1">
              <a:lnSpc>
                <a:spcPct val="90000"/>
              </a:lnSpc>
              <a:defRPr/>
            </a:pPr>
            <a:r>
              <a:rPr lang="en-AU" sz="2000" dirty="0"/>
              <a:t>i</a:t>
            </a:r>
            <a:r>
              <a:rPr lang="en-AU" sz="2000" dirty="0" smtClean="0"/>
              <a:t>nsulates internal </a:t>
            </a:r>
            <a:r>
              <a:rPr lang="en-AU" sz="2000" dirty="0"/>
              <a:t>systems from external networks</a:t>
            </a:r>
          </a:p>
          <a:p>
            <a:endParaRPr lang="en-US" dirty="0"/>
          </a:p>
        </p:txBody>
      </p:sp>
      <p:pic>
        <p:nvPicPr>
          <p:cNvPr id="4" name="Picture 3"/>
          <p:cNvPicPr>
            <a:picLocks noChangeAspect="1"/>
          </p:cNvPicPr>
          <p:nvPr/>
        </p:nvPicPr>
        <p:blipFill>
          <a:blip r:embed="rId2"/>
          <a:stretch>
            <a:fillRect/>
          </a:stretch>
        </p:blipFill>
        <p:spPr>
          <a:xfrm>
            <a:off x="4648200" y="3733800"/>
            <a:ext cx="4381500" cy="1203452"/>
          </a:xfrm>
          <a:prstGeom prst="rect">
            <a:avLst/>
          </a:prstGeom>
        </p:spPr>
      </p:pic>
    </p:spTree>
    <p:extLst>
      <p:ext uri="{BB962C8B-B14F-4D97-AF65-F5344CB8AC3E}">
        <p14:creationId xmlns:p14="http://schemas.microsoft.com/office/powerpoint/2010/main" val="372739505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Network Address Translation (NAT)</a:t>
            </a:r>
            <a:endParaRPr lang="en-US" sz="3600" dirty="0"/>
          </a:p>
        </p:txBody>
      </p:sp>
      <p:sp>
        <p:nvSpPr>
          <p:cNvPr id="3" name="Content Placeholder 2"/>
          <p:cNvSpPr>
            <a:spLocks noGrp="1"/>
          </p:cNvSpPr>
          <p:nvPr>
            <p:ph idx="1"/>
          </p:nvPr>
        </p:nvSpPr>
        <p:spPr>
          <a:xfrm>
            <a:off x="457200" y="1600200"/>
            <a:ext cx="8229600" cy="5105400"/>
          </a:xfrm>
        </p:spPr>
        <p:txBody>
          <a:bodyPr/>
          <a:lstStyle/>
          <a:p>
            <a:r>
              <a:rPr lang="en-US" sz="2300" dirty="0" smtClean="0"/>
              <a:t>When </a:t>
            </a:r>
            <a:r>
              <a:rPr lang="en-US" sz="2300" dirty="0"/>
              <a:t>your machine is connected to your home or small-business network and you are behind, say, a wireless router/access-point, you are in a </a:t>
            </a:r>
            <a:r>
              <a:rPr lang="en-US" sz="2300" b="1" dirty="0" smtClean="0">
                <a:solidFill>
                  <a:srgbClr val="0000FF"/>
                </a:solidFill>
              </a:rPr>
              <a:t>private</a:t>
            </a:r>
            <a:r>
              <a:rPr lang="en-US" sz="2300" dirty="0" smtClean="0">
                <a:solidFill>
                  <a:srgbClr val="0000FF"/>
                </a:solidFill>
              </a:rPr>
              <a:t> </a:t>
            </a:r>
            <a:r>
              <a:rPr lang="en-US" sz="2300" dirty="0" smtClean="0"/>
              <a:t>network (or </a:t>
            </a:r>
            <a:r>
              <a:rPr lang="en-US" sz="2300" b="1" dirty="0"/>
              <a:t>realm </a:t>
            </a:r>
            <a:r>
              <a:rPr lang="en-US" sz="2300" dirty="0"/>
              <a:t>with private addresses </a:t>
            </a:r>
            <a:r>
              <a:rPr lang="en-US" sz="2300" dirty="0" smtClean="0"/>
              <a:t>= </a:t>
            </a:r>
            <a:r>
              <a:rPr lang="en-US" sz="2300" dirty="0"/>
              <a:t>a network whose addresses only have meaning to devices within that </a:t>
            </a:r>
            <a:r>
              <a:rPr lang="en-US" sz="2300" dirty="0" smtClean="0"/>
              <a:t>network)</a:t>
            </a:r>
          </a:p>
          <a:p>
            <a:r>
              <a:rPr lang="en-US" sz="2300" dirty="0" smtClean="0"/>
              <a:t>The </a:t>
            </a:r>
            <a:r>
              <a:rPr lang="en-US" sz="2300" dirty="0"/>
              <a:t>allowed address range </a:t>
            </a:r>
            <a:r>
              <a:rPr lang="en-US" sz="2300" dirty="0" smtClean="0"/>
              <a:t>is </a:t>
            </a:r>
            <a:r>
              <a:rPr lang="en-US" sz="2300" b="1" dirty="0" smtClean="0">
                <a:latin typeface="Courier New"/>
                <a:cs typeface="Courier New"/>
              </a:rPr>
              <a:t>10.0.0/24 </a:t>
            </a:r>
            <a:endParaRPr lang="en-US" sz="2300" b="1" dirty="0">
              <a:latin typeface="Courier New"/>
              <a:cs typeface="Courier New"/>
            </a:endParaRPr>
          </a:p>
          <a:p>
            <a:r>
              <a:rPr lang="en-US" sz="2300" dirty="0"/>
              <a:t>When </a:t>
            </a:r>
            <a:r>
              <a:rPr lang="en-US" sz="2300" dirty="0" smtClean="0"/>
              <a:t>packet </a:t>
            </a:r>
            <a:r>
              <a:rPr lang="en-US" sz="2300" dirty="0"/>
              <a:t>in </a:t>
            </a:r>
            <a:r>
              <a:rPr lang="en-US" sz="2300" dirty="0" smtClean="0"/>
              <a:t>private </a:t>
            </a:r>
            <a:r>
              <a:rPr lang="en-US" sz="2300" dirty="0"/>
              <a:t>network is routed out to </a:t>
            </a:r>
            <a:r>
              <a:rPr lang="en-US" sz="2300" dirty="0" smtClean="0"/>
              <a:t>Internet </a:t>
            </a:r>
            <a:r>
              <a:rPr lang="en-US" sz="2300" dirty="0"/>
              <a:t>at large, it is subject to </a:t>
            </a:r>
            <a:r>
              <a:rPr lang="en-US" sz="2300" dirty="0" smtClean="0"/>
              <a:t>NAT</a:t>
            </a:r>
          </a:p>
          <a:p>
            <a:r>
              <a:rPr lang="en-US" sz="2300" dirty="0"/>
              <a:t>S</a:t>
            </a:r>
            <a:r>
              <a:rPr lang="en-US" sz="2300" dirty="0" smtClean="0"/>
              <a:t>ame </a:t>
            </a:r>
            <a:r>
              <a:rPr lang="en-US" sz="2300" dirty="0"/>
              <a:t>things happens when </a:t>
            </a:r>
            <a:r>
              <a:rPr lang="en-US" sz="2300" dirty="0" smtClean="0"/>
              <a:t>packet from Internet </a:t>
            </a:r>
            <a:r>
              <a:rPr lang="en-US" sz="2300" dirty="0"/>
              <a:t>at large is routed to your machine </a:t>
            </a:r>
            <a:r>
              <a:rPr lang="en-US" sz="2300" dirty="0" smtClean="0"/>
              <a:t>in </a:t>
            </a:r>
            <a:r>
              <a:rPr lang="en-US" sz="2300" dirty="0"/>
              <a:t>private network; it is also subject to NAT, which would be the reverse of </a:t>
            </a:r>
            <a:r>
              <a:rPr lang="en-US" sz="2300" dirty="0" smtClean="0"/>
              <a:t>address </a:t>
            </a:r>
            <a:r>
              <a:rPr lang="en-US" sz="2300" dirty="0"/>
              <a:t>translation carried out for </a:t>
            </a:r>
            <a:r>
              <a:rPr lang="en-US" sz="2300" dirty="0" smtClean="0"/>
              <a:t>outgoing </a:t>
            </a:r>
            <a:r>
              <a:rPr lang="en-US" sz="2300" dirty="0"/>
              <a:t>packet </a:t>
            </a:r>
          </a:p>
        </p:txBody>
      </p:sp>
    </p:spTree>
    <p:extLst>
      <p:ext uri="{BB962C8B-B14F-4D97-AF65-F5344CB8AC3E}">
        <p14:creationId xmlns:p14="http://schemas.microsoft.com/office/powerpoint/2010/main" val="377879343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25" name="Rectangle 141"/>
          <p:cNvSpPr>
            <a:spLocks noGrp="1" noChangeArrowheads="1"/>
          </p:cNvSpPr>
          <p:nvPr>
            <p:ph type="title"/>
          </p:nvPr>
        </p:nvSpPr>
        <p:spPr>
          <a:xfrm>
            <a:off x="152400" y="230188"/>
            <a:ext cx="8763000" cy="908050"/>
          </a:xfrm>
        </p:spPr>
        <p:txBody>
          <a:bodyPr/>
          <a:lstStyle/>
          <a:p>
            <a:pPr>
              <a:defRPr/>
            </a:pPr>
            <a:r>
              <a:rPr lang="en-US" sz="4000" dirty="0"/>
              <a:t>NAT: </a:t>
            </a:r>
            <a:r>
              <a:rPr lang="en-US" sz="4000" dirty="0" smtClean="0"/>
              <a:t>Network Address Translation</a:t>
            </a:r>
            <a:endParaRPr lang="en-US" sz="4000" dirty="0"/>
          </a:p>
        </p:txBody>
      </p:sp>
      <p:grpSp>
        <p:nvGrpSpPr>
          <p:cNvPr id="2" name="Group 1"/>
          <p:cNvGrpSpPr/>
          <p:nvPr/>
        </p:nvGrpSpPr>
        <p:grpSpPr>
          <a:xfrm>
            <a:off x="0" y="1752600"/>
            <a:ext cx="9094788" cy="4930775"/>
            <a:chOff x="0" y="1374775"/>
            <a:chExt cx="9094788" cy="4930775"/>
          </a:xfrm>
        </p:grpSpPr>
        <p:sp>
          <p:nvSpPr>
            <p:cNvPr id="78851" name="Freeform 139"/>
            <p:cNvSpPr>
              <a:spLocks/>
            </p:cNvSpPr>
            <p:nvPr/>
          </p:nvSpPr>
          <p:spPr bwMode="auto">
            <a:xfrm>
              <a:off x="179388" y="3651250"/>
              <a:ext cx="4089400" cy="1355725"/>
            </a:xfrm>
            <a:custGeom>
              <a:avLst/>
              <a:gdLst>
                <a:gd name="T0" fmla="*/ 2147483647 w 2269"/>
                <a:gd name="T1" fmla="*/ 2147483647 h 854"/>
                <a:gd name="T2" fmla="*/ 2147483647 w 2269"/>
                <a:gd name="T3" fmla="*/ 2147483647 h 854"/>
                <a:gd name="T4" fmla="*/ 2147483647 w 2269"/>
                <a:gd name="T5" fmla="*/ 2147483647 h 854"/>
                <a:gd name="T6" fmla="*/ 2147483647 w 2269"/>
                <a:gd name="T7" fmla="*/ 2147483647 h 854"/>
                <a:gd name="T8" fmla="*/ 2147483647 w 2269"/>
                <a:gd name="T9" fmla="*/ 2147483647 h 854"/>
                <a:gd name="T10" fmla="*/ 2147483647 w 2269"/>
                <a:gd name="T11" fmla="*/ 2147483647 h 854"/>
                <a:gd name="T12" fmla="*/ 2147483647 w 2269"/>
                <a:gd name="T13" fmla="*/ 2147483647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69" h="854">
                  <a:moveTo>
                    <a:pt x="1888" y="285"/>
                  </a:moveTo>
                  <a:cubicBezTo>
                    <a:pt x="1622" y="258"/>
                    <a:pt x="723" y="317"/>
                    <a:pt x="418" y="283"/>
                  </a:cubicBezTo>
                  <a:cubicBezTo>
                    <a:pt x="113" y="249"/>
                    <a:pt x="120" y="0"/>
                    <a:pt x="60" y="83"/>
                  </a:cubicBezTo>
                  <a:cubicBezTo>
                    <a:pt x="0" y="166"/>
                    <a:pt x="8" y="708"/>
                    <a:pt x="60" y="781"/>
                  </a:cubicBezTo>
                  <a:cubicBezTo>
                    <a:pt x="112" y="854"/>
                    <a:pt x="48" y="575"/>
                    <a:pt x="374" y="519"/>
                  </a:cubicBezTo>
                  <a:cubicBezTo>
                    <a:pt x="700" y="463"/>
                    <a:pt x="1765" y="486"/>
                    <a:pt x="2017" y="447"/>
                  </a:cubicBezTo>
                  <a:cubicBezTo>
                    <a:pt x="2269" y="408"/>
                    <a:pt x="2110" y="319"/>
                    <a:pt x="1888" y="285"/>
                  </a:cubicBezTo>
                  <a:close/>
                </a:path>
              </a:pathLst>
            </a:custGeom>
            <a:gradFill rotWithShape="1">
              <a:gsLst>
                <a:gs pos="0">
                  <a:srgbClr val="FFFFFF">
                    <a:alpha val="98000"/>
                  </a:srgbClr>
                </a:gs>
                <a:gs pos="100000">
                  <a:srgbClr val="66CC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2" name="Freeform 29"/>
            <p:cNvSpPr>
              <a:spLocks/>
            </p:cNvSpPr>
            <p:nvPr/>
          </p:nvSpPr>
          <p:spPr bwMode="auto">
            <a:xfrm>
              <a:off x="4468813" y="2922588"/>
              <a:ext cx="3738562" cy="2697162"/>
            </a:xfrm>
            <a:custGeom>
              <a:avLst/>
              <a:gdLst>
                <a:gd name="T0" fmla="*/ 2147483647 w 2355"/>
                <a:gd name="T1" fmla="*/ 2147483647 h 1699"/>
                <a:gd name="T2" fmla="*/ 2147483647 w 2355"/>
                <a:gd name="T3" fmla="*/ 2147483647 h 1699"/>
                <a:gd name="T4" fmla="*/ 2147483647 w 2355"/>
                <a:gd name="T5" fmla="*/ 2147483647 h 1699"/>
                <a:gd name="T6" fmla="*/ 2147483647 w 2355"/>
                <a:gd name="T7" fmla="*/ 2147483647 h 1699"/>
                <a:gd name="T8" fmla="*/ 2147483647 w 2355"/>
                <a:gd name="T9" fmla="*/ 2147483647 h 1699"/>
                <a:gd name="T10" fmla="*/ 2147483647 w 2355"/>
                <a:gd name="T11" fmla="*/ 2147483647 h 1699"/>
                <a:gd name="T12" fmla="*/ 2147483647 w 2355"/>
                <a:gd name="T13" fmla="*/ 2147483647 h 1699"/>
                <a:gd name="T14" fmla="*/ 2147483647 w 2355"/>
                <a:gd name="T15" fmla="*/ 2147483647 h 1699"/>
                <a:gd name="T16" fmla="*/ 2147483647 w 2355"/>
                <a:gd name="T17" fmla="*/ 2147483647 h 1699"/>
                <a:gd name="T18" fmla="*/ 2147483647 w 2355"/>
                <a:gd name="T19" fmla="*/ 2147483647 h 1699"/>
                <a:gd name="T20" fmla="*/ 2147483647 w 2355"/>
                <a:gd name="T21" fmla="*/ 2147483647 h 169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355" h="1699">
                  <a:moveTo>
                    <a:pt x="349" y="761"/>
                  </a:moveTo>
                  <a:cubicBezTo>
                    <a:pt x="587" y="729"/>
                    <a:pt x="1414" y="820"/>
                    <a:pt x="1651" y="732"/>
                  </a:cubicBezTo>
                  <a:cubicBezTo>
                    <a:pt x="1888" y="644"/>
                    <a:pt x="1710" y="351"/>
                    <a:pt x="1773" y="230"/>
                  </a:cubicBezTo>
                  <a:cubicBezTo>
                    <a:pt x="1836" y="109"/>
                    <a:pt x="1947" y="16"/>
                    <a:pt x="2029" y="8"/>
                  </a:cubicBezTo>
                  <a:cubicBezTo>
                    <a:pt x="2111" y="0"/>
                    <a:pt x="2213" y="27"/>
                    <a:pt x="2267" y="183"/>
                  </a:cubicBezTo>
                  <a:cubicBezTo>
                    <a:pt x="2321" y="339"/>
                    <a:pt x="2355" y="707"/>
                    <a:pt x="2355" y="942"/>
                  </a:cubicBezTo>
                  <a:cubicBezTo>
                    <a:pt x="2355" y="1177"/>
                    <a:pt x="2353" y="1485"/>
                    <a:pt x="2267" y="1592"/>
                  </a:cubicBezTo>
                  <a:cubicBezTo>
                    <a:pt x="2181" y="1699"/>
                    <a:pt x="1939" y="1680"/>
                    <a:pt x="1840" y="1586"/>
                  </a:cubicBezTo>
                  <a:cubicBezTo>
                    <a:pt x="1741" y="1492"/>
                    <a:pt x="1940" y="1135"/>
                    <a:pt x="1670" y="1025"/>
                  </a:cubicBezTo>
                  <a:cubicBezTo>
                    <a:pt x="1400" y="915"/>
                    <a:pt x="440" y="967"/>
                    <a:pt x="220" y="923"/>
                  </a:cubicBezTo>
                  <a:cubicBezTo>
                    <a:pt x="0" y="879"/>
                    <a:pt x="127" y="795"/>
                    <a:pt x="349" y="761"/>
                  </a:cubicBezTo>
                  <a:close/>
                </a:path>
              </a:pathLst>
            </a:custGeom>
            <a:solidFill>
              <a:srgbClr val="66CC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398" name="Line 32"/>
            <p:cNvSpPr>
              <a:spLocks noChangeShapeType="1"/>
            </p:cNvSpPr>
            <p:nvPr/>
          </p:nvSpPr>
          <p:spPr bwMode="auto">
            <a:xfrm>
              <a:off x="4583113" y="4244975"/>
              <a:ext cx="604837"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00" name="Line 34"/>
            <p:cNvSpPr>
              <a:spLocks noChangeShapeType="1"/>
            </p:cNvSpPr>
            <p:nvPr/>
          </p:nvSpPr>
          <p:spPr bwMode="auto">
            <a:xfrm>
              <a:off x="7423150" y="3497263"/>
              <a:ext cx="133350" cy="635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01" name="Line 35"/>
            <p:cNvSpPr>
              <a:spLocks noChangeShapeType="1"/>
            </p:cNvSpPr>
            <p:nvPr/>
          </p:nvSpPr>
          <p:spPr bwMode="auto">
            <a:xfrm flipV="1">
              <a:off x="7429500" y="5002213"/>
              <a:ext cx="17145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02" name="Text Box 36"/>
            <p:cNvSpPr txBox="1">
              <a:spLocks noChangeArrowheads="1"/>
            </p:cNvSpPr>
            <p:nvPr/>
          </p:nvSpPr>
          <p:spPr bwMode="auto">
            <a:xfrm>
              <a:off x="8048625" y="3227388"/>
              <a:ext cx="9191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z="1600" smtClean="0">
                  <a:cs typeface="+mn-cs"/>
                </a:rPr>
                <a:t>10.0.0.1</a:t>
              </a:r>
            </a:p>
          </p:txBody>
        </p:sp>
        <p:sp>
          <p:nvSpPr>
            <p:cNvPr id="59403" name="Text Box 37"/>
            <p:cNvSpPr txBox="1">
              <a:spLocks noChangeArrowheads="1"/>
            </p:cNvSpPr>
            <p:nvPr/>
          </p:nvSpPr>
          <p:spPr bwMode="auto">
            <a:xfrm>
              <a:off x="8175625" y="3995738"/>
              <a:ext cx="9191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z="1600" smtClean="0">
                  <a:cs typeface="+mn-cs"/>
                </a:rPr>
                <a:t>10.0.0.2</a:t>
              </a:r>
            </a:p>
          </p:txBody>
        </p:sp>
        <p:sp>
          <p:nvSpPr>
            <p:cNvPr id="59404" name="Text Box 38"/>
            <p:cNvSpPr txBox="1">
              <a:spLocks noChangeArrowheads="1"/>
            </p:cNvSpPr>
            <p:nvPr/>
          </p:nvSpPr>
          <p:spPr bwMode="auto">
            <a:xfrm>
              <a:off x="8137525" y="4891088"/>
              <a:ext cx="9191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z="1600" smtClean="0">
                  <a:cs typeface="+mn-cs"/>
                </a:rPr>
                <a:t>10.0.0.3</a:t>
              </a:r>
            </a:p>
          </p:txBody>
        </p:sp>
        <p:grpSp>
          <p:nvGrpSpPr>
            <p:cNvPr id="233560" name="Group 88"/>
            <p:cNvGrpSpPr>
              <a:grpSpLocks/>
            </p:cNvGrpSpPr>
            <p:nvPr/>
          </p:nvGrpSpPr>
          <p:grpSpPr bwMode="auto">
            <a:xfrm>
              <a:off x="5630863" y="2855913"/>
              <a:ext cx="1871662" cy="1033462"/>
              <a:chOff x="3550" y="2055"/>
              <a:chExt cx="1179" cy="651"/>
            </a:xfrm>
          </p:grpSpPr>
          <p:grpSp>
            <p:nvGrpSpPr>
              <p:cNvPr id="78949" name="Group 50"/>
              <p:cNvGrpSpPr>
                <a:grpSpLocks/>
              </p:cNvGrpSpPr>
              <p:nvPr/>
            </p:nvGrpSpPr>
            <p:grpSpPr bwMode="auto">
              <a:xfrm>
                <a:off x="3550" y="2055"/>
                <a:ext cx="1179" cy="357"/>
                <a:chOff x="4381" y="786"/>
                <a:chExt cx="1108" cy="357"/>
              </a:xfrm>
            </p:grpSpPr>
            <p:sp>
              <p:nvSpPr>
                <p:cNvPr id="59499" name="Rectangle 40"/>
                <p:cNvSpPr>
                  <a:spLocks noChangeArrowheads="1"/>
                </p:cNvSpPr>
                <p:nvPr/>
              </p:nvSpPr>
              <p:spPr bwMode="auto">
                <a:xfrm>
                  <a:off x="4385" y="830"/>
                  <a:ext cx="1104" cy="25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9500" name="Text Box 39"/>
                <p:cNvSpPr txBox="1">
                  <a:spLocks noChangeArrowheads="1"/>
                </p:cNvSpPr>
                <p:nvPr/>
              </p:nvSpPr>
              <p:spPr bwMode="auto">
                <a:xfrm>
                  <a:off x="4381" y="813"/>
                  <a:ext cx="104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z="1200" smtClean="0">
                      <a:cs typeface="+mn-cs"/>
                    </a:rPr>
                    <a:t>S: 10.0.0.1, 3345</a:t>
                  </a:r>
                </a:p>
                <a:p>
                  <a:pPr>
                    <a:defRPr/>
                  </a:pPr>
                  <a:r>
                    <a:rPr lang="en-US" sz="1200" smtClean="0">
                      <a:cs typeface="+mn-cs"/>
                    </a:rPr>
                    <a:t>D: 128.119.40.186, 80</a:t>
                  </a:r>
                </a:p>
              </p:txBody>
            </p:sp>
            <p:grpSp>
              <p:nvGrpSpPr>
                <p:cNvPr id="78956" name="Group 44"/>
                <p:cNvGrpSpPr>
                  <a:grpSpLocks/>
                </p:cNvGrpSpPr>
                <p:nvPr/>
              </p:nvGrpSpPr>
              <p:grpSpPr bwMode="auto">
                <a:xfrm>
                  <a:off x="5394" y="786"/>
                  <a:ext cx="48" cy="99"/>
                  <a:chOff x="5508" y="1599"/>
                  <a:chExt cx="48" cy="99"/>
                </a:xfrm>
              </p:grpSpPr>
              <p:sp>
                <p:nvSpPr>
                  <p:cNvPr id="78961" name="Freeform 43"/>
                  <p:cNvSpPr>
                    <a:spLocks/>
                  </p:cNvSpPr>
                  <p:nvPr/>
                </p:nvSpPr>
                <p:spPr bwMode="auto">
                  <a:xfrm>
                    <a:off x="5508" y="1599"/>
                    <a:ext cx="48" cy="99"/>
                  </a:xfrm>
                  <a:custGeom>
                    <a:avLst/>
                    <a:gdLst>
                      <a:gd name="T0" fmla="*/ 21 w 48"/>
                      <a:gd name="T1" fmla="*/ 0 h 99"/>
                      <a:gd name="T2" fmla="*/ 0 w 48"/>
                      <a:gd name="T3" fmla="*/ 72 h 99"/>
                      <a:gd name="T4" fmla="*/ 27 w 48"/>
                      <a:gd name="T5" fmla="*/ 99 h 99"/>
                      <a:gd name="T6" fmla="*/ 48 w 48"/>
                      <a:gd name="T7" fmla="*/ 21 h 99"/>
                      <a:gd name="T8" fmla="*/ 21 w 48"/>
                      <a:gd name="T9" fmla="*/ 0 h 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 h="99">
                        <a:moveTo>
                          <a:pt x="21" y="0"/>
                        </a:moveTo>
                        <a:lnTo>
                          <a:pt x="0" y="72"/>
                        </a:lnTo>
                        <a:lnTo>
                          <a:pt x="27" y="99"/>
                        </a:lnTo>
                        <a:lnTo>
                          <a:pt x="48" y="21"/>
                        </a:lnTo>
                        <a:lnTo>
                          <a:pt x="21" y="0"/>
                        </a:lnTo>
                        <a:close/>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9507" name="Line 41"/>
                  <p:cNvSpPr>
                    <a:spLocks noChangeShapeType="1"/>
                  </p:cNvSpPr>
                  <p:nvPr/>
                </p:nvSpPr>
                <p:spPr bwMode="auto">
                  <a:xfrm flipH="1">
                    <a:off x="5512" y="1608"/>
                    <a:ext cx="22"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508" name="Line 42"/>
                  <p:cNvSpPr>
                    <a:spLocks noChangeShapeType="1"/>
                  </p:cNvSpPr>
                  <p:nvPr/>
                </p:nvSpPr>
                <p:spPr bwMode="auto">
                  <a:xfrm flipH="1">
                    <a:off x="5536" y="1620"/>
                    <a:ext cx="20"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grpSp>
              <p:nvGrpSpPr>
                <p:cNvPr id="78957" name="Group 45"/>
                <p:cNvGrpSpPr>
                  <a:grpSpLocks/>
                </p:cNvGrpSpPr>
                <p:nvPr/>
              </p:nvGrpSpPr>
              <p:grpSpPr bwMode="auto">
                <a:xfrm>
                  <a:off x="5382" y="1044"/>
                  <a:ext cx="48" cy="99"/>
                  <a:chOff x="5508" y="1599"/>
                  <a:chExt cx="48" cy="99"/>
                </a:xfrm>
              </p:grpSpPr>
              <p:sp>
                <p:nvSpPr>
                  <p:cNvPr id="78958" name="Freeform 46"/>
                  <p:cNvSpPr>
                    <a:spLocks/>
                  </p:cNvSpPr>
                  <p:nvPr/>
                </p:nvSpPr>
                <p:spPr bwMode="auto">
                  <a:xfrm>
                    <a:off x="5508" y="1599"/>
                    <a:ext cx="48" cy="99"/>
                  </a:xfrm>
                  <a:custGeom>
                    <a:avLst/>
                    <a:gdLst>
                      <a:gd name="T0" fmla="*/ 21 w 48"/>
                      <a:gd name="T1" fmla="*/ 0 h 99"/>
                      <a:gd name="T2" fmla="*/ 0 w 48"/>
                      <a:gd name="T3" fmla="*/ 72 h 99"/>
                      <a:gd name="T4" fmla="*/ 27 w 48"/>
                      <a:gd name="T5" fmla="*/ 99 h 99"/>
                      <a:gd name="T6" fmla="*/ 48 w 48"/>
                      <a:gd name="T7" fmla="*/ 21 h 99"/>
                      <a:gd name="T8" fmla="*/ 21 w 48"/>
                      <a:gd name="T9" fmla="*/ 0 h 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 h="99">
                        <a:moveTo>
                          <a:pt x="21" y="0"/>
                        </a:moveTo>
                        <a:lnTo>
                          <a:pt x="0" y="72"/>
                        </a:lnTo>
                        <a:lnTo>
                          <a:pt x="27" y="99"/>
                        </a:lnTo>
                        <a:lnTo>
                          <a:pt x="48" y="21"/>
                        </a:lnTo>
                        <a:lnTo>
                          <a:pt x="21" y="0"/>
                        </a:lnTo>
                        <a:close/>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9504" name="Line 47"/>
                  <p:cNvSpPr>
                    <a:spLocks noChangeShapeType="1"/>
                  </p:cNvSpPr>
                  <p:nvPr/>
                </p:nvSpPr>
                <p:spPr bwMode="auto">
                  <a:xfrm flipH="1">
                    <a:off x="5512" y="1608"/>
                    <a:ext cx="22"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505" name="Line 48"/>
                  <p:cNvSpPr>
                    <a:spLocks noChangeShapeType="1"/>
                  </p:cNvSpPr>
                  <p:nvPr/>
                </p:nvSpPr>
                <p:spPr bwMode="auto">
                  <a:xfrm flipH="1">
                    <a:off x="5536" y="1620"/>
                    <a:ext cx="20"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grpSp>
          <p:sp>
            <p:nvSpPr>
              <p:cNvPr id="78950" name="Freeform 51"/>
              <p:cNvSpPr>
                <a:spLocks/>
              </p:cNvSpPr>
              <p:nvPr/>
            </p:nvSpPr>
            <p:spPr bwMode="auto">
              <a:xfrm>
                <a:off x="3573" y="2364"/>
                <a:ext cx="564" cy="342"/>
              </a:xfrm>
              <a:custGeom>
                <a:avLst/>
                <a:gdLst>
                  <a:gd name="T0" fmla="*/ 0 w 417"/>
                  <a:gd name="T1" fmla="*/ 964 h 264"/>
                  <a:gd name="T2" fmla="*/ 1888 w 417"/>
                  <a:gd name="T3" fmla="*/ 964 h 264"/>
                  <a:gd name="T4" fmla="*/ 1888 w 417"/>
                  <a:gd name="T5" fmla="*/ 0 h 264"/>
                  <a:gd name="T6" fmla="*/ 0 60000 65536"/>
                  <a:gd name="T7" fmla="*/ 0 60000 65536"/>
                  <a:gd name="T8" fmla="*/ 0 60000 65536"/>
                </a:gdLst>
                <a:ahLst/>
                <a:cxnLst>
                  <a:cxn ang="T6">
                    <a:pos x="T0" y="T1"/>
                  </a:cxn>
                  <a:cxn ang="T7">
                    <a:pos x="T2" y="T3"/>
                  </a:cxn>
                  <a:cxn ang="T8">
                    <a:pos x="T4" y="T5"/>
                  </a:cxn>
                </a:cxnLst>
                <a:rect l="0" t="0" r="r" b="b"/>
                <a:pathLst>
                  <a:path w="417" h="264">
                    <a:moveTo>
                      <a:pt x="0" y="264"/>
                    </a:moveTo>
                    <a:lnTo>
                      <a:pt x="417" y="264"/>
                    </a:lnTo>
                    <a:lnTo>
                      <a:pt x="417" y="0"/>
                    </a:lnTo>
                  </a:path>
                </a:pathLst>
              </a:custGeom>
              <a:noFill/>
              <a:ln w="28575" cap="flat" cmpd="sng">
                <a:solidFill>
                  <a:schemeClr val="tx1"/>
                </a:solidFill>
                <a:prstDash val="solid"/>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nvGrpSpPr>
              <p:cNvPr id="78951" name="Group 87"/>
              <p:cNvGrpSpPr>
                <a:grpSpLocks/>
              </p:cNvGrpSpPr>
              <p:nvPr/>
            </p:nvGrpSpPr>
            <p:grpSpPr bwMode="auto">
              <a:xfrm>
                <a:off x="4032" y="2416"/>
                <a:ext cx="218" cy="231"/>
                <a:chOff x="5140" y="400"/>
                <a:chExt cx="218" cy="231"/>
              </a:xfrm>
            </p:grpSpPr>
            <p:sp>
              <p:nvSpPr>
                <p:cNvPr id="59497" name="Oval 86"/>
                <p:cNvSpPr>
                  <a:spLocks noChangeArrowheads="1"/>
                </p:cNvSpPr>
                <p:nvPr/>
              </p:nvSpPr>
              <p:spPr bwMode="auto">
                <a:xfrm>
                  <a:off x="5140" y="410"/>
                  <a:ext cx="218" cy="218"/>
                </a:xfrm>
                <a:prstGeom prst="ellipse">
                  <a:avLst/>
                </a:prstGeom>
                <a:solidFill>
                  <a:schemeClr val="bg1"/>
                </a:solidFill>
                <a:ln w="9525">
                  <a:solidFill>
                    <a:srgbClr val="CC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9498" name="Text Box 52"/>
                <p:cNvSpPr txBox="1">
                  <a:spLocks noChangeArrowheads="1"/>
                </p:cNvSpPr>
                <p:nvPr/>
              </p:nvSpPr>
              <p:spPr bwMode="auto">
                <a:xfrm>
                  <a:off x="5154" y="400"/>
                  <a:ext cx="19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mtClean="0">
                      <a:solidFill>
                        <a:srgbClr val="CC0000"/>
                      </a:solidFill>
                      <a:cs typeface="+mn-cs"/>
                    </a:rPr>
                    <a:t>1</a:t>
                  </a:r>
                </a:p>
              </p:txBody>
            </p:sp>
          </p:grpSp>
        </p:grpSp>
        <p:sp>
          <p:nvSpPr>
            <p:cNvPr id="59406" name="Text Box 54"/>
            <p:cNvSpPr txBox="1">
              <a:spLocks noChangeArrowheads="1"/>
            </p:cNvSpPr>
            <p:nvPr/>
          </p:nvSpPr>
          <p:spPr bwMode="auto">
            <a:xfrm>
              <a:off x="4533900" y="3817938"/>
              <a:ext cx="9191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z="1600" smtClean="0">
                  <a:cs typeface="+mn-cs"/>
                </a:rPr>
                <a:t>10.0.0.4</a:t>
              </a:r>
            </a:p>
          </p:txBody>
        </p:sp>
        <p:sp>
          <p:nvSpPr>
            <p:cNvPr id="59407" name="Line 55"/>
            <p:cNvSpPr>
              <a:spLocks noChangeShapeType="1"/>
            </p:cNvSpPr>
            <p:nvPr/>
          </p:nvSpPr>
          <p:spPr bwMode="auto">
            <a:xfrm flipH="1">
              <a:off x="4657725" y="4073525"/>
              <a:ext cx="85725" cy="12858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08" name="Text Box 56"/>
            <p:cNvSpPr txBox="1">
              <a:spLocks noChangeArrowheads="1"/>
            </p:cNvSpPr>
            <p:nvPr/>
          </p:nvSpPr>
          <p:spPr bwMode="auto">
            <a:xfrm>
              <a:off x="2695575" y="4375150"/>
              <a:ext cx="1257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z="1600" smtClean="0">
                  <a:cs typeface="+mn-cs"/>
                </a:rPr>
                <a:t>138.76.29.7</a:t>
              </a:r>
            </a:p>
          </p:txBody>
        </p:sp>
        <p:sp>
          <p:nvSpPr>
            <p:cNvPr id="59409" name="Line 57"/>
            <p:cNvSpPr>
              <a:spLocks noChangeShapeType="1"/>
            </p:cNvSpPr>
            <p:nvPr/>
          </p:nvSpPr>
          <p:spPr bwMode="auto">
            <a:xfrm flipH="1">
              <a:off x="3917950" y="4311650"/>
              <a:ext cx="85725" cy="128588"/>
            </a:xfrm>
            <a:prstGeom prst="line">
              <a:avLst/>
            </a:prstGeom>
            <a:noFill/>
            <a:ln w="1905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nvGrpSpPr>
            <p:cNvPr id="233531" name="Group 59"/>
            <p:cNvGrpSpPr>
              <a:grpSpLocks/>
            </p:cNvGrpSpPr>
            <p:nvPr/>
          </p:nvGrpSpPr>
          <p:grpSpPr bwMode="auto">
            <a:xfrm>
              <a:off x="6469063" y="1570038"/>
              <a:ext cx="2433637" cy="1389062"/>
              <a:chOff x="3944" y="989"/>
              <a:chExt cx="1533" cy="875"/>
            </a:xfrm>
          </p:grpSpPr>
          <p:sp>
            <p:nvSpPr>
              <p:cNvPr id="59492" name="Text Box 53"/>
              <p:cNvSpPr txBox="1">
                <a:spLocks noChangeArrowheads="1"/>
              </p:cNvSpPr>
              <p:nvPr/>
            </p:nvSpPr>
            <p:spPr bwMode="auto">
              <a:xfrm>
                <a:off x="4121" y="989"/>
                <a:ext cx="1356" cy="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nSpc>
                    <a:spcPct val="85000"/>
                  </a:lnSpc>
                  <a:defRPr/>
                </a:pPr>
                <a:r>
                  <a:rPr lang="en-US" b="1" i="1" smtClean="0">
                    <a:solidFill>
                      <a:srgbClr val="CC0000"/>
                    </a:solidFill>
                    <a:cs typeface="+mn-cs"/>
                  </a:rPr>
                  <a:t>1:</a:t>
                </a:r>
                <a:r>
                  <a:rPr lang="en-US" smtClean="0">
                    <a:solidFill>
                      <a:srgbClr val="FF0000"/>
                    </a:solidFill>
                    <a:cs typeface="+mn-cs"/>
                  </a:rPr>
                  <a:t> </a:t>
                </a:r>
                <a:r>
                  <a:rPr lang="en-US" smtClean="0">
                    <a:solidFill>
                      <a:srgbClr val="000099"/>
                    </a:solidFill>
                    <a:cs typeface="+mn-cs"/>
                  </a:rPr>
                  <a:t>host 10.0.0.1 </a:t>
                </a:r>
              </a:p>
              <a:p>
                <a:pPr>
                  <a:lnSpc>
                    <a:spcPct val="85000"/>
                  </a:lnSpc>
                  <a:defRPr/>
                </a:pPr>
                <a:r>
                  <a:rPr lang="en-US" smtClean="0">
                    <a:solidFill>
                      <a:srgbClr val="000099"/>
                    </a:solidFill>
                    <a:cs typeface="+mn-cs"/>
                  </a:rPr>
                  <a:t>sends datagram to </a:t>
                </a:r>
              </a:p>
              <a:p>
                <a:pPr>
                  <a:lnSpc>
                    <a:spcPct val="85000"/>
                  </a:lnSpc>
                  <a:defRPr/>
                </a:pPr>
                <a:r>
                  <a:rPr lang="en-US" smtClean="0">
                    <a:solidFill>
                      <a:srgbClr val="000099"/>
                    </a:solidFill>
                    <a:cs typeface="+mn-cs"/>
                  </a:rPr>
                  <a:t>128.119.40.186, 80</a:t>
                </a:r>
              </a:p>
            </p:txBody>
          </p:sp>
          <p:sp>
            <p:nvSpPr>
              <p:cNvPr id="59493" name="Line 58"/>
              <p:cNvSpPr>
                <a:spLocks noChangeShapeType="1"/>
              </p:cNvSpPr>
              <p:nvPr/>
            </p:nvSpPr>
            <p:spPr bwMode="auto">
              <a:xfrm flipH="1">
                <a:off x="3944" y="1105"/>
                <a:ext cx="197" cy="759"/>
              </a:xfrm>
              <a:prstGeom prst="line">
                <a:avLst/>
              </a:prstGeom>
              <a:noFill/>
              <a:ln w="1270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sp>
          <p:nvSpPr>
            <p:cNvPr id="78865" name="Freeform 67"/>
            <p:cNvSpPr>
              <a:spLocks/>
            </p:cNvSpPr>
            <p:nvPr/>
          </p:nvSpPr>
          <p:spPr bwMode="auto">
            <a:xfrm>
              <a:off x="2344738" y="2627313"/>
              <a:ext cx="3862387" cy="1531937"/>
            </a:xfrm>
            <a:custGeom>
              <a:avLst/>
              <a:gdLst>
                <a:gd name="T0" fmla="*/ 0 w 2433"/>
                <a:gd name="T1" fmla="*/ 2147483647 h 965"/>
                <a:gd name="T2" fmla="*/ 2147483647 w 2433"/>
                <a:gd name="T3" fmla="*/ 2147483647 h 965"/>
                <a:gd name="T4" fmla="*/ 2147483647 w 2433"/>
                <a:gd name="T5" fmla="*/ 2147483647 h 965"/>
                <a:gd name="T6" fmla="*/ 2147483647 w 2433"/>
                <a:gd name="T7" fmla="*/ 2147483647 h 965"/>
                <a:gd name="T8" fmla="*/ 2147483647 w 2433"/>
                <a:gd name="T9" fmla="*/ 2147483647 h 965"/>
                <a:gd name="T10" fmla="*/ 2147483647 w 2433"/>
                <a:gd name="T11" fmla="*/ 2147483647 h 965"/>
                <a:gd name="T12" fmla="*/ 0 w 2433"/>
                <a:gd name="T13" fmla="*/ 2147483647 h 96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433" h="965">
                  <a:moveTo>
                    <a:pt x="0" y="64"/>
                  </a:moveTo>
                  <a:cubicBezTo>
                    <a:pt x="0" y="64"/>
                    <a:pt x="2079" y="0"/>
                    <a:pt x="2352" y="64"/>
                  </a:cubicBezTo>
                  <a:cubicBezTo>
                    <a:pt x="2433" y="57"/>
                    <a:pt x="1814" y="309"/>
                    <a:pt x="1640" y="450"/>
                  </a:cubicBezTo>
                  <a:cubicBezTo>
                    <a:pt x="1466" y="591"/>
                    <a:pt x="1383" y="888"/>
                    <a:pt x="1308" y="965"/>
                  </a:cubicBezTo>
                  <a:lnTo>
                    <a:pt x="1159" y="965"/>
                  </a:lnTo>
                  <a:cubicBezTo>
                    <a:pt x="1078" y="870"/>
                    <a:pt x="1013" y="546"/>
                    <a:pt x="820" y="396"/>
                  </a:cubicBezTo>
                  <a:cubicBezTo>
                    <a:pt x="583" y="207"/>
                    <a:pt x="189" y="142"/>
                    <a:pt x="0" y="64"/>
                  </a:cubicBezTo>
                  <a:close/>
                </a:path>
              </a:pathLst>
            </a:custGeom>
            <a:gradFill rotWithShape="1">
              <a:gsLst>
                <a:gs pos="0">
                  <a:schemeClr val="hlink"/>
                </a:gs>
                <a:gs pos="100000">
                  <a:schemeClr val="bg1"/>
                </a:gs>
              </a:gsLst>
              <a:lin ang="5400000" scaled="1"/>
            </a:gradFill>
            <a:ln w="3175" cap="flat" cmpd="sng">
              <a:solidFill>
                <a:schemeClr val="hlink"/>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9412" name="Rectangle 62"/>
            <p:cNvSpPr>
              <a:spLocks noChangeArrowheads="1"/>
            </p:cNvSpPr>
            <p:nvPr/>
          </p:nvSpPr>
          <p:spPr bwMode="auto">
            <a:xfrm>
              <a:off x="2344738" y="1374775"/>
              <a:ext cx="3784600" cy="13541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9413" name="Text Box 60"/>
            <p:cNvSpPr txBox="1">
              <a:spLocks noChangeArrowheads="1"/>
            </p:cNvSpPr>
            <p:nvPr/>
          </p:nvSpPr>
          <p:spPr bwMode="auto">
            <a:xfrm>
              <a:off x="2386013" y="1419225"/>
              <a:ext cx="36766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defRPr/>
              </a:pPr>
              <a:r>
                <a:rPr lang="en-US" smtClean="0">
                  <a:cs typeface="+mn-cs"/>
                </a:rPr>
                <a:t>NAT translation table</a:t>
              </a:r>
            </a:p>
            <a:p>
              <a:pPr algn="ctr">
                <a:defRPr/>
              </a:pPr>
              <a:r>
                <a:rPr lang="en-US" smtClean="0">
                  <a:cs typeface="+mn-cs"/>
                </a:rPr>
                <a:t>WAN side addr        LAN side addr</a:t>
              </a:r>
            </a:p>
          </p:txBody>
        </p:sp>
        <p:sp>
          <p:nvSpPr>
            <p:cNvPr id="59414" name="Line 63"/>
            <p:cNvSpPr>
              <a:spLocks noChangeShapeType="1"/>
            </p:cNvSpPr>
            <p:nvPr/>
          </p:nvSpPr>
          <p:spPr bwMode="auto">
            <a:xfrm flipV="1">
              <a:off x="2344738" y="1747838"/>
              <a:ext cx="3790950" cy="111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15" name="Line 64"/>
            <p:cNvSpPr>
              <a:spLocks noChangeShapeType="1"/>
            </p:cNvSpPr>
            <p:nvPr/>
          </p:nvSpPr>
          <p:spPr bwMode="auto">
            <a:xfrm flipV="1">
              <a:off x="2359025" y="2025650"/>
              <a:ext cx="3749675" cy="11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16" name="Line 65"/>
            <p:cNvSpPr>
              <a:spLocks noChangeShapeType="1"/>
            </p:cNvSpPr>
            <p:nvPr/>
          </p:nvSpPr>
          <p:spPr bwMode="auto">
            <a:xfrm>
              <a:off x="4468813" y="1770063"/>
              <a:ext cx="3175" cy="9556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33533" name="Text Box 61"/>
            <p:cNvSpPr txBox="1">
              <a:spLocks noChangeArrowheads="1"/>
            </p:cNvSpPr>
            <p:nvPr/>
          </p:nvSpPr>
          <p:spPr bwMode="auto">
            <a:xfrm>
              <a:off x="2401888" y="2044700"/>
              <a:ext cx="3702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defRPr/>
              </a:pPr>
              <a:r>
                <a:rPr lang="en-US" smtClean="0">
                  <a:solidFill>
                    <a:srgbClr val="CC0000"/>
                  </a:solidFill>
                  <a:cs typeface="+mn-cs"/>
                </a:rPr>
                <a:t>138.76.29.7, 5001   10.0.0.1, 3345</a:t>
              </a:r>
            </a:p>
            <a:p>
              <a:pPr algn="ctr">
                <a:defRPr/>
              </a:pPr>
              <a:r>
                <a:rPr lang="en-US" smtClean="0">
                  <a:cs typeface="+mn-cs"/>
                </a:rPr>
                <a:t>……                                         ……</a:t>
              </a:r>
            </a:p>
          </p:txBody>
        </p:sp>
        <p:grpSp>
          <p:nvGrpSpPr>
            <p:cNvPr id="233607" name="Group 135"/>
            <p:cNvGrpSpPr>
              <a:grpSpLocks/>
            </p:cNvGrpSpPr>
            <p:nvPr/>
          </p:nvGrpSpPr>
          <p:grpSpPr bwMode="auto">
            <a:xfrm>
              <a:off x="4765675" y="3435350"/>
              <a:ext cx="2784475" cy="1631950"/>
              <a:chOff x="3002" y="2417"/>
              <a:chExt cx="1754" cy="1028"/>
            </a:xfrm>
          </p:grpSpPr>
          <p:sp>
            <p:nvSpPr>
              <p:cNvPr id="59478" name="Rectangle 91"/>
              <p:cNvSpPr>
                <a:spLocks noChangeArrowheads="1"/>
              </p:cNvSpPr>
              <p:nvPr/>
            </p:nvSpPr>
            <p:spPr bwMode="auto">
              <a:xfrm>
                <a:off x="3002" y="3051"/>
                <a:ext cx="1175" cy="25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9479" name="Text Box 92"/>
              <p:cNvSpPr txBox="1">
                <a:spLocks noChangeArrowheads="1"/>
              </p:cNvSpPr>
              <p:nvPr/>
            </p:nvSpPr>
            <p:spPr bwMode="auto">
              <a:xfrm>
                <a:off x="3104" y="3042"/>
                <a:ext cx="111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z="1200" smtClean="0">
                    <a:cs typeface="+mn-cs"/>
                  </a:rPr>
                  <a:t>S: 128.119.40.186, 80 </a:t>
                </a:r>
              </a:p>
              <a:p>
                <a:pPr>
                  <a:defRPr/>
                </a:pPr>
                <a:r>
                  <a:rPr lang="en-US" sz="1200" smtClean="0">
                    <a:cs typeface="+mn-cs"/>
                  </a:rPr>
                  <a:t>D: 10.0.0.1, 3345</a:t>
                </a:r>
              </a:p>
              <a:p>
                <a:pPr>
                  <a:defRPr/>
                </a:pPr>
                <a:endParaRPr lang="en-US" sz="1200" smtClean="0">
                  <a:cs typeface="+mn-cs"/>
                </a:endParaRPr>
              </a:p>
            </p:txBody>
          </p:sp>
          <p:grpSp>
            <p:nvGrpSpPr>
              <p:cNvPr id="78935" name="Group 93"/>
              <p:cNvGrpSpPr>
                <a:grpSpLocks/>
              </p:cNvGrpSpPr>
              <p:nvPr/>
            </p:nvGrpSpPr>
            <p:grpSpPr bwMode="auto">
              <a:xfrm>
                <a:off x="3054" y="3007"/>
                <a:ext cx="51" cy="99"/>
                <a:chOff x="5508" y="1599"/>
                <a:chExt cx="48" cy="99"/>
              </a:xfrm>
            </p:grpSpPr>
            <p:sp>
              <p:nvSpPr>
                <p:cNvPr id="78944" name="Freeform 94"/>
                <p:cNvSpPr>
                  <a:spLocks/>
                </p:cNvSpPr>
                <p:nvPr/>
              </p:nvSpPr>
              <p:spPr bwMode="auto">
                <a:xfrm>
                  <a:off x="5508" y="1599"/>
                  <a:ext cx="48" cy="99"/>
                </a:xfrm>
                <a:custGeom>
                  <a:avLst/>
                  <a:gdLst>
                    <a:gd name="T0" fmla="*/ 21 w 48"/>
                    <a:gd name="T1" fmla="*/ 0 h 99"/>
                    <a:gd name="T2" fmla="*/ 0 w 48"/>
                    <a:gd name="T3" fmla="*/ 72 h 99"/>
                    <a:gd name="T4" fmla="*/ 27 w 48"/>
                    <a:gd name="T5" fmla="*/ 99 h 99"/>
                    <a:gd name="T6" fmla="*/ 48 w 48"/>
                    <a:gd name="T7" fmla="*/ 21 h 99"/>
                    <a:gd name="T8" fmla="*/ 21 w 48"/>
                    <a:gd name="T9" fmla="*/ 0 h 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 h="99">
                      <a:moveTo>
                        <a:pt x="21" y="0"/>
                      </a:moveTo>
                      <a:lnTo>
                        <a:pt x="0" y="72"/>
                      </a:lnTo>
                      <a:lnTo>
                        <a:pt x="27" y="99"/>
                      </a:lnTo>
                      <a:lnTo>
                        <a:pt x="48" y="21"/>
                      </a:lnTo>
                      <a:lnTo>
                        <a:pt x="21" y="0"/>
                      </a:lnTo>
                      <a:close/>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9490" name="Line 95"/>
                <p:cNvSpPr>
                  <a:spLocks noChangeShapeType="1"/>
                </p:cNvSpPr>
                <p:nvPr/>
              </p:nvSpPr>
              <p:spPr bwMode="auto">
                <a:xfrm flipH="1">
                  <a:off x="5512" y="1608"/>
                  <a:ext cx="22"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91" name="Line 96"/>
                <p:cNvSpPr>
                  <a:spLocks noChangeShapeType="1"/>
                </p:cNvSpPr>
                <p:nvPr/>
              </p:nvSpPr>
              <p:spPr bwMode="auto">
                <a:xfrm flipH="1">
                  <a:off x="5536" y="1620"/>
                  <a:ext cx="20"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grpSp>
            <p:nvGrpSpPr>
              <p:cNvPr id="78936" name="Group 97"/>
              <p:cNvGrpSpPr>
                <a:grpSpLocks/>
              </p:cNvGrpSpPr>
              <p:nvPr/>
            </p:nvGrpSpPr>
            <p:grpSpPr bwMode="auto">
              <a:xfrm>
                <a:off x="3059" y="3248"/>
                <a:ext cx="51" cy="99"/>
                <a:chOff x="5508" y="1599"/>
                <a:chExt cx="48" cy="99"/>
              </a:xfrm>
            </p:grpSpPr>
            <p:sp>
              <p:nvSpPr>
                <p:cNvPr id="78941" name="Freeform 98"/>
                <p:cNvSpPr>
                  <a:spLocks/>
                </p:cNvSpPr>
                <p:nvPr/>
              </p:nvSpPr>
              <p:spPr bwMode="auto">
                <a:xfrm>
                  <a:off x="5508" y="1599"/>
                  <a:ext cx="48" cy="99"/>
                </a:xfrm>
                <a:custGeom>
                  <a:avLst/>
                  <a:gdLst>
                    <a:gd name="T0" fmla="*/ 21 w 48"/>
                    <a:gd name="T1" fmla="*/ 0 h 99"/>
                    <a:gd name="T2" fmla="*/ 0 w 48"/>
                    <a:gd name="T3" fmla="*/ 72 h 99"/>
                    <a:gd name="T4" fmla="*/ 27 w 48"/>
                    <a:gd name="T5" fmla="*/ 99 h 99"/>
                    <a:gd name="T6" fmla="*/ 48 w 48"/>
                    <a:gd name="T7" fmla="*/ 21 h 99"/>
                    <a:gd name="T8" fmla="*/ 21 w 48"/>
                    <a:gd name="T9" fmla="*/ 0 h 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 h="99">
                      <a:moveTo>
                        <a:pt x="21" y="0"/>
                      </a:moveTo>
                      <a:lnTo>
                        <a:pt x="0" y="72"/>
                      </a:lnTo>
                      <a:lnTo>
                        <a:pt x="27" y="99"/>
                      </a:lnTo>
                      <a:lnTo>
                        <a:pt x="48" y="21"/>
                      </a:lnTo>
                      <a:lnTo>
                        <a:pt x="21" y="0"/>
                      </a:lnTo>
                      <a:close/>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9487" name="Line 99"/>
                <p:cNvSpPr>
                  <a:spLocks noChangeShapeType="1"/>
                </p:cNvSpPr>
                <p:nvPr/>
              </p:nvSpPr>
              <p:spPr bwMode="auto">
                <a:xfrm flipH="1">
                  <a:off x="5512" y="1608"/>
                  <a:ext cx="22"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88" name="Line 100"/>
                <p:cNvSpPr>
                  <a:spLocks noChangeShapeType="1"/>
                </p:cNvSpPr>
                <p:nvPr/>
              </p:nvSpPr>
              <p:spPr bwMode="auto">
                <a:xfrm flipH="1">
                  <a:off x="5536" y="1620"/>
                  <a:ext cx="20"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sp>
            <p:nvSpPr>
              <p:cNvPr id="78937" name="Freeform 101"/>
              <p:cNvSpPr>
                <a:spLocks/>
              </p:cNvSpPr>
              <p:nvPr/>
            </p:nvSpPr>
            <p:spPr bwMode="auto">
              <a:xfrm>
                <a:off x="4179" y="2417"/>
                <a:ext cx="577" cy="768"/>
              </a:xfrm>
              <a:custGeom>
                <a:avLst/>
                <a:gdLst>
                  <a:gd name="T0" fmla="*/ 577 w 577"/>
                  <a:gd name="T1" fmla="*/ 0 h 768"/>
                  <a:gd name="T2" fmla="*/ 342 w 577"/>
                  <a:gd name="T3" fmla="*/ 0 h 768"/>
                  <a:gd name="T4" fmla="*/ 342 w 577"/>
                  <a:gd name="T5" fmla="*/ 768 h 768"/>
                  <a:gd name="T6" fmla="*/ 0 w 577"/>
                  <a:gd name="T7" fmla="*/ 760 h 76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7" h="768">
                    <a:moveTo>
                      <a:pt x="577" y="0"/>
                    </a:moveTo>
                    <a:lnTo>
                      <a:pt x="342" y="0"/>
                    </a:lnTo>
                    <a:lnTo>
                      <a:pt x="342" y="768"/>
                    </a:lnTo>
                    <a:lnTo>
                      <a:pt x="0" y="760"/>
                    </a:lnTo>
                  </a:path>
                </a:pathLst>
              </a:custGeom>
              <a:noFill/>
              <a:ln w="28575" cap="flat" cmpd="sng">
                <a:solidFill>
                  <a:schemeClr val="tx1"/>
                </a:solidFill>
                <a:prstDash val="solid"/>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nvGrpSpPr>
              <p:cNvPr id="78938" name="Group 102"/>
              <p:cNvGrpSpPr>
                <a:grpSpLocks/>
              </p:cNvGrpSpPr>
              <p:nvPr/>
            </p:nvGrpSpPr>
            <p:grpSpPr bwMode="auto">
              <a:xfrm>
                <a:off x="4240" y="3061"/>
                <a:ext cx="218" cy="231"/>
                <a:chOff x="5140" y="400"/>
                <a:chExt cx="218" cy="231"/>
              </a:xfrm>
            </p:grpSpPr>
            <p:sp>
              <p:nvSpPr>
                <p:cNvPr id="59484" name="Oval 103"/>
                <p:cNvSpPr>
                  <a:spLocks noChangeArrowheads="1"/>
                </p:cNvSpPr>
                <p:nvPr/>
              </p:nvSpPr>
              <p:spPr bwMode="auto">
                <a:xfrm>
                  <a:off x="5140" y="410"/>
                  <a:ext cx="218" cy="218"/>
                </a:xfrm>
                <a:prstGeom prst="ellipse">
                  <a:avLst/>
                </a:prstGeom>
                <a:solidFill>
                  <a:schemeClr val="bg1"/>
                </a:solidFill>
                <a:ln w="9525">
                  <a:solidFill>
                    <a:srgbClr val="CC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9485" name="Text Box 104"/>
                <p:cNvSpPr txBox="1">
                  <a:spLocks noChangeArrowheads="1"/>
                </p:cNvSpPr>
                <p:nvPr/>
              </p:nvSpPr>
              <p:spPr bwMode="auto">
                <a:xfrm>
                  <a:off x="5154" y="400"/>
                  <a:ext cx="19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mtClean="0">
                      <a:solidFill>
                        <a:srgbClr val="CC0000"/>
                      </a:solidFill>
                      <a:cs typeface="+mn-cs"/>
                    </a:rPr>
                    <a:t>4</a:t>
                  </a:r>
                </a:p>
              </p:txBody>
            </p:sp>
          </p:grpSp>
        </p:grpSp>
        <p:grpSp>
          <p:nvGrpSpPr>
            <p:cNvPr id="233580" name="Group 108"/>
            <p:cNvGrpSpPr>
              <a:grpSpLocks/>
            </p:cNvGrpSpPr>
            <p:nvPr/>
          </p:nvGrpSpPr>
          <p:grpSpPr bwMode="auto">
            <a:xfrm>
              <a:off x="1531938" y="3652838"/>
              <a:ext cx="2497137" cy="566737"/>
              <a:chOff x="1026" y="3559"/>
              <a:chExt cx="1573" cy="357"/>
            </a:xfrm>
          </p:grpSpPr>
          <p:grpSp>
            <p:nvGrpSpPr>
              <p:cNvPr id="78918" name="Group 68"/>
              <p:cNvGrpSpPr>
                <a:grpSpLocks/>
              </p:cNvGrpSpPr>
              <p:nvPr/>
            </p:nvGrpSpPr>
            <p:grpSpPr bwMode="auto">
              <a:xfrm>
                <a:off x="1412" y="3559"/>
                <a:ext cx="1187" cy="357"/>
                <a:chOff x="4381" y="786"/>
                <a:chExt cx="1108" cy="357"/>
              </a:xfrm>
            </p:grpSpPr>
            <p:sp>
              <p:nvSpPr>
                <p:cNvPr id="59468" name="Rectangle 69"/>
                <p:cNvSpPr>
                  <a:spLocks noChangeArrowheads="1"/>
                </p:cNvSpPr>
                <p:nvPr/>
              </p:nvSpPr>
              <p:spPr bwMode="auto">
                <a:xfrm>
                  <a:off x="4385" y="830"/>
                  <a:ext cx="1104" cy="25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9469" name="Text Box 70"/>
                <p:cNvSpPr txBox="1">
                  <a:spLocks noChangeArrowheads="1"/>
                </p:cNvSpPr>
                <p:nvPr/>
              </p:nvSpPr>
              <p:spPr bwMode="auto">
                <a:xfrm>
                  <a:off x="4381" y="813"/>
                  <a:ext cx="104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z="1200" smtClean="0">
                      <a:cs typeface="+mn-cs"/>
                    </a:rPr>
                    <a:t>S: 138.76.29.7, 5001</a:t>
                  </a:r>
                </a:p>
                <a:p>
                  <a:pPr>
                    <a:defRPr/>
                  </a:pPr>
                  <a:r>
                    <a:rPr lang="en-US" sz="1200" smtClean="0">
                      <a:cs typeface="+mn-cs"/>
                    </a:rPr>
                    <a:t>D: 128.119.40.186, 80</a:t>
                  </a:r>
                </a:p>
              </p:txBody>
            </p:sp>
            <p:grpSp>
              <p:nvGrpSpPr>
                <p:cNvPr id="78925" name="Group 71"/>
                <p:cNvGrpSpPr>
                  <a:grpSpLocks/>
                </p:cNvGrpSpPr>
                <p:nvPr/>
              </p:nvGrpSpPr>
              <p:grpSpPr bwMode="auto">
                <a:xfrm>
                  <a:off x="5394" y="786"/>
                  <a:ext cx="48" cy="99"/>
                  <a:chOff x="5508" y="1599"/>
                  <a:chExt cx="48" cy="99"/>
                </a:xfrm>
              </p:grpSpPr>
              <p:sp>
                <p:nvSpPr>
                  <p:cNvPr id="78930" name="Freeform 72"/>
                  <p:cNvSpPr>
                    <a:spLocks/>
                  </p:cNvSpPr>
                  <p:nvPr/>
                </p:nvSpPr>
                <p:spPr bwMode="auto">
                  <a:xfrm>
                    <a:off x="5508" y="1599"/>
                    <a:ext cx="48" cy="99"/>
                  </a:xfrm>
                  <a:custGeom>
                    <a:avLst/>
                    <a:gdLst>
                      <a:gd name="T0" fmla="*/ 21 w 48"/>
                      <a:gd name="T1" fmla="*/ 0 h 99"/>
                      <a:gd name="T2" fmla="*/ 0 w 48"/>
                      <a:gd name="T3" fmla="*/ 72 h 99"/>
                      <a:gd name="T4" fmla="*/ 27 w 48"/>
                      <a:gd name="T5" fmla="*/ 99 h 99"/>
                      <a:gd name="T6" fmla="*/ 48 w 48"/>
                      <a:gd name="T7" fmla="*/ 21 h 99"/>
                      <a:gd name="T8" fmla="*/ 21 w 48"/>
                      <a:gd name="T9" fmla="*/ 0 h 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 h="99">
                        <a:moveTo>
                          <a:pt x="21" y="0"/>
                        </a:moveTo>
                        <a:lnTo>
                          <a:pt x="0" y="72"/>
                        </a:lnTo>
                        <a:lnTo>
                          <a:pt x="27" y="99"/>
                        </a:lnTo>
                        <a:lnTo>
                          <a:pt x="48" y="21"/>
                        </a:lnTo>
                        <a:lnTo>
                          <a:pt x="21" y="0"/>
                        </a:lnTo>
                        <a:close/>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9476" name="Line 73"/>
                  <p:cNvSpPr>
                    <a:spLocks noChangeShapeType="1"/>
                  </p:cNvSpPr>
                  <p:nvPr/>
                </p:nvSpPr>
                <p:spPr bwMode="auto">
                  <a:xfrm flipH="1">
                    <a:off x="5512" y="1608"/>
                    <a:ext cx="21"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77" name="Line 74"/>
                  <p:cNvSpPr>
                    <a:spLocks noChangeShapeType="1"/>
                  </p:cNvSpPr>
                  <p:nvPr/>
                </p:nvSpPr>
                <p:spPr bwMode="auto">
                  <a:xfrm flipH="1">
                    <a:off x="5536" y="1620"/>
                    <a:ext cx="21"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grpSp>
              <p:nvGrpSpPr>
                <p:cNvPr id="78926" name="Group 75"/>
                <p:cNvGrpSpPr>
                  <a:grpSpLocks/>
                </p:cNvGrpSpPr>
                <p:nvPr/>
              </p:nvGrpSpPr>
              <p:grpSpPr bwMode="auto">
                <a:xfrm>
                  <a:off x="5382" y="1044"/>
                  <a:ext cx="48" cy="99"/>
                  <a:chOff x="5508" y="1599"/>
                  <a:chExt cx="48" cy="99"/>
                </a:xfrm>
              </p:grpSpPr>
              <p:sp>
                <p:nvSpPr>
                  <p:cNvPr id="78927" name="Freeform 76"/>
                  <p:cNvSpPr>
                    <a:spLocks/>
                  </p:cNvSpPr>
                  <p:nvPr/>
                </p:nvSpPr>
                <p:spPr bwMode="auto">
                  <a:xfrm>
                    <a:off x="5508" y="1599"/>
                    <a:ext cx="48" cy="99"/>
                  </a:xfrm>
                  <a:custGeom>
                    <a:avLst/>
                    <a:gdLst>
                      <a:gd name="T0" fmla="*/ 21 w 48"/>
                      <a:gd name="T1" fmla="*/ 0 h 99"/>
                      <a:gd name="T2" fmla="*/ 0 w 48"/>
                      <a:gd name="T3" fmla="*/ 72 h 99"/>
                      <a:gd name="T4" fmla="*/ 27 w 48"/>
                      <a:gd name="T5" fmla="*/ 99 h 99"/>
                      <a:gd name="T6" fmla="*/ 48 w 48"/>
                      <a:gd name="T7" fmla="*/ 21 h 99"/>
                      <a:gd name="T8" fmla="*/ 21 w 48"/>
                      <a:gd name="T9" fmla="*/ 0 h 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 h="99">
                        <a:moveTo>
                          <a:pt x="21" y="0"/>
                        </a:moveTo>
                        <a:lnTo>
                          <a:pt x="0" y="72"/>
                        </a:lnTo>
                        <a:lnTo>
                          <a:pt x="27" y="99"/>
                        </a:lnTo>
                        <a:lnTo>
                          <a:pt x="48" y="21"/>
                        </a:lnTo>
                        <a:lnTo>
                          <a:pt x="21" y="0"/>
                        </a:lnTo>
                        <a:close/>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9473" name="Line 77"/>
                  <p:cNvSpPr>
                    <a:spLocks noChangeShapeType="1"/>
                  </p:cNvSpPr>
                  <p:nvPr/>
                </p:nvSpPr>
                <p:spPr bwMode="auto">
                  <a:xfrm flipH="1">
                    <a:off x="5510" y="1608"/>
                    <a:ext cx="21"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74" name="Line 78"/>
                  <p:cNvSpPr>
                    <a:spLocks noChangeShapeType="1"/>
                  </p:cNvSpPr>
                  <p:nvPr/>
                </p:nvSpPr>
                <p:spPr bwMode="auto">
                  <a:xfrm flipH="1">
                    <a:off x="5536" y="1620"/>
                    <a:ext cx="21"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grpSp>
          <p:sp>
            <p:nvSpPr>
              <p:cNvPr id="59464" name="Line 79"/>
              <p:cNvSpPr>
                <a:spLocks noChangeShapeType="1"/>
              </p:cNvSpPr>
              <p:nvPr/>
            </p:nvSpPr>
            <p:spPr bwMode="auto">
              <a:xfrm flipH="1">
                <a:off x="1026" y="3729"/>
                <a:ext cx="376"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nvGrpSpPr>
              <p:cNvPr id="78920" name="Group 105"/>
              <p:cNvGrpSpPr>
                <a:grpSpLocks/>
              </p:cNvGrpSpPr>
              <p:nvPr/>
            </p:nvGrpSpPr>
            <p:grpSpPr bwMode="auto">
              <a:xfrm>
                <a:off x="1143" y="3613"/>
                <a:ext cx="218" cy="231"/>
                <a:chOff x="5140" y="400"/>
                <a:chExt cx="218" cy="231"/>
              </a:xfrm>
            </p:grpSpPr>
            <p:sp>
              <p:nvSpPr>
                <p:cNvPr id="59466" name="Oval 106"/>
                <p:cNvSpPr>
                  <a:spLocks noChangeArrowheads="1"/>
                </p:cNvSpPr>
                <p:nvPr/>
              </p:nvSpPr>
              <p:spPr bwMode="auto">
                <a:xfrm>
                  <a:off x="5140" y="410"/>
                  <a:ext cx="218" cy="218"/>
                </a:xfrm>
                <a:prstGeom prst="ellipse">
                  <a:avLst/>
                </a:prstGeom>
                <a:solidFill>
                  <a:schemeClr val="bg1"/>
                </a:solidFill>
                <a:ln w="9525">
                  <a:solidFill>
                    <a:srgbClr val="FF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9467" name="Text Box 107"/>
                <p:cNvSpPr txBox="1">
                  <a:spLocks noChangeArrowheads="1"/>
                </p:cNvSpPr>
                <p:nvPr/>
              </p:nvSpPr>
              <p:spPr bwMode="auto">
                <a:xfrm>
                  <a:off x="5154" y="400"/>
                  <a:ext cx="19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mtClean="0">
                      <a:solidFill>
                        <a:srgbClr val="CC0000"/>
                      </a:solidFill>
                      <a:cs typeface="+mn-cs"/>
                    </a:rPr>
                    <a:t>2</a:t>
                  </a:r>
                </a:p>
              </p:txBody>
            </p:sp>
          </p:grpSp>
        </p:grpSp>
        <p:grpSp>
          <p:nvGrpSpPr>
            <p:cNvPr id="233584" name="Group 112"/>
            <p:cNvGrpSpPr>
              <a:grpSpLocks/>
            </p:cNvGrpSpPr>
            <p:nvPr/>
          </p:nvGrpSpPr>
          <p:grpSpPr bwMode="auto">
            <a:xfrm>
              <a:off x="0" y="1671638"/>
              <a:ext cx="5154613" cy="2052637"/>
              <a:chOff x="0" y="1306"/>
              <a:chExt cx="3247" cy="1293"/>
            </a:xfrm>
          </p:grpSpPr>
          <p:sp>
            <p:nvSpPr>
              <p:cNvPr id="59459" name="Text Box 82"/>
              <p:cNvSpPr txBox="1">
                <a:spLocks noChangeArrowheads="1"/>
              </p:cNvSpPr>
              <p:nvPr/>
            </p:nvSpPr>
            <p:spPr bwMode="auto">
              <a:xfrm>
                <a:off x="0" y="1306"/>
                <a:ext cx="1316" cy="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nSpc>
                    <a:spcPct val="85000"/>
                  </a:lnSpc>
                  <a:defRPr/>
                </a:pPr>
                <a:r>
                  <a:rPr lang="en-US" b="1" i="1" smtClean="0">
                    <a:solidFill>
                      <a:srgbClr val="CC0000"/>
                    </a:solidFill>
                    <a:cs typeface="+mn-cs"/>
                  </a:rPr>
                  <a:t>2:</a:t>
                </a:r>
                <a:r>
                  <a:rPr lang="en-US" smtClean="0">
                    <a:solidFill>
                      <a:srgbClr val="FF0000"/>
                    </a:solidFill>
                    <a:cs typeface="+mn-cs"/>
                  </a:rPr>
                  <a:t> </a:t>
                </a:r>
                <a:r>
                  <a:rPr lang="en-US" smtClean="0">
                    <a:solidFill>
                      <a:srgbClr val="000099"/>
                    </a:solidFill>
                    <a:cs typeface="+mn-cs"/>
                  </a:rPr>
                  <a:t>NAT router</a:t>
                </a:r>
              </a:p>
              <a:p>
                <a:pPr>
                  <a:lnSpc>
                    <a:spcPct val="85000"/>
                  </a:lnSpc>
                  <a:defRPr/>
                </a:pPr>
                <a:r>
                  <a:rPr lang="en-US" smtClean="0">
                    <a:solidFill>
                      <a:srgbClr val="000099"/>
                    </a:solidFill>
                    <a:cs typeface="+mn-cs"/>
                  </a:rPr>
                  <a:t>changes datagram</a:t>
                </a:r>
              </a:p>
              <a:p>
                <a:pPr>
                  <a:lnSpc>
                    <a:spcPct val="85000"/>
                  </a:lnSpc>
                  <a:defRPr/>
                </a:pPr>
                <a:r>
                  <a:rPr lang="en-US" smtClean="0">
                    <a:solidFill>
                      <a:srgbClr val="000099"/>
                    </a:solidFill>
                    <a:cs typeface="+mn-cs"/>
                  </a:rPr>
                  <a:t>source addr from</a:t>
                </a:r>
              </a:p>
              <a:p>
                <a:pPr>
                  <a:lnSpc>
                    <a:spcPct val="85000"/>
                  </a:lnSpc>
                  <a:defRPr/>
                </a:pPr>
                <a:r>
                  <a:rPr lang="en-US" smtClean="0">
                    <a:solidFill>
                      <a:srgbClr val="000099"/>
                    </a:solidFill>
                    <a:cs typeface="+mn-cs"/>
                  </a:rPr>
                  <a:t>10.0.0.1, 3345 to</a:t>
                </a:r>
              </a:p>
              <a:p>
                <a:pPr>
                  <a:lnSpc>
                    <a:spcPct val="85000"/>
                  </a:lnSpc>
                  <a:defRPr/>
                </a:pPr>
                <a:r>
                  <a:rPr lang="en-US" smtClean="0">
                    <a:solidFill>
                      <a:srgbClr val="000099"/>
                    </a:solidFill>
                    <a:cs typeface="+mn-cs"/>
                  </a:rPr>
                  <a:t>138.76.29.7, 5001,</a:t>
                </a:r>
              </a:p>
              <a:p>
                <a:pPr>
                  <a:lnSpc>
                    <a:spcPct val="85000"/>
                  </a:lnSpc>
                  <a:defRPr/>
                </a:pPr>
                <a:r>
                  <a:rPr lang="en-US" smtClean="0">
                    <a:solidFill>
                      <a:srgbClr val="000099"/>
                    </a:solidFill>
                    <a:cs typeface="+mn-cs"/>
                  </a:rPr>
                  <a:t>updates table</a:t>
                </a:r>
              </a:p>
            </p:txBody>
          </p:sp>
          <p:sp>
            <p:nvSpPr>
              <p:cNvPr id="59460" name="Line 83"/>
              <p:cNvSpPr>
                <a:spLocks noChangeShapeType="1"/>
              </p:cNvSpPr>
              <p:nvPr/>
            </p:nvSpPr>
            <p:spPr bwMode="auto">
              <a:xfrm>
                <a:off x="1285" y="2243"/>
                <a:ext cx="147" cy="356"/>
              </a:xfrm>
              <a:prstGeom prst="line">
                <a:avLst/>
              </a:prstGeom>
              <a:noFill/>
              <a:ln w="1270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61" name="Line 110"/>
              <p:cNvSpPr>
                <a:spLocks noChangeShapeType="1"/>
              </p:cNvSpPr>
              <p:nvPr/>
            </p:nvSpPr>
            <p:spPr bwMode="auto">
              <a:xfrm flipV="1">
                <a:off x="1275" y="1788"/>
                <a:ext cx="663" cy="455"/>
              </a:xfrm>
              <a:prstGeom prst="line">
                <a:avLst/>
              </a:prstGeom>
              <a:noFill/>
              <a:ln w="1270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62" name="Line 111"/>
              <p:cNvSpPr>
                <a:spLocks noChangeShapeType="1"/>
              </p:cNvSpPr>
              <p:nvPr/>
            </p:nvSpPr>
            <p:spPr bwMode="auto">
              <a:xfrm flipV="1">
                <a:off x="1275" y="1751"/>
                <a:ext cx="1972" cy="491"/>
              </a:xfrm>
              <a:prstGeom prst="line">
                <a:avLst/>
              </a:prstGeom>
              <a:noFill/>
              <a:ln w="1270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grpSp>
          <p:nvGrpSpPr>
            <p:cNvPr id="233601" name="Group 129"/>
            <p:cNvGrpSpPr>
              <a:grpSpLocks/>
            </p:cNvGrpSpPr>
            <p:nvPr/>
          </p:nvGrpSpPr>
          <p:grpSpPr bwMode="auto">
            <a:xfrm>
              <a:off x="1360488" y="4681538"/>
              <a:ext cx="2471737" cy="696912"/>
              <a:chOff x="1163" y="3752"/>
              <a:chExt cx="1557" cy="439"/>
            </a:xfrm>
          </p:grpSpPr>
          <p:sp>
            <p:nvSpPr>
              <p:cNvPr id="59445" name="Rectangle 115"/>
              <p:cNvSpPr>
                <a:spLocks noChangeArrowheads="1"/>
              </p:cNvSpPr>
              <p:nvPr/>
            </p:nvSpPr>
            <p:spPr bwMode="auto">
              <a:xfrm>
                <a:off x="1163" y="3796"/>
                <a:ext cx="1183" cy="25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9446" name="Text Box 116"/>
              <p:cNvSpPr txBox="1">
                <a:spLocks noChangeArrowheads="1"/>
              </p:cNvSpPr>
              <p:nvPr/>
            </p:nvSpPr>
            <p:spPr bwMode="auto">
              <a:xfrm>
                <a:off x="1281" y="3788"/>
                <a:ext cx="1120"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z="1200" smtClean="0">
                    <a:cs typeface="+mn-cs"/>
                  </a:rPr>
                  <a:t>S: 128.119.40.186, 80 </a:t>
                </a:r>
              </a:p>
              <a:p>
                <a:pPr>
                  <a:defRPr/>
                </a:pPr>
                <a:r>
                  <a:rPr lang="en-US" sz="1200" smtClean="0">
                    <a:cs typeface="+mn-cs"/>
                  </a:rPr>
                  <a:t>D: 138.76.29.7, 5001</a:t>
                </a:r>
              </a:p>
              <a:p>
                <a:pPr>
                  <a:defRPr/>
                </a:pPr>
                <a:endParaRPr lang="en-US" sz="1200" smtClean="0">
                  <a:cs typeface="+mn-cs"/>
                </a:endParaRPr>
              </a:p>
            </p:txBody>
          </p:sp>
          <p:grpSp>
            <p:nvGrpSpPr>
              <p:cNvPr id="78902" name="Group 117"/>
              <p:cNvGrpSpPr>
                <a:grpSpLocks/>
              </p:cNvGrpSpPr>
              <p:nvPr/>
            </p:nvGrpSpPr>
            <p:grpSpPr bwMode="auto">
              <a:xfrm>
                <a:off x="1214" y="3752"/>
                <a:ext cx="52" cy="99"/>
                <a:chOff x="5508" y="1599"/>
                <a:chExt cx="48" cy="99"/>
              </a:xfrm>
            </p:grpSpPr>
            <p:sp>
              <p:nvSpPr>
                <p:cNvPr id="78911" name="Freeform 118"/>
                <p:cNvSpPr>
                  <a:spLocks/>
                </p:cNvSpPr>
                <p:nvPr/>
              </p:nvSpPr>
              <p:spPr bwMode="auto">
                <a:xfrm>
                  <a:off x="5508" y="1599"/>
                  <a:ext cx="48" cy="99"/>
                </a:xfrm>
                <a:custGeom>
                  <a:avLst/>
                  <a:gdLst>
                    <a:gd name="T0" fmla="*/ 21 w 48"/>
                    <a:gd name="T1" fmla="*/ 0 h 99"/>
                    <a:gd name="T2" fmla="*/ 0 w 48"/>
                    <a:gd name="T3" fmla="*/ 72 h 99"/>
                    <a:gd name="T4" fmla="*/ 27 w 48"/>
                    <a:gd name="T5" fmla="*/ 99 h 99"/>
                    <a:gd name="T6" fmla="*/ 48 w 48"/>
                    <a:gd name="T7" fmla="*/ 21 h 99"/>
                    <a:gd name="T8" fmla="*/ 21 w 48"/>
                    <a:gd name="T9" fmla="*/ 0 h 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 h="99">
                      <a:moveTo>
                        <a:pt x="21" y="0"/>
                      </a:moveTo>
                      <a:lnTo>
                        <a:pt x="0" y="72"/>
                      </a:lnTo>
                      <a:lnTo>
                        <a:pt x="27" y="99"/>
                      </a:lnTo>
                      <a:lnTo>
                        <a:pt x="48" y="21"/>
                      </a:lnTo>
                      <a:lnTo>
                        <a:pt x="21" y="0"/>
                      </a:lnTo>
                      <a:close/>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9457" name="Line 119"/>
                <p:cNvSpPr>
                  <a:spLocks noChangeShapeType="1"/>
                </p:cNvSpPr>
                <p:nvPr/>
              </p:nvSpPr>
              <p:spPr bwMode="auto">
                <a:xfrm flipH="1">
                  <a:off x="5512" y="1608"/>
                  <a:ext cx="20"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58" name="Line 120"/>
                <p:cNvSpPr>
                  <a:spLocks noChangeShapeType="1"/>
                </p:cNvSpPr>
                <p:nvPr/>
              </p:nvSpPr>
              <p:spPr bwMode="auto">
                <a:xfrm flipH="1">
                  <a:off x="5536" y="1620"/>
                  <a:ext cx="20"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grpSp>
            <p:nvGrpSpPr>
              <p:cNvPr id="78903" name="Group 121"/>
              <p:cNvGrpSpPr>
                <a:grpSpLocks/>
              </p:cNvGrpSpPr>
              <p:nvPr/>
            </p:nvGrpSpPr>
            <p:grpSpPr bwMode="auto">
              <a:xfrm>
                <a:off x="1193" y="3984"/>
                <a:ext cx="52" cy="99"/>
                <a:chOff x="5508" y="1599"/>
                <a:chExt cx="48" cy="99"/>
              </a:xfrm>
            </p:grpSpPr>
            <p:sp>
              <p:nvSpPr>
                <p:cNvPr id="78908" name="Freeform 122"/>
                <p:cNvSpPr>
                  <a:spLocks/>
                </p:cNvSpPr>
                <p:nvPr/>
              </p:nvSpPr>
              <p:spPr bwMode="auto">
                <a:xfrm>
                  <a:off x="5508" y="1599"/>
                  <a:ext cx="48" cy="99"/>
                </a:xfrm>
                <a:custGeom>
                  <a:avLst/>
                  <a:gdLst>
                    <a:gd name="T0" fmla="*/ 21 w 48"/>
                    <a:gd name="T1" fmla="*/ 0 h 99"/>
                    <a:gd name="T2" fmla="*/ 0 w 48"/>
                    <a:gd name="T3" fmla="*/ 72 h 99"/>
                    <a:gd name="T4" fmla="*/ 27 w 48"/>
                    <a:gd name="T5" fmla="*/ 99 h 99"/>
                    <a:gd name="T6" fmla="*/ 48 w 48"/>
                    <a:gd name="T7" fmla="*/ 21 h 99"/>
                    <a:gd name="T8" fmla="*/ 21 w 48"/>
                    <a:gd name="T9" fmla="*/ 0 h 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 h="99">
                      <a:moveTo>
                        <a:pt x="21" y="0"/>
                      </a:moveTo>
                      <a:lnTo>
                        <a:pt x="0" y="72"/>
                      </a:lnTo>
                      <a:lnTo>
                        <a:pt x="27" y="99"/>
                      </a:lnTo>
                      <a:lnTo>
                        <a:pt x="48" y="21"/>
                      </a:lnTo>
                      <a:lnTo>
                        <a:pt x="21" y="0"/>
                      </a:lnTo>
                      <a:close/>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9454" name="Line 123"/>
                <p:cNvSpPr>
                  <a:spLocks noChangeShapeType="1"/>
                </p:cNvSpPr>
                <p:nvPr/>
              </p:nvSpPr>
              <p:spPr bwMode="auto">
                <a:xfrm flipH="1">
                  <a:off x="5512" y="1608"/>
                  <a:ext cx="20"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59455" name="Line 124"/>
                <p:cNvSpPr>
                  <a:spLocks noChangeShapeType="1"/>
                </p:cNvSpPr>
                <p:nvPr/>
              </p:nvSpPr>
              <p:spPr bwMode="auto">
                <a:xfrm flipH="1">
                  <a:off x="5536" y="1620"/>
                  <a:ext cx="20" cy="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sp>
            <p:nvSpPr>
              <p:cNvPr id="59449" name="Line 125"/>
              <p:cNvSpPr>
                <a:spLocks noChangeShapeType="1"/>
              </p:cNvSpPr>
              <p:nvPr/>
            </p:nvSpPr>
            <p:spPr bwMode="auto">
              <a:xfrm flipH="1">
                <a:off x="2344" y="3931"/>
                <a:ext cx="376" cy="0"/>
              </a:xfrm>
              <a:prstGeom prst="line">
                <a:avLst/>
              </a:prstGeom>
              <a:noFill/>
              <a:ln w="1905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nvGrpSpPr>
              <p:cNvPr id="78905" name="Group 126"/>
              <p:cNvGrpSpPr>
                <a:grpSpLocks/>
              </p:cNvGrpSpPr>
              <p:nvPr/>
            </p:nvGrpSpPr>
            <p:grpSpPr bwMode="auto">
              <a:xfrm>
                <a:off x="2409" y="3815"/>
                <a:ext cx="218" cy="231"/>
                <a:chOff x="5140" y="400"/>
                <a:chExt cx="218" cy="231"/>
              </a:xfrm>
            </p:grpSpPr>
            <p:sp>
              <p:nvSpPr>
                <p:cNvPr id="59451" name="Oval 127"/>
                <p:cNvSpPr>
                  <a:spLocks noChangeArrowheads="1"/>
                </p:cNvSpPr>
                <p:nvPr/>
              </p:nvSpPr>
              <p:spPr bwMode="auto">
                <a:xfrm>
                  <a:off x="5140" y="410"/>
                  <a:ext cx="218" cy="218"/>
                </a:xfrm>
                <a:prstGeom prst="ellipse">
                  <a:avLst/>
                </a:prstGeom>
                <a:solidFill>
                  <a:schemeClr val="bg1"/>
                </a:solidFill>
                <a:ln w="9525">
                  <a:solidFill>
                    <a:srgbClr val="CC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9452" name="Text Box 128"/>
                <p:cNvSpPr txBox="1">
                  <a:spLocks noChangeArrowheads="1"/>
                </p:cNvSpPr>
                <p:nvPr/>
              </p:nvSpPr>
              <p:spPr bwMode="auto">
                <a:xfrm>
                  <a:off x="5154" y="400"/>
                  <a:ext cx="19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mtClean="0">
                      <a:solidFill>
                        <a:srgbClr val="CC0000"/>
                      </a:solidFill>
                      <a:cs typeface="+mn-cs"/>
                    </a:rPr>
                    <a:t>3</a:t>
                  </a:r>
                </a:p>
              </p:txBody>
            </p:sp>
          </p:grpSp>
        </p:grpSp>
        <p:sp>
          <p:nvSpPr>
            <p:cNvPr id="233603" name="Text Box 131"/>
            <p:cNvSpPr txBox="1">
              <a:spLocks noChangeArrowheads="1"/>
            </p:cNvSpPr>
            <p:nvPr/>
          </p:nvSpPr>
          <p:spPr bwMode="auto">
            <a:xfrm>
              <a:off x="1317625" y="5170488"/>
              <a:ext cx="2089150" cy="79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nSpc>
                  <a:spcPct val="85000"/>
                </a:lnSpc>
                <a:defRPr/>
              </a:pPr>
              <a:r>
                <a:rPr lang="en-US" b="1" i="1" smtClean="0">
                  <a:solidFill>
                    <a:srgbClr val="CC0000"/>
                  </a:solidFill>
                  <a:cs typeface="+mn-cs"/>
                </a:rPr>
                <a:t>3:</a:t>
              </a:r>
              <a:r>
                <a:rPr lang="en-US" smtClean="0">
                  <a:solidFill>
                    <a:srgbClr val="FF0000"/>
                  </a:solidFill>
                  <a:cs typeface="+mn-cs"/>
                </a:rPr>
                <a:t> </a:t>
              </a:r>
              <a:r>
                <a:rPr lang="en-US" smtClean="0">
                  <a:solidFill>
                    <a:srgbClr val="000099"/>
                  </a:solidFill>
                  <a:cs typeface="+mn-cs"/>
                </a:rPr>
                <a:t>reply arrives</a:t>
              </a:r>
            </a:p>
            <a:p>
              <a:pPr>
                <a:lnSpc>
                  <a:spcPct val="85000"/>
                </a:lnSpc>
                <a:defRPr/>
              </a:pPr>
              <a:r>
                <a:rPr lang="en-US" smtClean="0">
                  <a:solidFill>
                    <a:srgbClr val="000099"/>
                  </a:solidFill>
                  <a:cs typeface="+mn-cs"/>
                </a:rPr>
                <a:t> dest. address:</a:t>
              </a:r>
            </a:p>
            <a:p>
              <a:pPr>
                <a:lnSpc>
                  <a:spcPct val="85000"/>
                </a:lnSpc>
                <a:defRPr/>
              </a:pPr>
              <a:r>
                <a:rPr lang="en-US" smtClean="0">
                  <a:solidFill>
                    <a:srgbClr val="000099"/>
                  </a:solidFill>
                  <a:cs typeface="+mn-cs"/>
                </a:rPr>
                <a:t> 138.76.29.7, 5001</a:t>
              </a:r>
            </a:p>
          </p:txBody>
        </p:sp>
        <p:sp>
          <p:nvSpPr>
            <p:cNvPr id="233608" name="Text Box 136"/>
            <p:cNvSpPr txBox="1">
              <a:spLocks noChangeArrowheads="1"/>
            </p:cNvSpPr>
            <p:nvPr/>
          </p:nvSpPr>
          <p:spPr bwMode="auto">
            <a:xfrm>
              <a:off x="4741863" y="5005388"/>
              <a:ext cx="3867150" cy="1300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nSpc>
                  <a:spcPct val="85000"/>
                </a:lnSpc>
                <a:defRPr/>
              </a:pPr>
              <a:r>
                <a:rPr lang="en-US" b="1" i="1" dirty="0" smtClean="0">
                  <a:solidFill>
                    <a:srgbClr val="CC0000"/>
                  </a:solidFill>
                  <a:cs typeface="+mn-cs"/>
                </a:rPr>
                <a:t>4:</a:t>
              </a:r>
              <a:r>
                <a:rPr lang="en-US" dirty="0" smtClean="0">
                  <a:solidFill>
                    <a:srgbClr val="FF0000"/>
                  </a:solidFill>
                  <a:cs typeface="+mn-cs"/>
                </a:rPr>
                <a:t> </a:t>
              </a:r>
              <a:r>
                <a:rPr lang="en-US" dirty="0" smtClean="0">
                  <a:solidFill>
                    <a:srgbClr val="000099"/>
                  </a:solidFill>
                  <a:cs typeface="+mn-cs"/>
                </a:rPr>
                <a:t>NAT router</a:t>
              </a:r>
            </a:p>
            <a:p>
              <a:pPr>
                <a:lnSpc>
                  <a:spcPct val="85000"/>
                </a:lnSpc>
                <a:defRPr/>
              </a:pPr>
              <a:r>
                <a:rPr lang="en-US" dirty="0" smtClean="0">
                  <a:solidFill>
                    <a:srgbClr val="000099"/>
                  </a:solidFill>
                  <a:cs typeface="+mn-cs"/>
                </a:rPr>
                <a:t>changes datagram</a:t>
              </a:r>
            </a:p>
            <a:p>
              <a:pPr>
                <a:lnSpc>
                  <a:spcPct val="85000"/>
                </a:lnSpc>
                <a:defRPr/>
              </a:pPr>
              <a:r>
                <a:rPr lang="en-US" dirty="0" err="1" smtClean="0">
                  <a:solidFill>
                    <a:srgbClr val="000099"/>
                  </a:solidFill>
                  <a:cs typeface="+mn-cs"/>
                </a:rPr>
                <a:t>dest</a:t>
              </a:r>
              <a:r>
                <a:rPr lang="en-US" dirty="0" smtClean="0">
                  <a:solidFill>
                    <a:srgbClr val="000099"/>
                  </a:solidFill>
                  <a:cs typeface="+mn-cs"/>
                </a:rPr>
                <a:t> </a:t>
              </a:r>
              <a:r>
                <a:rPr lang="en-US" dirty="0" err="1" smtClean="0">
                  <a:solidFill>
                    <a:srgbClr val="000099"/>
                  </a:solidFill>
                  <a:cs typeface="+mn-cs"/>
                </a:rPr>
                <a:t>addr</a:t>
              </a:r>
              <a:r>
                <a:rPr lang="en-US" dirty="0" smtClean="0">
                  <a:solidFill>
                    <a:srgbClr val="000099"/>
                  </a:solidFill>
                  <a:cs typeface="+mn-cs"/>
                </a:rPr>
                <a:t> from</a:t>
              </a:r>
            </a:p>
            <a:p>
              <a:pPr>
                <a:lnSpc>
                  <a:spcPct val="85000"/>
                </a:lnSpc>
                <a:defRPr/>
              </a:pPr>
              <a:r>
                <a:rPr lang="en-US" dirty="0" smtClean="0">
                  <a:solidFill>
                    <a:srgbClr val="000099"/>
                  </a:solidFill>
                  <a:cs typeface="+mn-cs"/>
                </a:rPr>
                <a:t>138.76.29.7, 5001 to 10.0.0.1, 3345 </a:t>
              </a:r>
            </a:p>
            <a:p>
              <a:pPr>
                <a:defRPr/>
              </a:pPr>
              <a:endParaRPr lang="en-US" dirty="0" smtClean="0">
                <a:solidFill>
                  <a:srgbClr val="000099"/>
                </a:solidFill>
                <a:cs typeface="+mn-cs"/>
              </a:endParaRPr>
            </a:p>
          </p:txBody>
        </p:sp>
        <p:sp>
          <p:nvSpPr>
            <p:cNvPr id="59424" name="Line 138"/>
            <p:cNvSpPr>
              <a:spLocks noChangeShapeType="1"/>
            </p:cNvSpPr>
            <p:nvPr/>
          </p:nvSpPr>
          <p:spPr bwMode="auto">
            <a:xfrm>
              <a:off x="1022350" y="4273550"/>
              <a:ext cx="3025775" cy="635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nvGrpSpPr>
            <p:cNvPr id="78881" name="Group 143"/>
            <p:cNvGrpSpPr>
              <a:grpSpLocks/>
            </p:cNvGrpSpPr>
            <p:nvPr/>
          </p:nvGrpSpPr>
          <p:grpSpPr bwMode="auto">
            <a:xfrm>
              <a:off x="4035425" y="4095750"/>
              <a:ext cx="587375" cy="323850"/>
              <a:chOff x="4396" y="1245"/>
              <a:chExt cx="672" cy="248"/>
            </a:xfrm>
          </p:grpSpPr>
          <p:sp>
            <p:nvSpPr>
              <p:cNvPr id="78892" name="Oval 407"/>
              <p:cNvSpPr>
                <a:spLocks noChangeArrowheads="1"/>
              </p:cNvSpPr>
              <p:nvPr/>
            </p:nvSpPr>
            <p:spPr bwMode="auto">
              <a:xfrm>
                <a:off x="4399" y="1355"/>
                <a:ext cx="666" cy="138"/>
              </a:xfrm>
              <a:prstGeom prst="ellipse">
                <a:avLst/>
              </a:prstGeom>
              <a:gradFill rotWithShape="1">
                <a:gsLst>
                  <a:gs pos="0">
                    <a:srgbClr val="CCCCFF"/>
                  </a:gs>
                  <a:gs pos="100000">
                    <a:srgbClr val="FFFFFF"/>
                  </a:gs>
                </a:gsLst>
                <a:lin ang="0" scaled="1"/>
              </a:gradFill>
              <a:ln w="19050">
                <a:solidFill>
                  <a:srgbClr val="000000"/>
                </a:solidFill>
                <a:round/>
                <a:headEnd/>
                <a:tailEnd/>
              </a:ln>
            </p:spPr>
            <p:txBody>
              <a:bodyPr wrap="none" anchor="ctr"/>
              <a:lstStyle/>
              <a:p>
                <a:endParaRPr lang="en-US" sz="2400">
                  <a:latin typeface="Times New Roman" charset="0"/>
                  <a:cs typeface="Arial" charset="0"/>
                </a:endParaRPr>
              </a:p>
            </p:txBody>
          </p:sp>
          <p:sp>
            <p:nvSpPr>
              <p:cNvPr id="78893" name="Rectangle 410"/>
              <p:cNvSpPr>
                <a:spLocks noChangeArrowheads="1"/>
              </p:cNvSpPr>
              <p:nvPr/>
            </p:nvSpPr>
            <p:spPr bwMode="auto">
              <a:xfrm>
                <a:off x="4399" y="1339"/>
                <a:ext cx="669" cy="86"/>
              </a:xfrm>
              <a:prstGeom prst="rect">
                <a:avLst/>
              </a:prstGeom>
              <a:gradFill rotWithShape="1">
                <a:gsLst>
                  <a:gs pos="0">
                    <a:srgbClr val="CCCCFF"/>
                  </a:gs>
                  <a:gs pos="100000">
                    <a:srgbClr val="FFFFFF"/>
                  </a:gs>
                </a:gsLst>
                <a:lin ang="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pPr algn="ctr"/>
                <a:endParaRPr lang="en-US" sz="2400">
                  <a:latin typeface="Times New Roman" charset="0"/>
                  <a:cs typeface="Arial" charset="0"/>
                </a:endParaRPr>
              </a:p>
            </p:txBody>
          </p:sp>
          <p:sp>
            <p:nvSpPr>
              <p:cNvPr id="78894" name="Oval 411"/>
              <p:cNvSpPr>
                <a:spLocks noChangeArrowheads="1"/>
              </p:cNvSpPr>
              <p:nvPr/>
            </p:nvSpPr>
            <p:spPr bwMode="auto">
              <a:xfrm>
                <a:off x="4396" y="1245"/>
                <a:ext cx="667" cy="162"/>
              </a:xfrm>
              <a:prstGeom prst="ellipse">
                <a:avLst/>
              </a:prstGeom>
              <a:gradFill rotWithShape="1">
                <a:gsLst>
                  <a:gs pos="0">
                    <a:srgbClr val="CCCCFF"/>
                  </a:gs>
                  <a:gs pos="100000">
                    <a:srgbClr val="FFFFFF"/>
                  </a:gs>
                </a:gsLst>
                <a:lin ang="0" scaled="1"/>
              </a:gradFill>
              <a:ln w="19050">
                <a:solidFill>
                  <a:srgbClr val="000000"/>
                </a:solidFill>
                <a:round/>
                <a:headEnd/>
                <a:tailEnd/>
              </a:ln>
            </p:spPr>
            <p:txBody>
              <a:bodyPr wrap="none" anchor="ctr"/>
              <a:lstStyle/>
              <a:p>
                <a:endParaRPr lang="en-US" sz="2400">
                  <a:latin typeface="Times New Roman" charset="0"/>
                  <a:cs typeface="Arial" charset="0"/>
                </a:endParaRPr>
              </a:p>
            </p:txBody>
          </p:sp>
          <p:grpSp>
            <p:nvGrpSpPr>
              <p:cNvPr id="78895" name="Group 147"/>
              <p:cNvGrpSpPr>
                <a:grpSpLocks/>
              </p:cNvGrpSpPr>
              <p:nvPr/>
            </p:nvGrpSpPr>
            <p:grpSpPr bwMode="auto">
              <a:xfrm>
                <a:off x="4530" y="1287"/>
                <a:ext cx="377" cy="75"/>
                <a:chOff x="2468" y="1332"/>
                <a:chExt cx="310" cy="60"/>
              </a:xfrm>
            </p:grpSpPr>
            <p:sp>
              <p:nvSpPr>
                <p:cNvPr id="78898" name="Freeform 148"/>
                <p:cNvSpPr>
                  <a:spLocks/>
                </p:cNvSpPr>
                <p:nvPr/>
              </p:nvSpPr>
              <p:spPr bwMode="auto">
                <a:xfrm>
                  <a:off x="2468" y="1332"/>
                  <a:ext cx="310" cy="60"/>
                </a:xfrm>
                <a:custGeom>
                  <a:avLst/>
                  <a:gdLst>
                    <a:gd name="T0" fmla="*/ 0 w 310"/>
                    <a:gd name="T1" fmla="*/ 60 h 60"/>
                    <a:gd name="T2" fmla="*/ 96 w 310"/>
                    <a:gd name="T3" fmla="*/ 60 h 60"/>
                    <a:gd name="T4" fmla="*/ 192 w 310"/>
                    <a:gd name="T5" fmla="*/ 0 h 60"/>
                    <a:gd name="T6" fmla="*/ 310 w 310"/>
                    <a:gd name="T7" fmla="*/ 0 h 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0" h="60">
                      <a:moveTo>
                        <a:pt x="0" y="60"/>
                      </a:moveTo>
                      <a:lnTo>
                        <a:pt x="96" y="60"/>
                      </a:lnTo>
                      <a:lnTo>
                        <a:pt x="192" y="0"/>
                      </a:lnTo>
                      <a:lnTo>
                        <a:pt x="310" y="0"/>
                      </a:lnTo>
                    </a:path>
                  </a:pathLst>
                </a:custGeom>
                <a:noFill/>
                <a:ln w="19050" cmpd="sng">
                  <a:solidFill>
                    <a:srgbClr val="000000"/>
                  </a:solidFill>
                  <a:round/>
                  <a:headEnd/>
                  <a:tailEn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899" name="Freeform 149"/>
                <p:cNvSpPr>
                  <a:spLocks/>
                </p:cNvSpPr>
                <p:nvPr/>
              </p:nvSpPr>
              <p:spPr bwMode="auto">
                <a:xfrm>
                  <a:off x="2482" y="1332"/>
                  <a:ext cx="282" cy="60"/>
                </a:xfrm>
                <a:custGeom>
                  <a:avLst/>
                  <a:gdLst>
                    <a:gd name="T0" fmla="*/ 0 w 282"/>
                    <a:gd name="T1" fmla="*/ 0 h 60"/>
                    <a:gd name="T2" fmla="*/ 96 w 282"/>
                    <a:gd name="T3" fmla="*/ 0 h 60"/>
                    <a:gd name="T4" fmla="*/ 192 w 282"/>
                    <a:gd name="T5" fmla="*/ 60 h 60"/>
                    <a:gd name="T6" fmla="*/ 282 w 282"/>
                    <a:gd name="T7" fmla="*/ 60 h 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2" h="60">
                      <a:moveTo>
                        <a:pt x="0" y="0"/>
                      </a:moveTo>
                      <a:lnTo>
                        <a:pt x="96" y="0"/>
                      </a:lnTo>
                      <a:lnTo>
                        <a:pt x="192" y="60"/>
                      </a:lnTo>
                      <a:lnTo>
                        <a:pt x="282" y="60"/>
                      </a:lnTo>
                    </a:path>
                  </a:pathLst>
                </a:custGeom>
                <a:noFill/>
                <a:ln w="19050" cmpd="sng">
                  <a:solidFill>
                    <a:srgbClr val="000000"/>
                  </a:solidFill>
                  <a:round/>
                  <a:headEnd/>
                  <a:tailEn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9441" name="Line 150"/>
              <p:cNvSpPr>
                <a:spLocks noChangeShapeType="1"/>
              </p:cNvSpPr>
              <p:nvPr/>
            </p:nvSpPr>
            <p:spPr bwMode="auto">
              <a:xfrm>
                <a:off x="4400" y="1322"/>
                <a:ext cx="0" cy="108"/>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59442" name="Line 151"/>
              <p:cNvSpPr>
                <a:spLocks noChangeShapeType="1"/>
              </p:cNvSpPr>
              <p:nvPr/>
            </p:nvSpPr>
            <p:spPr bwMode="auto">
              <a:xfrm>
                <a:off x="5063" y="1326"/>
                <a:ext cx="0" cy="107"/>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grpSp>
        <p:grpSp>
          <p:nvGrpSpPr>
            <p:cNvPr id="78882" name="Group 156"/>
            <p:cNvGrpSpPr>
              <a:grpSpLocks/>
            </p:cNvGrpSpPr>
            <p:nvPr/>
          </p:nvGrpSpPr>
          <p:grpSpPr bwMode="auto">
            <a:xfrm flipH="1">
              <a:off x="7529513" y="3311525"/>
              <a:ext cx="641350" cy="558800"/>
              <a:chOff x="-44" y="1473"/>
              <a:chExt cx="981" cy="1105"/>
            </a:xfrm>
          </p:grpSpPr>
          <p:pic>
            <p:nvPicPr>
              <p:cNvPr id="78890" name="Picture 157" descr="desktop_computer_stylized_mediu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891" name="Freeform 158"/>
              <p:cNvSpPr>
                <a:spLocks/>
              </p:cNvSpPr>
              <p:nvPr/>
            </p:nvSpPr>
            <p:spPr bwMode="auto">
              <a:xfrm flipH="1">
                <a:off x="374" y="1579"/>
                <a:ext cx="477" cy="506"/>
              </a:xfrm>
              <a:custGeom>
                <a:avLst/>
                <a:gdLst>
                  <a:gd name="T0" fmla="*/ 0 w 356"/>
                  <a:gd name="T1" fmla="*/ 0 h 368"/>
                  <a:gd name="T2" fmla="*/ 1296 w 356"/>
                  <a:gd name="T3" fmla="*/ 69 h 368"/>
                  <a:gd name="T4" fmla="*/ 1537 w 356"/>
                  <a:gd name="T5" fmla="*/ 1447 h 368"/>
                  <a:gd name="T6" fmla="*/ 339 w 356"/>
                  <a:gd name="T7" fmla="*/ 1810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grpSp>
          <p:nvGrpSpPr>
            <p:cNvPr id="78883" name="Group 159"/>
            <p:cNvGrpSpPr>
              <a:grpSpLocks/>
            </p:cNvGrpSpPr>
            <p:nvPr/>
          </p:nvGrpSpPr>
          <p:grpSpPr bwMode="auto">
            <a:xfrm flipH="1">
              <a:off x="7540625" y="4054475"/>
              <a:ext cx="641350" cy="558800"/>
              <a:chOff x="-44" y="1473"/>
              <a:chExt cx="981" cy="1105"/>
            </a:xfrm>
          </p:grpSpPr>
          <p:pic>
            <p:nvPicPr>
              <p:cNvPr id="78888" name="Picture 160" descr="desktop_computer_stylized_mediu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889" name="Freeform 161"/>
              <p:cNvSpPr>
                <a:spLocks/>
              </p:cNvSpPr>
              <p:nvPr/>
            </p:nvSpPr>
            <p:spPr bwMode="auto">
              <a:xfrm flipH="1">
                <a:off x="374" y="1579"/>
                <a:ext cx="477" cy="506"/>
              </a:xfrm>
              <a:custGeom>
                <a:avLst/>
                <a:gdLst>
                  <a:gd name="T0" fmla="*/ 0 w 356"/>
                  <a:gd name="T1" fmla="*/ 0 h 368"/>
                  <a:gd name="T2" fmla="*/ 1296 w 356"/>
                  <a:gd name="T3" fmla="*/ 69 h 368"/>
                  <a:gd name="T4" fmla="*/ 1537 w 356"/>
                  <a:gd name="T5" fmla="*/ 1447 h 368"/>
                  <a:gd name="T6" fmla="*/ 339 w 356"/>
                  <a:gd name="T7" fmla="*/ 1810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grpSp>
          <p:nvGrpSpPr>
            <p:cNvPr id="78884" name="Group 162"/>
            <p:cNvGrpSpPr>
              <a:grpSpLocks/>
            </p:cNvGrpSpPr>
            <p:nvPr/>
          </p:nvGrpSpPr>
          <p:grpSpPr bwMode="auto">
            <a:xfrm flipH="1">
              <a:off x="7548563" y="4808538"/>
              <a:ext cx="641350" cy="558800"/>
              <a:chOff x="-44" y="1473"/>
              <a:chExt cx="981" cy="1105"/>
            </a:xfrm>
          </p:grpSpPr>
          <p:pic>
            <p:nvPicPr>
              <p:cNvPr id="78886" name="Picture 163" descr="desktop_computer_stylized_mediu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887" name="Freeform 164"/>
              <p:cNvSpPr>
                <a:spLocks/>
              </p:cNvSpPr>
              <p:nvPr/>
            </p:nvSpPr>
            <p:spPr bwMode="auto">
              <a:xfrm flipH="1">
                <a:off x="374" y="1579"/>
                <a:ext cx="477" cy="506"/>
              </a:xfrm>
              <a:custGeom>
                <a:avLst/>
                <a:gdLst>
                  <a:gd name="T0" fmla="*/ 0 w 356"/>
                  <a:gd name="T1" fmla="*/ 0 h 368"/>
                  <a:gd name="T2" fmla="*/ 1296 w 356"/>
                  <a:gd name="T3" fmla="*/ 69 h 368"/>
                  <a:gd name="T4" fmla="*/ 1537 w 356"/>
                  <a:gd name="T5" fmla="*/ 1447 h 368"/>
                  <a:gd name="T6" fmla="*/ 339 w 356"/>
                  <a:gd name="T7" fmla="*/ 1810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sp>
          <p:nvSpPr>
            <p:cNvPr id="117" name="Line 32"/>
            <p:cNvSpPr>
              <a:spLocks noChangeShapeType="1"/>
            </p:cNvSpPr>
            <p:nvPr/>
          </p:nvSpPr>
          <p:spPr bwMode="auto">
            <a:xfrm>
              <a:off x="7386638" y="4238625"/>
              <a:ext cx="219075"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spTree>
    <p:extLst>
      <p:ext uri="{BB962C8B-B14F-4D97-AF65-F5344CB8AC3E}">
        <p14:creationId xmlns:p14="http://schemas.microsoft.com/office/powerpoint/2010/main" val="395891446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a:t>
            </a:r>
            <a:r>
              <a:rPr lang="en-US" dirty="0" err="1" smtClean="0"/>
              <a:t>at</a:t>
            </a:r>
            <a:r>
              <a:rPr lang="en-US" dirty="0" smtClean="0"/>
              <a:t> Table</a:t>
            </a:r>
            <a:endParaRPr lang="en-US" dirty="0"/>
          </a:p>
        </p:txBody>
      </p:sp>
      <p:sp>
        <p:nvSpPr>
          <p:cNvPr id="3" name="Content Placeholder 2"/>
          <p:cNvSpPr>
            <a:spLocks noGrp="1"/>
          </p:cNvSpPr>
          <p:nvPr>
            <p:ph idx="1"/>
          </p:nvPr>
        </p:nvSpPr>
        <p:spPr/>
        <p:txBody>
          <a:bodyPr/>
          <a:lstStyle/>
          <a:p>
            <a:r>
              <a:rPr lang="en-US" sz="2400" dirty="0" err="1"/>
              <a:t>n</a:t>
            </a:r>
            <a:r>
              <a:rPr lang="en-US" sz="2400" dirty="0" err="1" smtClean="0"/>
              <a:t>at</a:t>
            </a:r>
            <a:r>
              <a:rPr lang="en-US" sz="2400" dirty="0" smtClean="0"/>
              <a:t> </a:t>
            </a:r>
            <a:r>
              <a:rPr lang="en-US" sz="2400" dirty="0"/>
              <a:t>table is consulted </a:t>
            </a:r>
            <a:r>
              <a:rPr lang="en-US" sz="2400" dirty="0" smtClean="0"/>
              <a:t>when </a:t>
            </a:r>
            <a:r>
              <a:rPr lang="en-US" sz="2400" dirty="0"/>
              <a:t>packet that creates a new </a:t>
            </a:r>
            <a:r>
              <a:rPr lang="en-US" sz="2400" dirty="0" smtClean="0"/>
              <a:t>connection </a:t>
            </a:r>
            <a:r>
              <a:rPr lang="en-US" sz="2400" dirty="0"/>
              <a:t>is </a:t>
            </a:r>
            <a:r>
              <a:rPr lang="en-US" sz="2400" dirty="0" smtClean="0"/>
              <a:t>encountered</a:t>
            </a:r>
          </a:p>
          <a:p>
            <a:r>
              <a:rPr lang="en-US" sz="2400" dirty="0" err="1"/>
              <a:t>n</a:t>
            </a:r>
            <a:r>
              <a:rPr lang="en-US" sz="2400" dirty="0" err="1" smtClean="0"/>
              <a:t>at</a:t>
            </a:r>
            <a:r>
              <a:rPr lang="en-US" sz="2400" dirty="0" smtClean="0"/>
              <a:t> </a:t>
            </a:r>
            <a:r>
              <a:rPr lang="en-US" sz="2400" dirty="0"/>
              <a:t>stands for </a:t>
            </a:r>
            <a:r>
              <a:rPr lang="en-US" sz="2400" b="1" dirty="0"/>
              <a:t>N</a:t>
            </a:r>
            <a:r>
              <a:rPr lang="en-US" sz="2400" dirty="0"/>
              <a:t>etwork </a:t>
            </a:r>
            <a:r>
              <a:rPr lang="en-US" sz="2400" b="1" dirty="0"/>
              <a:t>A</a:t>
            </a:r>
            <a:r>
              <a:rPr lang="en-US" sz="2400" dirty="0"/>
              <a:t>ddress </a:t>
            </a:r>
            <a:r>
              <a:rPr lang="en-US" sz="2400" b="1" dirty="0" smtClean="0"/>
              <a:t>T</a:t>
            </a:r>
            <a:r>
              <a:rPr lang="en-US" sz="2400" dirty="0" smtClean="0"/>
              <a:t>ranslation</a:t>
            </a:r>
          </a:p>
          <a:p>
            <a:r>
              <a:rPr lang="en-US" sz="2400" dirty="0" smtClean="0"/>
              <a:t>When a machine </a:t>
            </a:r>
            <a:r>
              <a:rPr lang="en-US" sz="2400" dirty="0"/>
              <a:t>acts as </a:t>
            </a:r>
            <a:r>
              <a:rPr lang="en-US" sz="2400" b="1" dirty="0" smtClean="0"/>
              <a:t>router</a:t>
            </a:r>
            <a:r>
              <a:rPr lang="en-US" sz="2400" dirty="0"/>
              <a:t>, it would need to </a:t>
            </a:r>
            <a:r>
              <a:rPr lang="en-US" sz="2400" b="1" dirty="0">
                <a:solidFill>
                  <a:srgbClr val="0000FF"/>
                </a:solidFill>
              </a:rPr>
              <a:t>alter </a:t>
            </a:r>
            <a:r>
              <a:rPr lang="en-US" sz="2400" dirty="0"/>
              <a:t>either </a:t>
            </a:r>
            <a:r>
              <a:rPr lang="en-US" sz="2400" dirty="0" smtClean="0"/>
              <a:t>source </a:t>
            </a:r>
            <a:r>
              <a:rPr lang="en-US" sz="2400" dirty="0"/>
              <a:t>IP address in the packet passing through, </a:t>
            </a:r>
            <a:r>
              <a:rPr lang="en-US" sz="2400" dirty="0" smtClean="0"/>
              <a:t>or </a:t>
            </a:r>
            <a:r>
              <a:rPr lang="en-US" sz="2400" dirty="0"/>
              <a:t>destination IP address, or </a:t>
            </a:r>
            <a:r>
              <a:rPr lang="en-US" sz="2400" dirty="0" smtClean="0"/>
              <a:t>both</a:t>
            </a:r>
          </a:p>
          <a:p>
            <a:r>
              <a:rPr lang="en-US" sz="2400" dirty="0" smtClean="0"/>
              <a:t>Consists </a:t>
            </a:r>
            <a:r>
              <a:rPr lang="en-US" sz="2400" dirty="0"/>
              <a:t>of three built-in chains: </a:t>
            </a:r>
            <a:endParaRPr lang="en-US" sz="2400" dirty="0" smtClean="0"/>
          </a:p>
          <a:p>
            <a:pPr lvl="1"/>
            <a:r>
              <a:rPr lang="en-US" sz="2000" dirty="0" smtClean="0"/>
              <a:t>PREROUTING </a:t>
            </a:r>
            <a:r>
              <a:rPr lang="en-US" sz="2000" dirty="0"/>
              <a:t>for altering packets as soon as they come </a:t>
            </a:r>
            <a:r>
              <a:rPr lang="en-US" sz="2000" dirty="0" smtClean="0"/>
              <a:t>in</a:t>
            </a:r>
          </a:p>
          <a:p>
            <a:pPr lvl="1"/>
            <a:r>
              <a:rPr lang="en-US" sz="2000" dirty="0" smtClean="0"/>
              <a:t>OUTPUT </a:t>
            </a:r>
            <a:r>
              <a:rPr lang="en-US" sz="2000" dirty="0"/>
              <a:t>for altering locally-generated packets before </a:t>
            </a:r>
            <a:r>
              <a:rPr lang="en-US" sz="2000" dirty="0" smtClean="0"/>
              <a:t>routing</a:t>
            </a:r>
            <a:endParaRPr lang="en-US" sz="2000" dirty="0"/>
          </a:p>
          <a:p>
            <a:pPr lvl="1"/>
            <a:r>
              <a:rPr lang="en-US" sz="2000" dirty="0" smtClean="0"/>
              <a:t>POSTROUTING </a:t>
            </a:r>
            <a:r>
              <a:rPr lang="en-US" sz="2000" dirty="0"/>
              <a:t>for altering packets as they are about to go out </a:t>
            </a:r>
          </a:p>
          <a:p>
            <a:endParaRPr lang="en-US" dirty="0"/>
          </a:p>
        </p:txBody>
      </p:sp>
    </p:spTree>
    <p:extLst>
      <p:ext uri="{BB962C8B-B14F-4D97-AF65-F5344CB8AC3E}">
        <p14:creationId xmlns:p14="http://schemas.microsoft.com/office/powerpoint/2010/main" val="279895639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mangle Table</a:t>
            </a:r>
            <a:endParaRPr lang="en-US" dirty="0"/>
          </a:p>
        </p:txBody>
      </p:sp>
      <p:sp>
        <p:nvSpPr>
          <p:cNvPr id="3" name="Content Placeholder 2"/>
          <p:cNvSpPr>
            <a:spLocks noGrp="1"/>
          </p:cNvSpPr>
          <p:nvPr>
            <p:ph idx="1"/>
          </p:nvPr>
        </p:nvSpPr>
        <p:spPr/>
        <p:txBody>
          <a:bodyPr/>
          <a:lstStyle/>
          <a:p>
            <a:r>
              <a:rPr lang="en-US" sz="2000" dirty="0"/>
              <a:t>U</a:t>
            </a:r>
            <a:r>
              <a:rPr lang="en-US" sz="2000" dirty="0" smtClean="0"/>
              <a:t>sed </a:t>
            </a:r>
            <a:r>
              <a:rPr lang="en-US" sz="2000" dirty="0"/>
              <a:t>for specialized packet </a:t>
            </a:r>
            <a:r>
              <a:rPr lang="en-US" sz="2000" dirty="0" smtClean="0"/>
              <a:t>alteration</a:t>
            </a:r>
          </a:p>
          <a:p>
            <a:r>
              <a:rPr lang="en-US" sz="2000" dirty="0"/>
              <a:t>H</a:t>
            </a:r>
            <a:r>
              <a:rPr lang="en-US" sz="2000" dirty="0" smtClean="0"/>
              <a:t>as </a:t>
            </a:r>
            <a:r>
              <a:rPr lang="en-US" sz="2000" dirty="0"/>
              <a:t>five rule chains: </a:t>
            </a:r>
            <a:endParaRPr lang="en-US" sz="2000" dirty="0" smtClean="0"/>
          </a:p>
          <a:p>
            <a:pPr lvl="1"/>
            <a:r>
              <a:rPr lang="en-US" sz="1800" dirty="0" smtClean="0"/>
              <a:t>PREROUTING </a:t>
            </a:r>
            <a:r>
              <a:rPr lang="en-US" sz="1800" dirty="0"/>
              <a:t>for altering incoming packets before a routing decision is made concerning the </a:t>
            </a:r>
            <a:r>
              <a:rPr lang="en-US" sz="1800" dirty="0" smtClean="0"/>
              <a:t>packet</a:t>
            </a:r>
            <a:endParaRPr lang="en-US" sz="1800" dirty="0"/>
          </a:p>
          <a:p>
            <a:pPr lvl="1"/>
            <a:r>
              <a:rPr lang="en-US" sz="1800" dirty="0" smtClean="0"/>
              <a:t>OUTPUT </a:t>
            </a:r>
            <a:r>
              <a:rPr lang="en-US" sz="1800" dirty="0"/>
              <a:t>for altering locally generated outgoing </a:t>
            </a:r>
            <a:r>
              <a:rPr lang="en-US" sz="1800" dirty="0" smtClean="0"/>
              <a:t>packets</a:t>
            </a:r>
            <a:endParaRPr lang="en-US" sz="1800" dirty="0"/>
          </a:p>
          <a:p>
            <a:pPr lvl="1"/>
            <a:r>
              <a:rPr lang="en-US" sz="1800" dirty="0" smtClean="0"/>
              <a:t>INPUT </a:t>
            </a:r>
            <a:r>
              <a:rPr lang="en-US" sz="1800" dirty="0"/>
              <a:t>for altering packets coming into </a:t>
            </a:r>
            <a:r>
              <a:rPr lang="en-US" sz="1800" dirty="0" smtClean="0"/>
              <a:t>(destining to) the </a:t>
            </a:r>
            <a:r>
              <a:rPr lang="en-US" sz="1800" dirty="0"/>
              <a:t>machine </a:t>
            </a:r>
            <a:r>
              <a:rPr lang="en-US" sz="1800" dirty="0" smtClean="0"/>
              <a:t>itself</a:t>
            </a:r>
          </a:p>
          <a:p>
            <a:pPr lvl="1"/>
            <a:r>
              <a:rPr lang="en-US" sz="1800" dirty="0" smtClean="0"/>
              <a:t>FORWARD </a:t>
            </a:r>
            <a:r>
              <a:rPr lang="en-US" sz="1800" dirty="0"/>
              <a:t>for </a:t>
            </a:r>
            <a:r>
              <a:rPr lang="en-US" sz="1800" dirty="0" smtClean="0"/>
              <a:t>altering </a:t>
            </a:r>
            <a:r>
              <a:rPr lang="en-US" sz="1800" dirty="0"/>
              <a:t>packets being routed through the </a:t>
            </a:r>
            <a:r>
              <a:rPr lang="en-US" sz="1800" dirty="0" smtClean="0"/>
              <a:t>machine</a:t>
            </a:r>
            <a:endParaRPr lang="en-US" sz="1800" dirty="0"/>
          </a:p>
          <a:p>
            <a:pPr lvl="1"/>
            <a:r>
              <a:rPr lang="en-US" sz="1800" dirty="0" smtClean="0"/>
              <a:t>POSTROUTING </a:t>
            </a:r>
            <a:r>
              <a:rPr lang="en-US" sz="1800" dirty="0"/>
              <a:t>for altering packets immediately after the routing decision </a:t>
            </a:r>
          </a:p>
        </p:txBody>
      </p:sp>
      <p:pic>
        <p:nvPicPr>
          <p:cNvPr id="4" name="Picture 3"/>
          <p:cNvPicPr>
            <a:picLocks noChangeAspect="1"/>
          </p:cNvPicPr>
          <p:nvPr/>
        </p:nvPicPr>
        <p:blipFill>
          <a:blip r:embed="rId2"/>
          <a:stretch>
            <a:fillRect/>
          </a:stretch>
        </p:blipFill>
        <p:spPr>
          <a:xfrm>
            <a:off x="2145890" y="4572000"/>
            <a:ext cx="6769510" cy="2286000"/>
          </a:xfrm>
          <a:prstGeom prst="rect">
            <a:avLst/>
          </a:prstGeom>
        </p:spPr>
      </p:pic>
    </p:spTree>
    <p:extLst>
      <p:ext uri="{BB962C8B-B14F-4D97-AF65-F5344CB8AC3E}">
        <p14:creationId xmlns:p14="http://schemas.microsoft.com/office/powerpoint/2010/main" val="276696597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raw Table</a:t>
            </a:r>
            <a:endParaRPr lang="en-US" dirty="0"/>
          </a:p>
        </p:txBody>
      </p:sp>
      <p:sp>
        <p:nvSpPr>
          <p:cNvPr id="3" name="Content Placeholder 2"/>
          <p:cNvSpPr>
            <a:spLocks noGrp="1"/>
          </p:cNvSpPr>
          <p:nvPr>
            <p:ph idx="1"/>
          </p:nvPr>
        </p:nvSpPr>
        <p:spPr/>
        <p:txBody>
          <a:bodyPr/>
          <a:lstStyle/>
          <a:p>
            <a:r>
              <a:rPr lang="en-US" sz="2800" dirty="0" smtClean="0"/>
              <a:t>Used </a:t>
            </a:r>
            <a:r>
              <a:rPr lang="en-US" sz="2800" dirty="0"/>
              <a:t>for configuring </a:t>
            </a:r>
            <a:r>
              <a:rPr lang="en-US" sz="2800" dirty="0">
                <a:solidFill>
                  <a:srgbClr val="0000FF"/>
                </a:solidFill>
              </a:rPr>
              <a:t>exceptions</a:t>
            </a:r>
            <a:r>
              <a:rPr lang="en-US" sz="2800" dirty="0"/>
              <a:t> to connection tracking </a:t>
            </a:r>
            <a:r>
              <a:rPr lang="en-US" sz="2800" dirty="0" smtClean="0"/>
              <a:t>rules</a:t>
            </a:r>
          </a:p>
          <a:p>
            <a:pPr lvl="1"/>
            <a:r>
              <a:rPr lang="en-US" sz="2400" dirty="0" smtClean="0"/>
              <a:t>specify </a:t>
            </a:r>
            <a:r>
              <a:rPr lang="en-US" sz="2400" dirty="0"/>
              <a:t>a sequence of rules for connection tracking, but, at the same time, </a:t>
            </a:r>
            <a:r>
              <a:rPr lang="en-US" sz="2400" dirty="0" smtClean="0"/>
              <a:t>don’t </a:t>
            </a:r>
            <a:r>
              <a:rPr lang="en-US" sz="2400" dirty="0"/>
              <a:t>want to expose a particular category of packets to those </a:t>
            </a:r>
            <a:r>
              <a:rPr lang="en-US" sz="2400" dirty="0" smtClean="0"/>
              <a:t>rules</a:t>
            </a:r>
          </a:p>
          <a:p>
            <a:pPr lvl="1"/>
            <a:r>
              <a:rPr lang="en-US" sz="2400" dirty="0"/>
              <a:t>for configuring packets so that they are exempt from connection tracking.</a:t>
            </a:r>
            <a:endParaRPr lang="en-US" sz="2400" dirty="0" smtClean="0"/>
          </a:p>
          <a:p>
            <a:r>
              <a:rPr lang="en-US" sz="2800" dirty="0" smtClean="0"/>
              <a:t>When </a:t>
            </a:r>
            <a:r>
              <a:rPr lang="en-US" sz="2800" dirty="0"/>
              <a:t>a raw table is present, it takes priority over all other tables </a:t>
            </a:r>
          </a:p>
          <a:p>
            <a:endParaRPr lang="en-US" sz="2000" dirty="0"/>
          </a:p>
        </p:txBody>
      </p:sp>
    </p:spTree>
    <p:extLst>
      <p:ext uri="{BB962C8B-B14F-4D97-AF65-F5344CB8AC3E}">
        <p14:creationId xmlns:p14="http://schemas.microsoft.com/office/powerpoint/2010/main" val="291793373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t>
            </a:r>
            <a:r>
              <a:rPr lang="en-US" dirty="0" smtClean="0"/>
              <a:t>ecurity Table</a:t>
            </a:r>
            <a:endParaRPr lang="en-US" dirty="0"/>
          </a:p>
        </p:txBody>
      </p:sp>
      <p:sp>
        <p:nvSpPr>
          <p:cNvPr id="3" name="Content Placeholder 2"/>
          <p:cNvSpPr>
            <a:spLocks noGrp="1"/>
          </p:cNvSpPr>
          <p:nvPr>
            <p:ph idx="1"/>
          </p:nvPr>
        </p:nvSpPr>
        <p:spPr/>
        <p:txBody>
          <a:bodyPr/>
          <a:lstStyle/>
          <a:p>
            <a:r>
              <a:rPr lang="en-US" dirty="0"/>
              <a:t>used for Mandatory Access Control networking rules </a:t>
            </a:r>
          </a:p>
        </p:txBody>
      </p:sp>
    </p:spTree>
    <p:extLst>
      <p:ext uri="{BB962C8B-B14F-4D97-AF65-F5344CB8AC3E}">
        <p14:creationId xmlns:p14="http://schemas.microsoft.com/office/powerpoint/2010/main" val="361218427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Packet Processing in </a:t>
            </a:r>
            <a:r>
              <a:rPr lang="en-US" sz="4000" dirty="0" err="1" smtClean="0"/>
              <a:t>iptables</a:t>
            </a:r>
            <a:endParaRPr lang="en-US" sz="4000" dirty="0"/>
          </a:p>
        </p:txBody>
      </p:sp>
      <p:sp>
        <p:nvSpPr>
          <p:cNvPr id="7" name="Content Placeholder 2"/>
          <p:cNvSpPr>
            <a:spLocks noGrp="1"/>
          </p:cNvSpPr>
          <p:nvPr>
            <p:ph idx="1"/>
          </p:nvPr>
        </p:nvSpPr>
        <p:spPr>
          <a:xfrm>
            <a:off x="457200" y="1600200"/>
            <a:ext cx="8229600" cy="4525963"/>
          </a:xfrm>
        </p:spPr>
        <p:txBody>
          <a:bodyPr/>
          <a:lstStyle/>
          <a:p>
            <a:r>
              <a:rPr lang="en-US" sz="2200" b="1" dirty="0"/>
              <a:t>Tables</a:t>
            </a:r>
            <a:r>
              <a:rPr lang="en-US" sz="2200" dirty="0"/>
              <a:t> consist of </a:t>
            </a:r>
            <a:r>
              <a:rPr lang="en-US" sz="2200" b="1" i="1" dirty="0"/>
              <a:t>chains</a:t>
            </a:r>
            <a:r>
              <a:rPr lang="en-US" sz="2200" dirty="0"/>
              <a:t>, </a:t>
            </a:r>
            <a:r>
              <a:rPr lang="en-US" sz="2400" dirty="0"/>
              <a:t>which are </a:t>
            </a:r>
            <a:r>
              <a:rPr lang="en-US" sz="2400" dirty="0">
                <a:solidFill>
                  <a:srgbClr val="0000FF"/>
                </a:solidFill>
              </a:rPr>
              <a:t>lists of rules</a:t>
            </a:r>
            <a:r>
              <a:rPr lang="en-US" sz="2400" dirty="0"/>
              <a:t> which are followed in </a:t>
            </a:r>
            <a:r>
              <a:rPr lang="en-US" sz="2400" dirty="0" smtClean="0"/>
              <a:t>order</a:t>
            </a:r>
          </a:p>
          <a:p>
            <a:pPr lvl="1"/>
            <a:r>
              <a:rPr lang="en-US" sz="1600" dirty="0" smtClean="0"/>
              <a:t>The (default) filter table contains </a:t>
            </a:r>
            <a:r>
              <a:rPr lang="en-US" sz="1600" dirty="0"/>
              <a:t>three built-in chains: INPUT, OUTPUT and </a:t>
            </a:r>
            <a:r>
              <a:rPr lang="en-US" sz="1600" dirty="0" smtClean="0"/>
              <a:t>FORWARD, </a:t>
            </a:r>
            <a:r>
              <a:rPr lang="en-US" sz="1600" dirty="0"/>
              <a:t>which are activated at different points of the packet filtering </a:t>
            </a:r>
            <a:r>
              <a:rPr lang="en-US" sz="1600" dirty="0" smtClean="0"/>
              <a:t>process</a:t>
            </a:r>
          </a:p>
          <a:p>
            <a:pPr lvl="1"/>
            <a:r>
              <a:rPr lang="en-US" sz="1600" dirty="0" smtClean="0"/>
              <a:t>The </a:t>
            </a:r>
            <a:r>
              <a:rPr lang="en-US" sz="1600" dirty="0" err="1"/>
              <a:t>nat</a:t>
            </a:r>
            <a:r>
              <a:rPr lang="en-US" sz="1600" dirty="0"/>
              <a:t> table includes PREROUTING, POSTROUTING, and OUTPUT </a:t>
            </a:r>
            <a:r>
              <a:rPr lang="en-US" sz="1600" dirty="0" smtClean="0"/>
              <a:t>chains</a:t>
            </a:r>
          </a:p>
          <a:p>
            <a:r>
              <a:rPr lang="en-US" sz="2200" dirty="0"/>
              <a:t>Packet filtering is based on </a:t>
            </a:r>
            <a:r>
              <a:rPr lang="en-US" sz="2200" b="1" i="1" dirty="0">
                <a:solidFill>
                  <a:srgbClr val="0000FF"/>
                </a:solidFill>
              </a:rPr>
              <a:t>rules</a:t>
            </a:r>
            <a:r>
              <a:rPr lang="en-US" sz="2200" dirty="0"/>
              <a:t>, which are specified by multiple </a:t>
            </a:r>
            <a:r>
              <a:rPr lang="en-US" sz="2200" b="1" i="1" dirty="0">
                <a:solidFill>
                  <a:srgbClr val="0000FF"/>
                </a:solidFill>
              </a:rPr>
              <a:t>matches</a:t>
            </a:r>
            <a:r>
              <a:rPr lang="en-US" sz="2200" dirty="0">
                <a:solidFill>
                  <a:srgbClr val="0000FF"/>
                </a:solidFill>
              </a:rPr>
              <a:t> </a:t>
            </a:r>
            <a:r>
              <a:rPr lang="en-US" sz="2200" dirty="0"/>
              <a:t>(conditions the packet must satisfy so that the rule can be applied), and one </a:t>
            </a:r>
            <a:r>
              <a:rPr lang="en-US" sz="2200" b="1" i="1" dirty="0">
                <a:solidFill>
                  <a:srgbClr val="0000FF"/>
                </a:solidFill>
              </a:rPr>
              <a:t>target</a:t>
            </a:r>
            <a:r>
              <a:rPr lang="en-US" sz="2200" dirty="0">
                <a:solidFill>
                  <a:srgbClr val="0000FF"/>
                </a:solidFill>
              </a:rPr>
              <a:t> </a:t>
            </a:r>
            <a:r>
              <a:rPr lang="en-US" sz="2200" dirty="0"/>
              <a:t>(action taken when </a:t>
            </a:r>
            <a:r>
              <a:rPr lang="en-US" sz="2200" dirty="0" smtClean="0"/>
              <a:t>packet </a:t>
            </a:r>
            <a:r>
              <a:rPr lang="en-US" sz="2200" dirty="0"/>
              <a:t>matches all conditions</a:t>
            </a:r>
            <a:r>
              <a:rPr lang="en-US" sz="2200" dirty="0" smtClean="0"/>
              <a:t>)</a:t>
            </a:r>
            <a:endParaRPr lang="en-US" sz="2200" dirty="0"/>
          </a:p>
          <a:p>
            <a:r>
              <a:rPr lang="en-US" sz="2200" dirty="0" smtClean="0"/>
              <a:t>The </a:t>
            </a:r>
            <a:r>
              <a:rPr lang="en-US" sz="2200" dirty="0"/>
              <a:t>typical things a rule might match on are </a:t>
            </a:r>
            <a:endParaRPr lang="en-US" sz="2200" dirty="0" smtClean="0"/>
          </a:p>
          <a:p>
            <a:pPr lvl="1"/>
            <a:r>
              <a:rPr lang="en-US" sz="1800" dirty="0" smtClean="0"/>
              <a:t>what </a:t>
            </a:r>
            <a:r>
              <a:rPr lang="en-US" sz="1800" dirty="0"/>
              <a:t>interface the packet came in on (</a:t>
            </a:r>
            <a:r>
              <a:rPr lang="en-US" sz="1800" dirty="0" smtClean="0"/>
              <a:t>e.g., </a:t>
            </a:r>
            <a:r>
              <a:rPr lang="en-US" sz="1800" dirty="0"/>
              <a:t>eth0 or eth1</a:t>
            </a:r>
            <a:r>
              <a:rPr lang="en-US" sz="1800" dirty="0" smtClean="0"/>
              <a:t>)</a:t>
            </a:r>
            <a:endParaRPr lang="en-US" sz="1800" dirty="0"/>
          </a:p>
          <a:p>
            <a:pPr lvl="1"/>
            <a:r>
              <a:rPr lang="en-US" sz="1800" smtClean="0"/>
              <a:t>what </a:t>
            </a:r>
            <a:r>
              <a:rPr lang="en-US" sz="1800" dirty="0"/>
              <a:t>type of packet it is (ICMP, TCP, or UDP), </a:t>
            </a:r>
            <a:r>
              <a:rPr lang="en-US" sz="1800"/>
              <a:t>or </a:t>
            </a:r>
            <a:endParaRPr lang="en-US" sz="1800" smtClean="0"/>
          </a:p>
          <a:p>
            <a:pPr lvl="1"/>
            <a:r>
              <a:rPr lang="en-US" sz="1800" smtClean="0"/>
              <a:t>the </a:t>
            </a:r>
            <a:r>
              <a:rPr lang="en-US" sz="1800" dirty="0"/>
              <a:t>destination port of the </a:t>
            </a:r>
            <a:r>
              <a:rPr lang="en-US" sz="1800" dirty="0" smtClean="0"/>
              <a:t>packet </a:t>
            </a:r>
            <a:endParaRPr lang="en-US" sz="1800" dirty="0"/>
          </a:p>
        </p:txBody>
      </p:sp>
    </p:spTree>
    <p:extLst>
      <p:ext uri="{BB962C8B-B14F-4D97-AF65-F5344CB8AC3E}">
        <p14:creationId xmlns:p14="http://schemas.microsoft.com/office/powerpoint/2010/main" val="3868019864"/>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dirty="0" smtClean="0"/>
              <a:t>Packet Processing by </a:t>
            </a:r>
            <a:r>
              <a:rPr lang="en-US" sz="3800" b="1" dirty="0" smtClean="0">
                <a:latin typeface="Courier New"/>
                <a:cs typeface="Courier New"/>
              </a:rPr>
              <a:t>filter</a:t>
            </a:r>
            <a:r>
              <a:rPr lang="en-US" sz="3800" dirty="0" smtClean="0"/>
              <a:t> Table</a:t>
            </a:r>
            <a:endParaRPr lang="en-US" sz="3800" dirty="0"/>
          </a:p>
        </p:txBody>
      </p:sp>
      <p:pic>
        <p:nvPicPr>
          <p:cNvPr id="6" name="Picture 5"/>
          <p:cNvPicPr>
            <a:picLocks noChangeAspect="1"/>
          </p:cNvPicPr>
          <p:nvPr/>
        </p:nvPicPr>
        <p:blipFill>
          <a:blip r:embed="rId2"/>
          <a:stretch>
            <a:fillRect/>
          </a:stretch>
        </p:blipFill>
        <p:spPr>
          <a:xfrm>
            <a:off x="5856481" y="1371600"/>
            <a:ext cx="3287519" cy="5334000"/>
          </a:xfrm>
          <a:prstGeom prst="rect">
            <a:avLst/>
          </a:prstGeom>
        </p:spPr>
      </p:pic>
      <p:sp>
        <p:nvSpPr>
          <p:cNvPr id="4" name="Content Placeholder 2"/>
          <p:cNvSpPr>
            <a:spLocks noGrp="1"/>
          </p:cNvSpPr>
          <p:nvPr>
            <p:ph idx="1"/>
          </p:nvPr>
        </p:nvSpPr>
        <p:spPr>
          <a:xfrm>
            <a:off x="457200" y="1600200"/>
            <a:ext cx="5410200" cy="5029200"/>
          </a:xfrm>
        </p:spPr>
        <p:txBody>
          <a:bodyPr/>
          <a:lstStyle/>
          <a:p>
            <a:r>
              <a:rPr lang="en-US" sz="1500" dirty="0" smtClean="0"/>
              <a:t>When packet </a:t>
            </a:r>
            <a:r>
              <a:rPr lang="en-US" sz="1500" dirty="0"/>
              <a:t>comes in (say, through E</a:t>
            </a:r>
            <a:r>
              <a:rPr lang="en-US" sz="1500" dirty="0" smtClean="0"/>
              <a:t>thernet NIC) kernel </a:t>
            </a:r>
            <a:r>
              <a:rPr lang="en-US" sz="1500" dirty="0"/>
              <a:t>first looks at </a:t>
            </a:r>
            <a:r>
              <a:rPr lang="en-US" sz="1500" dirty="0" smtClean="0"/>
              <a:t>destination </a:t>
            </a:r>
            <a:r>
              <a:rPr lang="en-US" sz="1500" dirty="0"/>
              <a:t>of </a:t>
            </a:r>
            <a:r>
              <a:rPr lang="en-US" sz="1500" dirty="0" smtClean="0"/>
              <a:t>packet (step labeled </a:t>
            </a:r>
            <a:r>
              <a:rPr lang="en-US" sz="1500" dirty="0"/>
              <a:t>‘routing</a:t>
            </a:r>
            <a:r>
              <a:rPr lang="en-US" sz="1500" dirty="0" smtClean="0"/>
              <a:t>’)</a:t>
            </a:r>
          </a:p>
          <a:p>
            <a:r>
              <a:rPr lang="en-US" sz="1500" dirty="0"/>
              <a:t>If </a:t>
            </a:r>
            <a:r>
              <a:rPr lang="en-US" sz="1500" dirty="0" smtClean="0"/>
              <a:t>routing </a:t>
            </a:r>
            <a:r>
              <a:rPr lang="en-US" sz="1500" dirty="0"/>
              <a:t>decision is that </a:t>
            </a:r>
            <a:r>
              <a:rPr lang="en-US" sz="1500" dirty="0" smtClean="0"/>
              <a:t>packet </a:t>
            </a:r>
            <a:r>
              <a:rPr lang="en-US" sz="1500" dirty="0"/>
              <a:t>is intended for the </a:t>
            </a:r>
            <a:r>
              <a:rPr lang="en-US" sz="1500" dirty="0" smtClean="0"/>
              <a:t>machine </a:t>
            </a:r>
            <a:r>
              <a:rPr lang="en-US" sz="1500" dirty="0"/>
              <a:t>in which </a:t>
            </a:r>
            <a:r>
              <a:rPr lang="en-US" sz="1500" dirty="0" smtClean="0"/>
              <a:t>packet </a:t>
            </a:r>
            <a:r>
              <a:rPr lang="en-US" sz="1500" dirty="0"/>
              <a:t>is being processed</a:t>
            </a:r>
            <a:r>
              <a:rPr lang="en-US" sz="1500" dirty="0" smtClean="0"/>
              <a:t>, </a:t>
            </a:r>
            <a:r>
              <a:rPr lang="en-US" sz="1500" dirty="0"/>
              <a:t>packet passes </a:t>
            </a:r>
            <a:r>
              <a:rPr lang="en-US" sz="1500" dirty="0" smtClean="0"/>
              <a:t>to INPUT </a:t>
            </a:r>
            <a:r>
              <a:rPr lang="en-US" sz="1500" dirty="0"/>
              <a:t>chain </a:t>
            </a:r>
          </a:p>
          <a:p>
            <a:r>
              <a:rPr lang="en-US" sz="1500" dirty="0"/>
              <a:t>If </a:t>
            </a:r>
            <a:r>
              <a:rPr lang="en-US" sz="1500" dirty="0" smtClean="0"/>
              <a:t>incoming </a:t>
            </a:r>
            <a:r>
              <a:rPr lang="en-US" sz="1500" dirty="0"/>
              <a:t>packet is destined for another network interface on the machine, then </a:t>
            </a:r>
            <a:r>
              <a:rPr lang="en-US" sz="1500" dirty="0" smtClean="0"/>
              <a:t>packet </a:t>
            </a:r>
            <a:r>
              <a:rPr lang="en-US" sz="1500" dirty="0"/>
              <a:t>goes </a:t>
            </a:r>
            <a:r>
              <a:rPr lang="en-US" sz="1500" dirty="0" smtClean="0"/>
              <a:t>to FORWARD </a:t>
            </a:r>
            <a:r>
              <a:rPr lang="en-US" sz="1500" dirty="0"/>
              <a:t>chain. If accepted by </a:t>
            </a:r>
            <a:r>
              <a:rPr lang="en-US" sz="1500" dirty="0" smtClean="0"/>
              <a:t>FORWARD </a:t>
            </a:r>
            <a:r>
              <a:rPr lang="en-US" sz="1500" dirty="0"/>
              <a:t>chain, </a:t>
            </a:r>
            <a:r>
              <a:rPr lang="en-US" sz="1500" dirty="0" smtClean="0"/>
              <a:t>packet </a:t>
            </a:r>
            <a:r>
              <a:rPr lang="en-US" sz="1500" dirty="0"/>
              <a:t>is sent to the other interface </a:t>
            </a:r>
          </a:p>
          <a:p>
            <a:r>
              <a:rPr lang="en-US" sz="1500" dirty="0"/>
              <a:t>If </a:t>
            </a:r>
            <a:r>
              <a:rPr lang="en-US" sz="1500" dirty="0" smtClean="0"/>
              <a:t>program </a:t>
            </a:r>
            <a:r>
              <a:rPr lang="en-US" sz="1500" dirty="0"/>
              <a:t>running </a:t>
            </a:r>
            <a:r>
              <a:rPr lang="en-US" sz="1500" dirty="0" smtClean="0"/>
              <a:t>on </a:t>
            </a:r>
            <a:r>
              <a:rPr lang="en-US" sz="1500" dirty="0"/>
              <a:t>computer wants to </a:t>
            </a:r>
            <a:r>
              <a:rPr lang="en-US" sz="1500" dirty="0" smtClean="0"/>
              <a:t>send </a:t>
            </a:r>
            <a:r>
              <a:rPr lang="en-US" sz="1500" dirty="0"/>
              <a:t>packet out of the machine, </a:t>
            </a:r>
            <a:r>
              <a:rPr lang="en-US" sz="1500" dirty="0" smtClean="0"/>
              <a:t>packet </a:t>
            </a:r>
            <a:r>
              <a:rPr lang="en-US" sz="1500" dirty="0"/>
              <a:t>must traverse through </a:t>
            </a:r>
            <a:r>
              <a:rPr lang="en-US" sz="1500" dirty="0" smtClean="0"/>
              <a:t>OUTPUT chain. </a:t>
            </a:r>
            <a:r>
              <a:rPr lang="en-US" sz="1500" dirty="0"/>
              <a:t>If it is accepted by any of the rules, it is sent to whatever interface </a:t>
            </a:r>
            <a:r>
              <a:rPr lang="en-US" sz="1500" dirty="0" smtClean="0"/>
              <a:t>packet </a:t>
            </a:r>
            <a:r>
              <a:rPr lang="en-US" sz="1500" dirty="0"/>
              <a:t>is intended for </a:t>
            </a:r>
            <a:endParaRPr lang="en-US" sz="1500" dirty="0" smtClean="0"/>
          </a:p>
          <a:p>
            <a:r>
              <a:rPr lang="en-US" sz="1500" dirty="0"/>
              <a:t>Each rule in a chain </a:t>
            </a:r>
            <a:r>
              <a:rPr lang="en-US" sz="1500" dirty="0" smtClean="0"/>
              <a:t>examines packet </a:t>
            </a:r>
            <a:r>
              <a:rPr lang="en-US" sz="1500" dirty="0"/>
              <a:t>header. If </a:t>
            </a:r>
            <a:r>
              <a:rPr lang="en-US" sz="1500" dirty="0" smtClean="0"/>
              <a:t>condition </a:t>
            </a:r>
            <a:r>
              <a:rPr lang="en-US" sz="1500" dirty="0"/>
              <a:t>part of </a:t>
            </a:r>
            <a:r>
              <a:rPr lang="en-US" sz="1500" dirty="0" smtClean="0"/>
              <a:t>rule </a:t>
            </a:r>
            <a:r>
              <a:rPr lang="en-US" sz="1500" dirty="0"/>
              <a:t>matches </a:t>
            </a:r>
            <a:r>
              <a:rPr lang="en-US" sz="1500" dirty="0" smtClean="0"/>
              <a:t>packet </a:t>
            </a:r>
            <a:r>
              <a:rPr lang="en-US" sz="1500" dirty="0"/>
              <a:t>header, </a:t>
            </a:r>
            <a:r>
              <a:rPr lang="en-US" sz="1500" dirty="0" smtClean="0"/>
              <a:t>action </a:t>
            </a:r>
            <a:r>
              <a:rPr lang="en-US" sz="1500" dirty="0"/>
              <a:t>specified by </a:t>
            </a:r>
            <a:r>
              <a:rPr lang="en-US" sz="1500" dirty="0" smtClean="0"/>
              <a:t>rule </a:t>
            </a:r>
            <a:r>
              <a:rPr lang="en-US" sz="1500" dirty="0"/>
              <a:t>is taken. Otherwise, </a:t>
            </a:r>
            <a:r>
              <a:rPr lang="en-US" sz="1500" dirty="0" smtClean="0"/>
              <a:t>packet </a:t>
            </a:r>
            <a:r>
              <a:rPr lang="en-US" sz="1500" dirty="0"/>
              <a:t>moves on to </a:t>
            </a:r>
            <a:r>
              <a:rPr lang="en-US" sz="1500" dirty="0" smtClean="0"/>
              <a:t>next </a:t>
            </a:r>
            <a:r>
              <a:rPr lang="en-US" sz="1500" dirty="0"/>
              <a:t>rule </a:t>
            </a:r>
          </a:p>
          <a:p>
            <a:endParaRPr lang="en-US" sz="1600" dirty="0"/>
          </a:p>
          <a:p>
            <a:endParaRPr lang="en-US" sz="2000" dirty="0"/>
          </a:p>
        </p:txBody>
      </p:sp>
      <p:sp>
        <p:nvSpPr>
          <p:cNvPr id="7" name="Oval 6"/>
          <p:cNvSpPr/>
          <p:nvPr/>
        </p:nvSpPr>
        <p:spPr>
          <a:xfrm>
            <a:off x="6858000" y="2819400"/>
            <a:ext cx="838200" cy="38100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Oval 7"/>
          <p:cNvSpPr/>
          <p:nvPr/>
        </p:nvSpPr>
        <p:spPr>
          <a:xfrm>
            <a:off x="8305800" y="3886200"/>
            <a:ext cx="838200" cy="38100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Oval 8"/>
          <p:cNvSpPr/>
          <p:nvPr/>
        </p:nvSpPr>
        <p:spPr>
          <a:xfrm>
            <a:off x="6858000" y="5105400"/>
            <a:ext cx="838200" cy="38100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3" name="Straight Arrow Connector 12"/>
          <p:cNvCxnSpPr/>
          <p:nvPr/>
        </p:nvCxnSpPr>
        <p:spPr>
          <a:xfrm>
            <a:off x="5562600" y="1905000"/>
            <a:ext cx="3048000" cy="609600"/>
          </a:xfrm>
          <a:prstGeom prst="straightConnector1">
            <a:avLst/>
          </a:prstGeom>
          <a:ln>
            <a:solidFill>
              <a:srgbClr val="0000FF"/>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5562600" y="3352800"/>
            <a:ext cx="2743200" cy="533400"/>
          </a:xfrm>
          <a:prstGeom prst="straightConnector1">
            <a:avLst/>
          </a:prstGeom>
          <a:ln>
            <a:solidFill>
              <a:srgbClr val="0000FF"/>
            </a:solidFill>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a:off x="5638800" y="2667000"/>
            <a:ext cx="1143000" cy="228600"/>
          </a:xfrm>
          <a:prstGeom prst="straightConnector1">
            <a:avLst/>
          </a:prstGeom>
          <a:ln>
            <a:solidFill>
              <a:srgbClr val="0000FF"/>
            </a:solidFill>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a:off x="5638800" y="4876800"/>
            <a:ext cx="1219200" cy="304800"/>
          </a:xfrm>
          <a:prstGeom prst="straightConnector1">
            <a:avLst/>
          </a:prstGeom>
          <a:ln>
            <a:solidFill>
              <a:srgbClr val="0000FF"/>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0778033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Status of </a:t>
            </a:r>
            <a:r>
              <a:rPr lang="en-US" b="1" dirty="0" err="1" smtClean="0">
                <a:latin typeface="Courier New"/>
                <a:cs typeface="Courier New"/>
              </a:rPr>
              <a:t>iptables</a:t>
            </a:r>
            <a:endParaRPr lang="en-US" b="1" dirty="0">
              <a:latin typeface="Courier New"/>
              <a:cs typeface="Courier New"/>
            </a:endParaRPr>
          </a:p>
        </p:txBody>
      </p:sp>
      <p:sp>
        <p:nvSpPr>
          <p:cNvPr id="3" name="Content Placeholder 2"/>
          <p:cNvSpPr>
            <a:spLocks noGrp="1"/>
          </p:cNvSpPr>
          <p:nvPr>
            <p:ph idx="1"/>
          </p:nvPr>
        </p:nvSpPr>
        <p:spPr/>
        <p:txBody>
          <a:bodyPr/>
          <a:lstStyle/>
          <a:p>
            <a:r>
              <a:rPr lang="en-US" sz="2400" dirty="0" smtClean="0"/>
              <a:t>Execute as root </a:t>
            </a:r>
            <a:r>
              <a:rPr lang="en-US" sz="2400" b="1" dirty="0" err="1" smtClean="0">
                <a:latin typeface="Courier New"/>
                <a:cs typeface="Courier New"/>
              </a:rPr>
              <a:t>lsmod</a:t>
            </a:r>
            <a:r>
              <a:rPr lang="en-US" sz="2400" b="1" dirty="0" smtClean="0">
                <a:latin typeface="Courier New"/>
                <a:cs typeface="Courier New"/>
              </a:rPr>
              <a:t> | </a:t>
            </a:r>
            <a:r>
              <a:rPr lang="en-US" sz="2400" b="1" dirty="0" err="1" smtClean="0">
                <a:latin typeface="Courier New"/>
                <a:cs typeface="Courier New"/>
              </a:rPr>
              <a:t>grep</a:t>
            </a:r>
            <a:r>
              <a:rPr lang="en-US" sz="2400" b="1" dirty="0" smtClean="0">
                <a:latin typeface="Courier New"/>
                <a:cs typeface="Courier New"/>
              </a:rPr>
              <a:t> </a:t>
            </a:r>
            <a:r>
              <a:rPr lang="en-US" sz="2400" b="1" dirty="0" err="1" smtClean="0">
                <a:latin typeface="Courier New"/>
                <a:cs typeface="Courier New"/>
              </a:rPr>
              <a:t>ip</a:t>
            </a:r>
            <a:r>
              <a:rPr lang="en-US" sz="2400" b="1" dirty="0"/>
              <a:t> </a:t>
            </a:r>
            <a:r>
              <a:rPr lang="en-US" sz="2400" dirty="0" smtClean="0"/>
              <a:t>(show the status of modules in Linux kernel)</a:t>
            </a:r>
          </a:p>
          <a:p>
            <a:r>
              <a:rPr lang="en-US" sz="2400" dirty="0" smtClean="0"/>
              <a:t>Or </a:t>
            </a:r>
            <a:r>
              <a:rPr lang="en-US" sz="2400" b="1" dirty="0" err="1" smtClean="0">
                <a:latin typeface="Courier New"/>
                <a:cs typeface="Courier New"/>
              </a:rPr>
              <a:t>iptables</a:t>
            </a:r>
            <a:r>
              <a:rPr lang="en-US" sz="2400" b="1" dirty="0" smtClean="0">
                <a:latin typeface="Courier New"/>
                <a:cs typeface="Courier New"/>
              </a:rPr>
              <a:t> –L</a:t>
            </a:r>
            <a:r>
              <a:rPr lang="en-US" sz="2400" b="1" dirty="0" smtClean="0"/>
              <a:t> </a:t>
            </a:r>
            <a:r>
              <a:rPr lang="en-US" sz="2400" dirty="0" smtClean="0"/>
              <a:t>for </a:t>
            </a:r>
            <a:r>
              <a:rPr lang="en-US" sz="2400" b="1" dirty="0" smtClean="0">
                <a:latin typeface="Courier New"/>
                <a:cs typeface="Courier New"/>
              </a:rPr>
              <a:t>filter</a:t>
            </a:r>
            <a:r>
              <a:rPr lang="en-US" sz="2400" dirty="0" smtClean="0"/>
              <a:t> table (</a:t>
            </a:r>
            <a:r>
              <a:rPr lang="en-US" sz="2400" b="1" dirty="0" err="1" smtClean="0">
                <a:latin typeface="Courier New"/>
                <a:cs typeface="Courier New"/>
              </a:rPr>
              <a:t>iptables</a:t>
            </a:r>
            <a:r>
              <a:rPr lang="en-US" sz="2400" b="1" dirty="0" smtClean="0">
                <a:latin typeface="Courier New"/>
                <a:cs typeface="Courier New"/>
              </a:rPr>
              <a:t> –t </a:t>
            </a:r>
            <a:r>
              <a:rPr lang="en-US" sz="2400" b="1" dirty="0" err="1" smtClean="0">
                <a:latin typeface="Courier New"/>
                <a:cs typeface="Courier New"/>
              </a:rPr>
              <a:t>nat</a:t>
            </a:r>
            <a:r>
              <a:rPr lang="en-US" sz="2400" b="1" dirty="0" smtClean="0">
                <a:latin typeface="Courier New"/>
                <a:cs typeface="Courier New"/>
              </a:rPr>
              <a:t> –L</a:t>
            </a:r>
            <a:r>
              <a:rPr lang="en-US" sz="2400" dirty="0" smtClean="0"/>
              <a:t>)</a:t>
            </a:r>
          </a:p>
          <a:p>
            <a:pPr marL="0" indent="0">
              <a:spcBef>
                <a:spcPts val="0"/>
              </a:spcBef>
              <a:buNone/>
            </a:pPr>
            <a:r>
              <a:rPr lang="en-US" sz="1400" b="1" dirty="0">
                <a:latin typeface="Courier New"/>
                <a:cs typeface="Courier New"/>
              </a:rPr>
              <a:t>Chain INPUT (</a:t>
            </a:r>
            <a:r>
              <a:rPr lang="en-US" sz="1400" b="1" dirty="0">
                <a:solidFill>
                  <a:srgbClr val="0000FF"/>
                </a:solidFill>
                <a:latin typeface="Courier New"/>
                <a:cs typeface="Courier New"/>
              </a:rPr>
              <a:t>policy</a:t>
            </a:r>
            <a:r>
              <a:rPr lang="en-US" sz="1400" b="1" dirty="0">
                <a:latin typeface="Courier New"/>
                <a:cs typeface="Courier New"/>
              </a:rPr>
              <a:t> ACCEPT)</a:t>
            </a:r>
            <a:br>
              <a:rPr lang="en-US" sz="1400" b="1" dirty="0">
                <a:latin typeface="Courier New"/>
                <a:cs typeface="Courier New"/>
              </a:rPr>
            </a:br>
            <a:r>
              <a:rPr lang="en-US" sz="1400" b="1" dirty="0">
                <a:latin typeface="Courier New"/>
                <a:cs typeface="Courier New"/>
              </a:rPr>
              <a:t>target    </a:t>
            </a:r>
            <a:r>
              <a:rPr lang="en-US" sz="1400" b="1" dirty="0" err="1">
                <a:latin typeface="Courier New"/>
                <a:cs typeface="Courier New"/>
              </a:rPr>
              <a:t>prot</a:t>
            </a:r>
            <a:r>
              <a:rPr lang="en-US" sz="1400" b="1" dirty="0">
                <a:latin typeface="Courier New"/>
                <a:cs typeface="Courier New"/>
              </a:rPr>
              <a:t>    opt    source destination </a:t>
            </a:r>
          </a:p>
          <a:p>
            <a:pPr marL="0" indent="0">
              <a:spcBef>
                <a:spcPts val="0"/>
              </a:spcBef>
              <a:buNone/>
            </a:pPr>
            <a:endParaRPr lang="en-US" sz="1400" b="1" dirty="0">
              <a:latin typeface="Courier New"/>
              <a:cs typeface="Courier New"/>
            </a:endParaRPr>
          </a:p>
          <a:p>
            <a:pPr marL="0" indent="0">
              <a:spcBef>
                <a:spcPts val="0"/>
              </a:spcBef>
              <a:buNone/>
            </a:pPr>
            <a:r>
              <a:rPr lang="en-US" sz="1400" b="1" dirty="0">
                <a:latin typeface="Courier New"/>
                <a:cs typeface="Courier New"/>
              </a:rPr>
              <a:t>Chain FORWARD (</a:t>
            </a:r>
            <a:r>
              <a:rPr lang="en-US" sz="1400" b="1" dirty="0">
                <a:solidFill>
                  <a:srgbClr val="0000FF"/>
                </a:solidFill>
                <a:latin typeface="Courier New"/>
                <a:cs typeface="Courier New"/>
              </a:rPr>
              <a:t>policy</a:t>
            </a:r>
            <a:r>
              <a:rPr lang="en-US" sz="1400" b="1" dirty="0">
                <a:latin typeface="Courier New"/>
                <a:cs typeface="Courier New"/>
              </a:rPr>
              <a:t> ACCEPT)</a:t>
            </a:r>
            <a:br>
              <a:rPr lang="en-US" sz="1400" b="1" dirty="0">
                <a:latin typeface="Courier New"/>
                <a:cs typeface="Courier New"/>
              </a:rPr>
            </a:br>
            <a:r>
              <a:rPr lang="en-US" sz="1400" b="1" dirty="0">
                <a:latin typeface="Courier New"/>
                <a:cs typeface="Courier New"/>
              </a:rPr>
              <a:t>target    </a:t>
            </a:r>
            <a:r>
              <a:rPr lang="en-US" sz="1400" b="1" dirty="0" err="1">
                <a:latin typeface="Courier New"/>
                <a:cs typeface="Courier New"/>
              </a:rPr>
              <a:t>prot</a:t>
            </a:r>
            <a:r>
              <a:rPr lang="en-US" sz="1400" b="1" dirty="0">
                <a:latin typeface="Courier New"/>
                <a:cs typeface="Courier New"/>
              </a:rPr>
              <a:t>    opt    source destination </a:t>
            </a:r>
          </a:p>
          <a:p>
            <a:pPr marL="0" indent="0">
              <a:spcBef>
                <a:spcPts val="0"/>
              </a:spcBef>
              <a:buNone/>
            </a:pPr>
            <a:endParaRPr lang="en-US" sz="1400" b="1" dirty="0">
              <a:latin typeface="Courier New"/>
              <a:cs typeface="Courier New"/>
            </a:endParaRPr>
          </a:p>
          <a:p>
            <a:pPr marL="0" indent="0">
              <a:spcBef>
                <a:spcPts val="0"/>
              </a:spcBef>
              <a:buNone/>
            </a:pPr>
            <a:r>
              <a:rPr lang="en-US" sz="1400" b="1" dirty="0">
                <a:latin typeface="Courier New"/>
                <a:cs typeface="Courier New"/>
              </a:rPr>
              <a:t>Chain OUTPUT (</a:t>
            </a:r>
            <a:r>
              <a:rPr lang="en-US" sz="1400" b="1" dirty="0">
                <a:solidFill>
                  <a:srgbClr val="0000FF"/>
                </a:solidFill>
                <a:latin typeface="Courier New"/>
                <a:cs typeface="Courier New"/>
              </a:rPr>
              <a:t>policy</a:t>
            </a:r>
            <a:r>
              <a:rPr lang="en-US" sz="1400" b="1" dirty="0">
                <a:latin typeface="Courier New"/>
                <a:cs typeface="Courier New"/>
              </a:rPr>
              <a:t> ACCEPT)</a:t>
            </a:r>
          </a:p>
          <a:p>
            <a:pPr marL="0" indent="0">
              <a:spcBef>
                <a:spcPts val="0"/>
              </a:spcBef>
              <a:buNone/>
            </a:pPr>
            <a:r>
              <a:rPr lang="en-US" sz="1400" b="1" dirty="0">
                <a:latin typeface="Courier New"/>
                <a:cs typeface="Courier New"/>
              </a:rPr>
              <a:t>target    </a:t>
            </a:r>
            <a:r>
              <a:rPr lang="en-US" sz="1400" b="1" dirty="0" err="1">
                <a:latin typeface="Courier New"/>
                <a:cs typeface="Courier New"/>
              </a:rPr>
              <a:t>prot</a:t>
            </a:r>
            <a:r>
              <a:rPr lang="en-US" sz="1400" b="1" dirty="0">
                <a:latin typeface="Courier New"/>
                <a:cs typeface="Courier New"/>
              </a:rPr>
              <a:t>    opt    source destination</a:t>
            </a:r>
            <a:r>
              <a:rPr lang="en-US" sz="2400" b="1" dirty="0">
                <a:latin typeface="Courier New"/>
                <a:cs typeface="Courier New"/>
              </a:rPr>
              <a:t> </a:t>
            </a:r>
            <a:endParaRPr lang="en-US" sz="2400" b="1" dirty="0" smtClean="0">
              <a:latin typeface="Courier New"/>
              <a:cs typeface="Courier New"/>
            </a:endParaRPr>
          </a:p>
          <a:p>
            <a:pPr>
              <a:spcBef>
                <a:spcPts val="0"/>
              </a:spcBef>
            </a:pPr>
            <a:r>
              <a:rPr lang="en-US" sz="2400" dirty="0"/>
              <a:t>N</a:t>
            </a:r>
            <a:r>
              <a:rPr lang="en-US" sz="2400" dirty="0" smtClean="0"/>
              <a:t>ote </a:t>
            </a:r>
            <a:r>
              <a:rPr lang="en-US" sz="2400" b="1" dirty="0" smtClean="0">
                <a:solidFill>
                  <a:srgbClr val="0000FF"/>
                </a:solidFill>
                <a:latin typeface="Courier New"/>
                <a:cs typeface="Courier New"/>
              </a:rPr>
              <a:t>policy</a:t>
            </a:r>
            <a:r>
              <a:rPr lang="en-US" sz="2400" dirty="0" smtClean="0"/>
              <a:t> </a:t>
            </a:r>
            <a:r>
              <a:rPr lang="en-US" sz="2400" dirty="0"/>
              <a:t>shown for each built-in chain right next to </a:t>
            </a:r>
            <a:r>
              <a:rPr lang="en-US" sz="2400" dirty="0" smtClean="0"/>
              <a:t>name </a:t>
            </a:r>
            <a:r>
              <a:rPr lang="en-US" sz="2400" dirty="0"/>
              <a:t>of </a:t>
            </a:r>
            <a:r>
              <a:rPr lang="en-US" sz="2400" dirty="0" smtClean="0"/>
              <a:t>chain </a:t>
            </a:r>
          </a:p>
          <a:p>
            <a:pPr lvl="1" indent="-342900">
              <a:spcBef>
                <a:spcPts val="0"/>
              </a:spcBef>
            </a:pPr>
            <a:r>
              <a:rPr lang="en-US" sz="2000" b="1" dirty="0" smtClean="0">
                <a:solidFill>
                  <a:srgbClr val="0000FF"/>
                </a:solidFill>
                <a:latin typeface="Courier New"/>
                <a:cs typeface="Courier New"/>
                <a:sym typeface="Wingdings"/>
              </a:rPr>
              <a:t>p</a:t>
            </a:r>
            <a:r>
              <a:rPr lang="en-US" sz="2000" b="1" dirty="0" smtClean="0">
                <a:solidFill>
                  <a:srgbClr val="0000FF"/>
                </a:solidFill>
                <a:latin typeface="Courier New"/>
                <a:cs typeface="Courier New"/>
              </a:rPr>
              <a:t>olicy</a:t>
            </a:r>
            <a:r>
              <a:rPr lang="en-US" sz="2000" dirty="0" smtClean="0">
                <a:solidFill>
                  <a:srgbClr val="0000FF"/>
                </a:solidFill>
              </a:rPr>
              <a:t> </a:t>
            </a:r>
            <a:r>
              <a:rPr lang="en-US" sz="2000" dirty="0">
                <a:solidFill>
                  <a:srgbClr val="0000FF"/>
                </a:solidFill>
              </a:rPr>
              <a:t>is what is applied </a:t>
            </a:r>
            <a:r>
              <a:rPr lang="en-US" sz="2000" dirty="0" smtClean="0">
                <a:solidFill>
                  <a:srgbClr val="0000FF"/>
                </a:solidFill>
              </a:rPr>
              <a:t>to </a:t>
            </a:r>
            <a:r>
              <a:rPr lang="en-US" sz="2000" dirty="0">
                <a:solidFill>
                  <a:srgbClr val="0000FF"/>
                </a:solidFill>
              </a:rPr>
              <a:t>packet if it is </a:t>
            </a:r>
            <a:r>
              <a:rPr lang="en-US" sz="2000" b="1" dirty="0">
                <a:solidFill>
                  <a:srgbClr val="0000FF"/>
                </a:solidFill>
              </a:rPr>
              <a:t>not</a:t>
            </a:r>
            <a:r>
              <a:rPr lang="en-US" sz="2000" dirty="0">
                <a:solidFill>
                  <a:srgbClr val="0000FF"/>
                </a:solidFill>
              </a:rPr>
              <a:t> trapped by any </a:t>
            </a:r>
            <a:r>
              <a:rPr lang="en-US" sz="2000" dirty="0" smtClean="0">
                <a:solidFill>
                  <a:srgbClr val="0000FF"/>
                </a:solidFill>
              </a:rPr>
              <a:t>rules </a:t>
            </a:r>
            <a:r>
              <a:rPr lang="en-US" sz="2000" dirty="0">
                <a:solidFill>
                  <a:srgbClr val="0000FF"/>
                </a:solidFill>
              </a:rPr>
              <a:t>in a chain </a:t>
            </a:r>
          </a:p>
          <a:p>
            <a:pPr marL="0" indent="0">
              <a:spcBef>
                <a:spcPts val="0"/>
              </a:spcBef>
              <a:buNone/>
            </a:pPr>
            <a:endParaRPr lang="en-US" sz="2400" dirty="0"/>
          </a:p>
          <a:p>
            <a:pPr>
              <a:spcBef>
                <a:spcPts val="0"/>
              </a:spcBef>
            </a:pPr>
            <a:endParaRPr lang="en-US" sz="2400" b="1" dirty="0">
              <a:latin typeface="Courier New"/>
              <a:cs typeface="Courier New"/>
            </a:endParaRPr>
          </a:p>
          <a:p>
            <a:pPr marL="0" indent="0">
              <a:buNone/>
            </a:pPr>
            <a:endParaRPr lang="en-US" sz="2400" dirty="0" smtClean="0">
              <a:latin typeface="Courier New"/>
              <a:cs typeface="Courier New"/>
            </a:endParaRPr>
          </a:p>
        </p:txBody>
      </p:sp>
    </p:spTree>
    <p:extLst>
      <p:ext uri="{BB962C8B-B14F-4D97-AF65-F5344CB8AC3E}">
        <p14:creationId xmlns:p14="http://schemas.microsoft.com/office/powerpoint/2010/main" val="62181303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Firewall Scenario</a:t>
            </a:r>
            <a:endParaRPr lang="en-US" dirty="0"/>
          </a:p>
        </p:txBody>
      </p:sp>
      <p:pic>
        <p:nvPicPr>
          <p:cNvPr id="5" name="Picture 4" descr="firewall.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52600"/>
            <a:ext cx="5256227" cy="4724400"/>
          </a:xfrm>
          <a:prstGeom prst="rect">
            <a:avLst/>
          </a:prstGeom>
        </p:spPr>
      </p:pic>
      <p:sp>
        <p:nvSpPr>
          <p:cNvPr id="4" name="Content Placeholder 2"/>
          <p:cNvSpPr>
            <a:spLocks noGrp="1"/>
          </p:cNvSpPr>
          <p:nvPr>
            <p:ph idx="1"/>
          </p:nvPr>
        </p:nvSpPr>
        <p:spPr>
          <a:xfrm>
            <a:off x="5105400" y="1600200"/>
            <a:ext cx="3962400" cy="5105400"/>
          </a:xfrm>
        </p:spPr>
        <p:txBody>
          <a:bodyPr/>
          <a:lstStyle/>
          <a:p>
            <a:r>
              <a:rPr lang="en-US" sz="1400" dirty="0"/>
              <a:t>A</a:t>
            </a:r>
            <a:r>
              <a:rPr lang="en-US" sz="1400" dirty="0" smtClean="0"/>
              <a:t>llow </a:t>
            </a:r>
            <a:r>
              <a:rPr lang="en-US" sz="1400" dirty="0"/>
              <a:t>for unrestricted </a:t>
            </a:r>
            <a:r>
              <a:rPr lang="en-US" sz="1400" dirty="0" smtClean="0"/>
              <a:t>Internet </a:t>
            </a:r>
            <a:r>
              <a:rPr lang="en-US" sz="1400" dirty="0"/>
              <a:t>access from all the </a:t>
            </a:r>
            <a:r>
              <a:rPr lang="en-US" sz="1400" dirty="0" smtClean="0"/>
              <a:t>machines </a:t>
            </a:r>
            <a:r>
              <a:rPr lang="en-US" sz="1400" dirty="0"/>
              <a:t>in </a:t>
            </a:r>
            <a:r>
              <a:rPr lang="en-US" sz="1400" dirty="0" smtClean="0"/>
              <a:t>LAN </a:t>
            </a:r>
            <a:endParaRPr lang="en-US" sz="1400" dirty="0"/>
          </a:p>
          <a:p>
            <a:r>
              <a:rPr lang="en-US" sz="1400" dirty="0"/>
              <a:t>Allow for SSH </a:t>
            </a:r>
            <a:r>
              <a:rPr lang="en-US" sz="1400" dirty="0" smtClean="0"/>
              <a:t>access </a:t>
            </a:r>
            <a:r>
              <a:rPr lang="en-US" sz="1400" dirty="0"/>
              <a:t>to the</a:t>
            </a:r>
            <a:r>
              <a:rPr lang="en-US" sz="1400" b="1" dirty="0"/>
              <a:t> firewall machine</a:t>
            </a:r>
            <a:r>
              <a:rPr lang="en-US" sz="1400" dirty="0"/>
              <a:t> from </a:t>
            </a:r>
            <a:r>
              <a:rPr lang="en-US" sz="1400" dirty="0" smtClean="0"/>
              <a:t>outside LAN </a:t>
            </a:r>
          </a:p>
          <a:p>
            <a:r>
              <a:rPr lang="en-US" sz="1400" dirty="0"/>
              <a:t>Permit </a:t>
            </a:r>
            <a:r>
              <a:rPr lang="en-US" sz="1400" dirty="0" err="1" smtClean="0"/>
              <a:t>Auth</a:t>
            </a:r>
            <a:r>
              <a:rPr lang="en-US" sz="1400" dirty="0" smtClean="0"/>
              <a:t>, that </a:t>
            </a:r>
            <a:r>
              <a:rPr lang="en-US" sz="1400" dirty="0"/>
              <a:t>is used by </a:t>
            </a:r>
            <a:r>
              <a:rPr lang="en-US" sz="1400" dirty="0" smtClean="0"/>
              <a:t>services </a:t>
            </a:r>
            <a:r>
              <a:rPr lang="en-US" sz="1400" dirty="0"/>
              <a:t>like SMTP and </a:t>
            </a:r>
            <a:r>
              <a:rPr lang="en-US" sz="1400" dirty="0" smtClean="0"/>
              <a:t>IRC</a:t>
            </a:r>
          </a:p>
          <a:p>
            <a:r>
              <a:rPr lang="en-US" sz="1400" dirty="0"/>
              <a:t>LAN is hosting a web server (on behalf of the whole LAN) and that this HTTPD server is running on </a:t>
            </a:r>
            <a:r>
              <a:rPr lang="en-US" sz="1400" dirty="0" smtClean="0"/>
              <a:t>machine 192.168.1.100. </a:t>
            </a:r>
            <a:r>
              <a:rPr lang="en-US" sz="1400" dirty="0"/>
              <a:t>So the firewall must use NAT </a:t>
            </a:r>
            <a:r>
              <a:rPr lang="en-US" sz="1400" dirty="0" smtClean="0"/>
              <a:t>to </a:t>
            </a:r>
            <a:r>
              <a:rPr lang="en-US" sz="1400" dirty="0"/>
              <a:t>redirect the incoming TCP port 80 requests to 192.168.1.100 </a:t>
            </a:r>
          </a:p>
          <a:p>
            <a:r>
              <a:rPr lang="en-US" sz="1400" dirty="0" smtClean="0"/>
              <a:t>Accept ICMP </a:t>
            </a:r>
            <a:r>
              <a:rPr lang="en-US" sz="1400" dirty="0"/>
              <a:t>Echo requests </a:t>
            </a:r>
            <a:r>
              <a:rPr lang="en-US" sz="1400" dirty="0" smtClean="0"/>
              <a:t>coming </a:t>
            </a:r>
            <a:r>
              <a:rPr lang="en-US" sz="1400" dirty="0"/>
              <a:t>from </a:t>
            </a:r>
            <a:r>
              <a:rPr lang="en-US" sz="1400" dirty="0" smtClean="0"/>
              <a:t>outside </a:t>
            </a:r>
            <a:endParaRPr lang="en-US" sz="1400" dirty="0"/>
          </a:p>
          <a:p>
            <a:r>
              <a:rPr lang="en-US" sz="1400" dirty="0" smtClean="0"/>
              <a:t>Want firewall </a:t>
            </a:r>
            <a:r>
              <a:rPr lang="en-US" sz="1400" dirty="0"/>
              <a:t>to respond back with TCP RST or ICMP Unreachable for incoming requests for blocked ports </a:t>
            </a:r>
          </a:p>
          <a:p>
            <a:r>
              <a:rPr lang="en-US" sz="1400" dirty="0"/>
              <a:t>F</a:t>
            </a:r>
            <a:r>
              <a:rPr lang="en-US" sz="1400" dirty="0" smtClean="0"/>
              <a:t>irewall </a:t>
            </a:r>
            <a:r>
              <a:rPr lang="en-US" sz="1400" dirty="0"/>
              <a:t>must log </a:t>
            </a:r>
            <a:r>
              <a:rPr lang="en-US" sz="1400" dirty="0" smtClean="0"/>
              <a:t>filter </a:t>
            </a:r>
            <a:r>
              <a:rPr lang="en-US" sz="1400" dirty="0"/>
              <a:t>statistics on the external interface of the firewall machine </a:t>
            </a:r>
          </a:p>
          <a:p>
            <a:endParaRPr lang="en-US" sz="1200" dirty="0"/>
          </a:p>
          <a:p>
            <a:endParaRPr lang="en-US" sz="2400" dirty="0" smtClean="0"/>
          </a:p>
        </p:txBody>
      </p:sp>
      <p:cxnSp>
        <p:nvCxnSpPr>
          <p:cNvPr id="9" name="Straight Arrow Connector 8"/>
          <p:cNvCxnSpPr/>
          <p:nvPr/>
        </p:nvCxnSpPr>
        <p:spPr>
          <a:xfrm flipH="1">
            <a:off x="2514600" y="4191000"/>
            <a:ext cx="304800" cy="152400"/>
          </a:xfrm>
          <a:prstGeom prst="straightConnector1">
            <a:avLst/>
          </a:prstGeom>
          <a:ln>
            <a:solidFill>
              <a:srgbClr val="0000FF"/>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flipH="1" flipV="1">
            <a:off x="2514600" y="4800600"/>
            <a:ext cx="152400" cy="228600"/>
          </a:xfrm>
          <a:prstGeom prst="straightConnector1">
            <a:avLst/>
          </a:prstGeom>
          <a:ln>
            <a:solidFill>
              <a:srgbClr val="0000FF"/>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0244309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Goals</a:t>
            </a:r>
            <a:endParaRPr lang="en-US" dirty="0"/>
          </a:p>
        </p:txBody>
      </p:sp>
      <p:sp>
        <p:nvSpPr>
          <p:cNvPr id="3" name="Content Placeholder 2"/>
          <p:cNvSpPr>
            <a:spLocks noGrp="1"/>
          </p:cNvSpPr>
          <p:nvPr>
            <p:ph idx="1"/>
          </p:nvPr>
        </p:nvSpPr>
        <p:spPr/>
        <p:txBody>
          <a:bodyPr/>
          <a:lstStyle/>
          <a:p>
            <a:r>
              <a:rPr lang="en-US" sz="2800" dirty="0" smtClean="0"/>
              <a:t>all </a:t>
            </a:r>
            <a:r>
              <a:rPr lang="en-US" sz="2800" dirty="0"/>
              <a:t>traffic from inside to </a:t>
            </a:r>
            <a:r>
              <a:rPr lang="en-US" sz="2800" dirty="0" smtClean="0"/>
              <a:t>outside, and vice versa, must </a:t>
            </a:r>
            <a:r>
              <a:rPr lang="en-US" sz="2800" dirty="0"/>
              <a:t>pass </a:t>
            </a:r>
            <a:r>
              <a:rPr lang="en-US" sz="2800" dirty="0" smtClean="0"/>
              <a:t>through </a:t>
            </a:r>
            <a:r>
              <a:rPr lang="en-US" sz="2800" dirty="0"/>
              <a:t>firewall</a:t>
            </a:r>
          </a:p>
          <a:p>
            <a:r>
              <a:rPr lang="en-US" sz="2800" dirty="0"/>
              <a:t>only authorized traffic as defined by the local security </a:t>
            </a:r>
            <a:r>
              <a:rPr lang="en-US" sz="2800" b="1" dirty="0">
                <a:solidFill>
                  <a:srgbClr val="0000FF"/>
                </a:solidFill>
              </a:rPr>
              <a:t>policy</a:t>
            </a:r>
            <a:r>
              <a:rPr lang="en-US" sz="2800" dirty="0">
                <a:solidFill>
                  <a:srgbClr val="0000FF"/>
                </a:solidFill>
              </a:rPr>
              <a:t> </a:t>
            </a:r>
            <a:r>
              <a:rPr lang="en-US" sz="2800" dirty="0"/>
              <a:t>will be allowed to </a:t>
            </a:r>
            <a:r>
              <a:rPr lang="en-US" sz="2800" dirty="0" smtClean="0"/>
              <a:t>pass</a:t>
            </a:r>
          </a:p>
          <a:p>
            <a:pPr lvl="1"/>
            <a:r>
              <a:rPr lang="en-US" sz="2400" dirty="0"/>
              <a:t>t</a:t>
            </a:r>
            <a:r>
              <a:rPr lang="en-US" sz="2400" dirty="0" smtClean="0"/>
              <a:t>ypes of traffic authorized to pass through, including address range, protocols, applications, and content types</a:t>
            </a:r>
            <a:endParaRPr lang="en-US" sz="2400" dirty="0"/>
          </a:p>
          <a:p>
            <a:r>
              <a:rPr lang="en-US" sz="2800" u="sng" dirty="0" smtClean="0"/>
              <a:t>firewall </a:t>
            </a:r>
            <a:r>
              <a:rPr lang="en-US" sz="2800" u="sng" dirty="0"/>
              <a:t>itself</a:t>
            </a:r>
            <a:r>
              <a:rPr lang="en-US" sz="2800" dirty="0"/>
              <a:t> is immune to </a:t>
            </a:r>
            <a:r>
              <a:rPr lang="en-US" sz="2800" dirty="0" smtClean="0"/>
              <a:t>penetration (hardened system with secured OS)</a:t>
            </a:r>
          </a:p>
          <a:p>
            <a:pPr marL="0" indent="0">
              <a:buNone/>
            </a:pPr>
            <a:endParaRPr lang="en-US" dirty="0"/>
          </a:p>
        </p:txBody>
      </p:sp>
    </p:spTree>
    <p:extLst>
      <p:ext uri="{BB962C8B-B14F-4D97-AF65-F5344CB8AC3E}">
        <p14:creationId xmlns:p14="http://schemas.microsoft.com/office/powerpoint/2010/main" val="281420682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(1/2)</a:t>
            </a:r>
            <a:endParaRPr lang="en-US" dirty="0"/>
          </a:p>
        </p:txBody>
      </p:sp>
      <p:sp>
        <p:nvSpPr>
          <p:cNvPr id="3" name="Content Placeholder 2"/>
          <p:cNvSpPr>
            <a:spLocks noGrp="1"/>
          </p:cNvSpPr>
          <p:nvPr>
            <p:ph idx="1"/>
          </p:nvPr>
        </p:nvSpPr>
        <p:spPr>
          <a:xfrm>
            <a:off x="457200" y="1447800"/>
            <a:ext cx="8229600" cy="4525963"/>
          </a:xfrm>
        </p:spPr>
        <p:txBody>
          <a:bodyPr/>
          <a:lstStyle/>
          <a:p>
            <a:pPr marL="0" indent="0">
              <a:buNone/>
            </a:pPr>
            <a:r>
              <a:rPr lang="en-US" sz="1200" b="1" dirty="0">
                <a:latin typeface="Courier New"/>
                <a:cs typeface="Courier New"/>
              </a:rPr>
              <a:t>#! /bin/</a:t>
            </a:r>
            <a:r>
              <a:rPr lang="en-US" sz="1200" b="1" dirty="0" err="1">
                <a:latin typeface="Courier New"/>
                <a:cs typeface="Courier New"/>
              </a:rPr>
              <a:t>sh</a:t>
            </a:r>
            <a:r>
              <a:rPr lang="en-US" sz="1200" b="1" dirty="0">
                <a:latin typeface="Courier New"/>
                <a:cs typeface="Courier New"/>
              </a:rPr>
              <a:t> </a:t>
            </a:r>
            <a:endParaRPr lang="en-US" sz="1200" b="1" dirty="0" smtClean="0">
              <a:latin typeface="Courier New"/>
              <a:cs typeface="Courier New"/>
            </a:endParaRPr>
          </a:p>
          <a:p>
            <a:pPr marL="0" indent="0">
              <a:buNone/>
            </a:pPr>
            <a:endParaRPr lang="en-US" sz="1200" b="1" dirty="0">
              <a:latin typeface="Courier New"/>
              <a:cs typeface="Courier New"/>
            </a:endParaRPr>
          </a:p>
          <a:p>
            <a:pPr marL="0" indent="0">
              <a:buNone/>
            </a:pPr>
            <a:r>
              <a:rPr lang="en-US" sz="1200" b="1" dirty="0">
                <a:latin typeface="Courier New"/>
                <a:cs typeface="Courier New"/>
              </a:rPr>
              <a:t># macro for external interface: </a:t>
            </a:r>
            <a:endParaRPr lang="en-US" sz="1200" b="1" dirty="0" smtClean="0">
              <a:latin typeface="Courier New"/>
              <a:cs typeface="Courier New"/>
            </a:endParaRPr>
          </a:p>
          <a:p>
            <a:pPr marL="0" indent="0">
              <a:buNone/>
            </a:pPr>
            <a:r>
              <a:rPr lang="en-US" sz="1200" b="1" dirty="0" err="1" smtClean="0">
                <a:latin typeface="Courier New"/>
                <a:cs typeface="Courier New"/>
              </a:rPr>
              <a:t>ext_if</a:t>
            </a:r>
            <a:r>
              <a:rPr lang="en-US" sz="1200" b="1" dirty="0" smtClean="0">
                <a:latin typeface="Courier New"/>
                <a:cs typeface="Courier New"/>
              </a:rPr>
              <a:t> </a:t>
            </a:r>
            <a:r>
              <a:rPr lang="en-US" sz="1200" b="1" dirty="0">
                <a:latin typeface="Courier New"/>
                <a:cs typeface="Courier New"/>
              </a:rPr>
              <a:t>= "eth0"</a:t>
            </a:r>
            <a:br>
              <a:rPr lang="en-US" sz="1200" b="1" dirty="0">
                <a:latin typeface="Courier New"/>
                <a:cs typeface="Courier New"/>
              </a:rPr>
            </a:br>
            <a:r>
              <a:rPr lang="en-US" sz="1200" b="1" dirty="0">
                <a:latin typeface="Courier New"/>
                <a:cs typeface="Courier New"/>
              </a:rPr>
              <a:t># macro for internal interface: </a:t>
            </a:r>
            <a:endParaRPr lang="en-US" sz="1200" b="1" dirty="0" smtClean="0">
              <a:latin typeface="Courier New"/>
              <a:cs typeface="Courier New"/>
            </a:endParaRPr>
          </a:p>
          <a:p>
            <a:pPr marL="0" indent="0">
              <a:buNone/>
            </a:pPr>
            <a:r>
              <a:rPr lang="en-US" sz="1200" b="1" dirty="0" err="1" smtClean="0">
                <a:latin typeface="Courier New"/>
                <a:cs typeface="Courier New"/>
              </a:rPr>
              <a:t>int_if</a:t>
            </a:r>
            <a:r>
              <a:rPr lang="en-US" sz="1200" b="1" dirty="0" smtClean="0">
                <a:latin typeface="Courier New"/>
                <a:cs typeface="Courier New"/>
              </a:rPr>
              <a:t> </a:t>
            </a:r>
            <a:r>
              <a:rPr lang="en-US" sz="1200" b="1" dirty="0">
                <a:latin typeface="Courier New"/>
                <a:cs typeface="Courier New"/>
              </a:rPr>
              <a:t>= </a:t>
            </a:r>
            <a:r>
              <a:rPr lang="en-US" sz="1200" b="1" dirty="0" smtClean="0">
                <a:latin typeface="Courier New"/>
                <a:cs typeface="Courier New"/>
              </a:rPr>
              <a:t>“eth1" </a:t>
            </a:r>
          </a:p>
          <a:p>
            <a:pPr marL="0" indent="0">
              <a:buNone/>
            </a:pPr>
            <a:endParaRPr lang="en-US" sz="1200" b="1" dirty="0">
              <a:latin typeface="Courier New"/>
              <a:cs typeface="Courier New"/>
            </a:endParaRPr>
          </a:p>
          <a:p>
            <a:pPr marL="0" indent="0">
              <a:buNone/>
            </a:pPr>
            <a:r>
              <a:rPr lang="en-US" sz="1200" b="1" dirty="0" err="1">
                <a:latin typeface="Courier New"/>
                <a:cs typeface="Courier New"/>
              </a:rPr>
              <a:t>tcp_services</a:t>
            </a:r>
            <a:r>
              <a:rPr lang="en-US" sz="1200" b="1" dirty="0">
                <a:latin typeface="Courier New"/>
                <a:cs typeface="Courier New"/>
              </a:rPr>
              <a:t> = "22,113" </a:t>
            </a:r>
            <a:endParaRPr lang="en-US" sz="1200" b="1" dirty="0" smtClean="0">
              <a:latin typeface="Courier New"/>
              <a:cs typeface="Courier New"/>
            </a:endParaRPr>
          </a:p>
          <a:p>
            <a:pPr marL="0" indent="0">
              <a:buNone/>
            </a:pPr>
            <a:r>
              <a:rPr lang="en-US" sz="1200" b="1" dirty="0" err="1" smtClean="0">
                <a:latin typeface="Courier New"/>
                <a:cs typeface="Courier New"/>
              </a:rPr>
              <a:t>icmp_types</a:t>
            </a:r>
            <a:r>
              <a:rPr lang="en-US" sz="1200" b="1" dirty="0" smtClean="0">
                <a:latin typeface="Courier New"/>
                <a:cs typeface="Courier New"/>
              </a:rPr>
              <a:t> </a:t>
            </a:r>
            <a:r>
              <a:rPr lang="en-US" sz="1200" b="1" dirty="0">
                <a:latin typeface="Courier New"/>
                <a:cs typeface="Courier New"/>
              </a:rPr>
              <a:t>= "ping" </a:t>
            </a:r>
          </a:p>
          <a:p>
            <a:pPr marL="0" indent="0">
              <a:buNone/>
            </a:pPr>
            <a:r>
              <a:rPr lang="en-US" sz="1200" b="1" dirty="0" err="1">
                <a:latin typeface="Courier New"/>
                <a:cs typeface="Courier New"/>
              </a:rPr>
              <a:t>comp_httpd</a:t>
            </a:r>
            <a:r>
              <a:rPr lang="en-US" sz="1200" b="1" dirty="0">
                <a:latin typeface="Courier New"/>
                <a:cs typeface="Courier New"/>
              </a:rPr>
              <a:t> = "192.168.1.100" </a:t>
            </a:r>
            <a:endParaRPr lang="en-US" sz="1200" b="1" dirty="0" smtClean="0">
              <a:latin typeface="Courier New"/>
              <a:cs typeface="Courier New"/>
            </a:endParaRPr>
          </a:p>
          <a:p>
            <a:pPr marL="0" indent="0">
              <a:buNone/>
            </a:pPr>
            <a:endParaRPr lang="en-US" sz="1200" b="1" dirty="0" smtClean="0">
              <a:latin typeface="Courier New"/>
              <a:cs typeface="Courier New"/>
            </a:endParaRPr>
          </a:p>
          <a:p>
            <a:pPr marL="0" indent="0">
              <a:buNone/>
            </a:pPr>
            <a:r>
              <a:rPr lang="en-US" sz="1200" b="1" dirty="0" smtClean="0">
                <a:latin typeface="Courier New"/>
                <a:cs typeface="Courier New"/>
              </a:rPr>
              <a:t># </a:t>
            </a:r>
            <a:r>
              <a:rPr lang="en-US" sz="1200" b="1" dirty="0">
                <a:latin typeface="Courier New"/>
                <a:cs typeface="Courier New"/>
              </a:rPr>
              <a:t>NAT/Redirect</a:t>
            </a:r>
            <a:br>
              <a:rPr lang="en-US" sz="1200" b="1" dirty="0">
                <a:latin typeface="Courier New"/>
                <a:cs typeface="Courier New"/>
              </a:rPr>
            </a:br>
            <a:r>
              <a:rPr lang="en-US" sz="1200" b="1" dirty="0" err="1">
                <a:latin typeface="Courier New"/>
                <a:cs typeface="Courier New"/>
              </a:rPr>
              <a:t>modprobe</a:t>
            </a:r>
            <a:r>
              <a:rPr lang="en-US" sz="1200" b="1" dirty="0">
                <a:latin typeface="Courier New"/>
                <a:cs typeface="Courier New"/>
              </a:rPr>
              <a:t> </a:t>
            </a:r>
            <a:r>
              <a:rPr lang="en-US" sz="1200" b="1" dirty="0" err="1">
                <a:latin typeface="Courier New"/>
                <a:cs typeface="Courier New"/>
              </a:rPr>
              <a:t>ip_nat_ftp</a:t>
            </a:r>
            <a:r>
              <a:rPr lang="en-US" sz="1200" b="1" dirty="0">
                <a:latin typeface="Courier New"/>
                <a:cs typeface="Courier New"/>
              </a:rPr>
              <a:t/>
            </a:r>
            <a:br>
              <a:rPr lang="en-US" sz="1200" b="1" dirty="0">
                <a:latin typeface="Courier New"/>
                <a:cs typeface="Courier New"/>
              </a:rPr>
            </a:br>
            <a:r>
              <a:rPr lang="en-US" sz="1200" b="1" dirty="0" err="1">
                <a:latin typeface="Courier New"/>
                <a:cs typeface="Courier New"/>
              </a:rPr>
              <a:t>iptables</a:t>
            </a:r>
            <a:r>
              <a:rPr lang="en-US" sz="1200" b="1" dirty="0">
                <a:latin typeface="Courier New"/>
                <a:cs typeface="Courier New"/>
              </a:rPr>
              <a:t> -t </a:t>
            </a:r>
            <a:r>
              <a:rPr lang="en-US" sz="1200" b="1" dirty="0" err="1">
                <a:latin typeface="Courier New"/>
                <a:cs typeface="Courier New"/>
              </a:rPr>
              <a:t>nat</a:t>
            </a:r>
            <a:r>
              <a:rPr lang="en-US" sz="1200" b="1" dirty="0">
                <a:latin typeface="Courier New"/>
                <a:cs typeface="Courier New"/>
              </a:rPr>
              <a:t> -A POSTROUTING -o $</a:t>
            </a:r>
            <a:r>
              <a:rPr lang="en-US" sz="1200" b="1" dirty="0" err="1">
                <a:latin typeface="Courier New"/>
                <a:cs typeface="Courier New"/>
              </a:rPr>
              <a:t>ext_if</a:t>
            </a:r>
            <a:r>
              <a:rPr lang="en-US" sz="1200" b="1" dirty="0">
                <a:latin typeface="Courier New"/>
                <a:cs typeface="Courier New"/>
              </a:rPr>
              <a:t> -j </a:t>
            </a:r>
            <a:r>
              <a:rPr lang="en-US" sz="1200" b="1" dirty="0">
                <a:solidFill>
                  <a:srgbClr val="0000FF"/>
                </a:solidFill>
                <a:latin typeface="Courier New"/>
                <a:cs typeface="Courier New"/>
              </a:rPr>
              <a:t>MASQUERADE </a:t>
            </a:r>
            <a:endParaRPr lang="en-US" sz="1200" b="1" dirty="0" smtClean="0">
              <a:solidFill>
                <a:srgbClr val="0000FF"/>
              </a:solidFill>
              <a:latin typeface="Courier New"/>
              <a:cs typeface="Courier New"/>
            </a:endParaRPr>
          </a:p>
          <a:p>
            <a:pPr marL="0" indent="0">
              <a:buNone/>
            </a:pPr>
            <a:r>
              <a:rPr lang="en-US" sz="1200" b="1" dirty="0" err="1" smtClean="0">
                <a:latin typeface="Courier New"/>
                <a:cs typeface="Courier New"/>
              </a:rPr>
              <a:t>iptables</a:t>
            </a:r>
            <a:r>
              <a:rPr lang="en-US" sz="1200" b="1" dirty="0" smtClean="0">
                <a:latin typeface="Courier New"/>
                <a:cs typeface="Courier New"/>
              </a:rPr>
              <a:t> </a:t>
            </a:r>
            <a:r>
              <a:rPr lang="en-US" sz="1200" b="1" dirty="0">
                <a:latin typeface="Courier New"/>
                <a:cs typeface="Courier New"/>
              </a:rPr>
              <a:t>-t </a:t>
            </a:r>
            <a:r>
              <a:rPr lang="en-US" sz="1200" b="1" dirty="0" err="1">
                <a:latin typeface="Courier New"/>
                <a:cs typeface="Courier New"/>
              </a:rPr>
              <a:t>nat</a:t>
            </a:r>
            <a:r>
              <a:rPr lang="en-US" sz="1200" b="1" dirty="0">
                <a:latin typeface="Courier New"/>
                <a:cs typeface="Courier New"/>
              </a:rPr>
              <a:t> -</a:t>
            </a:r>
            <a:r>
              <a:rPr lang="en-US" sz="1200" b="1" dirty="0" err="1">
                <a:latin typeface="Courier New"/>
                <a:cs typeface="Courier New"/>
              </a:rPr>
              <a:t>i</a:t>
            </a:r>
            <a:r>
              <a:rPr lang="en-US" sz="1200" b="1" dirty="0">
                <a:latin typeface="Courier New"/>
                <a:cs typeface="Courier New"/>
              </a:rPr>
              <a:t> -A PREROUTING $</a:t>
            </a:r>
            <a:r>
              <a:rPr lang="en-US" sz="1200" b="1" dirty="0" err="1">
                <a:latin typeface="Courier New"/>
                <a:cs typeface="Courier New"/>
              </a:rPr>
              <a:t>ext_if</a:t>
            </a:r>
            <a:r>
              <a:rPr lang="en-US" sz="1200" b="1" dirty="0">
                <a:latin typeface="Courier New"/>
                <a:cs typeface="Courier New"/>
              </a:rPr>
              <a:t> -p </a:t>
            </a:r>
            <a:r>
              <a:rPr lang="en-US" sz="1200" b="1" dirty="0" err="1">
                <a:latin typeface="Courier New"/>
                <a:cs typeface="Courier New"/>
              </a:rPr>
              <a:t>tcp</a:t>
            </a:r>
            <a:r>
              <a:rPr lang="en-US" sz="1200" b="1" dirty="0">
                <a:latin typeface="Courier New"/>
                <a:cs typeface="Courier New"/>
              </a:rPr>
              <a:t> --</a:t>
            </a:r>
            <a:r>
              <a:rPr lang="en-US" sz="1200" b="1" dirty="0" err="1">
                <a:latin typeface="Courier New"/>
                <a:cs typeface="Courier New"/>
              </a:rPr>
              <a:t>dport</a:t>
            </a:r>
            <a:r>
              <a:rPr lang="en-US" sz="1200" b="1" dirty="0">
                <a:latin typeface="Courier New"/>
                <a:cs typeface="Courier New"/>
              </a:rPr>
              <a:t> 80 \ </a:t>
            </a:r>
            <a:endParaRPr lang="en-US" sz="1200" b="1" dirty="0" smtClean="0">
              <a:latin typeface="Courier New"/>
              <a:cs typeface="Courier New"/>
            </a:endParaRPr>
          </a:p>
          <a:p>
            <a:pPr marL="0" indent="0">
              <a:buNone/>
            </a:pPr>
            <a:r>
              <a:rPr lang="en-US" sz="1200" b="1" dirty="0">
                <a:latin typeface="Courier New"/>
                <a:cs typeface="Courier New"/>
              </a:rPr>
              <a:t> </a:t>
            </a:r>
            <a:r>
              <a:rPr lang="en-US" sz="1200" b="1" dirty="0" smtClean="0">
                <a:latin typeface="Courier New"/>
                <a:cs typeface="Courier New"/>
              </a:rPr>
              <a:t>        </a:t>
            </a:r>
            <a:r>
              <a:rPr lang="en-US" sz="1200" b="1" dirty="0">
                <a:latin typeface="Courier New"/>
                <a:cs typeface="Courier New"/>
              </a:rPr>
              <a:t>-j DNAT --to-destination $</a:t>
            </a:r>
            <a:r>
              <a:rPr lang="en-US" sz="1200" b="1" dirty="0" err="1">
                <a:latin typeface="Courier New"/>
                <a:cs typeface="Courier New"/>
              </a:rPr>
              <a:t>comp_httpd</a:t>
            </a:r>
            <a:r>
              <a:rPr lang="en-US" sz="1200" b="1" dirty="0">
                <a:latin typeface="Courier New"/>
                <a:cs typeface="Courier New"/>
              </a:rPr>
              <a:t> </a:t>
            </a:r>
            <a:endParaRPr lang="en-US" sz="1200" b="1" dirty="0" smtClean="0">
              <a:latin typeface="Courier New"/>
              <a:cs typeface="Courier New"/>
            </a:endParaRPr>
          </a:p>
          <a:p>
            <a:pPr marL="0" indent="0">
              <a:buNone/>
            </a:pPr>
            <a:endParaRPr lang="en-US" sz="1200" b="1" dirty="0" smtClean="0">
              <a:latin typeface="Courier New"/>
              <a:cs typeface="Courier New"/>
            </a:endParaRPr>
          </a:p>
          <a:p>
            <a:pPr marL="0" indent="0">
              <a:buNone/>
            </a:pPr>
            <a:r>
              <a:rPr lang="en-US" sz="1200" b="1" dirty="0">
                <a:latin typeface="Courier New"/>
                <a:cs typeface="Courier New"/>
              </a:rPr>
              <a:t># filter table rules</a:t>
            </a:r>
            <a:br>
              <a:rPr lang="en-US" sz="1200" b="1" dirty="0">
                <a:latin typeface="Courier New"/>
                <a:cs typeface="Courier New"/>
              </a:rPr>
            </a:br>
            <a:r>
              <a:rPr lang="en-US" sz="1200" b="1" dirty="0">
                <a:latin typeface="Courier New"/>
                <a:cs typeface="Courier New"/>
              </a:rPr>
              <a:t># Forward only from external to webserver:</a:t>
            </a:r>
            <a:br>
              <a:rPr lang="en-US" sz="1200" b="1" dirty="0">
                <a:latin typeface="Courier New"/>
                <a:cs typeface="Courier New"/>
              </a:rPr>
            </a:br>
            <a:r>
              <a:rPr lang="en-US" sz="1200" b="1" dirty="0" err="1">
                <a:latin typeface="Courier New"/>
                <a:cs typeface="Courier New"/>
              </a:rPr>
              <a:t>iptables</a:t>
            </a:r>
            <a:r>
              <a:rPr lang="en-US" sz="1200" b="1" dirty="0">
                <a:latin typeface="Courier New"/>
                <a:cs typeface="Courier New"/>
              </a:rPr>
              <a:t> -A FORWARD -m state --state=ESTABLISHED,RELATED -j ACCEPT</a:t>
            </a:r>
            <a:br>
              <a:rPr lang="en-US" sz="1200" b="1" dirty="0">
                <a:latin typeface="Courier New"/>
                <a:cs typeface="Courier New"/>
              </a:rPr>
            </a:br>
            <a:r>
              <a:rPr lang="en-US" sz="1200" b="1" dirty="0" err="1">
                <a:latin typeface="Courier New"/>
                <a:cs typeface="Courier New"/>
              </a:rPr>
              <a:t>iptables</a:t>
            </a:r>
            <a:r>
              <a:rPr lang="en-US" sz="1200" b="1" dirty="0">
                <a:latin typeface="Courier New"/>
                <a:cs typeface="Courier New"/>
              </a:rPr>
              <a:t> -A FORWARD -</a:t>
            </a:r>
            <a:r>
              <a:rPr lang="en-US" sz="1200" b="1" dirty="0" err="1">
                <a:latin typeface="Courier New"/>
                <a:cs typeface="Courier New"/>
              </a:rPr>
              <a:t>i</a:t>
            </a:r>
            <a:r>
              <a:rPr lang="en-US" sz="1200" b="1" dirty="0">
                <a:latin typeface="Courier New"/>
                <a:cs typeface="Courier New"/>
              </a:rPr>
              <a:t> $</a:t>
            </a:r>
            <a:r>
              <a:rPr lang="en-US" sz="1200" b="1" dirty="0" err="1">
                <a:latin typeface="Courier New"/>
                <a:cs typeface="Courier New"/>
              </a:rPr>
              <a:t>ext_if</a:t>
            </a:r>
            <a:r>
              <a:rPr lang="en-US" sz="1200" b="1" dirty="0">
                <a:latin typeface="Courier New"/>
                <a:cs typeface="Courier New"/>
              </a:rPr>
              <a:t> -p </a:t>
            </a:r>
            <a:r>
              <a:rPr lang="en-US" sz="1200" b="1" dirty="0" err="1">
                <a:latin typeface="Courier New"/>
                <a:cs typeface="Courier New"/>
              </a:rPr>
              <a:t>tcp</a:t>
            </a:r>
            <a:r>
              <a:rPr lang="en-US" sz="1200" b="1" dirty="0">
                <a:latin typeface="Courier New"/>
                <a:cs typeface="Courier New"/>
              </a:rPr>
              <a:t> -d $</a:t>
            </a:r>
            <a:r>
              <a:rPr lang="en-US" sz="1200" b="1" dirty="0" err="1">
                <a:latin typeface="Courier New"/>
                <a:cs typeface="Courier New"/>
              </a:rPr>
              <a:t>comp_httpd</a:t>
            </a:r>
            <a:r>
              <a:rPr lang="en-US" sz="1200" b="1" dirty="0">
                <a:latin typeface="Courier New"/>
                <a:cs typeface="Courier New"/>
              </a:rPr>
              <a:t> --</a:t>
            </a:r>
            <a:r>
              <a:rPr lang="en-US" sz="1200" b="1" dirty="0" err="1">
                <a:latin typeface="Courier New"/>
                <a:cs typeface="Courier New"/>
              </a:rPr>
              <a:t>dport</a:t>
            </a:r>
            <a:r>
              <a:rPr lang="en-US" sz="1200" b="1" dirty="0">
                <a:latin typeface="Courier New"/>
                <a:cs typeface="Courier New"/>
              </a:rPr>
              <a:t> 80 --</a:t>
            </a:r>
            <a:r>
              <a:rPr lang="en-US" sz="1200" b="1" dirty="0" err="1">
                <a:latin typeface="Courier New"/>
                <a:cs typeface="Courier New"/>
              </a:rPr>
              <a:t>syn</a:t>
            </a:r>
            <a:r>
              <a:rPr lang="en-US" sz="1200" b="1" dirty="0">
                <a:latin typeface="Courier New"/>
                <a:cs typeface="Courier New"/>
              </a:rPr>
              <a:t> -j ACCEPT </a:t>
            </a:r>
            <a:endParaRPr lang="en-US" sz="1200" b="1" dirty="0" smtClean="0">
              <a:latin typeface="Courier New"/>
              <a:cs typeface="Courier New"/>
            </a:endParaRPr>
          </a:p>
          <a:p>
            <a:pPr marL="0" indent="0">
              <a:buNone/>
            </a:pPr>
            <a:endParaRPr lang="en-US" sz="1200" b="1" dirty="0">
              <a:latin typeface="Courier New"/>
              <a:cs typeface="Courier New"/>
            </a:endParaRPr>
          </a:p>
          <a:p>
            <a:pPr marL="0" indent="0">
              <a:buNone/>
            </a:pPr>
            <a:r>
              <a:rPr lang="en-US" sz="1200" b="1" dirty="0">
                <a:latin typeface="Courier New"/>
                <a:cs typeface="Courier New"/>
              </a:rPr>
              <a:t># From internal is fine, rest rejected </a:t>
            </a:r>
            <a:endParaRPr lang="en-US" sz="1200" b="1" dirty="0" smtClean="0">
              <a:latin typeface="Courier New"/>
              <a:cs typeface="Courier New"/>
            </a:endParaRPr>
          </a:p>
          <a:p>
            <a:pPr marL="0" indent="0">
              <a:buNone/>
            </a:pPr>
            <a:r>
              <a:rPr lang="en-US" sz="1200" b="1" dirty="0" err="1" smtClean="0">
                <a:latin typeface="Courier New"/>
                <a:cs typeface="Courier New"/>
              </a:rPr>
              <a:t>iptables</a:t>
            </a:r>
            <a:r>
              <a:rPr lang="en-US" sz="1200" b="1" dirty="0" smtClean="0">
                <a:latin typeface="Courier New"/>
                <a:cs typeface="Courier New"/>
              </a:rPr>
              <a:t> </a:t>
            </a:r>
            <a:r>
              <a:rPr lang="en-US" sz="1200" b="1" dirty="0">
                <a:latin typeface="Courier New"/>
                <a:cs typeface="Courier New"/>
              </a:rPr>
              <a:t>-A FORWARD -</a:t>
            </a:r>
            <a:r>
              <a:rPr lang="en-US" sz="1200" b="1" dirty="0" err="1">
                <a:latin typeface="Courier New"/>
                <a:cs typeface="Courier New"/>
              </a:rPr>
              <a:t>i</a:t>
            </a:r>
            <a:r>
              <a:rPr lang="en-US" sz="1200" b="1" dirty="0">
                <a:latin typeface="Courier New"/>
                <a:cs typeface="Courier New"/>
              </a:rPr>
              <a:t> $</a:t>
            </a:r>
            <a:r>
              <a:rPr lang="en-US" sz="1200" b="1" dirty="0" err="1">
                <a:latin typeface="Courier New"/>
                <a:cs typeface="Courier New"/>
              </a:rPr>
              <a:t>int_if</a:t>
            </a:r>
            <a:r>
              <a:rPr lang="en-US" sz="1200" b="1" dirty="0">
                <a:latin typeface="Courier New"/>
                <a:cs typeface="Courier New"/>
              </a:rPr>
              <a:t> -j ACCEPT </a:t>
            </a:r>
            <a:endParaRPr lang="en-US" sz="1200" b="1" dirty="0" smtClean="0">
              <a:latin typeface="Courier New"/>
              <a:cs typeface="Courier New"/>
            </a:endParaRPr>
          </a:p>
          <a:p>
            <a:pPr marL="0" indent="0">
              <a:buNone/>
            </a:pPr>
            <a:r>
              <a:rPr lang="en-US" sz="1200" b="1" dirty="0" err="1" smtClean="0">
                <a:latin typeface="Courier New"/>
                <a:cs typeface="Courier New"/>
              </a:rPr>
              <a:t>iptables</a:t>
            </a:r>
            <a:r>
              <a:rPr lang="en-US" sz="1200" b="1" dirty="0" smtClean="0">
                <a:latin typeface="Courier New"/>
                <a:cs typeface="Courier New"/>
              </a:rPr>
              <a:t> </a:t>
            </a:r>
            <a:r>
              <a:rPr lang="en-US" sz="1200" b="1" dirty="0">
                <a:latin typeface="Courier New"/>
                <a:cs typeface="Courier New"/>
              </a:rPr>
              <a:t>-A FORWARD -j REJECT </a:t>
            </a:r>
            <a:endParaRPr lang="en-US" sz="1200" b="1" dirty="0" smtClean="0">
              <a:latin typeface="Courier New"/>
              <a:cs typeface="Courier New"/>
            </a:endParaRPr>
          </a:p>
          <a:p>
            <a:pPr marL="0" indent="0">
              <a:buNone/>
            </a:pPr>
            <a:endParaRPr lang="en-US" sz="1000" b="1" dirty="0">
              <a:latin typeface="Courier New"/>
              <a:cs typeface="Courier New"/>
            </a:endParaRPr>
          </a:p>
          <a:p>
            <a:pPr marL="0" indent="0">
              <a:buNone/>
            </a:pPr>
            <a:endParaRPr lang="en-US" sz="1000" dirty="0"/>
          </a:p>
          <a:p>
            <a:pPr marL="0" indent="0">
              <a:buNone/>
            </a:pPr>
            <a:endParaRPr lang="en-US" sz="1000" b="1" dirty="0">
              <a:latin typeface="Courier New"/>
              <a:cs typeface="Courier New"/>
            </a:endParaRPr>
          </a:p>
          <a:p>
            <a:pPr marL="0" indent="0">
              <a:buNone/>
            </a:pPr>
            <a:endParaRPr lang="en-US" sz="1000" dirty="0">
              <a:latin typeface="Courier New"/>
              <a:cs typeface="Courier New"/>
            </a:endParaRPr>
          </a:p>
        </p:txBody>
      </p:sp>
      <p:sp>
        <p:nvSpPr>
          <p:cNvPr id="4" name="Content Placeholder 2"/>
          <p:cNvSpPr txBox="1">
            <a:spLocks/>
          </p:cNvSpPr>
          <p:nvPr/>
        </p:nvSpPr>
        <p:spPr bwMode="auto">
          <a:xfrm>
            <a:off x="4648200" y="2209801"/>
            <a:ext cx="44196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Comic Sans MS"/>
                <a:ea typeface="+mn-ea"/>
                <a:cs typeface="Comic Sans MS"/>
              </a:defRPr>
            </a:lvl1pPr>
            <a:lvl2pPr marL="742950" indent="-285750" algn="l" rtl="0" eaLnBrk="0" fontAlgn="base" hangingPunct="0">
              <a:spcBef>
                <a:spcPct val="20000"/>
              </a:spcBef>
              <a:spcAft>
                <a:spcPct val="0"/>
              </a:spcAft>
              <a:buChar char="–"/>
              <a:defRPr sz="2800">
                <a:solidFill>
                  <a:schemeClr val="tx1"/>
                </a:solidFill>
                <a:latin typeface="Comic Sans MS"/>
                <a:ea typeface="+mn-ea"/>
                <a:cs typeface="Comic Sans MS"/>
              </a:defRPr>
            </a:lvl2pPr>
            <a:lvl3pPr marL="1143000" indent="-228600" algn="l" rtl="0" eaLnBrk="0" fontAlgn="base" hangingPunct="0">
              <a:spcBef>
                <a:spcPct val="20000"/>
              </a:spcBef>
              <a:spcAft>
                <a:spcPct val="0"/>
              </a:spcAft>
              <a:buChar char="•"/>
              <a:defRPr sz="2400">
                <a:solidFill>
                  <a:schemeClr val="tx1"/>
                </a:solidFill>
                <a:latin typeface="Comic Sans MS"/>
                <a:ea typeface="+mn-ea"/>
                <a:cs typeface="Comic Sans MS"/>
              </a:defRPr>
            </a:lvl3pPr>
            <a:lvl4pPr marL="1600200" indent="-228600" algn="l" rtl="0" eaLnBrk="0" fontAlgn="base" hangingPunct="0">
              <a:spcBef>
                <a:spcPct val="20000"/>
              </a:spcBef>
              <a:spcAft>
                <a:spcPct val="0"/>
              </a:spcAft>
              <a:buChar char="–"/>
              <a:defRPr sz="2000">
                <a:solidFill>
                  <a:schemeClr val="tx1"/>
                </a:solidFill>
                <a:latin typeface="Comic Sans MS"/>
                <a:ea typeface="+mn-ea"/>
                <a:cs typeface="Comic Sans MS"/>
              </a:defRPr>
            </a:lvl4pPr>
            <a:lvl5pPr marL="2057400" indent="-228600" algn="l" rtl="0" eaLnBrk="0" fontAlgn="base" hangingPunct="0">
              <a:spcBef>
                <a:spcPct val="20000"/>
              </a:spcBef>
              <a:spcAft>
                <a:spcPct val="0"/>
              </a:spcAft>
              <a:buChar char="»"/>
              <a:defRPr sz="2000">
                <a:solidFill>
                  <a:schemeClr val="tx1"/>
                </a:solidFill>
                <a:latin typeface="Comic Sans MS"/>
                <a:ea typeface="+mn-ea"/>
                <a:cs typeface="Comic Sans MS"/>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None/>
            </a:pPr>
            <a:r>
              <a:rPr lang="en-US" sz="2000" dirty="0"/>
              <a:t>IP </a:t>
            </a:r>
            <a:r>
              <a:rPr lang="en-US" sz="2000" dirty="0" smtClean="0"/>
              <a:t>masquerade: one </a:t>
            </a:r>
            <a:r>
              <a:rPr lang="en-US" sz="2000" dirty="0"/>
              <a:t>type of </a:t>
            </a:r>
            <a:r>
              <a:rPr lang="en-US" sz="2000" dirty="0" smtClean="0"/>
              <a:t>NAT that </a:t>
            </a:r>
            <a:r>
              <a:rPr lang="en-US" sz="2000" dirty="0"/>
              <a:t>allows all </a:t>
            </a:r>
            <a:r>
              <a:rPr lang="en-US" sz="2000" dirty="0" smtClean="0"/>
              <a:t>hosts </a:t>
            </a:r>
            <a:r>
              <a:rPr lang="en-US" sz="2000" dirty="0"/>
              <a:t>on a private network to use the Internet at the price of a single IP address</a:t>
            </a:r>
          </a:p>
        </p:txBody>
      </p:sp>
      <p:sp>
        <p:nvSpPr>
          <p:cNvPr id="5" name="TextBox 4"/>
          <p:cNvSpPr txBox="1"/>
          <p:nvPr/>
        </p:nvSpPr>
        <p:spPr>
          <a:xfrm>
            <a:off x="4648200" y="1447800"/>
            <a:ext cx="4155630" cy="553998"/>
          </a:xfrm>
          <a:prstGeom prst="rect">
            <a:avLst/>
          </a:prstGeom>
          <a:noFill/>
        </p:spPr>
        <p:txBody>
          <a:bodyPr wrap="none" rtlCol="0">
            <a:spAutoFit/>
          </a:bodyPr>
          <a:lstStyle/>
          <a:p>
            <a:r>
              <a:rPr lang="en-US" dirty="0" smtClean="0"/>
              <a:t>Solution by Rusty Russell</a:t>
            </a:r>
          </a:p>
          <a:p>
            <a:r>
              <a:rPr lang="en-US" sz="1200" b="1" dirty="0">
                <a:latin typeface="Courier New"/>
                <a:cs typeface="Courier New"/>
              </a:rPr>
              <a:t>https://</a:t>
            </a:r>
            <a:r>
              <a:rPr lang="en-US" sz="1200" b="1" dirty="0" err="1">
                <a:latin typeface="Courier New"/>
                <a:cs typeface="Courier New"/>
              </a:rPr>
              <a:t>en.wikipedia.org</a:t>
            </a:r>
            <a:r>
              <a:rPr lang="en-US" sz="1200" b="1" dirty="0">
                <a:latin typeface="Courier New"/>
                <a:cs typeface="Courier New"/>
              </a:rPr>
              <a:t>/wiki/</a:t>
            </a:r>
            <a:r>
              <a:rPr lang="en-US" sz="1200" b="1" dirty="0" err="1">
                <a:latin typeface="Courier New"/>
                <a:cs typeface="Courier New"/>
              </a:rPr>
              <a:t>Rusty_Russell</a:t>
            </a:r>
            <a:endParaRPr lang="en-US" sz="1200" b="1" dirty="0">
              <a:latin typeface="Courier New"/>
              <a:cs typeface="Courier New"/>
            </a:endParaRPr>
          </a:p>
        </p:txBody>
      </p:sp>
    </p:spTree>
    <p:extLst>
      <p:ext uri="{BB962C8B-B14F-4D97-AF65-F5344CB8AC3E}">
        <p14:creationId xmlns:p14="http://schemas.microsoft.com/office/powerpoint/2010/main" val="137192899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(2/2)</a:t>
            </a:r>
            <a:endParaRPr lang="en-US" dirty="0"/>
          </a:p>
        </p:txBody>
      </p:sp>
      <p:sp>
        <p:nvSpPr>
          <p:cNvPr id="3" name="Content Placeholder 2"/>
          <p:cNvSpPr>
            <a:spLocks noGrp="1"/>
          </p:cNvSpPr>
          <p:nvPr>
            <p:ph idx="1"/>
          </p:nvPr>
        </p:nvSpPr>
        <p:spPr>
          <a:xfrm>
            <a:off x="304800" y="1600200"/>
            <a:ext cx="8610600" cy="4525963"/>
          </a:xfrm>
        </p:spPr>
        <p:txBody>
          <a:bodyPr/>
          <a:lstStyle/>
          <a:p>
            <a:pPr marL="0" indent="0">
              <a:buNone/>
            </a:pPr>
            <a:r>
              <a:rPr lang="en-US" sz="1600" b="1" dirty="0">
                <a:latin typeface="Courier New"/>
                <a:cs typeface="Courier New"/>
              </a:rPr>
              <a:t># External can only come in to $</a:t>
            </a:r>
            <a:r>
              <a:rPr lang="en-US" sz="1600" b="1" dirty="0" err="1">
                <a:latin typeface="Courier New"/>
                <a:cs typeface="Courier New"/>
              </a:rPr>
              <a:t>tcp_services</a:t>
            </a:r>
            <a:r>
              <a:rPr lang="en-US" sz="1600" b="1" dirty="0">
                <a:latin typeface="Courier New"/>
                <a:cs typeface="Courier New"/>
              </a:rPr>
              <a:t> and $</a:t>
            </a:r>
            <a:r>
              <a:rPr lang="en-US" sz="1600" b="1" dirty="0" err="1">
                <a:latin typeface="Courier New"/>
                <a:cs typeface="Courier New"/>
              </a:rPr>
              <a:t>icmp_types</a:t>
            </a:r>
            <a:r>
              <a:rPr lang="en-US" sz="1600" b="1" dirty="0">
                <a:latin typeface="Courier New"/>
                <a:cs typeface="Courier New"/>
              </a:rPr>
              <a:t/>
            </a:r>
            <a:br>
              <a:rPr lang="en-US" sz="1600" b="1" dirty="0">
                <a:latin typeface="Courier New"/>
                <a:cs typeface="Courier New"/>
              </a:rPr>
            </a:br>
            <a:r>
              <a:rPr lang="en-US" sz="1600" b="1" dirty="0" err="1">
                <a:latin typeface="Courier New"/>
                <a:cs typeface="Courier New"/>
              </a:rPr>
              <a:t>iptables</a:t>
            </a:r>
            <a:r>
              <a:rPr lang="en-US" sz="1600" b="1" dirty="0">
                <a:latin typeface="Courier New"/>
                <a:cs typeface="Courier New"/>
              </a:rPr>
              <a:t> -A INPUT -m state --state=ESTABLISHED,RELATED -j ACCEPT</a:t>
            </a:r>
            <a:br>
              <a:rPr lang="en-US" sz="1600" b="1" dirty="0">
                <a:latin typeface="Courier New"/>
                <a:cs typeface="Courier New"/>
              </a:rPr>
            </a:br>
            <a:r>
              <a:rPr lang="en-US" sz="1600" b="1" dirty="0" err="1">
                <a:latin typeface="Courier New"/>
                <a:cs typeface="Courier New"/>
              </a:rPr>
              <a:t>iptables</a:t>
            </a:r>
            <a:r>
              <a:rPr lang="en-US" sz="1600" b="1" dirty="0">
                <a:latin typeface="Courier New"/>
                <a:cs typeface="Courier New"/>
              </a:rPr>
              <a:t> -A INPUT -</a:t>
            </a:r>
            <a:r>
              <a:rPr lang="en-US" sz="1600" b="1" dirty="0" err="1">
                <a:latin typeface="Courier New"/>
                <a:cs typeface="Courier New"/>
              </a:rPr>
              <a:t>i</a:t>
            </a:r>
            <a:r>
              <a:rPr lang="en-US" sz="1600" b="1" dirty="0">
                <a:latin typeface="Courier New"/>
                <a:cs typeface="Courier New"/>
              </a:rPr>
              <a:t> $</a:t>
            </a:r>
            <a:r>
              <a:rPr lang="en-US" sz="1600" b="1" dirty="0" err="1">
                <a:latin typeface="Courier New"/>
                <a:cs typeface="Courier New"/>
              </a:rPr>
              <a:t>ext_if</a:t>
            </a:r>
            <a:r>
              <a:rPr lang="en-US" sz="1600" b="1" dirty="0">
                <a:latin typeface="Courier New"/>
                <a:cs typeface="Courier New"/>
              </a:rPr>
              <a:t> -p </a:t>
            </a:r>
            <a:r>
              <a:rPr lang="en-US" sz="1600" b="1" dirty="0" err="1">
                <a:latin typeface="Courier New"/>
                <a:cs typeface="Courier New"/>
              </a:rPr>
              <a:t>tcp</a:t>
            </a:r>
            <a:r>
              <a:rPr lang="en-US" sz="1600" b="1" dirty="0">
                <a:latin typeface="Courier New"/>
                <a:cs typeface="Courier New"/>
              </a:rPr>
              <a:t> --</a:t>
            </a:r>
            <a:r>
              <a:rPr lang="en-US" sz="1600" b="1" dirty="0" err="1">
                <a:latin typeface="Courier New"/>
                <a:cs typeface="Courier New"/>
              </a:rPr>
              <a:t>dport</a:t>
            </a:r>
            <a:r>
              <a:rPr lang="en-US" sz="1600" b="1" dirty="0">
                <a:latin typeface="Courier New"/>
                <a:cs typeface="Courier New"/>
              </a:rPr>
              <a:t> $</a:t>
            </a:r>
            <a:r>
              <a:rPr lang="en-US" sz="1600" b="1" dirty="0" err="1">
                <a:latin typeface="Courier New"/>
                <a:cs typeface="Courier New"/>
              </a:rPr>
              <a:t>tcp_services</a:t>
            </a:r>
            <a:r>
              <a:rPr lang="en-US" sz="1600" b="1" dirty="0">
                <a:latin typeface="Courier New"/>
                <a:cs typeface="Courier New"/>
              </a:rPr>
              <a:t> --</a:t>
            </a:r>
            <a:r>
              <a:rPr lang="en-US" sz="1600" b="1" dirty="0" err="1">
                <a:latin typeface="Courier New"/>
                <a:cs typeface="Courier New"/>
              </a:rPr>
              <a:t>syn</a:t>
            </a:r>
            <a:r>
              <a:rPr lang="en-US" sz="1600" b="1" dirty="0">
                <a:latin typeface="Courier New"/>
                <a:cs typeface="Courier New"/>
              </a:rPr>
              <a:t> </a:t>
            </a:r>
            <a:r>
              <a:rPr lang="en-US" sz="1600" b="1" dirty="0" smtClean="0">
                <a:latin typeface="Courier New"/>
                <a:cs typeface="Courier New"/>
              </a:rPr>
              <a:t>–j \</a:t>
            </a:r>
          </a:p>
          <a:p>
            <a:pPr marL="0" indent="0">
              <a:buNone/>
            </a:pPr>
            <a:r>
              <a:rPr lang="en-US" sz="1600" b="1" dirty="0">
                <a:latin typeface="Courier New"/>
                <a:cs typeface="Courier New"/>
              </a:rPr>
              <a:t> </a:t>
            </a:r>
            <a:r>
              <a:rPr lang="en-US" sz="1600" b="1" dirty="0" smtClean="0">
                <a:latin typeface="Courier New"/>
                <a:cs typeface="Courier New"/>
              </a:rPr>
              <a:t>                                                         ACCEPT </a:t>
            </a:r>
          </a:p>
          <a:p>
            <a:pPr marL="0" indent="0">
              <a:buNone/>
            </a:pPr>
            <a:r>
              <a:rPr lang="en-US" sz="1600" b="1" dirty="0" smtClean="0">
                <a:latin typeface="Courier New"/>
                <a:cs typeface="Courier New"/>
              </a:rPr>
              <a:t>for </a:t>
            </a:r>
            <a:r>
              <a:rPr lang="en-US" sz="1600" b="1" dirty="0" err="1">
                <a:latin typeface="Courier New"/>
                <a:cs typeface="Courier New"/>
              </a:rPr>
              <a:t>icmp</a:t>
            </a:r>
            <a:r>
              <a:rPr lang="en-US" sz="1600" b="1" dirty="0">
                <a:latin typeface="Courier New"/>
                <a:cs typeface="Courier New"/>
              </a:rPr>
              <a:t> in $</a:t>
            </a:r>
            <a:r>
              <a:rPr lang="en-US" sz="1600" b="1" dirty="0" err="1">
                <a:latin typeface="Courier New"/>
                <a:cs typeface="Courier New"/>
              </a:rPr>
              <a:t>icmp_types</a:t>
            </a:r>
            <a:r>
              <a:rPr lang="en-US" sz="1600" b="1" dirty="0">
                <a:latin typeface="Courier New"/>
                <a:cs typeface="Courier New"/>
              </a:rPr>
              <a:t>; do </a:t>
            </a:r>
          </a:p>
          <a:p>
            <a:pPr marL="0" indent="0">
              <a:buNone/>
            </a:pPr>
            <a:r>
              <a:rPr lang="en-US" sz="1600" b="1" dirty="0" smtClean="0">
                <a:latin typeface="Courier New"/>
                <a:cs typeface="Courier New"/>
              </a:rPr>
              <a:t>  </a:t>
            </a:r>
            <a:r>
              <a:rPr lang="en-US" sz="1600" b="1" dirty="0" err="1" smtClean="0">
                <a:latin typeface="Courier New"/>
                <a:cs typeface="Courier New"/>
              </a:rPr>
              <a:t>iptables</a:t>
            </a:r>
            <a:r>
              <a:rPr lang="en-US" sz="1600" b="1" dirty="0" smtClean="0">
                <a:latin typeface="Courier New"/>
                <a:cs typeface="Courier New"/>
              </a:rPr>
              <a:t> </a:t>
            </a:r>
            <a:r>
              <a:rPr lang="en-US" sz="1600" b="1" dirty="0">
                <a:latin typeface="Courier New"/>
                <a:cs typeface="Courier New"/>
              </a:rPr>
              <a:t>-A INPUT -p </a:t>
            </a:r>
            <a:r>
              <a:rPr lang="en-US" sz="1600" b="1" dirty="0" err="1">
                <a:latin typeface="Courier New"/>
                <a:cs typeface="Courier New"/>
              </a:rPr>
              <a:t>icmp</a:t>
            </a:r>
            <a:r>
              <a:rPr lang="en-US" sz="1600" b="1" dirty="0">
                <a:latin typeface="Courier New"/>
                <a:cs typeface="Courier New"/>
              </a:rPr>
              <a:t> --</a:t>
            </a:r>
            <a:r>
              <a:rPr lang="en-US" sz="1600" b="1" dirty="0" err="1">
                <a:latin typeface="Courier New"/>
                <a:cs typeface="Courier New"/>
              </a:rPr>
              <a:t>icmp</a:t>
            </a:r>
            <a:r>
              <a:rPr lang="en-US" sz="1600" b="1" dirty="0">
                <a:latin typeface="Courier New"/>
                <a:cs typeface="Courier New"/>
              </a:rPr>
              <a:t>-type $</a:t>
            </a:r>
            <a:r>
              <a:rPr lang="en-US" sz="1600" b="1" dirty="0" err="1">
                <a:latin typeface="Courier New"/>
                <a:cs typeface="Courier New"/>
              </a:rPr>
              <a:t>icmp</a:t>
            </a:r>
            <a:r>
              <a:rPr lang="en-US" sz="1600" b="1" dirty="0">
                <a:latin typeface="Courier New"/>
                <a:cs typeface="Courier New"/>
              </a:rPr>
              <a:t> -j ACCEPT </a:t>
            </a:r>
            <a:endParaRPr lang="en-US" sz="1600" b="1" dirty="0" smtClean="0">
              <a:latin typeface="Courier New"/>
              <a:cs typeface="Courier New"/>
            </a:endParaRPr>
          </a:p>
          <a:p>
            <a:pPr marL="0" indent="0">
              <a:buNone/>
            </a:pPr>
            <a:r>
              <a:rPr lang="en-US" sz="1600" b="1" dirty="0" smtClean="0">
                <a:latin typeface="Courier New"/>
                <a:cs typeface="Courier New"/>
              </a:rPr>
              <a:t>done </a:t>
            </a:r>
          </a:p>
          <a:p>
            <a:pPr marL="0" indent="0">
              <a:buNone/>
            </a:pPr>
            <a:endParaRPr lang="en-US" sz="1600" b="1" dirty="0">
              <a:latin typeface="Courier New"/>
              <a:cs typeface="Courier New"/>
            </a:endParaRPr>
          </a:p>
          <a:p>
            <a:pPr marL="0" indent="0">
              <a:buNone/>
            </a:pPr>
            <a:r>
              <a:rPr lang="en-US" sz="1600" b="1" dirty="0">
                <a:latin typeface="Courier New"/>
                <a:cs typeface="Courier New"/>
              </a:rPr>
              <a:t># Internal and loopback are allowed to send anything: </a:t>
            </a:r>
            <a:endParaRPr lang="en-US" sz="1600" b="1" dirty="0" smtClean="0">
              <a:latin typeface="Courier New"/>
              <a:cs typeface="Courier New"/>
            </a:endParaRPr>
          </a:p>
          <a:p>
            <a:pPr marL="0" indent="0">
              <a:buNone/>
            </a:pPr>
            <a:r>
              <a:rPr lang="en-US" sz="1600" b="1" dirty="0" err="1" smtClean="0">
                <a:latin typeface="Courier New"/>
                <a:cs typeface="Courier New"/>
              </a:rPr>
              <a:t>iptables</a:t>
            </a:r>
            <a:r>
              <a:rPr lang="en-US" sz="1600" b="1" dirty="0" smtClean="0">
                <a:latin typeface="Courier New"/>
                <a:cs typeface="Courier New"/>
              </a:rPr>
              <a:t> </a:t>
            </a:r>
            <a:r>
              <a:rPr lang="en-US" sz="1600" b="1" dirty="0">
                <a:latin typeface="Courier New"/>
                <a:cs typeface="Courier New"/>
              </a:rPr>
              <a:t>-A INPUT -</a:t>
            </a:r>
            <a:r>
              <a:rPr lang="en-US" sz="1600" b="1" dirty="0" err="1">
                <a:latin typeface="Courier New"/>
                <a:cs typeface="Courier New"/>
              </a:rPr>
              <a:t>i</a:t>
            </a:r>
            <a:r>
              <a:rPr lang="en-US" sz="1600" b="1" dirty="0">
                <a:latin typeface="Courier New"/>
                <a:cs typeface="Courier New"/>
              </a:rPr>
              <a:t> $</a:t>
            </a:r>
            <a:r>
              <a:rPr lang="en-US" sz="1600" b="1" dirty="0" err="1">
                <a:latin typeface="Courier New"/>
                <a:cs typeface="Courier New"/>
              </a:rPr>
              <a:t>int_if</a:t>
            </a:r>
            <a:r>
              <a:rPr lang="en-US" sz="1600" b="1" dirty="0">
                <a:latin typeface="Courier New"/>
                <a:cs typeface="Courier New"/>
              </a:rPr>
              <a:t> -j ACCEPT</a:t>
            </a:r>
            <a:br>
              <a:rPr lang="en-US" sz="1600" b="1" dirty="0">
                <a:latin typeface="Courier New"/>
                <a:cs typeface="Courier New"/>
              </a:rPr>
            </a:br>
            <a:r>
              <a:rPr lang="en-US" sz="1600" b="1" dirty="0" err="1">
                <a:latin typeface="Courier New"/>
                <a:cs typeface="Courier New"/>
              </a:rPr>
              <a:t>iptables</a:t>
            </a:r>
            <a:r>
              <a:rPr lang="en-US" sz="1600" b="1" dirty="0">
                <a:latin typeface="Courier New"/>
                <a:cs typeface="Courier New"/>
              </a:rPr>
              <a:t> -A INPUT -</a:t>
            </a:r>
            <a:r>
              <a:rPr lang="en-US" sz="1600" b="1" dirty="0" err="1">
                <a:latin typeface="Courier New"/>
                <a:cs typeface="Courier New"/>
              </a:rPr>
              <a:t>i</a:t>
            </a:r>
            <a:r>
              <a:rPr lang="en-US" sz="1600" b="1" dirty="0">
                <a:latin typeface="Courier New"/>
                <a:cs typeface="Courier New"/>
              </a:rPr>
              <a:t> lo -j ACCEPT</a:t>
            </a:r>
            <a:br>
              <a:rPr lang="en-US" sz="1600" b="1" dirty="0">
                <a:latin typeface="Courier New"/>
                <a:cs typeface="Courier New"/>
              </a:rPr>
            </a:br>
            <a:r>
              <a:rPr lang="en-US" sz="1600" b="1" dirty="0" err="1">
                <a:latin typeface="Courier New"/>
                <a:cs typeface="Courier New"/>
              </a:rPr>
              <a:t>iptables</a:t>
            </a:r>
            <a:r>
              <a:rPr lang="en-US" sz="1600" b="1" dirty="0">
                <a:latin typeface="Courier New"/>
                <a:cs typeface="Courier New"/>
              </a:rPr>
              <a:t> -A INPUT -j REJECT </a:t>
            </a:r>
            <a:endParaRPr lang="en-US" sz="1600" b="1" dirty="0" smtClean="0">
              <a:latin typeface="Courier New"/>
              <a:cs typeface="Courier New"/>
            </a:endParaRPr>
          </a:p>
          <a:p>
            <a:pPr marL="0" indent="0">
              <a:buNone/>
            </a:pPr>
            <a:endParaRPr lang="en-US" sz="1600" b="1" dirty="0">
              <a:latin typeface="Courier New"/>
              <a:cs typeface="Courier New"/>
            </a:endParaRPr>
          </a:p>
          <a:p>
            <a:pPr marL="0" indent="0">
              <a:buNone/>
            </a:pPr>
            <a:r>
              <a:rPr lang="en-US" sz="1600" b="1" dirty="0">
                <a:latin typeface="Courier New"/>
                <a:cs typeface="Courier New"/>
              </a:rPr>
              <a:t># logging </a:t>
            </a:r>
            <a:endParaRPr lang="en-US" sz="1600" b="1" dirty="0" smtClean="0">
              <a:latin typeface="Courier New"/>
              <a:cs typeface="Courier New"/>
            </a:endParaRPr>
          </a:p>
          <a:p>
            <a:pPr marL="0" indent="0">
              <a:buNone/>
            </a:pPr>
            <a:r>
              <a:rPr lang="en-US" sz="1600" b="1" dirty="0" smtClean="0">
                <a:latin typeface="Courier New"/>
                <a:cs typeface="Courier New"/>
              </a:rPr>
              <a:t>echo </a:t>
            </a:r>
            <a:r>
              <a:rPr lang="en-US" sz="1600" b="1" dirty="0">
                <a:latin typeface="Courier New"/>
                <a:cs typeface="Courier New"/>
              </a:rPr>
              <a:t>"1" &gt; /</a:t>
            </a:r>
            <a:r>
              <a:rPr lang="en-US" sz="1600" b="1" dirty="0" err="1">
                <a:latin typeface="Courier New"/>
                <a:cs typeface="Courier New"/>
              </a:rPr>
              <a:t>proc</a:t>
            </a:r>
            <a:r>
              <a:rPr lang="en-US" sz="1600" b="1" dirty="0">
                <a:latin typeface="Courier New"/>
                <a:cs typeface="Courier New"/>
              </a:rPr>
              <a:t>/sys/net/ipv4/</a:t>
            </a:r>
            <a:r>
              <a:rPr lang="en-US" sz="1600" b="1" dirty="0" err="1">
                <a:latin typeface="Courier New"/>
                <a:cs typeface="Courier New"/>
              </a:rPr>
              <a:t>ip_forward</a:t>
            </a:r>
            <a:r>
              <a:rPr lang="en-US" sz="1600" b="1" dirty="0">
                <a:latin typeface="Courier New"/>
                <a:cs typeface="Courier New"/>
              </a:rPr>
              <a:t> </a:t>
            </a:r>
          </a:p>
          <a:p>
            <a:pPr marL="0" indent="0">
              <a:buNone/>
            </a:pPr>
            <a:endParaRPr lang="en-US" sz="1800" dirty="0"/>
          </a:p>
        </p:txBody>
      </p:sp>
    </p:spTree>
    <p:extLst>
      <p:ext uri="{BB962C8B-B14F-4D97-AF65-F5344CB8AC3E}">
        <p14:creationId xmlns:p14="http://schemas.microsoft.com/office/powerpoint/2010/main" val="105880314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Firewall Capabilities and Limits</a:t>
            </a:r>
            <a:endParaRPr lang="en-US" dirty="0"/>
          </a:p>
        </p:txBody>
      </p:sp>
      <p:sp>
        <p:nvSpPr>
          <p:cNvPr id="3" name="Content Placeholder 2"/>
          <p:cNvSpPr>
            <a:spLocks noGrp="1"/>
          </p:cNvSpPr>
          <p:nvPr>
            <p:ph idx="1"/>
          </p:nvPr>
        </p:nvSpPr>
        <p:spPr/>
        <p:txBody>
          <a:bodyPr/>
          <a:lstStyle/>
          <a:p>
            <a:r>
              <a:rPr lang="en-US" sz="2200" dirty="0" smtClean="0"/>
              <a:t>Capabilities</a:t>
            </a:r>
            <a:endParaRPr lang="en-US" sz="2200" dirty="0"/>
          </a:p>
          <a:p>
            <a:pPr lvl="1"/>
            <a:r>
              <a:rPr lang="en-US" sz="2000" dirty="0"/>
              <a:t>defines a single choke </a:t>
            </a:r>
            <a:r>
              <a:rPr lang="en-US" sz="2000" dirty="0" smtClean="0"/>
              <a:t>point to simplify security management</a:t>
            </a:r>
            <a:endParaRPr lang="en-US" sz="2000" dirty="0"/>
          </a:p>
          <a:p>
            <a:pPr lvl="1"/>
            <a:r>
              <a:rPr lang="en-US" sz="2000" dirty="0"/>
              <a:t>provides a location for monitoring security </a:t>
            </a:r>
            <a:r>
              <a:rPr lang="en-US" sz="2000" dirty="0" smtClean="0"/>
              <a:t>events (</a:t>
            </a:r>
            <a:r>
              <a:rPr lang="en-US" sz="2000" i="1" dirty="0" smtClean="0"/>
              <a:t>e.g.</a:t>
            </a:r>
            <a:r>
              <a:rPr lang="en-US" sz="2000" dirty="0" smtClean="0"/>
              <a:t>, audit)</a:t>
            </a:r>
            <a:endParaRPr lang="en-US" sz="2000" dirty="0"/>
          </a:p>
          <a:p>
            <a:pPr lvl="1"/>
            <a:r>
              <a:rPr lang="en-US" sz="2000" dirty="0"/>
              <a:t>convenient platform for several Internet functions that are not security </a:t>
            </a:r>
            <a:r>
              <a:rPr lang="en-US" sz="2000" dirty="0" smtClean="0"/>
              <a:t>related (</a:t>
            </a:r>
            <a:r>
              <a:rPr lang="en-US" sz="2000" i="1" dirty="0"/>
              <a:t>e.g.</a:t>
            </a:r>
            <a:r>
              <a:rPr lang="en-US" sz="2000" dirty="0" smtClean="0"/>
              <a:t>, NAT, logging)</a:t>
            </a:r>
            <a:endParaRPr lang="en-US" sz="2000" dirty="0"/>
          </a:p>
          <a:p>
            <a:pPr lvl="1"/>
            <a:r>
              <a:rPr lang="en-US" sz="2000" dirty="0"/>
              <a:t>can serve as the platform for </a:t>
            </a:r>
            <a:r>
              <a:rPr lang="en-US" sz="2000" dirty="0" smtClean="0"/>
              <a:t>IPSec and Virtual Private Network (VPN)</a:t>
            </a:r>
            <a:endParaRPr lang="en-US" sz="2000" dirty="0"/>
          </a:p>
          <a:p>
            <a:pPr lvl="0"/>
            <a:r>
              <a:rPr lang="en-US" sz="2200" dirty="0" smtClean="0"/>
              <a:t>Limitations</a:t>
            </a:r>
            <a:endParaRPr lang="en-US" sz="2200" dirty="0"/>
          </a:p>
          <a:p>
            <a:pPr lvl="1"/>
            <a:r>
              <a:rPr lang="en-US" sz="2000" dirty="0"/>
              <a:t>cannot protect against attacks bypassing firewall</a:t>
            </a:r>
          </a:p>
          <a:p>
            <a:pPr lvl="1"/>
            <a:r>
              <a:rPr lang="en-US" sz="2000" dirty="0"/>
              <a:t>may not protect fully against </a:t>
            </a:r>
            <a:r>
              <a:rPr lang="en-US" sz="2000" dirty="0">
                <a:solidFill>
                  <a:srgbClr val="0000FF"/>
                </a:solidFill>
              </a:rPr>
              <a:t>internal </a:t>
            </a:r>
            <a:r>
              <a:rPr lang="en-US" sz="2000" dirty="0"/>
              <a:t>threats</a:t>
            </a:r>
          </a:p>
          <a:p>
            <a:pPr lvl="1"/>
            <a:r>
              <a:rPr lang="en-US" sz="2000" dirty="0"/>
              <a:t>improperly secured wireless LAN can be accessed from outside the organization</a:t>
            </a:r>
          </a:p>
          <a:p>
            <a:pPr lvl="1"/>
            <a:r>
              <a:rPr lang="en-US" sz="2000" dirty="0"/>
              <a:t>laptop, PDA, or portable storage device may be infected outside the corporate network then used internally</a:t>
            </a:r>
          </a:p>
          <a:p>
            <a:endParaRPr lang="en-US" dirty="0"/>
          </a:p>
        </p:txBody>
      </p:sp>
    </p:spTree>
    <p:extLst>
      <p:ext uri="{BB962C8B-B14F-4D97-AF65-F5344CB8AC3E}">
        <p14:creationId xmlns:p14="http://schemas.microsoft.com/office/powerpoint/2010/main" val="364048135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Firewall Architecture (1)</a:t>
            </a:r>
            <a:endParaRPr lang="en-US" dirty="0"/>
          </a:p>
        </p:txBody>
      </p:sp>
      <p:sp>
        <p:nvSpPr>
          <p:cNvPr id="3" name="Content Placeholder 2"/>
          <p:cNvSpPr>
            <a:spLocks noGrp="1"/>
          </p:cNvSpPr>
          <p:nvPr>
            <p:ph idx="1"/>
          </p:nvPr>
        </p:nvSpPr>
        <p:spPr/>
        <p:txBody>
          <a:bodyPr/>
          <a:lstStyle/>
          <a:p>
            <a:r>
              <a:rPr lang="en-US" sz="2400" dirty="0"/>
              <a:t>F</a:t>
            </a:r>
            <a:r>
              <a:rPr lang="en-US" sz="2400" dirty="0" smtClean="0"/>
              <a:t>irewalls </a:t>
            </a:r>
            <a:r>
              <a:rPr lang="en-US" sz="2400" dirty="0"/>
              <a:t>can be </a:t>
            </a:r>
            <a:r>
              <a:rPr lang="en-US" sz="2400" dirty="0" smtClean="0"/>
              <a:t>designed to operate </a:t>
            </a:r>
            <a:r>
              <a:rPr lang="en-US" sz="2400" dirty="0"/>
              <a:t>at any of the following </a:t>
            </a:r>
            <a:r>
              <a:rPr lang="en-US" sz="2400" dirty="0" smtClean="0"/>
              <a:t>layers </a:t>
            </a:r>
            <a:r>
              <a:rPr lang="en-US" sz="2400" dirty="0"/>
              <a:t>in </a:t>
            </a:r>
            <a:r>
              <a:rPr lang="en-US" sz="2400" dirty="0" smtClean="0"/>
              <a:t>Internet protocol </a:t>
            </a:r>
            <a:r>
              <a:rPr lang="en-US" sz="2400" dirty="0"/>
              <a:t>stack </a:t>
            </a:r>
            <a:endParaRPr lang="en-US" sz="2400" dirty="0" smtClean="0"/>
          </a:p>
          <a:p>
            <a:pPr lvl="1"/>
            <a:r>
              <a:rPr lang="en-US" sz="2000" b="1" dirty="0" smtClean="0"/>
              <a:t>Transport </a:t>
            </a:r>
            <a:r>
              <a:rPr lang="en-US" sz="2000" dirty="0" smtClean="0"/>
              <a:t>layer (</a:t>
            </a:r>
            <a:r>
              <a:rPr lang="en-US" sz="2000" i="1" dirty="0" smtClean="0"/>
              <a:t>e.g.</a:t>
            </a:r>
            <a:r>
              <a:rPr lang="en-US" sz="2000" dirty="0" smtClean="0"/>
              <a:t>, </a:t>
            </a:r>
            <a:r>
              <a:rPr lang="en-US" sz="2000" dirty="0" smtClean="0">
                <a:solidFill>
                  <a:srgbClr val="0000FF"/>
                </a:solidFill>
              </a:rPr>
              <a:t>packet filtering with </a:t>
            </a:r>
            <a:r>
              <a:rPr lang="en-US" sz="2000" dirty="0" err="1" smtClean="0">
                <a:solidFill>
                  <a:srgbClr val="0000FF"/>
                </a:solidFill>
                <a:latin typeface="Courier New"/>
                <a:cs typeface="Courier New"/>
              </a:rPr>
              <a:t>iptables</a:t>
            </a:r>
            <a:r>
              <a:rPr lang="en-US" sz="2000" dirty="0" smtClean="0"/>
              <a:t>): examine every </a:t>
            </a:r>
            <a:r>
              <a:rPr lang="en-US" sz="2000" b="1" dirty="0" smtClean="0">
                <a:solidFill>
                  <a:srgbClr val="0000FF"/>
                </a:solidFill>
              </a:rPr>
              <a:t>IP</a:t>
            </a:r>
            <a:r>
              <a:rPr lang="en-US" sz="2000" dirty="0" smtClean="0"/>
              <a:t> </a:t>
            </a:r>
            <a:r>
              <a:rPr lang="en-US" sz="2000" b="1" dirty="0" smtClean="0">
                <a:solidFill>
                  <a:srgbClr val="0000FF"/>
                </a:solidFill>
              </a:rPr>
              <a:t>packet</a:t>
            </a:r>
            <a:r>
              <a:rPr lang="en-US" sz="2000" dirty="0" smtClean="0"/>
              <a:t>, check its IP header and its higher-level protocol headers (in order to figure out, say, whether it is TCP, UDP, ICMP packet, </a:t>
            </a:r>
            <a:r>
              <a:rPr lang="en-US" sz="2000" i="1" dirty="0" smtClean="0"/>
              <a:t>etc</a:t>
            </a:r>
            <a:r>
              <a:rPr lang="en-US" sz="2000" dirty="0" smtClean="0"/>
              <a:t>.) to decide whether or not to let the packet through and to determine whether or not to change any header fields </a:t>
            </a:r>
          </a:p>
          <a:p>
            <a:pPr lvl="1"/>
            <a:r>
              <a:rPr lang="en-US" sz="2000" b="1" dirty="0" smtClean="0"/>
              <a:t>Application</a:t>
            </a:r>
            <a:r>
              <a:rPr lang="en-US" sz="2000" dirty="0" smtClean="0"/>
              <a:t> </a:t>
            </a:r>
            <a:r>
              <a:rPr lang="en-US" sz="2000" dirty="0"/>
              <a:t>l</a:t>
            </a:r>
            <a:r>
              <a:rPr lang="en-US" sz="2000" dirty="0" smtClean="0"/>
              <a:t>ayer (</a:t>
            </a:r>
            <a:r>
              <a:rPr lang="en-US" sz="2000" i="1" dirty="0" smtClean="0"/>
              <a:t>e.g.</a:t>
            </a:r>
            <a:r>
              <a:rPr lang="en-US" sz="2000" dirty="0" smtClean="0"/>
              <a:t>, </a:t>
            </a:r>
            <a:r>
              <a:rPr lang="en-US" sz="2000" dirty="0">
                <a:solidFill>
                  <a:srgbClr val="0000FF"/>
                </a:solidFill>
              </a:rPr>
              <a:t>HTTP </a:t>
            </a:r>
            <a:r>
              <a:rPr lang="en-US" sz="2000" dirty="0" smtClean="0">
                <a:solidFill>
                  <a:srgbClr val="0000FF"/>
                </a:solidFill>
              </a:rPr>
              <a:t>proxy</a:t>
            </a:r>
            <a:r>
              <a:rPr lang="en-US" sz="2000" dirty="0" smtClean="0"/>
              <a:t>): </a:t>
            </a:r>
            <a:r>
              <a:rPr lang="en-US" sz="2000" dirty="0"/>
              <a:t>examines </a:t>
            </a:r>
            <a:r>
              <a:rPr lang="en-US" sz="2000" b="1" dirty="0" smtClean="0">
                <a:solidFill>
                  <a:srgbClr val="0000FF"/>
                </a:solidFill>
              </a:rPr>
              <a:t>requested</a:t>
            </a:r>
            <a:r>
              <a:rPr lang="en-US" sz="2000" dirty="0" smtClean="0"/>
              <a:t> </a:t>
            </a:r>
            <a:r>
              <a:rPr lang="en-US" sz="2000" b="1" dirty="0" smtClean="0">
                <a:solidFill>
                  <a:srgbClr val="0000FF"/>
                </a:solidFill>
              </a:rPr>
              <a:t>session</a:t>
            </a:r>
            <a:r>
              <a:rPr lang="en-US" sz="2000" dirty="0" smtClean="0"/>
              <a:t> </a:t>
            </a:r>
            <a:r>
              <a:rPr lang="en-US" sz="2000" dirty="0"/>
              <a:t>for whether </a:t>
            </a:r>
            <a:r>
              <a:rPr lang="en-US" sz="2000" dirty="0" smtClean="0"/>
              <a:t>it </a:t>
            </a:r>
            <a:r>
              <a:rPr lang="en-US" sz="2000" dirty="0"/>
              <a:t>should be allowed or disallowed based on where the session </a:t>
            </a:r>
            <a:r>
              <a:rPr lang="en-US" sz="2000" dirty="0" smtClean="0"/>
              <a:t>request is </a:t>
            </a:r>
            <a:r>
              <a:rPr lang="en-US" sz="2000" dirty="0"/>
              <a:t>coming from and the purpose of the requested </a:t>
            </a:r>
            <a:r>
              <a:rPr lang="en-US" sz="2000" dirty="0" smtClean="0"/>
              <a:t>session. </a:t>
            </a:r>
            <a:r>
              <a:rPr lang="en-US" sz="2000" dirty="0"/>
              <a:t>Such firewalls are built with </a:t>
            </a:r>
            <a:r>
              <a:rPr lang="en-US" sz="2000" b="1" dirty="0" smtClean="0"/>
              <a:t>proxy </a:t>
            </a:r>
            <a:r>
              <a:rPr lang="en-US" sz="2000" b="1" dirty="0"/>
              <a:t>servers </a:t>
            </a:r>
          </a:p>
          <a:p>
            <a:pPr lvl="1"/>
            <a:r>
              <a:rPr lang="en-US" sz="2000" b="1" dirty="0" smtClean="0"/>
              <a:t>Shim</a:t>
            </a:r>
            <a:r>
              <a:rPr lang="en-US" sz="2000" dirty="0" smtClean="0"/>
              <a:t> layer: </a:t>
            </a:r>
            <a:r>
              <a:rPr lang="en-US" sz="2000" dirty="0"/>
              <a:t>layer between </a:t>
            </a:r>
            <a:r>
              <a:rPr lang="en-US" sz="2000" dirty="0" smtClean="0"/>
              <a:t>Application </a:t>
            </a:r>
            <a:r>
              <a:rPr lang="en-US" sz="2000" dirty="0"/>
              <a:t>l</a:t>
            </a:r>
            <a:r>
              <a:rPr lang="en-US" sz="2000" dirty="0" smtClean="0"/>
              <a:t>ayer </a:t>
            </a:r>
            <a:r>
              <a:rPr lang="en-US" sz="2000" dirty="0"/>
              <a:t>and </a:t>
            </a:r>
            <a:r>
              <a:rPr lang="en-US" sz="2000" dirty="0" smtClean="0"/>
              <a:t>Transport </a:t>
            </a:r>
            <a:r>
              <a:rPr lang="en-US" sz="2000" dirty="0"/>
              <a:t>l</a:t>
            </a:r>
            <a:r>
              <a:rPr lang="en-US" sz="2000" dirty="0" smtClean="0"/>
              <a:t>ayer (</a:t>
            </a:r>
            <a:r>
              <a:rPr lang="en-US" sz="2000" i="1" dirty="0" smtClean="0"/>
              <a:t>e.g.</a:t>
            </a:r>
            <a:r>
              <a:rPr lang="en-US" sz="2000" dirty="0" smtClean="0"/>
              <a:t>, </a:t>
            </a:r>
            <a:r>
              <a:rPr lang="en-US" sz="2000" dirty="0">
                <a:solidFill>
                  <a:srgbClr val="0000FF"/>
                </a:solidFill>
              </a:rPr>
              <a:t>SOCKS proxy</a:t>
            </a:r>
            <a:r>
              <a:rPr lang="en-US" sz="2000" dirty="0"/>
              <a:t>) </a:t>
            </a:r>
            <a:r>
              <a:rPr lang="en-US" sz="2000" dirty="0" smtClean="0"/>
              <a:t>– application independent proxy</a:t>
            </a:r>
            <a:endParaRPr lang="en-US" sz="2000" dirty="0"/>
          </a:p>
          <a:p>
            <a:pPr lvl="1"/>
            <a:endParaRPr lang="en-US" dirty="0"/>
          </a:p>
          <a:p>
            <a:endParaRPr lang="en-US" dirty="0"/>
          </a:p>
        </p:txBody>
      </p:sp>
    </p:spTree>
    <p:extLst>
      <p:ext uri="{BB962C8B-B14F-4D97-AF65-F5344CB8AC3E}">
        <p14:creationId xmlns:p14="http://schemas.microsoft.com/office/powerpoint/2010/main" val="148355953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Firewall </a:t>
            </a:r>
            <a:r>
              <a:rPr lang="en-US" dirty="0" smtClean="0"/>
              <a:t>Architecture (2)</a:t>
            </a:r>
            <a:endParaRPr lang="en-US" dirty="0"/>
          </a:p>
        </p:txBody>
      </p:sp>
      <p:sp>
        <p:nvSpPr>
          <p:cNvPr id="3" name="Content Placeholder 2"/>
          <p:cNvSpPr>
            <a:spLocks noGrp="1"/>
          </p:cNvSpPr>
          <p:nvPr>
            <p:ph idx="1"/>
          </p:nvPr>
        </p:nvSpPr>
        <p:spPr/>
        <p:txBody>
          <a:bodyPr/>
          <a:lstStyle/>
          <a:p>
            <a:r>
              <a:rPr lang="en-US" sz="2000" dirty="0"/>
              <a:t>For truly </a:t>
            </a:r>
            <a:r>
              <a:rPr lang="en-US" sz="2000" b="1" dirty="0"/>
              <a:t>application</a:t>
            </a:r>
            <a:r>
              <a:rPr lang="en-US" sz="2000" dirty="0"/>
              <a:t> layer firewalls, </a:t>
            </a:r>
            <a:r>
              <a:rPr lang="en-US" sz="2000" dirty="0" smtClean="0"/>
              <a:t>need </a:t>
            </a:r>
            <a:r>
              <a:rPr lang="en-US" sz="2000" dirty="0"/>
              <a:t>a separate </a:t>
            </a:r>
            <a:r>
              <a:rPr lang="en-US" sz="2000" dirty="0" smtClean="0"/>
              <a:t>firewall </a:t>
            </a:r>
            <a:r>
              <a:rPr lang="en-US" sz="2000" dirty="0"/>
              <a:t>for </a:t>
            </a:r>
            <a:r>
              <a:rPr lang="en-US" sz="2000" dirty="0" smtClean="0"/>
              <a:t>each </a:t>
            </a:r>
            <a:r>
              <a:rPr lang="en-US" sz="2000" dirty="0"/>
              <a:t>type of service. </a:t>
            </a:r>
            <a:r>
              <a:rPr lang="en-US" sz="2000" i="1" dirty="0" smtClean="0"/>
              <a:t>E.g.</a:t>
            </a:r>
            <a:r>
              <a:rPr lang="en-US" sz="2000" dirty="0" smtClean="0"/>
              <a:t>, separate </a:t>
            </a:r>
            <a:r>
              <a:rPr lang="en-US" sz="2000" dirty="0"/>
              <a:t>firewalls for HTTP, FTP, SMTP, </a:t>
            </a:r>
            <a:r>
              <a:rPr lang="en-US" sz="2000" i="1" dirty="0"/>
              <a:t>etc.</a:t>
            </a:r>
            <a:r>
              <a:rPr lang="en-US" sz="2000" dirty="0"/>
              <a:t> Such firewalls are basically </a:t>
            </a:r>
            <a:r>
              <a:rPr lang="en-US" sz="2000" dirty="0">
                <a:solidFill>
                  <a:srgbClr val="0000FF"/>
                </a:solidFill>
              </a:rPr>
              <a:t>access control declarations </a:t>
            </a:r>
            <a:r>
              <a:rPr lang="en-US" sz="2000" dirty="0"/>
              <a:t>built into the applications themselves. </a:t>
            </a:r>
            <a:r>
              <a:rPr lang="en-US" sz="2000" dirty="0" smtClean="0"/>
              <a:t>Typically, network admin enters </a:t>
            </a:r>
            <a:r>
              <a:rPr lang="en-US" sz="2000" dirty="0"/>
              <a:t>such declarations in </a:t>
            </a:r>
            <a:r>
              <a:rPr lang="en-US" sz="2000" dirty="0" smtClean="0"/>
              <a:t>server configuration </a:t>
            </a:r>
            <a:r>
              <a:rPr lang="en-US" sz="2000" dirty="0"/>
              <a:t>files of </a:t>
            </a:r>
            <a:r>
              <a:rPr lang="en-US" sz="2000" dirty="0" smtClean="0"/>
              <a:t>applications</a:t>
            </a:r>
          </a:p>
          <a:p>
            <a:r>
              <a:rPr lang="en-US" sz="2000" b="1" dirty="0" smtClean="0"/>
              <a:t>Shim</a:t>
            </a:r>
            <a:r>
              <a:rPr lang="en-US" sz="2000" dirty="0" smtClean="0"/>
              <a:t> layer traps </a:t>
            </a:r>
            <a:r>
              <a:rPr lang="en-US" sz="2000" dirty="0"/>
              <a:t>the application-level calls from intranet clients for connection to the servers in the </a:t>
            </a:r>
            <a:r>
              <a:rPr lang="en-US" sz="2000" dirty="0" smtClean="0"/>
              <a:t>internet</a:t>
            </a:r>
            <a:endParaRPr lang="en-US" sz="2000" dirty="0"/>
          </a:p>
          <a:p>
            <a:pPr lvl="1"/>
            <a:r>
              <a:rPr lang="en-US" sz="1600" dirty="0"/>
              <a:t>a proxy server can monitor all session requests that are routed through it in an </a:t>
            </a:r>
            <a:r>
              <a:rPr lang="en-US" sz="1600" dirty="0">
                <a:solidFill>
                  <a:srgbClr val="0000FF"/>
                </a:solidFill>
              </a:rPr>
              <a:t>application-independent manner</a:t>
            </a:r>
            <a:r>
              <a:rPr lang="en-US" sz="1600" dirty="0"/>
              <a:t> to check the requested sessions for their legitimacy </a:t>
            </a:r>
            <a:endParaRPr lang="en-US" sz="1600" dirty="0" smtClean="0"/>
          </a:p>
          <a:p>
            <a:pPr lvl="1"/>
            <a:r>
              <a:rPr lang="en-US" sz="1600" dirty="0"/>
              <a:t>only the proxy server, serving as a firewall, would require direct connectivity to the internet and the rest of the intranet can ”hide” behind the proxy server </a:t>
            </a:r>
            <a:endParaRPr lang="en-US" sz="1600" dirty="0" smtClean="0"/>
          </a:p>
          <a:p>
            <a:r>
              <a:rPr lang="en-US" sz="2000" dirty="0"/>
              <a:t>T</a:t>
            </a:r>
            <a:r>
              <a:rPr lang="en-US" sz="2000" dirty="0" smtClean="0"/>
              <a:t>ransport </a:t>
            </a:r>
            <a:r>
              <a:rPr lang="en-US" sz="2000" dirty="0"/>
              <a:t>layer firewall based on packet filtering </a:t>
            </a:r>
            <a:r>
              <a:rPr lang="en-US" sz="2000" dirty="0" smtClean="0"/>
              <a:t>and </a:t>
            </a:r>
            <a:r>
              <a:rPr lang="en-US" sz="2000" dirty="0"/>
              <a:t>application layer firewall implemented </a:t>
            </a:r>
            <a:r>
              <a:rPr lang="en-US" sz="2000" dirty="0" smtClean="0"/>
              <a:t>in proxy </a:t>
            </a:r>
            <a:r>
              <a:rPr lang="en-US" sz="2000" dirty="0"/>
              <a:t>servers </a:t>
            </a:r>
            <a:r>
              <a:rPr lang="en-US" sz="2000" dirty="0" smtClean="0"/>
              <a:t>often </a:t>
            </a:r>
            <a:r>
              <a:rPr lang="en-US" sz="2000" dirty="0"/>
              <a:t>coexists for </a:t>
            </a:r>
            <a:r>
              <a:rPr lang="en-US" sz="2000" dirty="0" smtClean="0"/>
              <a:t>enhanced </a:t>
            </a:r>
            <a:r>
              <a:rPr lang="en-US" sz="2000" dirty="0"/>
              <a:t>security </a:t>
            </a:r>
          </a:p>
          <a:p>
            <a:endParaRPr lang="en-US" sz="2000" dirty="0"/>
          </a:p>
          <a:p>
            <a:pPr lvl="1"/>
            <a:endParaRPr lang="en-US" sz="1600" dirty="0"/>
          </a:p>
          <a:p>
            <a:pPr lvl="1"/>
            <a:endParaRPr lang="en-US" sz="1600" dirty="0"/>
          </a:p>
          <a:p>
            <a:endParaRPr lang="en-US" sz="2400" dirty="0"/>
          </a:p>
          <a:p>
            <a:endParaRPr lang="en-US" dirty="0"/>
          </a:p>
        </p:txBody>
      </p:sp>
    </p:spTree>
    <p:extLst>
      <p:ext uri="{BB962C8B-B14F-4D97-AF65-F5344CB8AC3E}">
        <p14:creationId xmlns:p14="http://schemas.microsoft.com/office/powerpoint/2010/main" val="410059146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Packet Filtering Firewall</a:t>
            </a:r>
            <a:endParaRPr lang="en-US" dirty="0"/>
          </a:p>
        </p:txBody>
      </p:sp>
      <p:sp>
        <p:nvSpPr>
          <p:cNvPr id="3" name="Content Placeholder 2"/>
          <p:cNvSpPr>
            <a:spLocks noGrp="1"/>
          </p:cNvSpPr>
          <p:nvPr>
            <p:ph idx="1"/>
          </p:nvPr>
        </p:nvSpPr>
        <p:spPr/>
        <p:txBody>
          <a:bodyPr/>
          <a:lstStyle/>
          <a:p>
            <a:r>
              <a:rPr lang="en-US" sz="2000" dirty="0"/>
              <a:t>Take advantage of fact that direct support for TCP/IP is built into </a:t>
            </a:r>
            <a:r>
              <a:rPr lang="en-US" sz="2000" b="1" dirty="0"/>
              <a:t>kernels</a:t>
            </a:r>
            <a:r>
              <a:rPr lang="en-US" sz="2000" dirty="0"/>
              <a:t> of all major </a:t>
            </a:r>
            <a:r>
              <a:rPr lang="en-US" sz="2000" dirty="0" err="1"/>
              <a:t>OSes</a:t>
            </a:r>
            <a:r>
              <a:rPr lang="en-US" sz="2000" dirty="0"/>
              <a:t> now </a:t>
            </a:r>
          </a:p>
          <a:p>
            <a:r>
              <a:rPr lang="en-US" sz="2000" dirty="0" smtClean="0"/>
              <a:t>In </a:t>
            </a:r>
            <a:r>
              <a:rPr lang="en-US" sz="2000" dirty="0"/>
              <a:t>Linux, </a:t>
            </a:r>
            <a:r>
              <a:rPr lang="en-US" sz="2000" dirty="0" smtClean="0"/>
              <a:t>packet </a:t>
            </a:r>
            <a:r>
              <a:rPr lang="en-US" sz="2000" dirty="0"/>
              <a:t>filtering firewall is configured with </a:t>
            </a:r>
            <a:r>
              <a:rPr lang="en-US" sz="2000" b="1" dirty="0" err="1"/>
              <a:t>i</a:t>
            </a:r>
            <a:r>
              <a:rPr lang="en-US" sz="2000" b="1" dirty="0" err="1" smtClean="0"/>
              <a:t>ptables</a:t>
            </a:r>
            <a:r>
              <a:rPr lang="en-US" sz="2000" dirty="0" smtClean="0"/>
              <a:t> module which inserts </a:t>
            </a:r>
            <a:r>
              <a:rPr lang="en-US" sz="2000" dirty="0"/>
              <a:t>and deletes </a:t>
            </a:r>
            <a:r>
              <a:rPr lang="en-US" sz="2000" b="1" dirty="0">
                <a:solidFill>
                  <a:srgbClr val="0000FF"/>
                </a:solidFill>
              </a:rPr>
              <a:t>rules</a:t>
            </a:r>
            <a:r>
              <a:rPr lang="en-US" sz="2000" dirty="0"/>
              <a:t> from </a:t>
            </a:r>
            <a:r>
              <a:rPr lang="en-US" sz="2000" dirty="0" smtClean="0"/>
              <a:t>kernel’s </a:t>
            </a:r>
            <a:r>
              <a:rPr lang="en-US" sz="2000" dirty="0"/>
              <a:t>packet filtering table </a:t>
            </a:r>
            <a:endParaRPr lang="en-US" sz="2000" dirty="0" smtClean="0"/>
          </a:p>
          <a:p>
            <a:pPr lvl="1"/>
            <a:r>
              <a:rPr lang="en-US" sz="1800" dirty="0"/>
              <a:t>o</a:t>
            </a:r>
            <a:r>
              <a:rPr lang="en-US" sz="1800" dirty="0" smtClean="0"/>
              <a:t>rdinarily</a:t>
            </a:r>
            <a:r>
              <a:rPr lang="en-US" sz="1800" dirty="0"/>
              <a:t>, </a:t>
            </a:r>
            <a:r>
              <a:rPr lang="en-US" sz="1800" dirty="0" smtClean="0"/>
              <a:t>rules </a:t>
            </a:r>
            <a:r>
              <a:rPr lang="en-US" sz="1800" dirty="0"/>
              <a:t>created by the </a:t>
            </a:r>
            <a:r>
              <a:rPr lang="en-US" sz="1800" b="1" dirty="0" err="1">
                <a:latin typeface="Courier New"/>
                <a:cs typeface="Courier New"/>
              </a:rPr>
              <a:t>iptables</a:t>
            </a:r>
            <a:r>
              <a:rPr lang="en-US" sz="1800" dirty="0"/>
              <a:t> command would be lost on </a:t>
            </a:r>
            <a:r>
              <a:rPr lang="en-US" sz="1800" dirty="0" smtClean="0"/>
              <a:t>reboot</a:t>
            </a:r>
            <a:endParaRPr lang="en-US" sz="1800" dirty="0"/>
          </a:p>
          <a:p>
            <a:pPr lvl="1"/>
            <a:r>
              <a:rPr lang="en-US" sz="1800" dirty="0" smtClean="0"/>
              <a:t>make </a:t>
            </a:r>
            <a:r>
              <a:rPr lang="en-US" sz="1800" dirty="0"/>
              <a:t>the rules permanent with </a:t>
            </a:r>
            <a:r>
              <a:rPr lang="en-US" sz="1800" dirty="0" smtClean="0"/>
              <a:t>commands </a:t>
            </a:r>
            <a:r>
              <a:rPr lang="en-US" sz="1800" b="1" dirty="0" err="1">
                <a:latin typeface="Courier New"/>
                <a:cs typeface="Courier New"/>
              </a:rPr>
              <a:t>iptables</a:t>
            </a:r>
            <a:r>
              <a:rPr lang="en-US" sz="1800" b="1" dirty="0">
                <a:latin typeface="Courier New"/>
                <a:cs typeface="Courier New"/>
              </a:rPr>
              <a:t>-save </a:t>
            </a:r>
            <a:r>
              <a:rPr lang="en-US" sz="1800" dirty="0"/>
              <a:t>and </a:t>
            </a:r>
            <a:r>
              <a:rPr lang="en-US" sz="1800" b="1" dirty="0" err="1">
                <a:latin typeface="Courier New"/>
                <a:cs typeface="Courier New"/>
              </a:rPr>
              <a:t>iptables</a:t>
            </a:r>
            <a:r>
              <a:rPr lang="en-US" sz="1800" b="1" dirty="0">
                <a:latin typeface="Courier New"/>
                <a:cs typeface="Courier New"/>
              </a:rPr>
              <a:t>-restore </a:t>
            </a:r>
            <a:endParaRPr lang="en-US" sz="1800" dirty="0"/>
          </a:p>
          <a:p>
            <a:r>
              <a:rPr lang="en-US" sz="2000" dirty="0"/>
              <a:t>The latest packet filtering framework in Linux </a:t>
            </a:r>
            <a:r>
              <a:rPr lang="en-US" sz="2000" dirty="0" smtClean="0"/>
              <a:t>is </a:t>
            </a:r>
            <a:r>
              <a:rPr lang="en-US" sz="2000" b="1" dirty="0" err="1" smtClean="0">
                <a:latin typeface="Courier New"/>
                <a:cs typeface="Courier New"/>
              </a:rPr>
              <a:t>nftables</a:t>
            </a:r>
            <a:r>
              <a:rPr lang="en-US" sz="2000" dirty="0" smtClean="0"/>
              <a:t>, which was </a:t>
            </a:r>
            <a:r>
              <a:rPr lang="en-US" sz="2000" dirty="0"/>
              <a:t>merged into the Linux kernel mainline on January </a:t>
            </a:r>
            <a:r>
              <a:rPr lang="en-US" sz="2000" dirty="0" smtClean="0"/>
              <a:t>2014</a:t>
            </a:r>
            <a:r>
              <a:rPr lang="en-US" sz="2000" dirty="0"/>
              <a:t>. </a:t>
            </a:r>
            <a:r>
              <a:rPr lang="en-US" sz="2000" b="1" dirty="0" err="1">
                <a:latin typeface="Courier New"/>
                <a:cs typeface="Courier New"/>
              </a:rPr>
              <a:t>nftables</a:t>
            </a:r>
            <a:r>
              <a:rPr lang="en-US" sz="2000" dirty="0"/>
              <a:t> was developed to address the main shortcoming of </a:t>
            </a:r>
            <a:r>
              <a:rPr lang="en-US" sz="2000" b="1" dirty="0" err="1">
                <a:latin typeface="Courier New"/>
                <a:cs typeface="Courier New"/>
              </a:rPr>
              <a:t>iptables</a:t>
            </a:r>
            <a:r>
              <a:rPr lang="en-US" sz="2000" dirty="0"/>
              <a:t>, </a:t>
            </a:r>
            <a:r>
              <a:rPr lang="en-US" sz="2000" dirty="0" smtClean="0"/>
              <a:t>where </a:t>
            </a:r>
            <a:r>
              <a:rPr lang="en-US" sz="2000" b="1" dirty="0" err="1" smtClean="0">
                <a:latin typeface="Courier New"/>
                <a:cs typeface="Courier New"/>
              </a:rPr>
              <a:t>iptables</a:t>
            </a:r>
            <a:r>
              <a:rPr lang="en-US" sz="2000" dirty="0" smtClean="0"/>
              <a:t>’ </a:t>
            </a:r>
            <a:r>
              <a:rPr lang="en-US" sz="2000" dirty="0"/>
              <a:t>packet filtering code is much too protocol specific </a:t>
            </a:r>
            <a:r>
              <a:rPr lang="en-US" sz="2000" dirty="0" smtClean="0"/>
              <a:t>(IPv4 </a:t>
            </a:r>
            <a:r>
              <a:rPr lang="en-US" sz="2000" dirty="0"/>
              <a:t>vs. IPv6 vs. ARP, etc.</a:t>
            </a:r>
            <a:r>
              <a:rPr lang="en-US" sz="2000" dirty="0" smtClean="0"/>
              <a:t>), resulting </a:t>
            </a:r>
            <a:r>
              <a:rPr lang="en-US" sz="2000" dirty="0"/>
              <a:t>in code replication when firewall engines are created with </a:t>
            </a:r>
            <a:r>
              <a:rPr lang="en-US" sz="2000" b="1" dirty="0" err="1" smtClean="0">
                <a:latin typeface="Courier New"/>
                <a:cs typeface="Courier New"/>
              </a:rPr>
              <a:t>iptables</a:t>
            </a:r>
            <a:endParaRPr lang="en-US" sz="2000" dirty="0"/>
          </a:p>
          <a:p>
            <a:pPr marL="0" indent="0">
              <a:buNone/>
            </a:pPr>
            <a:r>
              <a:rPr lang="en-US" sz="2400" dirty="0" smtClean="0"/>
              <a:t> </a:t>
            </a:r>
            <a:endParaRPr lang="en-US" sz="2400" dirty="0"/>
          </a:p>
          <a:p>
            <a:endParaRPr lang="en-US" dirty="0"/>
          </a:p>
        </p:txBody>
      </p:sp>
    </p:spTree>
    <p:extLst>
      <p:ext uri="{BB962C8B-B14F-4D97-AF65-F5344CB8AC3E}">
        <p14:creationId xmlns:p14="http://schemas.microsoft.com/office/powerpoint/2010/main" val="203314625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Firewall on Ubuntu</a:t>
            </a:r>
            <a:endParaRPr lang="en-US" dirty="0"/>
          </a:p>
        </p:txBody>
      </p:sp>
      <p:sp>
        <p:nvSpPr>
          <p:cNvPr id="3" name="Content Placeholder 2"/>
          <p:cNvSpPr>
            <a:spLocks noGrp="1"/>
          </p:cNvSpPr>
          <p:nvPr>
            <p:ph idx="1"/>
          </p:nvPr>
        </p:nvSpPr>
        <p:spPr/>
        <p:txBody>
          <a:bodyPr/>
          <a:lstStyle/>
          <a:p>
            <a:r>
              <a:rPr lang="en-US" sz="2200" b="1" dirty="0" err="1" smtClean="0"/>
              <a:t>Iptables</a:t>
            </a:r>
            <a:r>
              <a:rPr lang="en-US" sz="2200" dirty="0" smtClean="0"/>
              <a:t> </a:t>
            </a:r>
            <a:r>
              <a:rPr lang="en-US" sz="2200" dirty="0"/>
              <a:t>is a user-</a:t>
            </a:r>
            <a:r>
              <a:rPr lang="en-US" sz="2200" dirty="0" smtClean="0"/>
              <a:t>space application </a:t>
            </a:r>
            <a:r>
              <a:rPr lang="en-US" sz="2200" dirty="0"/>
              <a:t>program that </a:t>
            </a:r>
            <a:r>
              <a:rPr lang="en-US" sz="2200" dirty="0" smtClean="0"/>
              <a:t>allows system </a:t>
            </a:r>
            <a:r>
              <a:rPr lang="en-US" sz="2200" dirty="0"/>
              <a:t>administrator to configure </a:t>
            </a:r>
            <a:r>
              <a:rPr lang="en-US" sz="2200" dirty="0" smtClean="0"/>
              <a:t>tables </a:t>
            </a:r>
            <a:r>
              <a:rPr lang="en-US" sz="2200" dirty="0"/>
              <a:t>provided by the Linux kernel firewall (implemented as different </a:t>
            </a:r>
            <a:r>
              <a:rPr lang="en-US" sz="2200" b="1" dirty="0"/>
              <a:t>Netfilter</a:t>
            </a:r>
            <a:r>
              <a:rPr lang="en-US" sz="2200" dirty="0"/>
              <a:t> modules) and the chains and rules it </a:t>
            </a:r>
            <a:r>
              <a:rPr lang="en-US" sz="2200" dirty="0" smtClean="0"/>
              <a:t>stores</a:t>
            </a:r>
          </a:p>
          <a:p>
            <a:r>
              <a:rPr lang="en-US" sz="2200" b="1" dirty="0" err="1"/>
              <a:t>Netfilter</a:t>
            </a:r>
            <a:r>
              <a:rPr lang="en-US" sz="2200" dirty="0"/>
              <a:t> is a framework inside </a:t>
            </a:r>
            <a:r>
              <a:rPr lang="en-US" sz="2200" dirty="0" smtClean="0"/>
              <a:t>Linux </a:t>
            </a:r>
            <a:r>
              <a:rPr lang="en-US" sz="2200" dirty="0"/>
              <a:t>kernel which offers flexibility for various networking-related operations to be implemented in form of customized </a:t>
            </a:r>
            <a:r>
              <a:rPr lang="en-US" sz="2200" dirty="0" smtClean="0"/>
              <a:t>handlers</a:t>
            </a:r>
          </a:p>
          <a:p>
            <a:pPr lvl="1"/>
            <a:r>
              <a:rPr lang="en-US" sz="1800" dirty="0" smtClean="0"/>
              <a:t>offers </a:t>
            </a:r>
            <a:r>
              <a:rPr lang="en-US" sz="1800" dirty="0"/>
              <a:t>various options for packet filtering, network address translation, and port </a:t>
            </a:r>
            <a:r>
              <a:rPr lang="en-US" sz="1800" dirty="0" smtClean="0"/>
              <a:t>translation</a:t>
            </a:r>
          </a:p>
          <a:p>
            <a:pPr lvl="1"/>
            <a:r>
              <a:rPr lang="en-US" sz="1800" dirty="0" smtClean="0"/>
              <a:t>these </a:t>
            </a:r>
            <a:r>
              <a:rPr lang="en-US" sz="1800" dirty="0"/>
              <a:t>functions provide the functionality required for directing packets through a network, as well as for providing ability to prohibit packets from reaching sensitive locations within a computer network</a:t>
            </a:r>
          </a:p>
        </p:txBody>
      </p:sp>
    </p:spTree>
    <p:extLst>
      <p:ext uri="{BB962C8B-B14F-4D97-AF65-F5344CB8AC3E}">
        <p14:creationId xmlns:p14="http://schemas.microsoft.com/office/powerpoint/2010/main" val="340171032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Firewall on Ubuntu</a:t>
            </a:r>
            <a:endParaRPr lang="en-US" dirty="0"/>
          </a:p>
        </p:txBody>
      </p:sp>
      <p:sp>
        <p:nvSpPr>
          <p:cNvPr id="3" name="Content Placeholder 2"/>
          <p:cNvSpPr>
            <a:spLocks noGrp="1"/>
          </p:cNvSpPr>
          <p:nvPr>
            <p:ph idx="1"/>
          </p:nvPr>
        </p:nvSpPr>
        <p:spPr/>
        <p:txBody>
          <a:bodyPr/>
          <a:lstStyle/>
          <a:p>
            <a:r>
              <a:rPr lang="en-US" sz="2400" dirty="0" smtClean="0"/>
              <a:t>Installing </a:t>
            </a:r>
            <a:r>
              <a:rPr lang="en-US" sz="2400" dirty="0"/>
              <a:t>Ubuntu </a:t>
            </a:r>
            <a:r>
              <a:rPr lang="en-US" sz="2400" dirty="0" smtClean="0"/>
              <a:t>on laptop automatically activates </a:t>
            </a:r>
            <a:r>
              <a:rPr lang="en-US" sz="2400" dirty="0"/>
              <a:t>the </a:t>
            </a:r>
            <a:r>
              <a:rPr lang="en-US" sz="2400" b="1" dirty="0" err="1">
                <a:latin typeface="Courier New"/>
                <a:cs typeface="Courier New"/>
              </a:rPr>
              <a:t>iptables</a:t>
            </a:r>
            <a:r>
              <a:rPr lang="en-US" sz="2400" dirty="0"/>
              <a:t> </a:t>
            </a:r>
            <a:r>
              <a:rPr lang="en-US" sz="2400" dirty="0" smtClean="0"/>
              <a:t>firewall </a:t>
            </a:r>
            <a:r>
              <a:rPr lang="en-US" sz="2400" dirty="0"/>
              <a:t>but </a:t>
            </a:r>
            <a:r>
              <a:rPr lang="en-US" sz="2400" dirty="0" smtClean="0"/>
              <a:t>with an </a:t>
            </a:r>
            <a:r>
              <a:rPr lang="en-US" sz="2400" b="1" dirty="0" smtClean="0">
                <a:solidFill>
                  <a:srgbClr val="0000FF"/>
                </a:solidFill>
              </a:rPr>
              <a:t>empty</a:t>
            </a:r>
            <a:r>
              <a:rPr lang="en-US" sz="2400" dirty="0" smtClean="0"/>
              <a:t> </a:t>
            </a:r>
            <a:r>
              <a:rPr lang="en-US" sz="2400" b="1" u="sng" dirty="0" smtClean="0">
                <a:latin typeface="Courier New"/>
                <a:cs typeface="Courier New"/>
              </a:rPr>
              <a:t>filter</a:t>
            </a:r>
            <a:r>
              <a:rPr lang="en-US" sz="2400" dirty="0" smtClean="0"/>
              <a:t> </a:t>
            </a:r>
            <a:r>
              <a:rPr lang="en-US" sz="2400" dirty="0"/>
              <a:t>table </a:t>
            </a:r>
            <a:r>
              <a:rPr lang="en-US" sz="2400" dirty="0" smtClean="0"/>
              <a:t>(there are other tables in firewall)</a:t>
            </a:r>
          </a:p>
          <a:p>
            <a:pPr marL="0" indent="0">
              <a:buNone/>
            </a:pPr>
            <a:r>
              <a:rPr lang="en-US" sz="2400" b="1" dirty="0">
                <a:latin typeface="Courier New"/>
                <a:cs typeface="Courier New"/>
              </a:rPr>
              <a:t>$ </a:t>
            </a:r>
            <a:r>
              <a:rPr lang="en-US" sz="2400" b="1" dirty="0" err="1">
                <a:latin typeface="Courier New"/>
                <a:cs typeface="Courier New"/>
              </a:rPr>
              <a:t>iptables</a:t>
            </a:r>
            <a:r>
              <a:rPr lang="en-US" sz="2400" b="1" dirty="0">
                <a:latin typeface="Courier New"/>
                <a:cs typeface="Courier New"/>
              </a:rPr>
              <a:t> –L </a:t>
            </a:r>
            <a:endParaRPr lang="en-US" sz="2400" b="1" dirty="0" smtClean="0">
              <a:latin typeface="Courier New"/>
              <a:cs typeface="Courier New"/>
            </a:endParaRPr>
          </a:p>
          <a:p>
            <a:pPr marL="0" indent="0">
              <a:buNone/>
            </a:pPr>
            <a:r>
              <a:rPr lang="en-US" sz="1800" b="1" dirty="0" smtClean="0">
                <a:latin typeface="Courier New"/>
                <a:cs typeface="Courier New"/>
              </a:rPr>
              <a:t>Chain </a:t>
            </a:r>
            <a:r>
              <a:rPr lang="en-US" sz="1800" b="1" dirty="0">
                <a:latin typeface="Courier New"/>
                <a:cs typeface="Courier New"/>
              </a:rPr>
              <a:t>INPUT (policy ACCEPT)</a:t>
            </a:r>
            <a:br>
              <a:rPr lang="en-US" sz="1800" b="1" dirty="0">
                <a:latin typeface="Courier New"/>
                <a:cs typeface="Courier New"/>
              </a:rPr>
            </a:br>
            <a:r>
              <a:rPr lang="en-US" sz="1800" b="1" dirty="0">
                <a:latin typeface="Courier New"/>
                <a:cs typeface="Courier New"/>
              </a:rPr>
              <a:t>target </a:t>
            </a:r>
            <a:r>
              <a:rPr lang="en-US" sz="1800" b="1" dirty="0" smtClean="0">
                <a:latin typeface="Courier New"/>
                <a:cs typeface="Courier New"/>
              </a:rPr>
              <a:t>   </a:t>
            </a:r>
            <a:r>
              <a:rPr lang="en-US" sz="1800" b="1" dirty="0" err="1" smtClean="0">
                <a:latin typeface="Courier New"/>
                <a:cs typeface="Courier New"/>
              </a:rPr>
              <a:t>prot</a:t>
            </a:r>
            <a:r>
              <a:rPr lang="en-US" sz="1800" b="1" dirty="0" smtClean="0">
                <a:latin typeface="Courier New"/>
                <a:cs typeface="Courier New"/>
              </a:rPr>
              <a:t>    opt    source </a:t>
            </a:r>
            <a:r>
              <a:rPr lang="en-US" sz="1800" b="1" dirty="0">
                <a:latin typeface="Courier New"/>
                <a:cs typeface="Courier New"/>
              </a:rPr>
              <a:t>destination </a:t>
            </a:r>
            <a:endParaRPr lang="en-US" sz="1800" b="1" dirty="0" smtClean="0">
              <a:latin typeface="Courier New"/>
              <a:cs typeface="Courier New"/>
            </a:endParaRPr>
          </a:p>
          <a:p>
            <a:pPr marL="0" indent="0">
              <a:spcBef>
                <a:spcPts val="0"/>
              </a:spcBef>
              <a:buNone/>
            </a:pPr>
            <a:endParaRPr lang="en-US" sz="1800" b="1" dirty="0">
              <a:latin typeface="Courier New"/>
              <a:cs typeface="Courier New"/>
            </a:endParaRPr>
          </a:p>
          <a:p>
            <a:pPr marL="0" indent="0">
              <a:spcBef>
                <a:spcPts val="0"/>
              </a:spcBef>
              <a:buNone/>
            </a:pPr>
            <a:r>
              <a:rPr lang="en-US" sz="1800" b="1" dirty="0">
                <a:latin typeface="Courier New"/>
                <a:cs typeface="Courier New"/>
              </a:rPr>
              <a:t>Chain FORWARD (policy ACCEPT)</a:t>
            </a:r>
            <a:br>
              <a:rPr lang="en-US" sz="1800" b="1" dirty="0">
                <a:latin typeface="Courier New"/>
                <a:cs typeface="Courier New"/>
              </a:rPr>
            </a:br>
            <a:r>
              <a:rPr lang="en-US" sz="1800" b="1" dirty="0">
                <a:latin typeface="Courier New"/>
                <a:cs typeface="Courier New"/>
              </a:rPr>
              <a:t>target </a:t>
            </a:r>
            <a:r>
              <a:rPr lang="en-US" sz="1800" b="1" dirty="0" smtClean="0">
                <a:latin typeface="Courier New"/>
                <a:cs typeface="Courier New"/>
              </a:rPr>
              <a:t>   </a:t>
            </a:r>
            <a:r>
              <a:rPr lang="en-US" sz="1800" b="1" dirty="0" err="1" smtClean="0">
                <a:latin typeface="Courier New"/>
                <a:cs typeface="Courier New"/>
              </a:rPr>
              <a:t>prot</a:t>
            </a:r>
            <a:r>
              <a:rPr lang="en-US" sz="1800" b="1" dirty="0" smtClean="0">
                <a:latin typeface="Courier New"/>
                <a:cs typeface="Courier New"/>
              </a:rPr>
              <a:t>    opt    source </a:t>
            </a:r>
            <a:r>
              <a:rPr lang="en-US" sz="1800" b="1" dirty="0">
                <a:latin typeface="Courier New"/>
                <a:cs typeface="Courier New"/>
              </a:rPr>
              <a:t>destination </a:t>
            </a:r>
            <a:endParaRPr lang="en-US" sz="1800" b="1" dirty="0" smtClean="0">
              <a:latin typeface="Courier New"/>
              <a:cs typeface="Courier New"/>
            </a:endParaRPr>
          </a:p>
          <a:p>
            <a:pPr marL="0" indent="0">
              <a:spcBef>
                <a:spcPts val="0"/>
              </a:spcBef>
              <a:buNone/>
            </a:pPr>
            <a:endParaRPr lang="en-US" sz="1800" b="1" dirty="0">
              <a:latin typeface="Courier New"/>
              <a:cs typeface="Courier New"/>
            </a:endParaRPr>
          </a:p>
          <a:p>
            <a:pPr marL="0" indent="0">
              <a:spcBef>
                <a:spcPts val="0"/>
              </a:spcBef>
              <a:buNone/>
            </a:pPr>
            <a:r>
              <a:rPr lang="en-US" sz="1800" b="1" dirty="0">
                <a:latin typeface="Courier New"/>
                <a:cs typeface="Courier New"/>
              </a:rPr>
              <a:t>Chain OUTPUT (policy ACCEPT</a:t>
            </a:r>
            <a:r>
              <a:rPr lang="en-US" sz="1800" b="1" dirty="0" smtClean="0">
                <a:latin typeface="Courier New"/>
                <a:cs typeface="Courier New"/>
              </a:rPr>
              <a:t>)</a:t>
            </a:r>
          </a:p>
          <a:p>
            <a:pPr marL="0" indent="0">
              <a:spcBef>
                <a:spcPts val="0"/>
              </a:spcBef>
              <a:buNone/>
            </a:pPr>
            <a:r>
              <a:rPr lang="en-US" sz="1800" b="1" dirty="0" smtClean="0">
                <a:latin typeface="Courier New"/>
                <a:cs typeface="Courier New"/>
              </a:rPr>
              <a:t>target    </a:t>
            </a:r>
            <a:r>
              <a:rPr lang="en-US" sz="1800" b="1" dirty="0" err="1" smtClean="0">
                <a:latin typeface="Courier New"/>
                <a:cs typeface="Courier New"/>
              </a:rPr>
              <a:t>prot</a:t>
            </a:r>
            <a:r>
              <a:rPr lang="en-US" sz="1800" b="1" dirty="0" smtClean="0">
                <a:latin typeface="Courier New"/>
                <a:cs typeface="Courier New"/>
              </a:rPr>
              <a:t>    opt    source </a:t>
            </a:r>
            <a:r>
              <a:rPr lang="en-US" sz="1800" b="1" dirty="0">
                <a:latin typeface="Courier New"/>
                <a:cs typeface="Courier New"/>
              </a:rPr>
              <a:t>destination </a:t>
            </a:r>
            <a:endParaRPr lang="en-US" sz="1800" b="1" dirty="0" smtClean="0">
              <a:latin typeface="Courier New"/>
              <a:cs typeface="Courier New"/>
            </a:endParaRPr>
          </a:p>
          <a:p>
            <a:pPr marL="0" indent="0">
              <a:spcBef>
                <a:spcPts val="0"/>
              </a:spcBef>
              <a:buNone/>
            </a:pPr>
            <a:endParaRPr lang="en-US" sz="1800" b="1" dirty="0">
              <a:latin typeface="Courier New"/>
              <a:cs typeface="Courier New"/>
            </a:endParaRPr>
          </a:p>
          <a:p>
            <a:pPr>
              <a:spcBef>
                <a:spcPts val="0"/>
              </a:spcBef>
            </a:pPr>
            <a:r>
              <a:rPr lang="en-US" sz="1800" dirty="0" smtClean="0">
                <a:solidFill>
                  <a:srgbClr val="0000FF"/>
                </a:solidFill>
              </a:rPr>
              <a:t>show that </a:t>
            </a:r>
            <a:r>
              <a:rPr lang="en-US" sz="1800" b="1" dirty="0" err="1" smtClean="0">
                <a:solidFill>
                  <a:srgbClr val="0000FF"/>
                </a:solidFill>
                <a:latin typeface="Courier New"/>
                <a:cs typeface="Courier New"/>
              </a:rPr>
              <a:t>iptables</a:t>
            </a:r>
            <a:r>
              <a:rPr lang="en-US" sz="1800" b="1" dirty="0" smtClean="0">
                <a:solidFill>
                  <a:srgbClr val="0000FF"/>
                </a:solidFill>
              </a:rPr>
              <a:t> </a:t>
            </a:r>
            <a:r>
              <a:rPr lang="en-US" sz="1800" dirty="0" smtClean="0">
                <a:solidFill>
                  <a:srgbClr val="0000FF"/>
                </a:solidFill>
              </a:rPr>
              <a:t>is on and running; no rules in the </a:t>
            </a:r>
            <a:r>
              <a:rPr lang="en-US" sz="1800" b="1" dirty="0" smtClean="0">
                <a:solidFill>
                  <a:srgbClr val="0000FF"/>
                </a:solidFill>
                <a:latin typeface="Courier New"/>
                <a:cs typeface="Courier New"/>
              </a:rPr>
              <a:t>filter</a:t>
            </a:r>
            <a:r>
              <a:rPr lang="en-US" sz="1800" dirty="0" smtClean="0">
                <a:solidFill>
                  <a:srgbClr val="0000FF"/>
                </a:solidFill>
              </a:rPr>
              <a:t> table; every </a:t>
            </a:r>
            <a:r>
              <a:rPr lang="en-US" sz="1800" dirty="0">
                <a:solidFill>
                  <a:srgbClr val="0000FF"/>
                </a:solidFill>
              </a:rPr>
              <a:t>packet will be </a:t>
            </a:r>
            <a:r>
              <a:rPr lang="en-US" sz="1800" dirty="0" smtClean="0">
                <a:solidFill>
                  <a:srgbClr val="0000FF"/>
                </a:solidFill>
              </a:rPr>
              <a:t>subject </a:t>
            </a:r>
            <a:r>
              <a:rPr lang="en-US" sz="1800" dirty="0">
                <a:solidFill>
                  <a:srgbClr val="0000FF"/>
                </a:solidFill>
              </a:rPr>
              <a:t>to the policy </a:t>
            </a:r>
            <a:r>
              <a:rPr lang="en-US" sz="1800" b="1" dirty="0">
                <a:solidFill>
                  <a:srgbClr val="0000FF"/>
                </a:solidFill>
                <a:latin typeface="Courier New"/>
                <a:cs typeface="Courier New"/>
              </a:rPr>
              <a:t>ACCEPT</a:t>
            </a:r>
            <a:r>
              <a:rPr lang="en-US" sz="1800" dirty="0">
                <a:solidFill>
                  <a:srgbClr val="0000FF"/>
                </a:solidFill>
              </a:rPr>
              <a:t> </a:t>
            </a:r>
            <a:endParaRPr lang="en-US" sz="1800" dirty="0" smtClean="0">
              <a:solidFill>
                <a:srgbClr val="0000FF"/>
              </a:solidFill>
            </a:endParaRPr>
          </a:p>
          <a:p>
            <a:pPr marL="0" indent="0">
              <a:buNone/>
            </a:pPr>
            <a:r>
              <a:rPr lang="en-US" sz="2400" b="1" dirty="0" smtClean="0">
                <a:latin typeface="Courier New"/>
                <a:cs typeface="Courier New"/>
              </a:rPr>
              <a:t>$ </a:t>
            </a:r>
            <a:r>
              <a:rPr lang="en-US" sz="2400" b="1" dirty="0" err="1" smtClean="0">
                <a:latin typeface="Courier New"/>
                <a:cs typeface="Courier New"/>
              </a:rPr>
              <a:t>iptables</a:t>
            </a:r>
            <a:r>
              <a:rPr lang="en-US" sz="2400" b="1" dirty="0" smtClean="0">
                <a:latin typeface="Courier New"/>
                <a:cs typeface="Courier New"/>
              </a:rPr>
              <a:t> –F   // flush table</a:t>
            </a:r>
            <a:r>
              <a:rPr lang="en-US" b="1" dirty="0" smtClean="0">
                <a:latin typeface="Courier New"/>
                <a:cs typeface="Courier New"/>
              </a:rPr>
              <a:t> </a:t>
            </a:r>
            <a:endParaRPr lang="en-US" b="1" dirty="0">
              <a:latin typeface="Courier New"/>
              <a:cs typeface="Courier New"/>
            </a:endParaRPr>
          </a:p>
          <a:p>
            <a:endParaRPr lang="en-US" dirty="0"/>
          </a:p>
        </p:txBody>
      </p:sp>
    </p:spTree>
    <p:extLst>
      <p:ext uri="{BB962C8B-B14F-4D97-AF65-F5344CB8AC3E}">
        <p14:creationId xmlns:p14="http://schemas.microsoft.com/office/powerpoint/2010/main" val="192033451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14515</TotalTime>
  <Words>2699</Words>
  <Application>Microsoft Macintosh PowerPoint</Application>
  <PresentationFormat>On-screen Show (4:3)</PresentationFormat>
  <Paragraphs>278</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Default Design</vt:lpstr>
      <vt:lpstr>Firewalls</vt:lpstr>
      <vt:lpstr>The Need for Firewalls</vt:lpstr>
      <vt:lpstr>Design Goals</vt:lpstr>
      <vt:lpstr>Firewall Capabilities and Limits</vt:lpstr>
      <vt:lpstr>Firewall Architecture (1)</vt:lpstr>
      <vt:lpstr>Firewall Architecture (2)</vt:lpstr>
      <vt:lpstr>Packet Filtering Firewall</vt:lpstr>
      <vt:lpstr>Firewall on Ubuntu</vt:lpstr>
      <vt:lpstr>Firewall on Ubuntu</vt:lpstr>
      <vt:lpstr>Chains in Iptables</vt:lpstr>
      <vt:lpstr>Chains in Iptables</vt:lpstr>
      <vt:lpstr>Linux iptables</vt:lpstr>
      <vt:lpstr>Stop Pinging</vt:lpstr>
      <vt:lpstr>Allow ssh but Nothing Else</vt:lpstr>
      <vt:lpstr>Allow ssh but Nothing Else</vt:lpstr>
      <vt:lpstr>Reject All Connection Requests</vt:lpstr>
      <vt:lpstr>Chains &amp; Tables</vt:lpstr>
      <vt:lpstr>Four Tables</vt:lpstr>
      <vt:lpstr>filter Table</vt:lpstr>
      <vt:lpstr>Network Address Translation (NAT)</vt:lpstr>
      <vt:lpstr>NAT: Network Address Translation</vt:lpstr>
      <vt:lpstr>nat Table</vt:lpstr>
      <vt:lpstr>mangle Table</vt:lpstr>
      <vt:lpstr>raw Table</vt:lpstr>
      <vt:lpstr>security Table</vt:lpstr>
      <vt:lpstr>Packet Processing in iptables</vt:lpstr>
      <vt:lpstr>Packet Processing by filter Table</vt:lpstr>
      <vt:lpstr>Check Status of iptables</vt:lpstr>
      <vt:lpstr>Firewall Scenario</vt:lpstr>
      <vt:lpstr>Solution (1/2)</vt:lpstr>
      <vt:lpstr>Solution (2/2)</vt:lpstr>
    </vt:vector>
  </TitlesOfParts>
  <Company>UD CIS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Unix System Overview</dc:title>
  <dc:creator>CHien-Chung Shen</dc:creator>
  <cp:lastModifiedBy>Chien-Chung Shen</cp:lastModifiedBy>
  <cp:revision>200</cp:revision>
  <cp:lastPrinted>2012-08-31T14:00:57Z</cp:lastPrinted>
  <dcterms:created xsi:type="dcterms:W3CDTF">2012-06-22T13:42:06Z</dcterms:created>
  <dcterms:modified xsi:type="dcterms:W3CDTF">2016-03-03T16:06:20Z</dcterms:modified>
</cp:coreProperties>
</file>