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690" autoAdjust="0"/>
  </p:normalViewPr>
  <p:slideViewPr>
    <p:cSldViewPr>
      <p:cViewPr>
        <p:scale>
          <a:sx n="108" d="100"/>
          <a:sy n="108" d="100"/>
        </p:scale>
        <p:origin x="-56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6" d="100"/>
        <a:sy n="7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74601-3C15-C849-934A-D3B51362CB3A}" type="datetimeFigureOut">
              <a:rPr lang="en-US" smtClean="0"/>
              <a:t>5/12/16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E5B1D-BE54-7545-ABE7-B8CCFC976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55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CA864-7BE4-664F-B69A-F275AE58EDDE}" type="datetimeFigureOut">
              <a:rPr lang="en-US" smtClean="0"/>
              <a:t>5/12/16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D1ED8-3C9F-0749-91CF-4C82F25CE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7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16556-F221-6B4A-941B-C4D5E89A5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74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28CDB4-73E0-F449-8197-52C89BA2D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18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DF34A-A5BC-3C4A-95B7-3236D14BB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95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9D3503-C020-CD4B-BF6D-3DAB6B076F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74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2F09D-1D5D-E640-9131-07ADF02E5D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750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2923BF-0F1B-BD4D-9C7C-B519A1AF0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70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F3FB7-4444-5641-9266-5DEED5BD2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8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59828-B2EB-2A4C-A94D-BEA8D363E8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3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3A76C-7820-154F-80CA-E04A29777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479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906BB-6978-DD4D-8858-DAC14037C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65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43C49-99BB-A24A-B791-488380824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81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39D57118-4C32-8A46-AAC1-B8BB30280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mic Sans MS"/>
          <a:ea typeface="+mj-ea"/>
          <a:cs typeface="Comic Sans M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omic Sans MS"/>
          <a:ea typeface="+mn-ea"/>
          <a:cs typeface="Comic Sans M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omic Sans MS"/>
          <a:ea typeface="+mn-ea"/>
          <a:cs typeface="Comic Sans M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omic Sans MS"/>
          <a:ea typeface="+mn-ea"/>
          <a:cs typeface="Comic Sans M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omic Sans MS"/>
          <a:ea typeface="+mn-ea"/>
          <a:cs typeface="Comic Sans M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omic Sans MS"/>
          <a:ea typeface="+mn-ea"/>
          <a:cs typeface="Comic Sans M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Freenode" TargetMode="External"/><Relationship Id="rId3" Type="http://schemas.openxmlformats.org/officeDocument/2006/relationships/hyperlink" Target="http://en.wikipedia.org/wiki/Wikipedia:IR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800" b="1" dirty="0" smtClean="0">
                <a:latin typeface="Comic Sans MS" charset="0"/>
                <a:cs typeface="+mj-cs"/>
              </a:rPr>
              <a:t>Bot and Botnet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Comic Sans MS" charset="0"/>
                <a:cs typeface="+mn-cs"/>
              </a:rPr>
              <a:t>Chien-Chung Shen</a:t>
            </a:r>
          </a:p>
          <a:p>
            <a:pPr eaLnBrk="1" hangingPunct="1">
              <a:defRPr/>
            </a:pPr>
            <a:r>
              <a:rPr lang="en-US" b="1" dirty="0" err="1" smtClean="0">
                <a:latin typeface="Courier New" charset="0"/>
                <a:cs typeface="+mn-cs"/>
              </a:rPr>
              <a:t>cshen</a:t>
            </a:r>
            <a:r>
              <a:rPr lang="en-US" b="1" dirty="0" err="1" smtClean="0">
                <a:latin typeface="Courier New" charset="0"/>
                <a:cs typeface="+mn-cs"/>
              </a:rPr>
              <a:t>@udel.edu</a:t>
            </a:r>
            <a:endParaRPr lang="en-US" b="1" dirty="0" smtClean="0">
              <a:latin typeface="Courier New" charset="0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800" dirty="0" smtClean="0">
                <a:latin typeface="Comic Sans MS" charset="0"/>
                <a:cs typeface="+mj-cs"/>
              </a:rPr>
              <a:t>Bots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sz="2000" dirty="0" smtClean="0"/>
              <a:t>Typically, viruses and worms are equipped with a certain fixed behavior. Any time they migrate to a new host, they try to engage in that same behavior </a:t>
            </a:r>
          </a:p>
          <a:p>
            <a:r>
              <a:rPr lang="en-US" sz="2000" dirty="0" smtClean="0"/>
              <a:t>A bot is usually equipped with a larger repertoire of behaviors. Additionally, a bot maintains, directly or indirectly, a </a:t>
            </a:r>
            <a:r>
              <a:rPr lang="en-US" sz="2000" b="1" dirty="0" smtClean="0"/>
              <a:t>communication</a:t>
            </a:r>
            <a:r>
              <a:rPr lang="en-US" sz="2000" dirty="0" smtClean="0"/>
              <a:t> </a:t>
            </a:r>
            <a:r>
              <a:rPr lang="en-US" sz="2000" b="1" dirty="0" smtClean="0"/>
              <a:t>link</a:t>
            </a:r>
            <a:r>
              <a:rPr lang="en-US" sz="2000" dirty="0" smtClean="0"/>
              <a:t> with a human handler, known as a </a:t>
            </a:r>
            <a:r>
              <a:rPr lang="en-US" sz="2000" b="1" dirty="0" smtClean="0">
                <a:solidFill>
                  <a:srgbClr val="0000FF"/>
                </a:solidFill>
              </a:rPr>
              <a:t>bot-master</a:t>
            </a:r>
          </a:p>
          <a:p>
            <a:pPr lvl="1"/>
            <a:r>
              <a:rPr lang="en-US" sz="1800" dirty="0" smtClean="0"/>
              <a:t>The specific exploits that a bot engages in at any given time on any specific host depend on what commands it receives from bot-master</a:t>
            </a:r>
          </a:p>
          <a:p>
            <a:pPr lvl="1"/>
            <a:r>
              <a:rPr lang="en-US" sz="1800" dirty="0" smtClean="0"/>
              <a:t>Bot does the bidding of the bot master </a:t>
            </a:r>
          </a:p>
          <a:p>
            <a:pPr marL="400050"/>
            <a:r>
              <a:rPr lang="en-US" sz="2000" dirty="0" smtClean="0"/>
              <a:t>A bot-master can harness the power of several bots working together to bring about a result that could be more damaging than what can be accomplished by a single working all by itself </a:t>
            </a:r>
          </a:p>
          <a:p>
            <a:pPr marL="800100" lvl="1"/>
            <a:r>
              <a:rPr lang="en-US" sz="1800" dirty="0" smtClean="0"/>
              <a:t>bots working together could mount a Distributed </a:t>
            </a:r>
            <a:r>
              <a:rPr lang="en-US" sz="1800" dirty="0" err="1" smtClean="0"/>
              <a:t>DoS</a:t>
            </a:r>
            <a:r>
              <a:rPr lang="en-US" sz="1800" dirty="0" smtClean="0"/>
              <a:t> attack </a:t>
            </a:r>
          </a:p>
          <a:p>
            <a:pPr marL="800100" lvl="1"/>
            <a:r>
              <a:rPr lang="en-US" sz="1800" dirty="0" smtClean="0"/>
              <a:t>more difficult to squelch spam if it is spewing out simultaneously from several bots at random locations in a network </a:t>
            </a:r>
          </a:p>
          <a:p>
            <a:pPr marL="800100" lvl="1"/>
            <a:r>
              <a:rPr lang="en-US" sz="1800" dirty="0" err="1"/>
              <a:t>Rustock</a:t>
            </a:r>
            <a:r>
              <a:rPr lang="en-US" sz="1800" dirty="0"/>
              <a:t> botnet </a:t>
            </a:r>
            <a:r>
              <a:rPr lang="en-US" sz="1800" dirty="0" smtClean="0"/>
              <a:t>(</a:t>
            </a:r>
            <a:r>
              <a:rPr lang="en-US" sz="1800" b="1" dirty="0" err="1" smtClean="0">
                <a:latin typeface="Courier New"/>
                <a:cs typeface="Courier New"/>
              </a:rPr>
              <a:t>en.wikipedia.org</a:t>
            </a:r>
            <a:r>
              <a:rPr lang="en-US" sz="1800" b="1" dirty="0">
                <a:latin typeface="Courier New"/>
                <a:cs typeface="Courier New"/>
              </a:rPr>
              <a:t>/wiki/</a:t>
            </a:r>
            <a:r>
              <a:rPr lang="en-US" sz="1800" b="1" dirty="0" err="1" smtClean="0">
                <a:latin typeface="Courier New"/>
                <a:cs typeface="Courier New"/>
              </a:rPr>
              <a:t>Rustock_botnet</a:t>
            </a:r>
            <a:r>
              <a:rPr lang="en-US" sz="1800" dirty="0" smtClean="0"/>
              <a:t>)</a:t>
            </a:r>
            <a:endParaRPr lang="en-US" sz="1800" dirty="0"/>
          </a:p>
          <a:p>
            <a:pPr marL="800100" lvl="1"/>
            <a:endParaRPr lang="en-US" sz="1600" dirty="0" smtClean="0"/>
          </a:p>
          <a:p>
            <a:endParaRPr lang="en-US" sz="2000" dirty="0" smtClean="0"/>
          </a:p>
          <a:p>
            <a:endParaRPr lang="en-US" sz="2400" b="1" dirty="0" smtClean="0">
              <a:solidFill>
                <a:srgbClr val="0000FF"/>
              </a:solidFill>
            </a:endParaRPr>
          </a:p>
          <a:p>
            <a:endParaRPr lang="en-US" sz="2400" b="1" dirty="0" smtClean="0">
              <a:solidFill>
                <a:srgbClr val="0000FF"/>
              </a:solidFill>
            </a:endParaRP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 eaLnBrk="1" hangingPunct="1">
              <a:defRPr/>
            </a:pPr>
            <a:endParaRPr lang="en-US" sz="2400" b="1" dirty="0" smtClean="0">
              <a:solidFill>
                <a:srgbClr val="0000FF"/>
              </a:solidFill>
              <a:latin typeface="Comic Sans MS" charset="0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Botnets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 collection of bots working together for the same bot-master constitutes a botnet </a:t>
            </a:r>
            <a:endParaRPr lang="en-US" sz="2000" dirty="0" smtClean="0"/>
          </a:p>
          <a:p>
            <a:r>
              <a:rPr lang="en-US" sz="2000" dirty="0"/>
              <a:t>B</a:t>
            </a:r>
            <a:r>
              <a:rPr lang="en-US" sz="2000" dirty="0" smtClean="0"/>
              <a:t>ot </a:t>
            </a:r>
            <a:r>
              <a:rPr lang="en-US" sz="2000" dirty="0"/>
              <a:t>must have </a:t>
            </a:r>
            <a:r>
              <a:rPr lang="en-US" sz="2000" dirty="0" smtClean="0"/>
              <a:t>communication </a:t>
            </a:r>
            <a:r>
              <a:rPr lang="en-US" sz="2000" dirty="0"/>
              <a:t>capabilities that </a:t>
            </a:r>
            <a:r>
              <a:rPr lang="en-US" sz="2000" dirty="0" smtClean="0"/>
              <a:t>allow </a:t>
            </a:r>
            <a:r>
              <a:rPr lang="en-US" sz="2000" dirty="0"/>
              <a:t>it to receive commands and, in some cases, to return </a:t>
            </a:r>
            <a:r>
              <a:rPr lang="en-US" sz="2000" dirty="0" smtClean="0"/>
              <a:t>results </a:t>
            </a:r>
            <a:r>
              <a:rPr lang="en-US" sz="2000" dirty="0"/>
              <a:t>to </a:t>
            </a:r>
            <a:r>
              <a:rPr lang="en-US" sz="2000" dirty="0" smtClean="0"/>
              <a:t>bot </a:t>
            </a:r>
            <a:r>
              <a:rPr lang="en-US" sz="2000" dirty="0"/>
              <a:t>master </a:t>
            </a:r>
            <a:endParaRPr lang="en-US" sz="2000" dirty="0" smtClean="0"/>
          </a:p>
          <a:p>
            <a:r>
              <a:rPr lang="en-US" sz="2000" b="1" dirty="0" smtClean="0">
                <a:solidFill>
                  <a:srgbClr val="0000FF"/>
                </a:solidFill>
              </a:rPr>
              <a:t>Command and control </a:t>
            </a:r>
            <a:r>
              <a:rPr lang="en-US" sz="2000" dirty="0" smtClean="0"/>
              <a:t>(</a:t>
            </a:r>
            <a:r>
              <a:rPr lang="en-US" sz="2000" b="1" dirty="0" smtClean="0">
                <a:solidFill>
                  <a:srgbClr val="0000FF"/>
                </a:solidFill>
              </a:rPr>
              <a:t>C&amp;C</a:t>
            </a:r>
            <a:r>
              <a:rPr lang="en-US" sz="2000" dirty="0" smtClean="0"/>
              <a:t>) structure</a:t>
            </a:r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  <p:pic>
        <p:nvPicPr>
          <p:cNvPr id="5" name="Content Placeholder 3" descr="botnet diagra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944" y="3505201"/>
            <a:ext cx="4990455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3352800"/>
            <a:ext cx="35814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/>
                <a:ea typeface="+mn-ea"/>
                <a:cs typeface="Comic Sans M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omic Sans MS"/>
                <a:ea typeface="+mn-ea"/>
                <a:cs typeface="Comic Sans M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Comic Sans MS"/>
                <a:ea typeface="+mn-ea"/>
                <a:cs typeface="Comic Sans M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omic Sans MS"/>
                <a:ea typeface="+mn-ea"/>
                <a:cs typeface="Comic Sans M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/>
                <a:ea typeface="+mn-ea"/>
                <a:cs typeface="Comic Sans M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sz="2000" dirty="0" smtClean="0"/>
              <a:t>Modes of C&amp;C server</a:t>
            </a:r>
          </a:p>
          <a:p>
            <a:pPr lvl="1"/>
            <a:r>
              <a:rPr lang="en-US" sz="1800" dirty="0" smtClean="0"/>
              <a:t>Push: </a:t>
            </a:r>
            <a:r>
              <a:rPr lang="en-US" sz="1800" dirty="0"/>
              <a:t>C&amp;C Server </a:t>
            </a:r>
            <a:r>
              <a:rPr lang="en-US" sz="1800" dirty="0" smtClean="0"/>
              <a:t>acts </a:t>
            </a:r>
            <a:r>
              <a:rPr lang="en-US" sz="1800" dirty="0"/>
              <a:t>like a </a:t>
            </a:r>
            <a:r>
              <a:rPr lang="en-US" sz="1800" dirty="0" smtClean="0"/>
              <a:t>broadcast </a:t>
            </a:r>
            <a:r>
              <a:rPr lang="en-US" sz="1800" dirty="0"/>
              <a:t>server </a:t>
            </a:r>
            <a:r>
              <a:rPr lang="en-US" sz="1800" dirty="0" smtClean="0"/>
              <a:t>to </a:t>
            </a:r>
            <a:r>
              <a:rPr lang="en-US" sz="1800" dirty="0"/>
              <a:t>broadcast the same message to all </a:t>
            </a:r>
            <a:r>
              <a:rPr lang="en-US" sz="1800" dirty="0" smtClean="0"/>
              <a:t>bots </a:t>
            </a:r>
            <a:r>
              <a:rPr lang="en-US" sz="1800" b="1" dirty="0" smtClean="0"/>
              <a:t>(IRC server)</a:t>
            </a:r>
          </a:p>
          <a:p>
            <a:pPr lvl="1"/>
            <a:r>
              <a:rPr lang="en-US" sz="1800" dirty="0" smtClean="0"/>
              <a:t>Pull: </a:t>
            </a:r>
            <a:r>
              <a:rPr lang="en-US" sz="1800" dirty="0"/>
              <a:t>bots send a request to the C&amp;C server </a:t>
            </a:r>
            <a:r>
              <a:rPr lang="en-US" sz="1800" dirty="0" smtClean="0"/>
              <a:t>every </a:t>
            </a:r>
            <a:r>
              <a:rPr lang="en-US" sz="1800" dirty="0"/>
              <a:t>once in a while for the latest commands </a:t>
            </a:r>
            <a:r>
              <a:rPr lang="en-US" sz="1800" b="1" dirty="0" smtClean="0"/>
              <a:t>(HTTPD server)</a:t>
            </a:r>
            <a:endParaRPr lang="en-US" sz="1800" b="1" dirty="0"/>
          </a:p>
          <a:p>
            <a:pPr lvl="1"/>
            <a:endParaRPr lang="en-US" sz="1800" dirty="0" smtClean="0"/>
          </a:p>
          <a:p>
            <a:pPr lvl="1"/>
            <a:endParaRPr lang="en-US" sz="16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017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C&amp;C of Botnet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Why IRC or HTTP?</a:t>
            </a:r>
          </a:p>
          <a:p>
            <a:pPr lvl="1"/>
            <a:r>
              <a:rPr lang="en-US" sz="2000" dirty="0" smtClean="0"/>
              <a:t>botnet </a:t>
            </a:r>
            <a:r>
              <a:rPr lang="en-US" sz="2000" dirty="0"/>
              <a:t>exploit is more likely to go undetected if </a:t>
            </a:r>
            <a:r>
              <a:rPr lang="en-US" sz="2000" dirty="0" smtClean="0"/>
              <a:t>communication </a:t>
            </a:r>
            <a:r>
              <a:rPr lang="en-US" sz="2000" dirty="0"/>
              <a:t>between </a:t>
            </a:r>
            <a:r>
              <a:rPr lang="en-US" sz="2000" dirty="0" smtClean="0"/>
              <a:t>bots </a:t>
            </a:r>
            <a:r>
              <a:rPr lang="en-US" sz="2000" dirty="0"/>
              <a:t>and </a:t>
            </a:r>
            <a:r>
              <a:rPr lang="en-US" sz="2000" dirty="0" smtClean="0"/>
              <a:t>C</a:t>
            </a:r>
            <a:r>
              <a:rPr lang="en-US" sz="2000" dirty="0"/>
              <a:t>&amp;C server uses </a:t>
            </a:r>
            <a:r>
              <a:rPr lang="en-US" sz="2000" b="1" dirty="0"/>
              <a:t>standard protocols</a:t>
            </a:r>
            <a:r>
              <a:rPr lang="en-US" sz="2000" dirty="0"/>
              <a:t> as opposed to some custom designed protocol </a:t>
            </a:r>
          </a:p>
          <a:p>
            <a:pPr lvl="1"/>
            <a:r>
              <a:rPr lang="en-US" sz="2000" dirty="0"/>
              <a:t>w</a:t>
            </a:r>
            <a:r>
              <a:rPr lang="en-US" sz="2000" dirty="0" smtClean="0"/>
              <a:t>ith </a:t>
            </a:r>
            <a:r>
              <a:rPr lang="en-US" sz="2000" dirty="0"/>
              <a:t>standard protocols, it becomes </a:t>
            </a:r>
            <a:r>
              <a:rPr lang="en-US" sz="2000" dirty="0" smtClean="0"/>
              <a:t>much </a:t>
            </a:r>
            <a:r>
              <a:rPr lang="en-US" sz="2000" dirty="0"/>
              <a:t>more difficult for </a:t>
            </a:r>
            <a:r>
              <a:rPr lang="en-US" sz="2000" dirty="0" smtClean="0"/>
              <a:t> </a:t>
            </a:r>
            <a:r>
              <a:rPr lang="en-US" sz="2000" dirty="0"/>
              <a:t>packet sniffer </a:t>
            </a:r>
            <a:r>
              <a:rPr lang="en-US" sz="2000" dirty="0" smtClean="0"/>
              <a:t>and </a:t>
            </a:r>
            <a:r>
              <a:rPr lang="en-US" sz="2000" dirty="0"/>
              <a:t>protocol </a:t>
            </a:r>
            <a:r>
              <a:rPr lang="en-US" sz="2000" dirty="0" smtClean="0"/>
              <a:t>analyzer to detect anomaly</a:t>
            </a:r>
          </a:p>
          <a:p>
            <a:r>
              <a:rPr lang="en-US" sz="2400" dirty="0" smtClean="0"/>
              <a:t>Why C&amp;C server?</a:t>
            </a:r>
          </a:p>
          <a:p>
            <a:pPr lvl="1"/>
            <a:r>
              <a:rPr lang="en-US" sz="2000" dirty="0" smtClean="0"/>
              <a:t>indirection </a:t>
            </a:r>
            <a:r>
              <a:rPr lang="en-US" sz="2000" dirty="0"/>
              <a:t>allows the </a:t>
            </a:r>
            <a:r>
              <a:rPr lang="en-US" sz="2000" dirty="0" smtClean="0"/>
              <a:t>communications </a:t>
            </a:r>
            <a:r>
              <a:rPr lang="en-US" sz="2000" dirty="0"/>
              <a:t>between </a:t>
            </a:r>
            <a:r>
              <a:rPr lang="en-US" sz="2000" dirty="0" smtClean="0"/>
              <a:t>the human </a:t>
            </a:r>
            <a:r>
              <a:rPr lang="en-US" sz="2000" dirty="0"/>
              <a:t>and the C&amp;C server to be </a:t>
            </a:r>
            <a:r>
              <a:rPr lang="en-US" sz="2000" dirty="0" smtClean="0"/>
              <a:t>infrequent, </a:t>
            </a:r>
            <a:r>
              <a:rPr lang="en-US" sz="2000" dirty="0"/>
              <a:t>making it that much harder to discover the </a:t>
            </a:r>
            <a:r>
              <a:rPr lang="en-US" sz="2000" b="1" dirty="0"/>
              <a:t>human</a:t>
            </a:r>
            <a:r>
              <a:rPr lang="en-US" sz="2000" dirty="0"/>
              <a:t> </a:t>
            </a:r>
            <a:r>
              <a:rPr lang="en-US" sz="2000" dirty="0" smtClean="0"/>
              <a:t>handler</a:t>
            </a: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pic>
        <p:nvPicPr>
          <p:cNvPr id="4" name="Content Placeholder 3" descr="botnet diagra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01040"/>
            <a:ext cx="2895599" cy="1856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pic>
    </p:spTree>
    <p:extLst>
      <p:ext uri="{BB962C8B-B14F-4D97-AF65-F5344CB8AC3E}">
        <p14:creationId xmlns:p14="http://schemas.microsoft.com/office/powerpoint/2010/main" val="866805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IRC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257800" cy="4525963"/>
          </a:xfrm>
        </p:spPr>
        <p:txBody>
          <a:bodyPr/>
          <a:lstStyle/>
          <a:p>
            <a:r>
              <a:rPr lang="en-US" sz="2000" dirty="0" smtClean="0"/>
              <a:t>IRC: </a:t>
            </a:r>
            <a:r>
              <a:rPr lang="en-US" sz="2000" dirty="0"/>
              <a:t>Internet Relay Chat </a:t>
            </a:r>
            <a:endParaRPr lang="en-US" sz="2000" dirty="0" smtClean="0"/>
          </a:p>
          <a:p>
            <a:r>
              <a:rPr lang="en-US" sz="2000" dirty="0"/>
              <a:t>With regard to </a:t>
            </a:r>
            <a:r>
              <a:rPr lang="en-US" sz="2000" dirty="0" smtClean="0"/>
              <a:t>participating </a:t>
            </a:r>
            <a:r>
              <a:rPr lang="en-US" sz="2000" dirty="0"/>
              <a:t>hosts, an IRC overlay can be thought of as </a:t>
            </a:r>
            <a:r>
              <a:rPr lang="en-US" sz="2000" b="1" dirty="0" smtClean="0"/>
              <a:t>spanning </a:t>
            </a:r>
            <a:r>
              <a:rPr lang="en-US" sz="2000" b="1" dirty="0"/>
              <a:t>tree </a:t>
            </a:r>
            <a:r>
              <a:rPr lang="en-US" sz="2000" dirty="0"/>
              <a:t>over </a:t>
            </a:r>
            <a:r>
              <a:rPr lang="en-US" sz="2000" dirty="0" smtClean="0"/>
              <a:t>underlying </a:t>
            </a:r>
            <a:r>
              <a:rPr lang="en-US" sz="2000" dirty="0"/>
              <a:t>TCP/IP network </a:t>
            </a:r>
            <a:r>
              <a:rPr lang="en-US" sz="2000" dirty="0" smtClean="0"/>
              <a:t>of servers</a:t>
            </a:r>
            <a:endParaRPr lang="en-US" sz="2000" dirty="0"/>
          </a:p>
          <a:p>
            <a:r>
              <a:rPr lang="en-US" sz="2000" dirty="0"/>
              <a:t>the entire network </a:t>
            </a:r>
            <a:r>
              <a:rPr lang="en-US" sz="2000" dirty="0" smtClean="0"/>
              <a:t>looks </a:t>
            </a:r>
            <a:r>
              <a:rPr lang="en-US" sz="2000" dirty="0"/>
              <a:t>like a single logical chat server to all the clients means that all of the individual servers must stay </a:t>
            </a:r>
            <a:r>
              <a:rPr lang="en-US" sz="2000" b="1" dirty="0"/>
              <a:t>synchronized</a:t>
            </a:r>
            <a:r>
              <a:rPr lang="en-US" sz="2000" dirty="0"/>
              <a:t> in real time with regard to the state of all the servers and of all the users in the network. It is this instant server-to-server synchronization that sets the IRC protocol apart from a run-of-the-mill chat server or, even, a social networking site </a:t>
            </a:r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1699" y="2895600"/>
            <a:ext cx="3355612" cy="324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193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IRC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5486400" cy="4525963"/>
          </a:xfrm>
        </p:spPr>
        <p:txBody>
          <a:bodyPr/>
          <a:lstStyle/>
          <a:p>
            <a:r>
              <a:rPr lang="en-US" sz="2000" dirty="0"/>
              <a:t>Each user in an IRC network is identified by a </a:t>
            </a:r>
            <a:r>
              <a:rPr lang="en-US" sz="2000" b="1" dirty="0"/>
              <a:t>nickname</a:t>
            </a:r>
            <a:r>
              <a:rPr lang="en-US" sz="2000" dirty="0"/>
              <a:t> that is commonly referred to as just </a:t>
            </a:r>
            <a:r>
              <a:rPr lang="en-US" sz="2000" dirty="0" smtClean="0"/>
              <a:t>“</a:t>
            </a:r>
            <a:r>
              <a:rPr lang="en-US" sz="2000" b="1" dirty="0" smtClean="0"/>
              <a:t>nick”</a:t>
            </a:r>
            <a:r>
              <a:rPr lang="en-US" sz="2000" dirty="0" smtClean="0"/>
              <a:t> </a:t>
            </a:r>
            <a:r>
              <a:rPr lang="en-US" sz="2000" dirty="0"/>
              <a:t>for that user </a:t>
            </a:r>
          </a:p>
          <a:p>
            <a:r>
              <a:rPr lang="en-US" sz="2000" dirty="0"/>
              <a:t>The concept of a </a:t>
            </a:r>
            <a:r>
              <a:rPr lang="en-US" sz="2000" b="1" dirty="0"/>
              <a:t>channel</a:t>
            </a:r>
            <a:r>
              <a:rPr lang="en-US" sz="2000" dirty="0"/>
              <a:t> is fundamental to how the users </a:t>
            </a:r>
            <a:r>
              <a:rPr lang="en-US" sz="2000" dirty="0" smtClean="0"/>
              <a:t>organize </a:t>
            </a:r>
            <a:r>
              <a:rPr lang="en-US" sz="2000" dirty="0"/>
              <a:t>themselves into different </a:t>
            </a:r>
            <a:r>
              <a:rPr lang="en-US" sz="2000" b="1" dirty="0"/>
              <a:t>groups</a:t>
            </a:r>
            <a:r>
              <a:rPr lang="en-US" sz="2000" dirty="0"/>
              <a:t> in an IRC network. By definition, a channel is simply a set of users </a:t>
            </a:r>
            <a:endParaRPr lang="en-US" sz="2000" dirty="0" smtClean="0"/>
          </a:p>
          <a:p>
            <a:pPr lvl="1"/>
            <a:r>
              <a:rPr lang="en-US" sz="1800" dirty="0" smtClean="0"/>
              <a:t>Local channel: local </a:t>
            </a:r>
            <a:r>
              <a:rPr lang="en-US" sz="1800" dirty="0"/>
              <a:t>to each specific server </a:t>
            </a:r>
            <a:endParaRPr lang="en-US" sz="1800" dirty="0" smtClean="0"/>
          </a:p>
          <a:p>
            <a:pPr marL="457200" lvl="1" indent="0">
              <a:buNone/>
            </a:pPr>
            <a:r>
              <a:rPr lang="en-US" sz="1800" dirty="0" smtClean="0"/>
              <a:t>   </a:t>
            </a:r>
            <a:r>
              <a:rPr lang="en-US" sz="1800" b="1" dirty="0" smtClean="0">
                <a:latin typeface="Courier New"/>
                <a:cs typeface="Courier New"/>
              </a:rPr>
              <a:t> &amp;</a:t>
            </a:r>
            <a:r>
              <a:rPr lang="en-US" sz="1800" b="1" dirty="0" err="1">
                <a:latin typeface="Courier New"/>
                <a:cs typeface="Courier New"/>
              </a:rPr>
              <a:t>localSchool</a:t>
            </a:r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=&gt; {a, b, c}</a:t>
            </a:r>
            <a:endParaRPr lang="en-US" sz="1800" b="1" dirty="0">
              <a:latin typeface="Courier New"/>
              <a:cs typeface="Courier New"/>
            </a:endParaRPr>
          </a:p>
          <a:p>
            <a:pPr lvl="1"/>
            <a:r>
              <a:rPr lang="en-US" sz="1800" dirty="0" smtClean="0"/>
              <a:t>Global channel: </a:t>
            </a:r>
            <a:r>
              <a:rPr lang="en-US" sz="1800" dirty="0"/>
              <a:t>global to all the servers </a:t>
            </a:r>
          </a:p>
          <a:p>
            <a:pPr marL="457200" lvl="1" indent="0">
              <a:buNone/>
            </a:pPr>
            <a:r>
              <a:rPr lang="en-US" sz="1800" dirty="0" smtClean="0"/>
              <a:t>     </a:t>
            </a:r>
            <a:r>
              <a:rPr lang="en-US" sz="1800" b="1" dirty="0">
                <a:latin typeface="Courier New"/>
                <a:cs typeface="Courier New"/>
              </a:rPr>
              <a:t>#movies </a:t>
            </a:r>
            <a:r>
              <a:rPr lang="en-US" sz="1800" b="1" dirty="0" smtClean="0">
                <a:latin typeface="Courier New"/>
                <a:cs typeface="Courier New"/>
              </a:rPr>
              <a:t>=&gt; {a, b, x, y, z}</a:t>
            </a:r>
            <a:endParaRPr lang="en-US" sz="1800" b="1" dirty="0">
              <a:latin typeface="Courier New"/>
              <a:cs typeface="Courier New"/>
            </a:endParaRPr>
          </a:p>
          <a:p>
            <a:pPr marL="457200" lvl="1" indent="0">
              <a:buNone/>
            </a:pPr>
            <a:endParaRPr lang="en-US" sz="1600" dirty="0"/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1699" y="2895600"/>
            <a:ext cx="3355612" cy="324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060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IRC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US" sz="2000" dirty="0"/>
              <a:t>All messages, including those used for command and control, in an IRC network conform to the following syntax </a:t>
            </a:r>
          </a:p>
          <a:p>
            <a:pPr marL="457200" lvl="1" indent="0">
              <a:buNone/>
            </a:pPr>
            <a:r>
              <a:rPr lang="en-US" sz="1800" dirty="0"/>
              <a:t>1. an optional </a:t>
            </a:r>
            <a:r>
              <a:rPr lang="en-US" sz="1800" b="1" dirty="0">
                <a:latin typeface="Courier New"/>
                <a:cs typeface="Courier New"/>
              </a:rPr>
              <a:t>’:’</a:t>
            </a:r>
            <a:r>
              <a:rPr lang="en-US" sz="1800" dirty="0"/>
              <a:t>-prefixed string, followed by </a:t>
            </a:r>
          </a:p>
          <a:p>
            <a:pPr marL="457200" lvl="1" indent="0">
              <a:buNone/>
            </a:pPr>
            <a:r>
              <a:rPr lang="en-US" sz="1800" dirty="0"/>
              <a:t>2. a valid IRC command in </a:t>
            </a:r>
            <a:r>
              <a:rPr lang="en-US" sz="1800" dirty="0" smtClean="0"/>
              <a:t>ASCII, </a:t>
            </a:r>
            <a:r>
              <a:rPr lang="en-US" sz="1800" dirty="0"/>
              <a:t>followed by </a:t>
            </a:r>
          </a:p>
          <a:p>
            <a:pPr marL="457200" lvl="1" indent="0">
              <a:buNone/>
            </a:pPr>
            <a:r>
              <a:rPr lang="en-US" sz="1800" dirty="0"/>
              <a:t>3. the arguments to the </a:t>
            </a:r>
            <a:r>
              <a:rPr lang="en-US" sz="1800" dirty="0" smtClean="0"/>
              <a:t>command</a:t>
            </a:r>
          </a:p>
          <a:p>
            <a:pPr marL="400050"/>
            <a:r>
              <a:rPr lang="en-US" sz="2000" dirty="0" smtClean="0"/>
              <a:t>Sample commands</a:t>
            </a:r>
          </a:p>
          <a:p>
            <a:pPr marL="5715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</a:t>
            </a:r>
            <a:r>
              <a:rPr lang="en-US" sz="1400" b="1" dirty="0" smtClean="0">
                <a:latin typeface="Courier New"/>
                <a:cs typeface="Courier New"/>
              </a:rPr>
              <a:t>CONNECT </a:t>
            </a:r>
            <a:r>
              <a:rPr lang="en-US" sz="1400" b="1" dirty="0">
                <a:latin typeface="Courier New"/>
                <a:cs typeface="Courier New"/>
              </a:rPr>
              <a:t>&lt;target server&gt; [&lt;port&gt; [&lt;remote server&gt;]]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INFO </a:t>
            </a:r>
            <a:r>
              <a:rPr lang="en-US" sz="1400" b="1" dirty="0">
                <a:latin typeface="Courier New"/>
                <a:cs typeface="Courier New"/>
              </a:rPr>
              <a:t>[&lt;server&gt;]</a:t>
            </a:r>
            <a:br>
              <a:rPr lang="en-US" sz="1400" b="1" dirty="0">
                <a:latin typeface="Courier New"/>
                <a:cs typeface="Courier New"/>
              </a:rPr>
            </a:br>
            <a:r>
              <a:rPr lang="en-US" sz="1400" b="1" dirty="0" smtClean="0">
                <a:latin typeface="Courier New"/>
                <a:cs typeface="Courier New"/>
              </a:rPr>
              <a:t>  JOIN </a:t>
            </a:r>
            <a:r>
              <a:rPr lang="en-US" sz="1400" b="1" dirty="0">
                <a:latin typeface="Courier New"/>
                <a:cs typeface="Courier New"/>
              </a:rPr>
              <a:t>&lt;channel&gt;{,&lt;channel&gt;} [&lt;key&gt;{,&lt;key&gt;}]</a:t>
            </a:r>
            <a:br>
              <a:rPr lang="en-US" sz="1400" b="1" dirty="0">
                <a:latin typeface="Courier New"/>
                <a:cs typeface="Courier New"/>
              </a:rPr>
            </a:br>
            <a:endParaRPr lang="en-US" sz="1400" b="1" dirty="0" smtClean="0">
              <a:latin typeface="Courier New"/>
              <a:cs typeface="Courier New"/>
            </a:endParaRPr>
          </a:p>
          <a:p>
            <a:pPr indent="-285750"/>
            <a:r>
              <a:rPr lang="en-US" sz="2000" dirty="0"/>
              <a:t>With regard to the use of IRC in botnets, </a:t>
            </a:r>
            <a:r>
              <a:rPr lang="en-US" sz="2000" u="sng" dirty="0" smtClean="0"/>
              <a:t>channels</a:t>
            </a:r>
            <a:r>
              <a:rPr lang="en-US" sz="2000" dirty="0" smtClean="0"/>
              <a:t> </a:t>
            </a:r>
            <a:r>
              <a:rPr lang="en-US" sz="2000" dirty="0"/>
              <a:t>can be made </a:t>
            </a:r>
            <a:r>
              <a:rPr lang="en-US" sz="2000" b="1" dirty="0"/>
              <a:t>secret</a:t>
            </a:r>
            <a:r>
              <a:rPr lang="en-US" sz="2000" dirty="0"/>
              <a:t> and </a:t>
            </a:r>
            <a:r>
              <a:rPr lang="en-US" sz="2000" u="sng" dirty="0"/>
              <a:t>users</a:t>
            </a:r>
            <a:r>
              <a:rPr lang="en-US" sz="2000" dirty="0"/>
              <a:t> made </a:t>
            </a:r>
            <a:r>
              <a:rPr lang="en-US" sz="2000" b="1" dirty="0" smtClean="0"/>
              <a:t>invisible </a:t>
            </a:r>
            <a:endParaRPr lang="en-US" sz="2000" b="1" dirty="0"/>
          </a:p>
          <a:p>
            <a:pPr indent="-285750"/>
            <a:r>
              <a:rPr lang="en-US" sz="2000" dirty="0" smtClean="0"/>
              <a:t>Sending </a:t>
            </a:r>
            <a:r>
              <a:rPr lang="en-US" sz="2000" dirty="0"/>
              <a:t>text to </a:t>
            </a:r>
            <a:r>
              <a:rPr lang="en-US" sz="2000" dirty="0" smtClean="0"/>
              <a:t>others</a:t>
            </a:r>
          </a:p>
          <a:p>
            <a:pPr marL="57150" indent="0">
              <a:buNone/>
            </a:pPr>
            <a:r>
              <a:rPr lang="en-US" sz="1400" b="1" dirty="0" smtClean="0">
                <a:latin typeface="Courier New"/>
                <a:cs typeface="Courier New"/>
              </a:rPr>
              <a:t>     PRIVMSG </a:t>
            </a:r>
            <a:r>
              <a:rPr lang="en-US" sz="1400" b="1" dirty="0">
                <a:latin typeface="Courier New"/>
                <a:cs typeface="Courier New"/>
              </a:rPr>
              <a:t>#</a:t>
            </a:r>
            <a:r>
              <a:rPr lang="en-US" sz="1400" b="1" dirty="0" err="1">
                <a:latin typeface="Courier New"/>
                <a:cs typeface="Courier New"/>
              </a:rPr>
              <a:t>botnetUnderground</a:t>
            </a:r>
            <a:r>
              <a:rPr lang="en-US" sz="1400" b="1" dirty="0">
                <a:latin typeface="Courier New"/>
                <a:cs typeface="Courier New"/>
              </a:rPr>
              <a:t> :Hello Bots! Are you ready to wage war? </a:t>
            </a:r>
          </a:p>
          <a:p>
            <a:pPr marL="400050"/>
            <a:r>
              <a:rPr lang="en-US" sz="2000" b="1" dirty="0">
                <a:solidFill>
                  <a:srgbClr val="0000FF"/>
                </a:solidFill>
              </a:rPr>
              <a:t>Writing an IRC bot in Python</a:t>
            </a:r>
          </a:p>
          <a:p>
            <a:pPr marL="57150" indent="0">
              <a:buNone/>
            </a:pPr>
            <a:r>
              <a:rPr lang="en-US" sz="2000" dirty="0" smtClean="0"/>
              <a:t>     </a:t>
            </a:r>
            <a:r>
              <a:rPr lang="en-US" sz="1800" b="1" dirty="0">
                <a:latin typeface="Courier New"/>
                <a:cs typeface="Courier New"/>
              </a:rPr>
              <a:t>https://</a:t>
            </a:r>
            <a:r>
              <a:rPr lang="en-US" sz="1800" b="1" dirty="0" err="1">
                <a:latin typeface="Courier New"/>
                <a:cs typeface="Courier New"/>
              </a:rPr>
              <a:t>gist.github.com</a:t>
            </a:r>
            <a:r>
              <a:rPr lang="en-US" sz="1800" b="1" dirty="0">
                <a:latin typeface="Courier New"/>
                <a:cs typeface="Courier New"/>
              </a:rPr>
              <a:t>/</a:t>
            </a:r>
            <a:r>
              <a:rPr lang="en-US" sz="1800" b="1" dirty="0" err="1">
                <a:latin typeface="Courier New"/>
                <a:cs typeface="Courier New"/>
              </a:rPr>
              <a:t>RobertSzkutak</a:t>
            </a:r>
            <a:r>
              <a:rPr lang="en-US" sz="1800" b="1" dirty="0">
                <a:latin typeface="Courier New"/>
                <a:cs typeface="Courier New"/>
              </a:rPr>
              <a:t>/1326452</a:t>
            </a:r>
            <a:endParaRPr lang="en-US" sz="2000" b="1" dirty="0">
              <a:latin typeface="Courier New"/>
              <a:cs typeface="Courier New"/>
            </a:endParaRPr>
          </a:p>
          <a:p>
            <a:pPr marL="57150" indent="0">
              <a:buNone/>
            </a:pPr>
            <a:endParaRPr lang="en-US" sz="2000" dirty="0"/>
          </a:p>
          <a:p>
            <a:pPr marL="57150" indent="0">
              <a:buNone/>
            </a:pPr>
            <a:endParaRPr lang="en-US" sz="2000" dirty="0"/>
          </a:p>
          <a:p>
            <a:pPr marL="57150" indent="0">
              <a:buNone/>
            </a:pPr>
            <a:endParaRPr lang="en-US" sz="2000" dirty="0" smtClean="0"/>
          </a:p>
          <a:p>
            <a:pPr marL="57150" indent="0">
              <a:buNone/>
            </a:pPr>
            <a:r>
              <a:rPr lang="en-US" sz="2200" dirty="0"/>
              <a:t> </a:t>
            </a:r>
            <a:r>
              <a:rPr lang="en-US" sz="2200" dirty="0" smtClean="0"/>
              <a:t> </a:t>
            </a:r>
            <a:endParaRPr lang="en-US" sz="22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51706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Freenode</a:t>
            </a:r>
            <a:r>
              <a:rPr lang="en-US" dirty="0" smtClean="0"/>
              <a:t> IRC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If you are a fan of open source software in general, you should become familiar with the </a:t>
            </a:r>
            <a:r>
              <a:rPr lang="en-US" sz="2000" dirty="0" err="1"/>
              <a:t>Freenode</a:t>
            </a:r>
            <a:r>
              <a:rPr lang="en-US" sz="2000" dirty="0"/>
              <a:t> IRC </a:t>
            </a:r>
            <a:r>
              <a:rPr lang="en-US" sz="2000" dirty="0" smtClean="0"/>
              <a:t>network</a:t>
            </a:r>
          </a:p>
          <a:p>
            <a:pPr lvl="1"/>
            <a:r>
              <a:rPr lang="en-US" sz="1800" b="1" dirty="0">
                <a:latin typeface="Courier New"/>
                <a:cs typeface="Courier New"/>
                <a:hlinkClick r:id="rId2"/>
              </a:rPr>
              <a:t>http://en.wikipedia.org/wiki/</a:t>
            </a:r>
            <a:r>
              <a:rPr lang="en-US" sz="1800" b="1" dirty="0" smtClean="0">
                <a:latin typeface="Courier New"/>
                <a:cs typeface="Courier New"/>
                <a:hlinkClick r:id="rId2"/>
              </a:rPr>
              <a:t>Freenode</a:t>
            </a:r>
            <a:endParaRPr lang="en-US" sz="1800" dirty="0" smtClean="0"/>
          </a:p>
          <a:p>
            <a:r>
              <a:rPr lang="en-US" sz="2000" dirty="0" smtClean="0"/>
              <a:t>All </a:t>
            </a:r>
            <a:r>
              <a:rPr lang="en-US" sz="2000" dirty="0"/>
              <a:t>of Ubuntu’s IRC channels are based on the </a:t>
            </a:r>
            <a:r>
              <a:rPr lang="en-US" sz="2000" dirty="0" err="1"/>
              <a:t>Freenode</a:t>
            </a:r>
            <a:r>
              <a:rPr lang="en-US" sz="2000" dirty="0"/>
              <a:t> </a:t>
            </a:r>
            <a:r>
              <a:rPr lang="en-US" sz="2000" dirty="0" smtClean="0"/>
              <a:t>servers</a:t>
            </a:r>
          </a:p>
          <a:p>
            <a:r>
              <a:rPr lang="en-US" sz="2000" dirty="0" smtClean="0"/>
              <a:t>All </a:t>
            </a:r>
            <a:r>
              <a:rPr lang="en-US" sz="2000" dirty="0"/>
              <a:t>of Wikipedia’s IRC channels </a:t>
            </a:r>
            <a:r>
              <a:rPr lang="en-US" sz="2000" dirty="0" smtClean="0"/>
              <a:t>(</a:t>
            </a:r>
            <a:r>
              <a:rPr lang="en-US" sz="2000" dirty="0" smtClean="0">
                <a:hlinkClick r:id="rId3"/>
              </a:rPr>
              <a:t>http</a:t>
            </a:r>
            <a:r>
              <a:rPr lang="en-US" sz="2000" dirty="0">
                <a:hlinkClick r:id="rId3"/>
              </a:rPr>
              <a:t>://en.wikipedia.org/wiki/</a:t>
            </a:r>
            <a:r>
              <a:rPr lang="en-US" sz="2000" dirty="0" smtClean="0">
                <a:hlinkClick r:id="rId3"/>
              </a:rPr>
              <a:t>Wikipedia:IRC</a:t>
            </a:r>
            <a:r>
              <a:rPr lang="en-US" sz="2000" dirty="0" smtClean="0"/>
              <a:t>) are </a:t>
            </a:r>
            <a:r>
              <a:rPr lang="en-US" sz="2000" dirty="0"/>
              <a:t>also on the </a:t>
            </a:r>
            <a:r>
              <a:rPr lang="en-US" sz="2000" dirty="0" err="1"/>
              <a:t>Freenode</a:t>
            </a:r>
            <a:r>
              <a:rPr lang="en-US" sz="2000" dirty="0"/>
              <a:t> network </a:t>
            </a:r>
            <a:endParaRPr lang="en-US" sz="2000" dirty="0" smtClean="0"/>
          </a:p>
          <a:p>
            <a:pPr lvl="1"/>
            <a:r>
              <a:rPr lang="en-US" sz="1800" dirty="0" smtClean="0"/>
              <a:t>The </a:t>
            </a:r>
            <a:r>
              <a:rPr lang="en-US" sz="1800" dirty="0">
                <a:hlinkClick r:id="rId2" tooltip="Freenode"/>
              </a:rPr>
              <a:t>freenode</a:t>
            </a:r>
            <a:r>
              <a:rPr lang="en-US" sz="1800" dirty="0"/>
              <a:t> network (</a:t>
            </a:r>
            <a:r>
              <a:rPr lang="en-US" sz="1800" dirty="0" err="1"/>
              <a:t>irc.freenode.net</a:t>
            </a:r>
            <a:r>
              <a:rPr lang="en-US" sz="1800" dirty="0"/>
              <a:t>) has "chat rooms" dedicated to Wikipedia 24 hours a day, in which </a:t>
            </a:r>
            <a:r>
              <a:rPr lang="en-US" sz="1800" dirty="0" err="1"/>
              <a:t>Wikipedians</a:t>
            </a:r>
            <a:r>
              <a:rPr lang="en-US" sz="1800" dirty="0"/>
              <a:t> can engage in real-time discussions with each other. Many </a:t>
            </a:r>
            <a:r>
              <a:rPr lang="en-US" sz="1800" dirty="0" err="1"/>
              <a:t>Wikipedians</a:t>
            </a:r>
            <a:r>
              <a:rPr lang="en-US" sz="1800" dirty="0"/>
              <a:t> have chatting open in one window and hop back and forth between it and other windows in which they are working on Wikipedia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13750013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6379</TotalTime>
  <Words>783</Words>
  <Application>Microsoft Macintosh PowerPoint</Application>
  <PresentationFormat>On-screen Show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Bot and Botnet</vt:lpstr>
      <vt:lpstr>Bots</vt:lpstr>
      <vt:lpstr>Botnets</vt:lpstr>
      <vt:lpstr>C&amp;C of Botnet</vt:lpstr>
      <vt:lpstr>IRC Protocol</vt:lpstr>
      <vt:lpstr>IRC Protocol</vt:lpstr>
      <vt:lpstr>IRC Protocol</vt:lpstr>
      <vt:lpstr>Freenode IRC Network</vt:lpstr>
    </vt:vector>
  </TitlesOfParts>
  <Company>UD CIS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Unix System Overview</dc:title>
  <dc:creator>CHien-Chung Shen</dc:creator>
  <cp:lastModifiedBy>Chien-Chung Shen</cp:lastModifiedBy>
  <cp:revision>124</cp:revision>
  <cp:lastPrinted>2014-12-02T16:52:05Z</cp:lastPrinted>
  <dcterms:created xsi:type="dcterms:W3CDTF">2012-06-22T13:42:06Z</dcterms:created>
  <dcterms:modified xsi:type="dcterms:W3CDTF">2016-05-12T13:28:33Z</dcterms:modified>
</cp:coreProperties>
</file>