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93" r:id="rId3"/>
    <p:sldId id="292" r:id="rId4"/>
    <p:sldId id="297" r:id="rId5"/>
    <p:sldId id="298" r:id="rId6"/>
    <p:sldId id="295" r:id="rId7"/>
    <p:sldId id="296" r:id="rId8"/>
    <p:sldId id="302" r:id="rId9"/>
    <p:sldId id="303" r:id="rId10"/>
    <p:sldId id="294" r:id="rId11"/>
    <p:sldId id="299" r:id="rId12"/>
    <p:sldId id="300"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30" r:id="rId28"/>
    <p:sldId id="322" r:id="rId29"/>
    <p:sldId id="323" r:id="rId30"/>
    <p:sldId id="332" r:id="rId31"/>
    <p:sldId id="326" r:id="rId32"/>
    <p:sldId id="327" r:id="rId33"/>
    <p:sldId id="328" r:id="rId34"/>
    <p:sldId id="329" r:id="rId35"/>
    <p:sldId id="325" r:id="rId36"/>
  </p:sldIdLst>
  <p:sldSz cx="8229600" cy="6400800"/>
  <p:notesSz cx="6846888" cy="9396413"/>
  <p:defaultTextStyle>
    <a:defPPr>
      <a:defRPr lang="en-GB"/>
    </a:defPPr>
    <a:lvl1pPr algn="l" defTabSz="457200" rtl="0" fontAlgn="base">
      <a:spcBef>
        <a:spcPct val="0"/>
      </a:spcBef>
      <a:spcAft>
        <a:spcPct val="0"/>
      </a:spcAft>
      <a:defRPr kern="1200">
        <a:solidFill>
          <a:schemeClr val="bg1"/>
        </a:solidFill>
        <a:latin typeface="Tahoma" charset="0"/>
        <a:ea typeface="ＭＳ Ｐゴシック" charset="0"/>
        <a:cs typeface="Arial" charset="0"/>
      </a:defRPr>
    </a:lvl1pPr>
    <a:lvl2pPr marL="457200" algn="l" defTabSz="457200" rtl="0" fontAlgn="base">
      <a:spcBef>
        <a:spcPct val="0"/>
      </a:spcBef>
      <a:spcAft>
        <a:spcPct val="0"/>
      </a:spcAft>
      <a:defRPr kern="1200">
        <a:solidFill>
          <a:schemeClr val="bg1"/>
        </a:solidFill>
        <a:latin typeface="Tahoma" charset="0"/>
        <a:ea typeface="ＭＳ Ｐゴシック" charset="0"/>
        <a:cs typeface="Arial" charset="0"/>
      </a:defRPr>
    </a:lvl2pPr>
    <a:lvl3pPr marL="914400" algn="l" defTabSz="457200" rtl="0" fontAlgn="base">
      <a:spcBef>
        <a:spcPct val="0"/>
      </a:spcBef>
      <a:spcAft>
        <a:spcPct val="0"/>
      </a:spcAft>
      <a:defRPr kern="1200">
        <a:solidFill>
          <a:schemeClr val="bg1"/>
        </a:solidFill>
        <a:latin typeface="Tahoma" charset="0"/>
        <a:ea typeface="ＭＳ Ｐゴシック" charset="0"/>
        <a:cs typeface="Arial" charset="0"/>
      </a:defRPr>
    </a:lvl3pPr>
    <a:lvl4pPr marL="1371600" algn="l" defTabSz="457200" rtl="0" fontAlgn="base">
      <a:spcBef>
        <a:spcPct val="0"/>
      </a:spcBef>
      <a:spcAft>
        <a:spcPct val="0"/>
      </a:spcAft>
      <a:defRPr kern="1200">
        <a:solidFill>
          <a:schemeClr val="bg1"/>
        </a:solidFill>
        <a:latin typeface="Tahoma" charset="0"/>
        <a:ea typeface="ＭＳ Ｐゴシック" charset="0"/>
        <a:cs typeface="Arial" charset="0"/>
      </a:defRPr>
    </a:lvl4pPr>
    <a:lvl5pPr marL="1828800" algn="l" defTabSz="457200" rtl="0" fontAlgn="base">
      <a:spcBef>
        <a:spcPct val="0"/>
      </a:spcBef>
      <a:spcAft>
        <a:spcPct val="0"/>
      </a:spcAft>
      <a:defRPr kern="1200">
        <a:solidFill>
          <a:schemeClr val="bg1"/>
        </a:solidFill>
        <a:latin typeface="Tahoma" charset="0"/>
        <a:ea typeface="ＭＳ Ｐゴシック" charset="0"/>
        <a:cs typeface="Arial" charset="0"/>
      </a:defRPr>
    </a:lvl5pPr>
    <a:lvl6pPr marL="2286000" algn="l" defTabSz="457200" rtl="0" eaLnBrk="1" latinLnBrk="0" hangingPunct="1">
      <a:defRPr kern="1200">
        <a:solidFill>
          <a:schemeClr val="bg1"/>
        </a:solidFill>
        <a:latin typeface="Tahoma" charset="0"/>
        <a:ea typeface="ＭＳ Ｐゴシック" charset="0"/>
        <a:cs typeface="Arial" charset="0"/>
      </a:defRPr>
    </a:lvl6pPr>
    <a:lvl7pPr marL="2743200" algn="l" defTabSz="457200" rtl="0" eaLnBrk="1" latinLnBrk="0" hangingPunct="1">
      <a:defRPr kern="1200">
        <a:solidFill>
          <a:schemeClr val="bg1"/>
        </a:solidFill>
        <a:latin typeface="Tahoma" charset="0"/>
        <a:ea typeface="ＭＳ Ｐゴシック" charset="0"/>
        <a:cs typeface="Arial" charset="0"/>
      </a:defRPr>
    </a:lvl7pPr>
    <a:lvl8pPr marL="3200400" algn="l" defTabSz="457200" rtl="0" eaLnBrk="1" latinLnBrk="0" hangingPunct="1">
      <a:defRPr kern="1200">
        <a:solidFill>
          <a:schemeClr val="bg1"/>
        </a:solidFill>
        <a:latin typeface="Tahoma" charset="0"/>
        <a:ea typeface="ＭＳ Ｐゴシック" charset="0"/>
        <a:cs typeface="Arial" charset="0"/>
      </a:defRPr>
    </a:lvl8pPr>
    <a:lvl9pPr marL="3657600" algn="l" defTabSz="457200" rtl="0" eaLnBrk="1" latinLnBrk="0" hangingPunct="1">
      <a:defRPr kern="1200">
        <a:solidFill>
          <a:schemeClr val="bg1"/>
        </a:solidFill>
        <a:latin typeface="Tahoma"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D84B"/>
    <a:srgbClr val="FFFFFF"/>
    <a:srgbClr val="E44302"/>
    <a:srgbClr val="00FF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06" autoAdjust="0"/>
  </p:normalViewPr>
  <p:slideViewPr>
    <p:cSldViewPr>
      <p:cViewPr varScale="1">
        <p:scale>
          <a:sx n="72" d="100"/>
          <a:sy n="72" d="100"/>
        </p:scale>
        <p:origin x="-744" y="-112"/>
      </p:cViewPr>
      <p:guideLst>
        <p:guide orient="horz" pos="2160"/>
        <p:guide pos="2880"/>
      </p:guideLst>
    </p:cSldViewPr>
  </p:slideViewPr>
  <p:outlineViewPr>
    <p:cViewPr varScale="1">
      <p:scale>
        <a:sx n="170" d="200"/>
        <a:sy n="170" d="200"/>
      </p:scale>
      <p:origin x="0" y="40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a:t>SpecJVM98 relative speedup </a:t>
            </a:r>
          </a:p>
        </c:rich>
      </c:tx>
      <c:layout/>
      <c:overlay val="0"/>
    </c:title>
    <c:autoTitleDeleted val="0"/>
    <c:plotArea>
      <c:layout/>
      <c:barChart>
        <c:barDir val="col"/>
        <c:grouping val="clustered"/>
        <c:varyColors val="0"/>
        <c:ser>
          <c:idx val="0"/>
          <c:order val="0"/>
          <c:tx>
            <c:strRef>
              <c:f>plainOptimization!$H$1</c:f>
              <c:strCache>
                <c:ptCount val="1"/>
                <c:pt idx="0">
                  <c:v>O1</c:v>
                </c:pt>
              </c:strCache>
            </c:strRef>
          </c:tx>
          <c:spPr>
            <a:solidFill>
              <a:schemeClr val="accent2"/>
            </a:solidFill>
          </c:spPr>
          <c:invertIfNegative val="0"/>
          <c:cat>
            <c:strRef>
              <c:f>plainOptimization!$G$2:$G$8</c:f>
              <c:strCache>
                <c:ptCount val="7"/>
                <c:pt idx="0">
                  <c:v>    _209_db</c:v>
                </c:pt>
                <c:pt idx="1">
                  <c:v>    _213_javac</c:v>
                </c:pt>
                <c:pt idx="2">
                  <c:v>    _222_mpegaudio</c:v>
                </c:pt>
                <c:pt idx="3">
                  <c:v>    _202_jess</c:v>
                </c:pt>
                <c:pt idx="4">
                  <c:v>    _201_compress</c:v>
                </c:pt>
                <c:pt idx="5">
                  <c:v>    _205_raytrace</c:v>
                </c:pt>
                <c:pt idx="6">
                  <c:v>    _228_jack</c:v>
                </c:pt>
              </c:strCache>
            </c:strRef>
          </c:cat>
          <c:val>
            <c:numRef>
              <c:f>plainOptimization!$H$2:$H$8</c:f>
              <c:numCache>
                <c:formatCode>General</c:formatCode>
                <c:ptCount val="7"/>
                <c:pt idx="0">
                  <c:v>0.995179446896732</c:v>
                </c:pt>
                <c:pt idx="1">
                  <c:v>1.066704422869471</c:v>
                </c:pt>
                <c:pt idx="2">
                  <c:v>1.22586094184676</c:v>
                </c:pt>
                <c:pt idx="3">
                  <c:v>1.17845117845118</c:v>
                </c:pt>
                <c:pt idx="4">
                  <c:v>0.92534782081986</c:v>
                </c:pt>
                <c:pt idx="5">
                  <c:v>1.864626478949774</c:v>
                </c:pt>
                <c:pt idx="6">
                  <c:v>1.020332046332046</c:v>
                </c:pt>
              </c:numCache>
            </c:numRef>
          </c:val>
        </c:ser>
        <c:ser>
          <c:idx val="1"/>
          <c:order val="1"/>
          <c:tx>
            <c:strRef>
              <c:f>plainOptimization!$I$1</c:f>
              <c:strCache>
                <c:ptCount val="1"/>
                <c:pt idx="0">
                  <c:v>O2</c:v>
                </c:pt>
              </c:strCache>
            </c:strRef>
          </c:tx>
          <c:spPr>
            <a:solidFill>
              <a:srgbClr val="00B050"/>
            </a:solidFill>
          </c:spPr>
          <c:invertIfNegative val="0"/>
          <c:cat>
            <c:strRef>
              <c:f>plainOptimization!$G$2:$G$8</c:f>
              <c:strCache>
                <c:ptCount val="7"/>
                <c:pt idx="0">
                  <c:v>    _209_db</c:v>
                </c:pt>
                <c:pt idx="1">
                  <c:v>    _213_javac</c:v>
                </c:pt>
                <c:pt idx="2">
                  <c:v>    _222_mpegaudio</c:v>
                </c:pt>
                <c:pt idx="3">
                  <c:v>    _202_jess</c:v>
                </c:pt>
                <c:pt idx="4">
                  <c:v>    _201_compress</c:v>
                </c:pt>
                <c:pt idx="5">
                  <c:v>    _205_raytrace</c:v>
                </c:pt>
                <c:pt idx="6">
                  <c:v>    _228_jack</c:v>
                </c:pt>
              </c:strCache>
            </c:strRef>
          </c:cat>
          <c:val>
            <c:numRef>
              <c:f>plainOptimization!$I$2:$I$8</c:f>
              <c:numCache>
                <c:formatCode>General</c:formatCode>
                <c:ptCount val="7"/>
                <c:pt idx="0">
                  <c:v>0.972070856388127</c:v>
                </c:pt>
                <c:pt idx="1">
                  <c:v>1.128163148887622</c:v>
                </c:pt>
                <c:pt idx="2">
                  <c:v>1.053011267917382</c:v>
                </c:pt>
                <c:pt idx="3">
                  <c:v>1.178891774366852</c:v>
                </c:pt>
                <c:pt idx="4">
                  <c:v>1.010628733881337</c:v>
                </c:pt>
                <c:pt idx="5">
                  <c:v>1.883281618255541</c:v>
                </c:pt>
                <c:pt idx="6">
                  <c:v>1.031483216237314</c:v>
                </c:pt>
              </c:numCache>
            </c:numRef>
          </c:val>
        </c:ser>
        <c:ser>
          <c:idx val="2"/>
          <c:order val="2"/>
          <c:tx>
            <c:strRef>
              <c:f>plainOptimization!$J$1</c:f>
              <c:strCache>
                <c:ptCount val="1"/>
                <c:pt idx="0">
                  <c:v>O3</c:v>
                </c:pt>
              </c:strCache>
            </c:strRef>
          </c:tx>
          <c:spPr>
            <a:solidFill>
              <a:srgbClr val="C00000"/>
            </a:solidFill>
          </c:spPr>
          <c:invertIfNegative val="0"/>
          <c:cat>
            <c:strRef>
              <c:f>plainOptimization!$G$2:$G$8</c:f>
              <c:strCache>
                <c:ptCount val="7"/>
                <c:pt idx="0">
                  <c:v>    _209_db</c:v>
                </c:pt>
                <c:pt idx="1">
                  <c:v>    _213_javac</c:v>
                </c:pt>
                <c:pt idx="2">
                  <c:v>    _222_mpegaudio</c:v>
                </c:pt>
                <c:pt idx="3">
                  <c:v>    _202_jess</c:v>
                </c:pt>
                <c:pt idx="4">
                  <c:v>    _201_compress</c:v>
                </c:pt>
                <c:pt idx="5">
                  <c:v>    _205_raytrace</c:v>
                </c:pt>
                <c:pt idx="6">
                  <c:v>    _228_jack</c:v>
                </c:pt>
              </c:strCache>
            </c:strRef>
          </c:cat>
          <c:val>
            <c:numRef>
              <c:f>plainOptimization!$J$2:$J$8</c:f>
              <c:numCache>
                <c:formatCode>General</c:formatCode>
                <c:ptCount val="7"/>
                <c:pt idx="0">
                  <c:v>0.995179446896732</c:v>
                </c:pt>
                <c:pt idx="1">
                  <c:v>1.066704422869471</c:v>
                </c:pt>
                <c:pt idx="2">
                  <c:v>1.22586094184676</c:v>
                </c:pt>
                <c:pt idx="3">
                  <c:v>1.17845117845118</c:v>
                </c:pt>
                <c:pt idx="4">
                  <c:v>0.92534782081986</c:v>
                </c:pt>
                <c:pt idx="5">
                  <c:v>1.864626478949774</c:v>
                </c:pt>
                <c:pt idx="6">
                  <c:v>1.020332046332046</c:v>
                </c:pt>
              </c:numCache>
            </c:numRef>
          </c:val>
        </c:ser>
        <c:dLbls>
          <c:showLegendKey val="0"/>
          <c:showVal val="0"/>
          <c:showCatName val="0"/>
          <c:showSerName val="0"/>
          <c:showPercent val="0"/>
          <c:showBubbleSize val="0"/>
        </c:dLbls>
        <c:gapWidth val="150"/>
        <c:axId val="409581256"/>
        <c:axId val="409584264"/>
      </c:barChart>
      <c:catAx>
        <c:axId val="409581256"/>
        <c:scaling>
          <c:orientation val="minMax"/>
        </c:scaling>
        <c:delete val="0"/>
        <c:axPos val="b"/>
        <c:majorTickMark val="none"/>
        <c:minorTickMark val="none"/>
        <c:tickLblPos val="nextTo"/>
        <c:txPr>
          <a:bodyPr/>
          <a:lstStyle/>
          <a:p>
            <a:pPr>
              <a:defRPr sz="1000" baseline="0"/>
            </a:pPr>
            <a:endParaRPr lang="en-US"/>
          </a:p>
        </c:txPr>
        <c:crossAx val="409584264"/>
        <c:crosses val="autoZero"/>
        <c:auto val="1"/>
        <c:lblAlgn val="ctr"/>
        <c:lblOffset val="100"/>
        <c:noMultiLvlLbl val="0"/>
      </c:catAx>
      <c:valAx>
        <c:axId val="409584264"/>
        <c:scaling>
          <c:orientation val="minMax"/>
        </c:scaling>
        <c:delete val="0"/>
        <c:axPos val="l"/>
        <c:majorGridlines/>
        <c:numFmt formatCode="General" sourceLinked="1"/>
        <c:majorTickMark val="none"/>
        <c:minorTickMark val="none"/>
        <c:tickLblPos val="nextTo"/>
        <c:crossAx val="409581256"/>
        <c:crosses val="autoZero"/>
        <c:crossBetween val="between"/>
      </c:valAx>
    </c:plotArea>
    <c:legend>
      <c:legendPos val="r"/>
      <c:layout/>
      <c:overlay val="0"/>
    </c:legend>
    <c:plotVisOnly val="1"/>
    <c:dispBlanksAs val="gap"/>
    <c:showDLblsOverMax val="0"/>
  </c:chart>
  <c:txPr>
    <a:bodyPr/>
    <a:lstStyle/>
    <a:p>
      <a:pPr>
        <a:defRPr sz="12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phaseOrdering!$A$2</c:f>
              <c:strCache>
                <c:ptCount val="1"/>
                <c:pt idx="0">
                  <c:v>    _209_db</c:v>
                </c:pt>
              </c:strCache>
            </c:strRef>
          </c:tx>
          <c:spPr>
            <a:solidFill>
              <a:srgbClr val="C00000"/>
            </a:solidFill>
          </c:spPr>
          <c:invertIfNegative val="0"/>
          <c:cat>
            <c:strRef>
              <c:f>phaseOrdering!$B$1:$G$1</c:f>
              <c:strCache>
                <c:ptCount val="6"/>
                <c:pt idx="0">
                  <c:v>Best db</c:v>
                </c:pt>
                <c:pt idx="1">
                  <c:v>Best javac</c:v>
                </c:pt>
                <c:pt idx="2">
                  <c:v>Best mpegaudio</c:v>
                </c:pt>
                <c:pt idx="3">
                  <c:v>Best jess</c:v>
                </c:pt>
                <c:pt idx="4">
                  <c:v>Best raytrace</c:v>
                </c:pt>
                <c:pt idx="5">
                  <c:v>Best Compress</c:v>
                </c:pt>
              </c:strCache>
            </c:strRef>
          </c:cat>
          <c:val>
            <c:numRef>
              <c:f>phaseOrdering!$B$2:$G$2</c:f>
              <c:numCache>
                <c:formatCode>General</c:formatCode>
                <c:ptCount val="6"/>
                <c:pt idx="0">
                  <c:v>1.0</c:v>
                </c:pt>
                <c:pt idx="1">
                  <c:v>0.992</c:v>
                </c:pt>
                <c:pt idx="2">
                  <c:v>0.971</c:v>
                </c:pt>
                <c:pt idx="3">
                  <c:v>0.988</c:v>
                </c:pt>
                <c:pt idx="4">
                  <c:v>0.99</c:v>
                </c:pt>
                <c:pt idx="5">
                  <c:v>0.995</c:v>
                </c:pt>
              </c:numCache>
            </c:numRef>
          </c:val>
        </c:ser>
        <c:ser>
          <c:idx val="1"/>
          <c:order val="1"/>
          <c:tx>
            <c:strRef>
              <c:f>phaseOrdering!$A$3</c:f>
              <c:strCache>
                <c:ptCount val="1"/>
                <c:pt idx="0">
                  <c:v>    _213_javac</c:v>
                </c:pt>
              </c:strCache>
            </c:strRef>
          </c:tx>
          <c:invertIfNegative val="0"/>
          <c:cat>
            <c:strRef>
              <c:f>phaseOrdering!$B$1:$G$1</c:f>
              <c:strCache>
                <c:ptCount val="6"/>
                <c:pt idx="0">
                  <c:v>Best db</c:v>
                </c:pt>
                <c:pt idx="1">
                  <c:v>Best javac</c:v>
                </c:pt>
                <c:pt idx="2">
                  <c:v>Best mpegaudio</c:v>
                </c:pt>
                <c:pt idx="3">
                  <c:v>Best jess</c:v>
                </c:pt>
                <c:pt idx="4">
                  <c:v>Best raytrace</c:v>
                </c:pt>
                <c:pt idx="5">
                  <c:v>Best Compress</c:v>
                </c:pt>
              </c:strCache>
            </c:strRef>
          </c:cat>
          <c:val>
            <c:numRef>
              <c:f>phaseOrdering!$B$3:$G$3</c:f>
              <c:numCache>
                <c:formatCode>General</c:formatCode>
                <c:ptCount val="6"/>
                <c:pt idx="0">
                  <c:v>0.982</c:v>
                </c:pt>
                <c:pt idx="1">
                  <c:v>1.0</c:v>
                </c:pt>
                <c:pt idx="2">
                  <c:v>0.948</c:v>
                </c:pt>
                <c:pt idx="3">
                  <c:v>0.946</c:v>
                </c:pt>
                <c:pt idx="4">
                  <c:v>0.957</c:v>
                </c:pt>
                <c:pt idx="5">
                  <c:v>0.965</c:v>
                </c:pt>
              </c:numCache>
            </c:numRef>
          </c:val>
        </c:ser>
        <c:ser>
          <c:idx val="2"/>
          <c:order val="2"/>
          <c:tx>
            <c:strRef>
              <c:f>phaseOrdering!$A$4</c:f>
              <c:strCache>
                <c:ptCount val="1"/>
                <c:pt idx="0">
                  <c:v>    _222_mpegaudio</c:v>
                </c:pt>
              </c:strCache>
            </c:strRef>
          </c:tx>
          <c:spPr>
            <a:solidFill>
              <a:srgbClr val="0070C0"/>
            </a:solidFill>
          </c:spPr>
          <c:invertIfNegative val="0"/>
          <c:cat>
            <c:strRef>
              <c:f>phaseOrdering!$B$1:$G$1</c:f>
              <c:strCache>
                <c:ptCount val="6"/>
                <c:pt idx="0">
                  <c:v>Best db</c:v>
                </c:pt>
                <c:pt idx="1">
                  <c:v>Best javac</c:v>
                </c:pt>
                <c:pt idx="2">
                  <c:v>Best mpegaudio</c:v>
                </c:pt>
                <c:pt idx="3">
                  <c:v>Best jess</c:v>
                </c:pt>
                <c:pt idx="4">
                  <c:v>Best raytrace</c:v>
                </c:pt>
                <c:pt idx="5">
                  <c:v>Best Compress</c:v>
                </c:pt>
              </c:strCache>
            </c:strRef>
          </c:cat>
          <c:val>
            <c:numRef>
              <c:f>phaseOrdering!$B$4:$G$4</c:f>
              <c:numCache>
                <c:formatCode>General</c:formatCode>
                <c:ptCount val="6"/>
                <c:pt idx="0">
                  <c:v>0.958</c:v>
                </c:pt>
                <c:pt idx="1">
                  <c:v>0.965</c:v>
                </c:pt>
                <c:pt idx="2">
                  <c:v>1.0</c:v>
                </c:pt>
                <c:pt idx="3">
                  <c:v>0.948</c:v>
                </c:pt>
                <c:pt idx="4">
                  <c:v>0.99</c:v>
                </c:pt>
                <c:pt idx="5">
                  <c:v>0.954</c:v>
                </c:pt>
              </c:numCache>
            </c:numRef>
          </c:val>
        </c:ser>
        <c:ser>
          <c:idx val="3"/>
          <c:order val="3"/>
          <c:tx>
            <c:strRef>
              <c:f>phaseOrdering!$A$5</c:f>
              <c:strCache>
                <c:ptCount val="1"/>
                <c:pt idx="0">
                  <c:v>    _202_jess</c:v>
                </c:pt>
              </c:strCache>
            </c:strRef>
          </c:tx>
          <c:spPr>
            <a:solidFill>
              <a:srgbClr val="00B050"/>
            </a:solidFill>
          </c:spPr>
          <c:invertIfNegative val="0"/>
          <c:cat>
            <c:strRef>
              <c:f>phaseOrdering!$B$1:$G$1</c:f>
              <c:strCache>
                <c:ptCount val="6"/>
                <c:pt idx="0">
                  <c:v>Best db</c:v>
                </c:pt>
                <c:pt idx="1">
                  <c:v>Best javac</c:v>
                </c:pt>
                <c:pt idx="2">
                  <c:v>Best mpegaudio</c:v>
                </c:pt>
                <c:pt idx="3">
                  <c:v>Best jess</c:v>
                </c:pt>
                <c:pt idx="4">
                  <c:v>Best raytrace</c:v>
                </c:pt>
                <c:pt idx="5">
                  <c:v>Best Compress</c:v>
                </c:pt>
              </c:strCache>
            </c:strRef>
          </c:cat>
          <c:val>
            <c:numRef>
              <c:f>phaseOrdering!$B$5:$G$5</c:f>
              <c:numCache>
                <c:formatCode>General</c:formatCode>
                <c:ptCount val="6"/>
                <c:pt idx="0">
                  <c:v>0.993</c:v>
                </c:pt>
                <c:pt idx="1">
                  <c:v>0.972</c:v>
                </c:pt>
                <c:pt idx="2">
                  <c:v>0.97</c:v>
                </c:pt>
                <c:pt idx="3">
                  <c:v>1.0</c:v>
                </c:pt>
                <c:pt idx="4">
                  <c:v>0.968</c:v>
                </c:pt>
                <c:pt idx="5">
                  <c:v>0.969</c:v>
                </c:pt>
              </c:numCache>
            </c:numRef>
          </c:val>
        </c:ser>
        <c:ser>
          <c:idx val="4"/>
          <c:order val="4"/>
          <c:tx>
            <c:strRef>
              <c:f>phaseOrdering!$A$6</c:f>
              <c:strCache>
                <c:ptCount val="1"/>
                <c:pt idx="0">
                  <c:v>    _205_raytrace</c:v>
                </c:pt>
              </c:strCache>
            </c:strRef>
          </c:tx>
          <c:spPr>
            <a:solidFill>
              <a:srgbClr val="FFC000"/>
            </a:solidFill>
          </c:spPr>
          <c:invertIfNegative val="0"/>
          <c:cat>
            <c:strRef>
              <c:f>phaseOrdering!$B$1:$G$1</c:f>
              <c:strCache>
                <c:ptCount val="6"/>
                <c:pt idx="0">
                  <c:v>Best db</c:v>
                </c:pt>
                <c:pt idx="1">
                  <c:v>Best javac</c:v>
                </c:pt>
                <c:pt idx="2">
                  <c:v>Best mpegaudio</c:v>
                </c:pt>
                <c:pt idx="3">
                  <c:v>Best jess</c:v>
                </c:pt>
                <c:pt idx="4">
                  <c:v>Best raytrace</c:v>
                </c:pt>
                <c:pt idx="5">
                  <c:v>Best Compress</c:v>
                </c:pt>
              </c:strCache>
            </c:strRef>
          </c:cat>
          <c:val>
            <c:numRef>
              <c:f>phaseOrdering!$B$6:$G$6</c:f>
              <c:numCache>
                <c:formatCode>General</c:formatCode>
                <c:ptCount val="6"/>
                <c:pt idx="0">
                  <c:v>0.971</c:v>
                </c:pt>
                <c:pt idx="1">
                  <c:v>0.968</c:v>
                </c:pt>
                <c:pt idx="2">
                  <c:v>0.989</c:v>
                </c:pt>
                <c:pt idx="3">
                  <c:v>0.972</c:v>
                </c:pt>
                <c:pt idx="4">
                  <c:v>1.0</c:v>
                </c:pt>
                <c:pt idx="5">
                  <c:v>0.981</c:v>
                </c:pt>
              </c:numCache>
            </c:numRef>
          </c:val>
        </c:ser>
        <c:ser>
          <c:idx val="5"/>
          <c:order val="5"/>
          <c:tx>
            <c:strRef>
              <c:f>phaseOrdering!$A$7</c:f>
              <c:strCache>
                <c:ptCount val="1"/>
                <c:pt idx="0">
                  <c:v>    _201_compress</c:v>
                </c:pt>
              </c:strCache>
            </c:strRef>
          </c:tx>
          <c:spPr>
            <a:solidFill>
              <a:srgbClr val="E44302"/>
            </a:solidFill>
          </c:spPr>
          <c:invertIfNegative val="0"/>
          <c:cat>
            <c:strRef>
              <c:f>phaseOrdering!$B$1:$G$1</c:f>
              <c:strCache>
                <c:ptCount val="6"/>
                <c:pt idx="0">
                  <c:v>Best db</c:v>
                </c:pt>
                <c:pt idx="1">
                  <c:v>Best javac</c:v>
                </c:pt>
                <c:pt idx="2">
                  <c:v>Best mpegaudio</c:v>
                </c:pt>
                <c:pt idx="3">
                  <c:v>Best jess</c:v>
                </c:pt>
                <c:pt idx="4">
                  <c:v>Best raytrace</c:v>
                </c:pt>
                <c:pt idx="5">
                  <c:v>Best Compress</c:v>
                </c:pt>
              </c:strCache>
            </c:strRef>
          </c:cat>
          <c:val>
            <c:numRef>
              <c:f>phaseOrdering!$B$7:$G$7</c:f>
              <c:numCache>
                <c:formatCode>General</c:formatCode>
                <c:ptCount val="6"/>
                <c:pt idx="0">
                  <c:v>0.99</c:v>
                </c:pt>
                <c:pt idx="1">
                  <c:v>0.962</c:v>
                </c:pt>
                <c:pt idx="2">
                  <c:v>0.982</c:v>
                </c:pt>
                <c:pt idx="3">
                  <c:v>0.983</c:v>
                </c:pt>
                <c:pt idx="4">
                  <c:v>0.982</c:v>
                </c:pt>
                <c:pt idx="5">
                  <c:v>1.0</c:v>
                </c:pt>
              </c:numCache>
            </c:numRef>
          </c:val>
        </c:ser>
        <c:dLbls>
          <c:showLegendKey val="0"/>
          <c:showVal val="0"/>
          <c:showCatName val="0"/>
          <c:showSerName val="0"/>
          <c:showPercent val="0"/>
          <c:showBubbleSize val="0"/>
        </c:dLbls>
        <c:gapWidth val="150"/>
        <c:axId val="431093416"/>
        <c:axId val="431096552"/>
      </c:barChart>
      <c:catAx>
        <c:axId val="431093416"/>
        <c:scaling>
          <c:orientation val="minMax"/>
        </c:scaling>
        <c:delete val="0"/>
        <c:axPos val="b"/>
        <c:majorTickMark val="out"/>
        <c:minorTickMark val="none"/>
        <c:tickLblPos val="nextTo"/>
        <c:txPr>
          <a:bodyPr/>
          <a:lstStyle/>
          <a:p>
            <a:pPr>
              <a:defRPr sz="800" baseline="0"/>
            </a:pPr>
            <a:endParaRPr lang="en-US"/>
          </a:p>
        </c:txPr>
        <c:crossAx val="431096552"/>
        <c:crosses val="autoZero"/>
        <c:auto val="1"/>
        <c:lblAlgn val="ctr"/>
        <c:lblOffset val="100"/>
        <c:noMultiLvlLbl val="0"/>
      </c:catAx>
      <c:valAx>
        <c:axId val="431096552"/>
        <c:scaling>
          <c:orientation val="minMax"/>
        </c:scaling>
        <c:delete val="0"/>
        <c:axPos val="l"/>
        <c:majorGridlines/>
        <c:numFmt formatCode="General" sourceLinked="1"/>
        <c:majorTickMark val="out"/>
        <c:minorTickMark val="none"/>
        <c:tickLblPos val="nextTo"/>
        <c:crossAx val="431093416"/>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46888" cy="9396413"/>
          </a:xfrm>
          <a:prstGeom prst="roundRect">
            <a:avLst>
              <a:gd name="adj" fmla="val 23"/>
            </a:avLst>
          </a:prstGeom>
          <a:solidFill>
            <a:srgbClr val="FFFFFF"/>
          </a:solidFill>
          <a:ln w="9360">
            <a:noFill/>
            <a:miter lim="800000"/>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2" name="AutoShape 2"/>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3" name="AutoShape 3"/>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4" name="AutoShape 4"/>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5" name="AutoShape 5"/>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6" name="AutoShape 6"/>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7" name="AutoShape 7"/>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8" name="AutoShape 8"/>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29" name="AutoShape 9"/>
          <p:cNvSpPr>
            <a:spLocks noChangeArrowheads="1"/>
          </p:cNvSpPr>
          <p:nvPr/>
        </p:nvSpPr>
        <p:spPr bwMode="auto">
          <a:xfrm>
            <a:off x="0" y="0"/>
            <a:ext cx="6846888" cy="9396413"/>
          </a:xfrm>
          <a:prstGeom prst="roundRect">
            <a:avLst>
              <a:gd name="adj" fmla="val 23"/>
            </a:avLst>
          </a:prstGeom>
          <a:solidFill>
            <a:srgbClr val="FFFFFF"/>
          </a:solidFill>
          <a:ln w="9525">
            <a:noFill/>
            <a:round/>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30" name="Text Box 10"/>
          <p:cNvSpPr txBox="1">
            <a:spLocks noChangeArrowheads="1"/>
          </p:cNvSpPr>
          <p:nvPr/>
        </p:nvSpPr>
        <p:spPr bwMode="auto">
          <a:xfrm>
            <a:off x="1189038" y="903288"/>
            <a:ext cx="4467225" cy="3251200"/>
          </a:xfrm>
          <a:prstGeom prst="rect">
            <a:avLst/>
          </a:prstGeom>
          <a:solidFill>
            <a:srgbClr val="FFFFFF"/>
          </a:solidFill>
          <a:ln w="9360">
            <a:solidFill>
              <a:srgbClr val="000000"/>
            </a:solidFill>
            <a:miter lim="800000"/>
            <a:headEnd/>
            <a:tailEnd/>
          </a:ln>
          <a:effectLst/>
        </p:spPr>
        <p:txBody>
          <a:bodyPr wrap="none" anchor="ctr"/>
          <a:lstStyle/>
          <a:p>
            <a:pPr algn="ctr" eaLnBrk="0" hangingPunct="0">
              <a:lnSpc>
                <a:spcPct val="70000"/>
              </a:lnSpc>
              <a:buClr>
                <a:srgbClr val="000000"/>
              </a:buClr>
              <a:buSzPct val="100000"/>
              <a:buFont typeface="Times New Roman" pitchFamily="-111" charset="0"/>
              <a:buNone/>
              <a:defRPr/>
            </a:pPr>
            <a:endParaRPr lang="en-US">
              <a:latin typeface="Tahoma" pitchFamily="-111" charset="0"/>
              <a:ea typeface="+mn-ea"/>
              <a:cs typeface="+mn-cs"/>
            </a:endParaRPr>
          </a:p>
        </p:txBody>
      </p:sp>
      <p:sp>
        <p:nvSpPr>
          <p:cNvPr id="5131" name="Rectangle 11"/>
          <p:cNvSpPr>
            <a:spLocks noGrp="1" noChangeArrowheads="1"/>
          </p:cNvSpPr>
          <p:nvPr>
            <p:ph type="body"/>
          </p:nvPr>
        </p:nvSpPr>
        <p:spPr bwMode="auto">
          <a:xfrm>
            <a:off x="1058863" y="4470400"/>
            <a:ext cx="4721225" cy="35972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2781" name="Rectangle 12"/>
          <p:cNvSpPr>
            <a:spLocks noGrp="1" noRot="1" noChangeAspect="1" noChangeArrowheads="1"/>
          </p:cNvSpPr>
          <p:nvPr>
            <p:ph type="sldImg"/>
          </p:nvPr>
        </p:nvSpPr>
        <p:spPr bwMode="auto">
          <a:xfrm>
            <a:off x="1158875" y="714375"/>
            <a:ext cx="45196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8140848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1" charset="0"/>
        <a:ea typeface="ＭＳ Ｐゴシック" pitchFamily="-111" charset="-128"/>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1" charset="0"/>
        <a:ea typeface="ＭＳ Ｐゴシック" pitchFamily="-111"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1" charset="0"/>
        <a:ea typeface="ＭＳ Ｐゴシック" pitchFamily="-111"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1" charset="0"/>
        <a:ea typeface="ＭＳ Ｐゴシック" pitchFamily="-111"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ugrad.cs.ubc.ca/~cs411/2006W2/handouts/jikes-IR-shane-brewer.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n.wikipedia.org/wiki/Register_alloca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1352550" y="941388"/>
            <a:ext cx="4137025" cy="3217862"/>
          </a:xfrm>
          <a:prstGeom prst="roundRect">
            <a:avLst>
              <a:gd name="adj" fmla="val 46"/>
            </a:avLst>
          </a:prstGeom>
          <a:solidFill>
            <a:srgbClr val="FFFFFF"/>
          </a:solidFill>
          <a:ln w="9360">
            <a:solidFill>
              <a:srgbClr val="000000"/>
            </a:solidFill>
            <a:miter lim="800000"/>
            <a:headEnd/>
            <a:tailEnd/>
          </a:ln>
        </p:spPr>
        <p:txBody>
          <a:bodyPr wrap="none" anchor="ctr"/>
          <a:lstStyle/>
          <a:p>
            <a:pPr algn="ctr" eaLnBrk="0" hangingPunct="0">
              <a:lnSpc>
                <a:spcPct val="70000"/>
              </a:lnSpc>
              <a:buClr>
                <a:srgbClr val="000000"/>
              </a:buClr>
              <a:buSzPct val="100000"/>
              <a:buFont typeface="Times New Roman" charset="0"/>
              <a:buNone/>
            </a:pPr>
            <a:endParaRPr lang="en-US">
              <a:cs typeface="Lucida Sans Unicode" charset="0"/>
            </a:endParaRPr>
          </a:p>
        </p:txBody>
      </p:sp>
      <p:sp>
        <p:nvSpPr>
          <p:cNvPr id="33795" name="Text Box 2"/>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3011"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4035"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5059"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7288" y="714375"/>
            <a:ext cx="4522787" cy="3517900"/>
          </a:xfrm>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Have multiple images of the library and chose the best one depending on the architecture.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7107" name="Rectangle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8131"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atin typeface="Times New Roman" charset="0"/>
                <a:ea typeface="ＭＳ Ｐゴシック" charset="0"/>
              </a:rPr>
              <a:t>Learn the interaction that one optimization has on other optimizations, and combine similar states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9155" name="Rectangle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50179" name="Rectangle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7288" y="714375"/>
            <a:ext cx="4522787" cy="3517900"/>
          </a:xfrm>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7288" y="714375"/>
            <a:ext cx="4522787" cy="3517900"/>
          </a:xfrm>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34819"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7288" y="714375"/>
            <a:ext cx="4522787" cy="3517900"/>
          </a:xfrm>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7288" y="714375"/>
            <a:ext cx="4522787" cy="3517900"/>
          </a:xfrm>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7288" y="714375"/>
            <a:ext cx="4522787" cy="3517900"/>
          </a:xfrm>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7288" y="714375"/>
            <a:ext cx="4522787" cy="3517900"/>
          </a:xfrm>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7288" y="714375"/>
            <a:ext cx="4522787" cy="3517900"/>
          </a:xfrm>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7288" y="714375"/>
            <a:ext cx="4522787" cy="3517900"/>
          </a:xfrm>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7288" y="714375"/>
            <a:ext cx="4522787" cy="3517900"/>
          </a:xfrm>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7288" y="714375"/>
            <a:ext cx="4522787" cy="3517900"/>
          </a:xfrm>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rPr>
              <a:t>Sequences that are found here may not be applicable to a different problem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7288" y="714375"/>
            <a:ext cx="4522787" cy="3517900"/>
          </a:xfrm>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7288" y="714375"/>
            <a:ext cx="4522787" cy="3517900"/>
          </a:xfrm>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35843"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7288" y="714375"/>
            <a:ext cx="4522787" cy="3517900"/>
          </a:xfrm>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63491"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atin typeface="Times New Roman" charset="0"/>
                <a:ea typeface="ＭＳ Ｐゴシック" charset="0"/>
              </a:rPr>
              <a:t>What is JikesRVM and what it is not bytecode to machine code</a:t>
            </a:r>
          </a:p>
          <a:p>
            <a:r>
              <a:rPr lang="en-US">
                <a:latin typeface="Times New Roman" charset="0"/>
                <a:ea typeface="ＭＳ Ｐゴシック" charset="0"/>
              </a:rPr>
              <a:t>Compilation : from website link, untar, run the java config command only once, create .ant.properties file. Run ant</a:t>
            </a:r>
          </a:p>
          <a:p>
            <a:r>
              <a:rPr lang="en-US">
                <a:latin typeface="Times New Roman" charset="0"/>
                <a:ea typeface="ＭＳ Ｐゴシック" charset="0"/>
              </a:rPr>
              <a:t>Checking that it is working: rvm check path</a:t>
            </a:r>
          </a:p>
          <a:p>
            <a:endParaRPr lang="en-US">
              <a:latin typeface="Times New Roman" charset="0"/>
              <a:ea typeface="ＭＳ Ｐゴシック" charset="0"/>
            </a:endParaRPr>
          </a:p>
          <a:p>
            <a:r>
              <a:rPr lang="en-US">
                <a:latin typeface="Times New Roman" charset="0"/>
                <a:ea typeface="ＭＳ Ｐゴシック" charset="0"/>
              </a:rPr>
              <a:t>How do you optimize, command line parameters.</a:t>
            </a:r>
          </a:p>
          <a:p>
            <a:r>
              <a:rPr lang="en-US">
                <a:latin typeface="Times New Roman" charset="0"/>
                <a:ea typeface="ＭＳ Ｐゴシック" charset="0"/>
              </a:rPr>
              <a:t>Different IRs and optimization on the IRs.</a:t>
            </a:r>
          </a:p>
          <a:p>
            <a:r>
              <a:rPr lang="en-US">
                <a:latin typeface="Times New Roman" charset="0"/>
                <a:ea typeface="ＭＳ Ｐゴシック" charset="0"/>
              </a:rPr>
              <a:t>For more information please go thru </a:t>
            </a:r>
            <a:r>
              <a:rPr lang="en-US">
                <a:latin typeface="Times New Roman" charset="0"/>
                <a:ea typeface="ＭＳ Ｐゴシック" charset="0"/>
                <a:hlinkClick r:id="rId3"/>
              </a:rPr>
              <a:t>http://www.ugrad.cs.ubc.ca/~cs411/2006W2/handouts/jikes-IR-shane-brewer.pdf</a:t>
            </a:r>
            <a:r>
              <a:rPr lang="en-US">
                <a:latin typeface="Times New Roman" charset="0"/>
                <a:ea typeface="ＭＳ Ｐゴシック" charset="0"/>
              </a:rPr>
              <a:t> </a:t>
            </a:r>
          </a:p>
          <a:p>
            <a:endParaRPr lang="en-US">
              <a:latin typeface="Times New Roman" charset="0"/>
              <a:ea typeface="ＭＳ Ｐゴシック" charset="0"/>
            </a:endParaRPr>
          </a:p>
          <a:p>
            <a:r>
              <a:rPr lang="en-US">
                <a:latin typeface="Times New Roman" charset="0"/>
                <a:ea typeface="ＭＳ Ｐゴシック" charset="0"/>
              </a:rPr>
              <a:t>Some Code snippets</a:t>
            </a:r>
          </a:p>
          <a:p>
            <a:r>
              <a:rPr lang="en-US">
                <a:latin typeface="Times New Roman" charset="0"/>
                <a:ea typeface="ＭＳ Ｐゴシック" charset="0"/>
              </a:rPr>
              <a:t>Adding new CommandLine Parameters space sensitive</a:t>
            </a:r>
          </a:p>
          <a:p>
            <a:endParaRPr lang="en-US">
              <a:latin typeface="Times New Roman" charset="0"/>
              <a:ea typeface="ＭＳ Ｐゴシック" charset="0"/>
            </a:endParaRPr>
          </a:p>
          <a:p>
            <a:endParaRPr lang="en-US">
              <a:latin typeface="Times New Roman" charset="0"/>
              <a:ea typeface="ＭＳ Ｐゴシック" charset="0"/>
            </a:endParaRPr>
          </a:p>
          <a:p>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36867"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37891"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38915"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39939"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0963"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atin typeface="Times New Roman" charset="0"/>
                <a:ea typeface="ＭＳ Ｐゴシック" charset="0"/>
              </a:rPr>
              <a:t>Instruction scheduling may be done either before or after </a:t>
            </a:r>
            <a:r>
              <a:rPr lang="en-US">
                <a:latin typeface="Times New Roman" charset="0"/>
                <a:ea typeface="ＭＳ Ｐゴシック" charset="0"/>
                <a:hlinkClick r:id="rId3" tooltip="Register allocation"/>
              </a:rPr>
              <a:t>register allocation</a:t>
            </a:r>
            <a:r>
              <a:rPr lang="en-US">
                <a:latin typeface="Times New Roman" charset="0"/>
                <a:ea typeface="ＭＳ Ｐゴシック" charset="0"/>
              </a:rPr>
              <a:t> or both before and after it. The advantage of doing it before register allocation is that this results in maximum parallelism. The disadvantage of doing it before register allocation is that this can result in the register allocator needing to use a number of registers exceeding those available. This will cause spill/fill code to be introduced which will reduce the performance of the section of code in question.</a:t>
            </a:r>
          </a:p>
          <a:p>
            <a:r>
              <a:rPr lang="en-US">
                <a:latin typeface="Times New Roman" charset="0"/>
                <a:ea typeface="ＭＳ Ｐゴシック" charset="0"/>
              </a:rPr>
              <a:t>If the architecture being scheduled has instruction sequences that have potentially illegal combinations (due to a lack of instruction interlocks) the instructions must be scheduled after register allocation. This second scheduling pass will also improve the placement of the spill/fill code.</a:t>
            </a:r>
          </a:p>
          <a:p>
            <a:r>
              <a:rPr lang="en-US">
                <a:latin typeface="Times New Roman" charset="0"/>
                <a:ea typeface="ＭＳ Ｐゴシック" charset="0"/>
              </a:rPr>
              <a:t>If scheduling is only done after register allocation then there will be false dependencies introduced by the register allocation that will limit the amount of instruction motion possible by the scheduler.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58875" y="714375"/>
            <a:ext cx="4529138" cy="3522663"/>
          </a:xfrm>
          <a:prstGeom prst="rect">
            <a:avLst/>
          </a:prstGeom>
          <a:solidFill>
            <a:srgbClr val="FFFFFF"/>
          </a:solidFill>
          <a:ln w="9360">
            <a:solidFill>
              <a:srgbClr val="000000"/>
            </a:solidFill>
            <a:miter lim="800000"/>
            <a:headEnd/>
            <a:tailEnd/>
          </a:ln>
        </p:spPr>
        <p:txBody>
          <a:bodyPr wrap="none" anchor="ct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endParaRPr lang="en-US"/>
          </a:p>
        </p:txBody>
      </p:sp>
      <p:sp>
        <p:nvSpPr>
          <p:cNvPr id="41987" name="Text Box 3"/>
          <p:cNvSpPr>
            <a:spLocks noGrp="1" noChangeArrowheads="1"/>
          </p:cNvSpPr>
          <p:nvPr>
            <p:ph type="body"/>
          </p:nvPr>
        </p:nvSpPr>
        <p:spPr>
          <a:xfrm>
            <a:off x="1058863" y="4470400"/>
            <a:ext cx="472281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82000"/>
              </a:lnSpc>
            </a:pPr>
            <a:r>
              <a:rPr lang="en-GB" sz="900">
                <a:latin typeface="Times New Roman" charset="0"/>
                <a:ea typeface="ＭＳ Ｐゴシック" charset="0"/>
              </a:rPr>
              <a:t>Phase ordering is different from Optimization levels</a:t>
            </a:r>
          </a:p>
          <a:p>
            <a:pPr>
              <a:lnSpc>
                <a:spcPct val="82000"/>
              </a:lnSpc>
            </a:pPr>
            <a:r>
              <a:rPr lang="en-GB" sz="900">
                <a:latin typeface="Times New Roman" charset="0"/>
                <a:ea typeface="ＭＳ Ｐゴシック" charset="0"/>
              </a:rPr>
              <a:t>Opt Levels choose opt based on the time taken by them to optimize</a:t>
            </a:r>
          </a:p>
          <a:p>
            <a:pPr>
              <a:lnSpc>
                <a:spcPct val="82000"/>
              </a:lnSpc>
            </a:pPr>
            <a:r>
              <a:rPr lang="en-GB" sz="900">
                <a:latin typeface="Times New Roman" charset="0"/>
                <a:ea typeface="ＭＳ Ｐゴシック" charset="0"/>
              </a:rPr>
              <a:t>Phase ordering aims at improving the final code by re-arranging the optimizations.</a:t>
            </a:r>
            <a:endParaRPr lang="en-GB" sz="900">
              <a:latin typeface="Times New Roman" charset="0"/>
              <a:ea typeface="ＭＳ Ｐゴシック" charset="0"/>
              <a:sym typeface="Wingdings" charset="0"/>
            </a:endParaRPr>
          </a:p>
          <a:p>
            <a:pPr>
              <a:lnSpc>
                <a:spcPct val="82000"/>
              </a:lnSpc>
            </a:pPr>
            <a:endParaRPr lang="en-GB" sz="900">
              <a:latin typeface="Times New Roman" charset="0"/>
              <a:ea typeface="ＭＳ Ｐゴシック" charset="0"/>
              <a:sym typeface="Wingdings" charset="0"/>
            </a:endParaRPr>
          </a:p>
          <a:p>
            <a:endParaRPr lang="en-US">
              <a:latin typeface="Times New Roman" charset="0"/>
              <a:ea typeface="ＭＳ Ｐゴシック" charset="0"/>
            </a:endParaRPr>
          </a:p>
          <a:p>
            <a:r>
              <a:rPr lang="en-US">
                <a:latin typeface="Times New Roman" charset="0"/>
                <a:ea typeface="ＭＳ Ｐゴシック" charset="0"/>
              </a:rPr>
              <a:t>----- Meeting Notes (4/28/11 14:08) -----</a:t>
            </a:r>
          </a:p>
          <a:p>
            <a:r>
              <a:rPr lang="en-US">
                <a:latin typeface="Times New Roman" charset="0"/>
                <a:ea typeface="ＭＳ Ｐゴシック" charset="0"/>
              </a:rPr>
              <a:t>One would think that base on the optimizations you would just need to know the best order to apply the optimizations, </a:t>
            </a:r>
          </a:p>
          <a:p>
            <a:r>
              <a:rPr lang="en-US">
                <a:latin typeface="Times New Roman" charset="0"/>
                <a:ea typeface="ＭＳ Ｐゴシック" charset="0"/>
              </a:rPr>
              <a:t>However theorder would also change based on the code being compiled.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538" y="1989138"/>
            <a:ext cx="6994525" cy="1371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235075" y="3627438"/>
            <a:ext cx="5759450" cy="16351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4614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109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7763" y="-228600"/>
            <a:ext cx="1998662" cy="5586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5846763" cy="5586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09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97825" cy="1162050"/>
          </a:xfrm>
        </p:spPr>
        <p:txBody>
          <a:bodyPr/>
          <a:lstStyle/>
          <a:p>
            <a:r>
              <a:rPr lang="en-US" smtClean="0"/>
              <a:t>Click to edit Master title style</a:t>
            </a:r>
            <a:endParaRPr lang="en-US"/>
          </a:p>
        </p:txBody>
      </p:sp>
    </p:spTree>
    <p:extLst>
      <p:ext uri="{BB962C8B-B14F-4D97-AF65-F5344CB8AC3E}">
        <p14:creationId xmlns:p14="http://schemas.microsoft.com/office/powerpoint/2010/main" val="90954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7825" y="1143000"/>
            <a:ext cx="3619500" cy="4214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9725" y="1143000"/>
            <a:ext cx="3619500" cy="4214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05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086600" cy="762000"/>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77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4113213"/>
            <a:ext cx="6994525" cy="12715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50875" y="2713038"/>
            <a:ext cx="6994525" cy="1400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585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143000"/>
            <a:ext cx="3619500" cy="4214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9725" y="1143000"/>
            <a:ext cx="3619500" cy="4214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76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163" y="255588"/>
            <a:ext cx="7407275"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163" y="1433513"/>
            <a:ext cx="3636962" cy="596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163" y="2030413"/>
            <a:ext cx="3636962"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79888" y="1433513"/>
            <a:ext cx="3638550" cy="596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9888" y="2030413"/>
            <a:ext cx="3638550"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37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791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5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55588"/>
            <a:ext cx="2708275" cy="10842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217863" y="255588"/>
            <a:ext cx="4600575" cy="5462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163" y="1339850"/>
            <a:ext cx="2708275"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442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479925"/>
            <a:ext cx="4938713" cy="5302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12900" y="571500"/>
            <a:ext cx="4938713" cy="3840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612900" y="5010150"/>
            <a:ext cx="4938713" cy="750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03791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228600"/>
            <a:ext cx="79978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3075" name="Rectangle 3"/>
          <p:cNvSpPr>
            <a:spLocks noGrp="1" noChangeArrowheads="1"/>
          </p:cNvSpPr>
          <p:nvPr>
            <p:ph type="body" idx="1"/>
          </p:nvPr>
        </p:nvSpPr>
        <p:spPr bwMode="auto">
          <a:xfrm>
            <a:off x="377825" y="1143000"/>
            <a:ext cx="73914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Rectangle 3"/>
          <p:cNvSpPr>
            <a:spLocks noChangeArrowheads="1"/>
          </p:cNvSpPr>
          <p:nvPr/>
        </p:nvSpPr>
        <p:spPr bwMode="auto">
          <a:xfrm>
            <a:off x="0" y="0"/>
            <a:ext cx="8229600" cy="1066800"/>
          </a:xfrm>
          <a:prstGeom prst="rect">
            <a:avLst/>
          </a:prstGeom>
          <a:gradFill rotWithShape="1">
            <a:gsLst>
              <a:gs pos="0">
                <a:srgbClr val="558ED5"/>
              </a:gs>
              <a:gs pos="35001">
                <a:srgbClr val="558ED5"/>
              </a:gs>
              <a:gs pos="100000">
                <a:srgbClr val="E5EEFF"/>
              </a:gs>
            </a:gsLst>
            <a:lin ang="5400000" scaled="1"/>
          </a:gradFill>
          <a:ln>
            <a:noFill/>
          </a:ln>
          <a:effectLst>
            <a:outerShdw blurRad="635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702576" fontAlgn="auto">
              <a:spcBef>
                <a:spcPts val="0"/>
              </a:spcBef>
              <a:spcAft>
                <a:spcPts val="0"/>
              </a:spcAft>
              <a:defRPr/>
            </a:pPr>
            <a:endParaRPr lang="en-US" sz="9300">
              <a:solidFill>
                <a:schemeClr val="dk1"/>
              </a:solidFill>
              <a:latin typeface="+mn-lt"/>
              <a:ea typeface="+mn-ea"/>
              <a:cs typeface="+mn-cs"/>
            </a:endParaRPr>
          </a:p>
        </p:txBody>
      </p:sp>
      <p:pic>
        <p:nvPicPr>
          <p:cNvPr id="3077" name="Picture 16" descr="udel-logo-better.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200" y="152400"/>
            <a:ext cx="7620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ChangeArrowheads="1"/>
          </p:cNvSpPr>
          <p:nvPr/>
        </p:nvSpPr>
        <p:spPr bwMode="auto">
          <a:xfrm>
            <a:off x="-844550" y="2087563"/>
            <a:ext cx="184150" cy="347662"/>
          </a:xfrm>
          <a:prstGeom prst="rect">
            <a:avLst/>
          </a:prstGeom>
          <a:noFill/>
          <a:ln w="9525">
            <a:noFill/>
            <a:miter lim="800000"/>
            <a:headEnd/>
            <a:tailEnd/>
          </a:ln>
          <a:effectLst/>
        </p:spPr>
        <p:txBody>
          <a:bodyPr wrap="none">
            <a:spAutoFit/>
          </a:bodyPr>
          <a:lstStyle/>
          <a:p>
            <a:pPr eaLnBrk="0" hangingPunct="0">
              <a:lnSpc>
                <a:spcPct val="70000"/>
              </a:lnSpc>
              <a:buClr>
                <a:srgbClr val="000000"/>
              </a:buClr>
              <a:buSzPct val="100000"/>
              <a:buFont typeface="Times New Roman" pitchFamily="-111" charset="0"/>
              <a:buNone/>
              <a:defRPr/>
            </a:pPr>
            <a:endParaRPr lang="en-US" sz="2400">
              <a:latin typeface="Times New Roman" pitchFamily="-111" charset="0"/>
              <a:ea typeface="+mn-ea"/>
              <a:cs typeface="+mn-cs"/>
            </a:endParaRPr>
          </a:p>
        </p:txBody>
      </p:sp>
      <p:sp>
        <p:nvSpPr>
          <p:cNvPr id="27" name="Rounded Rectangle 26"/>
          <p:cNvSpPr>
            <a:spLocks noChangeArrowheads="1"/>
          </p:cNvSpPr>
          <p:nvPr userDrawn="1"/>
        </p:nvSpPr>
        <p:spPr bwMode="auto">
          <a:xfrm>
            <a:off x="304800" y="5943600"/>
            <a:ext cx="7696200" cy="381000"/>
          </a:xfrm>
          <a:prstGeom prst="roundRect">
            <a:avLst>
              <a:gd name="adj" fmla="val 16667"/>
            </a:avLst>
          </a:prstGeom>
          <a:solidFill>
            <a:srgbClr val="B9CDE5"/>
          </a:solidFill>
          <a:ln>
            <a:noFill/>
          </a:ln>
          <a:effectLst>
            <a:outerShdw blurRad="63500" dist="20000" dir="5400000"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702576" fontAlgn="auto">
              <a:spcBef>
                <a:spcPts val="0"/>
              </a:spcBef>
              <a:spcAft>
                <a:spcPts val="0"/>
              </a:spcAft>
              <a:defRPr/>
            </a:pPr>
            <a:endParaRPr lang="en-US" sz="9300" dirty="0">
              <a:solidFill>
                <a:schemeClr val="dk1"/>
              </a:solidFill>
              <a:latin typeface="+mn-lt"/>
              <a:ea typeface="+mn-ea"/>
              <a:cs typeface="+mn-cs"/>
            </a:endParaRPr>
          </a:p>
        </p:txBody>
      </p:sp>
      <p:sp>
        <p:nvSpPr>
          <p:cNvPr id="5" name="TextBox 4"/>
          <p:cNvSpPr txBox="1"/>
          <p:nvPr userDrawn="1"/>
        </p:nvSpPr>
        <p:spPr>
          <a:xfrm>
            <a:off x="381000" y="5943600"/>
            <a:ext cx="7467600" cy="369332"/>
          </a:xfrm>
          <a:prstGeom prst="rect">
            <a:avLst/>
          </a:prstGeom>
          <a:noFill/>
        </p:spPr>
        <p:txBody>
          <a:bodyPr wrap="square" rtlCol="0">
            <a:spAutoFit/>
          </a:bodyPr>
          <a:lstStyle/>
          <a:p>
            <a:pPr algn="r"/>
            <a:r>
              <a:rPr lang="en-US" b="1" dirty="0" smtClean="0">
                <a:solidFill>
                  <a:srgbClr val="000000"/>
                </a:solidFill>
                <a:latin typeface="Tahoma" pitchFamily="-111" charset="0"/>
              </a:rPr>
              <a:t>CISC673 – Optimizing Compilers			</a:t>
            </a:r>
            <a:fld id="{B6DECC19-0629-E145-9876-F63C05C9F919}" type="slidenum">
              <a:rPr lang="en-US" smtClean="0"/>
              <a:pPr algn="r"/>
              <a:t>‹#›</a:t>
            </a:fld>
            <a:r>
              <a:rPr lang="en-US" smtClean="0"/>
              <a:t>/34</a:t>
            </a:r>
            <a:endParaRPr lang="en-GB" b="1" dirty="0" smtClean="0">
              <a:solidFill>
                <a:srgbClr val="000000"/>
              </a:solidFill>
              <a:latin typeface="Frutiger Linotype" pitchFamily="3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algn="l" defTabSz="457200" rtl="0" eaLnBrk="0" fontAlgn="base" hangingPunct="0">
        <a:lnSpc>
          <a:spcPct val="58000"/>
        </a:lnSpc>
        <a:spcBef>
          <a:spcPct val="0"/>
        </a:spcBef>
        <a:spcAft>
          <a:spcPct val="0"/>
        </a:spcAft>
        <a:buClr>
          <a:srgbClr val="000000"/>
        </a:buClr>
        <a:buSzPct val="45000"/>
        <a:buFont typeface="Wingdings" charset="0"/>
        <a:defRPr sz="4400" b="1" i="1">
          <a:solidFill>
            <a:srgbClr val="E6E6E6"/>
          </a:solidFill>
          <a:latin typeface="+mj-lt"/>
          <a:ea typeface="ＭＳ Ｐゴシック" charset="0"/>
          <a:cs typeface="+mj-cs"/>
        </a:defRPr>
      </a:lvl1pPr>
      <a:lvl2pPr algn="l" defTabSz="457200" rtl="0" eaLnBrk="0" fontAlgn="base" hangingPunct="0">
        <a:lnSpc>
          <a:spcPct val="58000"/>
        </a:lnSpc>
        <a:spcBef>
          <a:spcPct val="0"/>
        </a:spcBef>
        <a:spcAft>
          <a:spcPct val="0"/>
        </a:spcAft>
        <a:buClr>
          <a:srgbClr val="000000"/>
        </a:buClr>
        <a:buSzPct val="45000"/>
        <a:buFont typeface="Wingdings" charset="0"/>
        <a:defRPr sz="4400" b="1" i="1">
          <a:solidFill>
            <a:srgbClr val="E6E6E6"/>
          </a:solidFill>
          <a:latin typeface="Arial" pitchFamily="-111" charset="0"/>
          <a:ea typeface="ＭＳ Ｐゴシック" charset="0"/>
          <a:cs typeface="Lucida Sans Unicode" pitchFamily="-111" charset="-52"/>
        </a:defRPr>
      </a:lvl2pPr>
      <a:lvl3pPr algn="l" defTabSz="457200" rtl="0" eaLnBrk="0" fontAlgn="base" hangingPunct="0">
        <a:lnSpc>
          <a:spcPct val="58000"/>
        </a:lnSpc>
        <a:spcBef>
          <a:spcPct val="0"/>
        </a:spcBef>
        <a:spcAft>
          <a:spcPct val="0"/>
        </a:spcAft>
        <a:buClr>
          <a:srgbClr val="000000"/>
        </a:buClr>
        <a:buSzPct val="45000"/>
        <a:buFont typeface="Wingdings" charset="0"/>
        <a:defRPr sz="4400" b="1" i="1">
          <a:solidFill>
            <a:srgbClr val="E6E6E6"/>
          </a:solidFill>
          <a:latin typeface="Arial" pitchFamily="-111" charset="0"/>
          <a:ea typeface="ＭＳ Ｐゴシック" charset="0"/>
          <a:cs typeface="Lucida Sans Unicode" pitchFamily="-111" charset="-52"/>
        </a:defRPr>
      </a:lvl3pPr>
      <a:lvl4pPr algn="l" defTabSz="457200" rtl="0" eaLnBrk="0" fontAlgn="base" hangingPunct="0">
        <a:lnSpc>
          <a:spcPct val="58000"/>
        </a:lnSpc>
        <a:spcBef>
          <a:spcPct val="0"/>
        </a:spcBef>
        <a:spcAft>
          <a:spcPct val="0"/>
        </a:spcAft>
        <a:buClr>
          <a:srgbClr val="000000"/>
        </a:buClr>
        <a:buSzPct val="45000"/>
        <a:buFont typeface="Wingdings" charset="0"/>
        <a:defRPr sz="4400" b="1" i="1">
          <a:solidFill>
            <a:srgbClr val="E6E6E6"/>
          </a:solidFill>
          <a:latin typeface="Arial" pitchFamily="-111" charset="0"/>
          <a:ea typeface="ＭＳ Ｐゴシック" charset="0"/>
          <a:cs typeface="Lucida Sans Unicode" pitchFamily="-111" charset="-52"/>
        </a:defRPr>
      </a:lvl4pPr>
      <a:lvl5pPr algn="l" defTabSz="457200" rtl="0" eaLnBrk="0" fontAlgn="base" hangingPunct="0">
        <a:lnSpc>
          <a:spcPct val="58000"/>
        </a:lnSpc>
        <a:spcBef>
          <a:spcPct val="0"/>
        </a:spcBef>
        <a:spcAft>
          <a:spcPct val="0"/>
        </a:spcAft>
        <a:buClr>
          <a:srgbClr val="000000"/>
        </a:buClr>
        <a:buSzPct val="45000"/>
        <a:buFont typeface="Wingdings" charset="0"/>
        <a:defRPr sz="4400" b="1" i="1">
          <a:solidFill>
            <a:srgbClr val="E6E6E6"/>
          </a:solidFill>
          <a:latin typeface="Arial" pitchFamily="-111" charset="0"/>
          <a:ea typeface="ＭＳ Ｐゴシック" charset="0"/>
          <a:cs typeface="Lucida Sans Unicode" pitchFamily="-111" charset="-52"/>
        </a:defRPr>
      </a:lvl5pPr>
      <a:lvl6pPr marL="457200" algn="l" defTabSz="457200" rtl="0" fontAlgn="base" hangingPunct="0">
        <a:lnSpc>
          <a:spcPct val="58000"/>
        </a:lnSpc>
        <a:spcBef>
          <a:spcPct val="0"/>
        </a:spcBef>
        <a:spcAft>
          <a:spcPct val="0"/>
        </a:spcAft>
        <a:buClr>
          <a:srgbClr val="000000"/>
        </a:buClr>
        <a:buSzPct val="45000"/>
        <a:buFont typeface="Wingdings" pitchFamily="-111" charset="2"/>
        <a:defRPr sz="4400" b="1" i="1">
          <a:solidFill>
            <a:srgbClr val="E6E6E6"/>
          </a:solidFill>
          <a:latin typeface="Arial" pitchFamily="-111" charset="0"/>
          <a:ea typeface="Lucida Sans Unicode" pitchFamily="-111" charset="-52"/>
          <a:cs typeface="Lucida Sans Unicode" pitchFamily="-111" charset="-52"/>
        </a:defRPr>
      </a:lvl6pPr>
      <a:lvl7pPr marL="914400" algn="l" defTabSz="457200" rtl="0" fontAlgn="base" hangingPunct="0">
        <a:lnSpc>
          <a:spcPct val="58000"/>
        </a:lnSpc>
        <a:spcBef>
          <a:spcPct val="0"/>
        </a:spcBef>
        <a:spcAft>
          <a:spcPct val="0"/>
        </a:spcAft>
        <a:buClr>
          <a:srgbClr val="000000"/>
        </a:buClr>
        <a:buSzPct val="45000"/>
        <a:buFont typeface="Wingdings" pitchFamily="-111" charset="2"/>
        <a:defRPr sz="4400" b="1" i="1">
          <a:solidFill>
            <a:srgbClr val="E6E6E6"/>
          </a:solidFill>
          <a:latin typeface="Arial" pitchFamily="-111" charset="0"/>
          <a:ea typeface="Lucida Sans Unicode" pitchFamily="-111" charset="-52"/>
          <a:cs typeface="Lucida Sans Unicode" pitchFamily="-111" charset="-52"/>
        </a:defRPr>
      </a:lvl7pPr>
      <a:lvl8pPr marL="1371600" algn="l" defTabSz="457200" rtl="0" fontAlgn="base" hangingPunct="0">
        <a:lnSpc>
          <a:spcPct val="58000"/>
        </a:lnSpc>
        <a:spcBef>
          <a:spcPct val="0"/>
        </a:spcBef>
        <a:spcAft>
          <a:spcPct val="0"/>
        </a:spcAft>
        <a:buClr>
          <a:srgbClr val="000000"/>
        </a:buClr>
        <a:buSzPct val="45000"/>
        <a:buFont typeface="Wingdings" pitchFamily="-111" charset="2"/>
        <a:defRPr sz="4400" b="1" i="1">
          <a:solidFill>
            <a:srgbClr val="E6E6E6"/>
          </a:solidFill>
          <a:latin typeface="Arial" pitchFamily="-111" charset="0"/>
          <a:ea typeface="Lucida Sans Unicode" pitchFamily="-111" charset="-52"/>
          <a:cs typeface="Lucida Sans Unicode" pitchFamily="-111" charset="-52"/>
        </a:defRPr>
      </a:lvl8pPr>
      <a:lvl9pPr marL="1828800" algn="l" defTabSz="457200" rtl="0" fontAlgn="base" hangingPunct="0">
        <a:lnSpc>
          <a:spcPct val="58000"/>
        </a:lnSpc>
        <a:spcBef>
          <a:spcPct val="0"/>
        </a:spcBef>
        <a:spcAft>
          <a:spcPct val="0"/>
        </a:spcAft>
        <a:buClr>
          <a:srgbClr val="000000"/>
        </a:buClr>
        <a:buSzPct val="45000"/>
        <a:buFont typeface="Wingdings" pitchFamily="-111" charset="2"/>
        <a:defRPr sz="4400" b="1" i="1">
          <a:solidFill>
            <a:srgbClr val="E6E6E6"/>
          </a:solidFill>
          <a:latin typeface="Arial" pitchFamily="-111" charset="0"/>
          <a:ea typeface="Lucida Sans Unicode" pitchFamily="-111" charset="-52"/>
          <a:cs typeface="Lucida Sans Unicode" pitchFamily="-111" charset="-52"/>
        </a:defRPr>
      </a:lvl9pPr>
    </p:titleStyle>
    <p:bodyStyle>
      <a:lvl1pPr marL="417513" indent="-312738" algn="l" defTabSz="457200" rtl="0" eaLnBrk="0" fontAlgn="base" hangingPunct="0">
        <a:lnSpc>
          <a:spcPct val="58000"/>
        </a:lnSpc>
        <a:spcBef>
          <a:spcPct val="0"/>
        </a:spcBef>
        <a:spcAft>
          <a:spcPts val="1425"/>
        </a:spcAft>
        <a:buClr>
          <a:srgbClr val="000080"/>
        </a:buClr>
        <a:buSzPct val="60000"/>
        <a:buFont typeface="Times" charset="0"/>
        <a:buChar char="•"/>
        <a:defRPr sz="3200">
          <a:solidFill>
            <a:srgbClr val="000000"/>
          </a:solidFill>
          <a:latin typeface="+mn-lt"/>
          <a:ea typeface="ＭＳ Ｐゴシック" charset="0"/>
          <a:cs typeface="+mn-cs"/>
        </a:defRPr>
      </a:lvl1pPr>
      <a:lvl2pPr marL="849313" indent="-282575" algn="l" defTabSz="457200" rtl="0" eaLnBrk="0" fontAlgn="base" hangingPunct="0">
        <a:lnSpc>
          <a:spcPct val="58000"/>
        </a:lnSpc>
        <a:spcBef>
          <a:spcPct val="0"/>
        </a:spcBef>
        <a:spcAft>
          <a:spcPts val="1138"/>
        </a:spcAft>
        <a:buClr>
          <a:srgbClr val="000080"/>
        </a:buClr>
        <a:buSzPct val="60000"/>
        <a:buFont typeface="Times" charset="0"/>
        <a:buChar char="•"/>
        <a:defRPr sz="2800">
          <a:solidFill>
            <a:srgbClr val="000000"/>
          </a:solidFill>
          <a:latin typeface="+mn-lt"/>
          <a:ea typeface="+mn-ea"/>
          <a:cs typeface="+mn-cs"/>
        </a:defRPr>
      </a:lvl2pPr>
      <a:lvl3pPr marL="1281113" indent="-212725" algn="l" defTabSz="457200" rtl="0" eaLnBrk="0" fontAlgn="base" hangingPunct="0">
        <a:lnSpc>
          <a:spcPct val="58000"/>
        </a:lnSpc>
        <a:spcBef>
          <a:spcPct val="0"/>
        </a:spcBef>
        <a:spcAft>
          <a:spcPts val="850"/>
        </a:spcAft>
        <a:buClr>
          <a:srgbClr val="000080"/>
        </a:buClr>
        <a:buSzPct val="60000"/>
        <a:buFont typeface="Times" charset="0"/>
        <a:buChar char="•"/>
        <a:defRPr sz="2400">
          <a:solidFill>
            <a:srgbClr val="000000"/>
          </a:solidFill>
          <a:latin typeface="+mn-lt"/>
          <a:ea typeface="+mn-ea"/>
          <a:cs typeface="+mn-cs"/>
        </a:defRPr>
      </a:lvl3pPr>
      <a:lvl4pPr marL="1712913" indent="-201613" algn="l" defTabSz="457200" rtl="0" eaLnBrk="0" fontAlgn="base" hangingPunct="0">
        <a:lnSpc>
          <a:spcPct val="58000"/>
        </a:lnSpc>
        <a:spcBef>
          <a:spcPct val="0"/>
        </a:spcBef>
        <a:spcAft>
          <a:spcPts val="575"/>
        </a:spcAft>
        <a:buClr>
          <a:srgbClr val="000080"/>
        </a:buClr>
        <a:buSzPct val="60000"/>
        <a:buFont typeface="Times" charset="0"/>
        <a:buChar char="•"/>
        <a:defRPr sz="2000">
          <a:solidFill>
            <a:srgbClr val="000000"/>
          </a:solidFill>
          <a:latin typeface="+mn-lt"/>
          <a:ea typeface="+mn-ea"/>
          <a:cs typeface="+mn-cs"/>
        </a:defRPr>
      </a:lvl4pPr>
      <a:lvl5pPr marL="2144713" indent="-203200" algn="l" defTabSz="457200" rtl="0" eaLnBrk="0" fontAlgn="base" hangingPunct="0">
        <a:lnSpc>
          <a:spcPct val="58000"/>
        </a:lnSpc>
        <a:spcBef>
          <a:spcPct val="0"/>
        </a:spcBef>
        <a:spcAft>
          <a:spcPts val="288"/>
        </a:spcAft>
        <a:buClr>
          <a:srgbClr val="000080"/>
        </a:buClr>
        <a:buSzPct val="60000"/>
        <a:buFont typeface="Times" charset="0"/>
        <a:buChar char="•"/>
        <a:defRPr sz="2000">
          <a:solidFill>
            <a:srgbClr val="000000"/>
          </a:solidFill>
          <a:latin typeface="+mn-lt"/>
          <a:ea typeface="+mn-ea"/>
          <a:cs typeface="+mn-cs"/>
        </a:defRPr>
      </a:lvl5pPr>
      <a:lvl6pPr marL="2601913" indent="-203200" algn="l" defTabSz="457200" rtl="0" fontAlgn="base" hangingPunct="0">
        <a:lnSpc>
          <a:spcPct val="58000"/>
        </a:lnSpc>
        <a:spcBef>
          <a:spcPct val="0"/>
        </a:spcBef>
        <a:spcAft>
          <a:spcPts val="288"/>
        </a:spcAft>
        <a:buClr>
          <a:srgbClr val="000080"/>
        </a:buClr>
        <a:buSzPct val="60000"/>
        <a:buFont typeface="Times" pitchFamily="-111" charset="0"/>
        <a:buChar char="•"/>
        <a:defRPr sz="2000">
          <a:solidFill>
            <a:srgbClr val="000000"/>
          </a:solidFill>
          <a:latin typeface="+mn-lt"/>
          <a:ea typeface="+mn-ea"/>
          <a:cs typeface="+mn-cs"/>
        </a:defRPr>
      </a:lvl6pPr>
      <a:lvl7pPr marL="3059113" indent="-203200" algn="l" defTabSz="457200" rtl="0" fontAlgn="base" hangingPunct="0">
        <a:lnSpc>
          <a:spcPct val="58000"/>
        </a:lnSpc>
        <a:spcBef>
          <a:spcPct val="0"/>
        </a:spcBef>
        <a:spcAft>
          <a:spcPts val="288"/>
        </a:spcAft>
        <a:buClr>
          <a:srgbClr val="000080"/>
        </a:buClr>
        <a:buSzPct val="60000"/>
        <a:buFont typeface="Times" pitchFamily="-111" charset="0"/>
        <a:buChar char="•"/>
        <a:defRPr sz="2000">
          <a:solidFill>
            <a:srgbClr val="000000"/>
          </a:solidFill>
          <a:latin typeface="+mn-lt"/>
          <a:ea typeface="+mn-ea"/>
          <a:cs typeface="+mn-cs"/>
        </a:defRPr>
      </a:lvl7pPr>
      <a:lvl8pPr marL="3516313" indent="-203200" algn="l" defTabSz="457200" rtl="0" fontAlgn="base" hangingPunct="0">
        <a:lnSpc>
          <a:spcPct val="58000"/>
        </a:lnSpc>
        <a:spcBef>
          <a:spcPct val="0"/>
        </a:spcBef>
        <a:spcAft>
          <a:spcPts val="288"/>
        </a:spcAft>
        <a:buClr>
          <a:srgbClr val="000080"/>
        </a:buClr>
        <a:buSzPct val="60000"/>
        <a:buFont typeface="Times" pitchFamily="-111" charset="0"/>
        <a:buChar char="•"/>
        <a:defRPr sz="2000">
          <a:solidFill>
            <a:srgbClr val="000000"/>
          </a:solidFill>
          <a:latin typeface="+mn-lt"/>
          <a:ea typeface="+mn-ea"/>
          <a:cs typeface="+mn-cs"/>
        </a:defRPr>
      </a:lvl8pPr>
      <a:lvl9pPr marL="3973513" indent="-203200" algn="l" defTabSz="457200" rtl="0" fontAlgn="base" hangingPunct="0">
        <a:lnSpc>
          <a:spcPct val="58000"/>
        </a:lnSpc>
        <a:spcBef>
          <a:spcPct val="0"/>
        </a:spcBef>
        <a:spcAft>
          <a:spcPts val="288"/>
        </a:spcAft>
        <a:buClr>
          <a:srgbClr val="000080"/>
        </a:buClr>
        <a:buSzPct val="60000"/>
        <a:buFont typeface="Times" pitchFamily="-111"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bin"/><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www.cis.udel.edu/~skulkarn/ta.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subTitle"/>
          </p:nvPr>
        </p:nvSpPr>
        <p:spPr>
          <a:xfrm>
            <a:off x="0" y="3776663"/>
            <a:ext cx="8229600" cy="2700337"/>
          </a:xfrm>
        </p:spPr>
        <p:txBody>
          <a:bodyPr lIns="83520" tIns="41760" rIns="83520" bIns="41760" anchor="t"/>
          <a:lstStyle/>
          <a:p>
            <a:pPr lvl="1" algn="ctr" eaLnBrk="1" hangingPunct="1">
              <a:lnSpc>
                <a:spcPct val="87000"/>
              </a:lnSpc>
              <a:spcBef>
                <a:spcPts val="800"/>
              </a:spcBef>
              <a:buClr>
                <a:srgbClr val="FF0000"/>
              </a:buClr>
              <a:buSzPct val="5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0" i="0" dirty="0">
                <a:solidFill>
                  <a:schemeClr val="tx1"/>
                </a:solidFill>
                <a:latin typeface="Helvetica" charset="0"/>
                <a:ea typeface="Lucida Sans Unicode" charset="0"/>
                <a:cs typeface="Lucida Sans Unicode" charset="0"/>
              </a:rPr>
              <a:t>Presented by: Sameer Kulkarni</a:t>
            </a:r>
            <a:endParaRPr lang="en-GB" sz="3200" b="0" i="0" dirty="0">
              <a:solidFill>
                <a:srgbClr val="000000"/>
              </a:solidFill>
              <a:latin typeface="Helvetica" charset="0"/>
              <a:ea typeface="Lucida Sans Unicode" charset="0"/>
              <a:cs typeface="Lucida Sans Unicode" charset="0"/>
            </a:endParaRPr>
          </a:p>
          <a:p>
            <a:pPr lvl="1" algn="ctr" eaLnBrk="1" hangingPunct="1">
              <a:lnSpc>
                <a:spcPct val="93000"/>
              </a:lnSpc>
              <a:spcBef>
                <a:spcPts val="800"/>
              </a:spcBef>
              <a:buClr>
                <a:srgbClr val="FF0000"/>
              </a:buClr>
              <a:buSzPct val="5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err="1">
                <a:solidFill>
                  <a:schemeClr val="tx1"/>
                </a:solidFill>
                <a:latin typeface="Helvetica" charset="0"/>
                <a:ea typeface="Lucida Sans Unicode" charset="0"/>
                <a:cs typeface="Lucida Sans Unicode" charset="0"/>
              </a:rPr>
              <a:t>Dept</a:t>
            </a:r>
            <a:r>
              <a:rPr lang="en-GB" sz="1800" dirty="0">
                <a:solidFill>
                  <a:schemeClr val="tx1"/>
                </a:solidFill>
                <a:latin typeface="Helvetica" charset="0"/>
                <a:ea typeface="Lucida Sans Unicode" charset="0"/>
                <a:cs typeface="Lucida Sans Unicode" charset="0"/>
              </a:rPr>
              <a:t> of Computer &amp; Information Sciences</a:t>
            </a:r>
            <a:endParaRPr lang="en-GB" sz="1800" b="0" dirty="0">
              <a:solidFill>
                <a:schemeClr val="tx1"/>
              </a:solidFill>
              <a:latin typeface="Helvetica" charset="0"/>
              <a:ea typeface="Lucida Sans Unicode" charset="0"/>
              <a:cs typeface="Lucida Sans Unicode" charset="0"/>
            </a:endParaRPr>
          </a:p>
          <a:p>
            <a:pPr lvl="1" algn="ctr" eaLnBrk="1" hangingPunct="1">
              <a:lnSpc>
                <a:spcPct val="93000"/>
              </a:lnSpc>
              <a:spcBef>
                <a:spcPts val="625"/>
              </a:spcBef>
              <a:buClr>
                <a:srgbClr val="FF0000"/>
              </a:buClr>
              <a:buSzPct val="5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dirty="0">
                <a:solidFill>
                  <a:schemeClr val="tx1"/>
                </a:solidFill>
                <a:latin typeface="Helvetica" charset="0"/>
                <a:ea typeface="Lucida Sans Unicode" charset="0"/>
                <a:cs typeface="Lucida Sans Unicode" charset="0"/>
              </a:rPr>
              <a:t>University of Delaware</a:t>
            </a:r>
            <a:endParaRPr lang="en-GB" sz="2600" b="0" dirty="0">
              <a:solidFill>
                <a:schemeClr val="bg2"/>
              </a:solidFill>
              <a:latin typeface="Helvetica" charset="0"/>
              <a:ea typeface="Lucida Sans Unicode" charset="0"/>
              <a:cs typeface="Lucida Sans Unicode" charset="0"/>
            </a:endParaRPr>
          </a:p>
          <a:p>
            <a:pPr lvl="1" algn="ctr" eaLnBrk="1" hangingPunct="1">
              <a:lnSpc>
                <a:spcPct val="93000"/>
              </a:lnSpc>
              <a:spcBef>
                <a:spcPts val="625"/>
              </a:spcBef>
              <a:buClr>
                <a:srgbClr val="FF0000"/>
              </a:buClr>
              <a:buSzPct val="5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600" b="0" dirty="0">
              <a:solidFill>
                <a:schemeClr val="bg2"/>
              </a:solidFill>
              <a:latin typeface="Helvetica" charset="0"/>
              <a:ea typeface="Lucida Sans Unicode" charset="0"/>
              <a:cs typeface="Lucida Sans Unicode" charset="0"/>
            </a:endParaRPr>
          </a:p>
        </p:txBody>
      </p:sp>
      <p:sp>
        <p:nvSpPr>
          <p:cNvPr id="4099" name="Text Box 2"/>
          <p:cNvSpPr txBox="1">
            <a:spLocks noChangeArrowheads="1"/>
          </p:cNvSpPr>
          <p:nvPr/>
        </p:nvSpPr>
        <p:spPr bwMode="auto">
          <a:xfrm>
            <a:off x="0" y="154463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gn="ctr" eaLnBrk="0" hangingPunct="0">
              <a:lnSpc>
                <a:spcPct val="70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charset="0"/>
                <a:ea typeface="Lucida Sans Unicode" charset="0"/>
                <a:cs typeface="Lucida Sans Unicode" charset="0"/>
              </a:defRPr>
            </a:lvl9pPr>
          </a:lstStyle>
          <a:p>
            <a:pPr>
              <a:lnSpc>
                <a:spcPct val="87000"/>
              </a:lnSpc>
            </a:pPr>
            <a:r>
              <a:rPr lang="en-GB" sz="3200" b="1">
                <a:solidFill>
                  <a:srgbClr val="666699"/>
                </a:solidFill>
                <a:latin typeface="Helvetica" charset="0"/>
                <a:cs typeface="Times New Roman" charset="0"/>
              </a:rPr>
              <a:t>Phase Ordering</a:t>
            </a:r>
          </a:p>
        </p:txBody>
      </p:sp>
      <p:sp>
        <p:nvSpPr>
          <p:cNvPr id="4100" name="Rectangle 8"/>
          <p:cNvSpPr>
            <a:spLocks noChangeArrowheads="1"/>
          </p:cNvSpPr>
          <p:nvPr/>
        </p:nvSpPr>
        <p:spPr bwMode="auto">
          <a:xfrm>
            <a:off x="6157913" y="5751513"/>
            <a:ext cx="1841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70000"/>
              </a:lnSpc>
              <a:buClr>
                <a:srgbClr val="000000"/>
              </a:buClr>
              <a:buSzPct val="100000"/>
              <a:buFont typeface="Times New Roman" charset="0"/>
              <a:buNone/>
            </a:pPr>
            <a:endParaRPr lang="en-US" sz="2400">
              <a:latin typeface="Times New Roman"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Whimsical??</a:t>
            </a:r>
          </a:p>
        </p:txBody>
      </p:sp>
      <p:sp>
        <p:nvSpPr>
          <p:cNvPr id="13315" name="Rectangle 4"/>
          <p:cNvSpPr>
            <a:spLocks noChangeArrowheads="1"/>
          </p:cNvSpPr>
          <p:nvPr/>
        </p:nvSpPr>
        <p:spPr bwMode="auto">
          <a:xfrm>
            <a:off x="563563" y="1489075"/>
            <a:ext cx="69040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Opt X would like to go before Opt Y, but not always.</a:t>
            </a:r>
            <a:br>
              <a:rPr lang="en-GB" sz="2400">
                <a:solidFill>
                  <a:srgbClr val="000000"/>
                </a:solidFill>
                <a:latin typeface="Arial" charset="0"/>
                <a:cs typeface="Lucida Sans Unicode" charset="0"/>
              </a:rPr>
            </a:br>
            <a:endParaRPr lang="en-GB" sz="2400">
              <a:solidFill>
                <a:srgbClr val="000000"/>
              </a:solidFill>
              <a:latin typeface="Arial" charset="0"/>
              <a:cs typeface="Lucida Sans Unicode" charset="0"/>
            </a:endParaRPr>
          </a:p>
        </p:txBody>
      </p:sp>
      <p:graphicFrame>
        <p:nvGraphicFramePr>
          <p:cNvPr id="5" name="Chart 4"/>
          <p:cNvGraphicFramePr/>
          <p:nvPr/>
        </p:nvGraphicFramePr>
        <p:xfrm>
          <a:off x="990600" y="2133600"/>
          <a:ext cx="5972175" cy="3476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Ideal Solution?</a:t>
            </a:r>
          </a:p>
        </p:txBody>
      </p:sp>
      <p:sp>
        <p:nvSpPr>
          <p:cNvPr id="14339" name="Rectangle 4"/>
          <p:cNvSpPr>
            <a:spLocks noChangeArrowheads="1"/>
          </p:cNvSpPr>
          <p:nvPr/>
        </p:nvSpPr>
        <p:spPr bwMode="auto">
          <a:xfrm>
            <a:off x="563563" y="1489075"/>
            <a:ext cx="69040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spcAft>
                <a:spcPts val="1425"/>
              </a:spcAft>
              <a:buClr>
                <a:srgbClr val="000080"/>
              </a:buClr>
              <a:buSzPct val="6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rPr>
              <a:t>Oracle </a:t>
            </a:r>
            <a:r>
              <a:rPr lang="en-GB" sz="2400" i="1">
                <a:solidFill>
                  <a:srgbClr val="000000"/>
                </a:solidFill>
                <a:latin typeface="Arial" charset="0"/>
                <a:cs typeface="Lucida Sans Unicode" charset="0"/>
                <a:sym typeface="Wingdings" charset="0"/>
              </a:rPr>
              <a:t> Perfect sequence at the very start</a:t>
            </a:r>
          </a:p>
          <a:p>
            <a:pPr marL="417513" indent="-312738" hangingPunct="0">
              <a:spcAft>
                <a:spcPts val="1425"/>
              </a:spcAft>
              <a:buClr>
                <a:srgbClr val="000080"/>
              </a:buClr>
              <a:buSzPct val="6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sym typeface="Wingdings" charset="0"/>
              </a:rPr>
              <a:t>Wise Man Solution  Given the present code predict the best optimization solution</a:t>
            </a:r>
            <a:endParaRPr lang="en-GB" sz="2400" i="1">
              <a:solidFill>
                <a:srgbClr val="000000"/>
              </a:solidFill>
              <a:latin typeface="Arial" charset="0"/>
              <a:cs typeface="Lucida Sans Unicode" charset="0"/>
            </a:endParaRPr>
          </a:p>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i="1">
              <a:solidFill>
                <a:srgbClr val="000000"/>
              </a:solidFill>
              <a:latin typeface="Arial"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Wise Man</a:t>
            </a:r>
          </a:p>
        </p:txBody>
      </p:sp>
      <p:sp>
        <p:nvSpPr>
          <p:cNvPr id="15363" name="Rectangle 4"/>
          <p:cNvSpPr>
            <a:spLocks noChangeArrowheads="1"/>
          </p:cNvSpPr>
          <p:nvPr/>
        </p:nvSpPr>
        <p:spPr bwMode="auto">
          <a:xfrm>
            <a:off x="563563" y="1489075"/>
            <a:ext cx="217963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i="1">
              <a:solidFill>
                <a:srgbClr val="000000"/>
              </a:solidFill>
              <a:latin typeface="Arial" charset="0"/>
              <a:cs typeface="Lucida Sans Unicode" charset="0"/>
            </a:endParaRPr>
          </a:p>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i="1">
              <a:solidFill>
                <a:srgbClr val="000000"/>
              </a:solidFill>
              <a:latin typeface="Arial" charset="0"/>
              <a:cs typeface="Lucida Sans Unicode" charset="0"/>
            </a:endParaRPr>
          </a:p>
        </p:txBody>
      </p:sp>
      <p:sp>
        <p:nvSpPr>
          <p:cNvPr id="4" name="TextBox 3"/>
          <p:cNvSpPr txBox="1">
            <a:spLocks noChangeArrowheads="1"/>
          </p:cNvSpPr>
          <p:nvPr/>
        </p:nvSpPr>
        <p:spPr bwMode="auto">
          <a:xfrm>
            <a:off x="3048000" y="2590800"/>
            <a:ext cx="1766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r>
              <a:rPr lang="en-US" sz="8000">
                <a:solidFill>
                  <a:schemeClr val="tx1"/>
                </a:solidFill>
              </a:rPr>
              <a:t>?</a:t>
            </a:r>
          </a:p>
        </p:txBody>
      </p:sp>
      <p:sp>
        <p:nvSpPr>
          <p:cNvPr id="5" name="TextBox 4"/>
          <p:cNvSpPr txBox="1">
            <a:spLocks noChangeArrowheads="1"/>
          </p:cNvSpPr>
          <p:nvPr/>
        </p:nvSpPr>
        <p:spPr bwMode="auto">
          <a:xfrm>
            <a:off x="838200" y="1676400"/>
            <a:ext cx="26670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pPr algn="l">
              <a:lnSpc>
                <a:spcPct val="200000"/>
              </a:lnSpc>
              <a:buFont typeface="Arial" charset="0"/>
              <a:buChar char="•"/>
            </a:pPr>
            <a:r>
              <a:rPr lang="en-US">
                <a:solidFill>
                  <a:schemeClr val="tx1"/>
                </a:solidFill>
              </a:rPr>
              <a:t> Understand Compilers</a:t>
            </a:r>
          </a:p>
          <a:p>
            <a:pPr algn="l">
              <a:lnSpc>
                <a:spcPct val="200000"/>
              </a:lnSpc>
              <a:buFont typeface="Arial" charset="0"/>
              <a:buChar char="•"/>
            </a:pPr>
            <a:r>
              <a:rPr lang="en-US">
                <a:solidFill>
                  <a:schemeClr val="tx1"/>
                </a:solidFill>
              </a:rPr>
              <a:t> Optimizations</a:t>
            </a:r>
          </a:p>
          <a:p>
            <a:pPr algn="l">
              <a:lnSpc>
                <a:spcPct val="200000"/>
              </a:lnSpc>
              <a:buFont typeface="Arial" charset="0"/>
              <a:buChar char="•"/>
            </a:pPr>
            <a:r>
              <a:rPr lang="en-US">
                <a:solidFill>
                  <a:schemeClr val="tx1"/>
                </a:solidFill>
              </a:rPr>
              <a:t> Source Code</a:t>
            </a:r>
          </a:p>
          <a:p>
            <a:pPr algn="l">
              <a:buFont typeface="Arial" charset="0"/>
              <a:buChar char="•"/>
            </a:pPr>
            <a:endParaRPr lang="en-US">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atin typeface="Arial" charset="0"/>
                <a:cs typeface="Lucida Sans Unicode" charset="0"/>
              </a:rPr>
              <a:t>Possible Solutions</a:t>
            </a:r>
          </a:p>
        </p:txBody>
      </p:sp>
      <p:sp>
        <p:nvSpPr>
          <p:cNvPr id="16387"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Pruning the search space</a:t>
            </a:r>
          </a:p>
          <a:p>
            <a:pPr>
              <a:lnSpc>
                <a:spcPct val="100000"/>
              </a:lnSpc>
              <a:spcAft>
                <a:spcPts val="1400"/>
              </a:spcAft>
            </a:pPr>
            <a:r>
              <a:rPr lang="en-US">
                <a:latin typeface="Arial" charset="0"/>
                <a:cs typeface="Lucida Sans Unicode" charset="0"/>
              </a:rPr>
              <a:t>Genetic Algorithms</a:t>
            </a:r>
          </a:p>
          <a:p>
            <a:pPr>
              <a:lnSpc>
                <a:spcPct val="100000"/>
              </a:lnSpc>
              <a:spcAft>
                <a:spcPts val="1400"/>
              </a:spcAft>
            </a:pPr>
            <a:r>
              <a:rPr lang="en-US">
                <a:latin typeface="Arial" charset="0"/>
                <a:cs typeface="Lucida Sans Unicode" charset="0"/>
              </a:rPr>
              <a:t>Estimating running times</a:t>
            </a:r>
          </a:p>
          <a:p>
            <a:pPr>
              <a:lnSpc>
                <a:spcPct val="100000"/>
              </a:lnSpc>
              <a:spcAft>
                <a:spcPts val="1400"/>
              </a:spcAft>
            </a:pPr>
            <a:r>
              <a:rPr lang="en-US">
                <a:latin typeface="Arial" charset="0"/>
                <a:cs typeface="Lucida Sans Unicode" charset="0"/>
              </a:rPr>
              <a:t>Precompiled choices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28675" y="-23813"/>
            <a:ext cx="7705725" cy="1166813"/>
          </a:xfrm>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Pruning Search space</a:t>
            </a:r>
          </a:p>
        </p:txBody>
      </p:sp>
      <p:sp>
        <p:nvSpPr>
          <p:cNvPr id="17411" name="Rectangle 3"/>
          <p:cNvSpPr>
            <a:spLocks noGrp="1" noChangeArrowheads="1"/>
          </p:cNvSpPr>
          <p:nvPr>
            <p:ph type="body" idx="1"/>
          </p:nvPr>
        </p:nvSpPr>
        <p:spPr>
          <a:xfrm>
            <a:off x="457200" y="1371600"/>
            <a:ext cx="4313238" cy="4225925"/>
          </a:xfrm>
        </p:spPr>
        <p:txBody>
          <a:bodyPr/>
          <a:lstStyle/>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6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p:txBody>
      </p:sp>
      <p:sp>
        <p:nvSpPr>
          <p:cNvPr id="17412" name="Rectangle 4"/>
          <p:cNvSpPr>
            <a:spLocks noChangeArrowheads="1"/>
          </p:cNvSpPr>
          <p:nvPr/>
        </p:nvSpPr>
        <p:spPr bwMode="auto">
          <a:xfrm>
            <a:off x="563563" y="1489075"/>
            <a:ext cx="74374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endParaRP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endParaRP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72390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533400" y="4495800"/>
            <a:ext cx="7239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pPr>
              <a:spcBef>
                <a:spcPct val="50000"/>
              </a:spcBef>
            </a:pPr>
            <a:endParaRPr lang="en-US"/>
          </a:p>
        </p:txBody>
      </p:sp>
      <p:sp>
        <p:nvSpPr>
          <p:cNvPr id="17415" name="Text Box 7"/>
          <p:cNvSpPr txBox="1">
            <a:spLocks noChangeArrowheads="1"/>
          </p:cNvSpPr>
          <p:nvPr/>
        </p:nvSpPr>
        <p:spPr bwMode="auto">
          <a:xfrm>
            <a:off x="292100" y="4267200"/>
            <a:ext cx="7937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r>
              <a:rPr lang="en-GB" sz="1400">
                <a:solidFill>
                  <a:srgbClr val="000000"/>
                </a:solidFill>
              </a:rPr>
              <a:t>Fast and Efficient Searches for Effective Optimization Phase Sequences, Kulkarni et al. TACO 2005 </a:t>
            </a:r>
            <a:endParaRPr lang="en-US" sz="14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8675" y="-23813"/>
            <a:ext cx="7705725" cy="1166813"/>
          </a:xfrm>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a:latin typeface="Arial" charset="0"/>
                <a:cs typeface="Lucida Sans Unicode" charset="0"/>
                <a:sym typeface="Wingdings" charset="0"/>
              </a:rPr>
              <a:t>Optimization Profiling</a:t>
            </a:r>
          </a:p>
        </p:txBody>
      </p:sp>
      <p:sp>
        <p:nvSpPr>
          <p:cNvPr id="18435" name="Rectangle 3"/>
          <p:cNvSpPr>
            <a:spLocks noGrp="1" noChangeArrowheads="1"/>
          </p:cNvSpPr>
          <p:nvPr>
            <p:ph type="body" idx="1"/>
          </p:nvPr>
        </p:nvSpPr>
        <p:spPr>
          <a:xfrm>
            <a:off x="457200" y="1371600"/>
            <a:ext cx="4313238" cy="4225925"/>
          </a:xfrm>
        </p:spPr>
        <p:txBody>
          <a:bodyPr/>
          <a:lstStyle/>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6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p:txBody>
      </p:sp>
      <p:sp>
        <p:nvSpPr>
          <p:cNvPr id="190468" name="Rectangle 4"/>
          <p:cNvSpPr>
            <a:spLocks noChangeArrowheads="1"/>
          </p:cNvSpPr>
          <p:nvPr/>
        </p:nvSpPr>
        <p:spPr bwMode="auto">
          <a:xfrm>
            <a:off x="563563" y="1489075"/>
            <a:ext cx="74374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000000"/>
              </a:solidFill>
              <a:latin typeface="Arial" charset="0"/>
              <a:cs typeface="Lucida Sans Unicode" charset="0"/>
            </a:endParaRP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6248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8"/>
          <p:cNvSpPr txBox="1">
            <a:spLocks noChangeArrowheads="1"/>
          </p:cNvSpPr>
          <p:nvPr/>
        </p:nvSpPr>
        <p:spPr bwMode="auto">
          <a:xfrm>
            <a:off x="292100" y="5105400"/>
            <a:ext cx="7937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r>
              <a:rPr lang="en-GB" sz="1400">
                <a:solidFill>
                  <a:srgbClr val="000000"/>
                </a:solidFill>
              </a:rPr>
              <a:t>Fast and Efficient Searches for Effective Optimization Phase Sequences, Kulkarni et al. TACO 2005 </a:t>
            </a:r>
            <a:endParaRPr lang="en-US" sz="1400">
              <a:solidFill>
                <a:srgbClr val="000000"/>
              </a:solidFill>
            </a:endParaRPr>
          </a:p>
          <a:p>
            <a:endParaRPr lang="en-US" sz="14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nodePh="1">
                                  <p:stCondLst>
                                    <p:cond delay="0"/>
                                  </p:stCondLst>
                                  <p:endCondLst>
                                    <p:cond evt="begin" delay="0">
                                      <p:tn val="5"/>
                                    </p:cond>
                                  </p:endCondLst>
                                  <p:childTnLst>
                                    <p:set>
                                      <p:cBhvr>
                                        <p:cTn id="6" dur="1" fill="hold">
                                          <p:stCondLst>
                                            <p:cond delay="0"/>
                                          </p:stCondLst>
                                        </p:cTn>
                                        <p:tgtEl>
                                          <p:spTgt spid="190468">
                                            <p:txEl>
                                              <p:pRg st="0" end="0"/>
                                            </p:txEl>
                                          </p:spTgt>
                                        </p:tgtEl>
                                        <p:attrNameLst>
                                          <p:attrName>style.visibility</p:attrName>
                                        </p:attrNameLst>
                                      </p:cBhvr>
                                      <p:to>
                                        <p:strVal val="visible"/>
                                      </p:to>
                                    </p:set>
                                    <p:anim calcmode="lin" valueType="num">
                                      <p:cBhvr additive="base">
                                        <p:cTn id="7" dur="500" fill="hold"/>
                                        <p:tgtEl>
                                          <p:spTgt spid="1904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8675" y="-23813"/>
            <a:ext cx="7705725" cy="1166813"/>
          </a:xfrm>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a:latin typeface="Arial" charset="0"/>
                <a:cs typeface="Lucida Sans Unicode" charset="0"/>
                <a:sym typeface="Wingdings" charset="0"/>
              </a:rPr>
              <a:t>Genetic Algorithms</a:t>
            </a:r>
          </a:p>
        </p:txBody>
      </p:sp>
      <p:sp>
        <p:nvSpPr>
          <p:cNvPr id="19459" name="Rectangle 3"/>
          <p:cNvSpPr>
            <a:spLocks noGrp="1" noChangeArrowheads="1"/>
          </p:cNvSpPr>
          <p:nvPr>
            <p:ph type="body" idx="1"/>
          </p:nvPr>
        </p:nvSpPr>
        <p:spPr>
          <a:xfrm>
            <a:off x="457200" y="1371600"/>
            <a:ext cx="4313238" cy="4225925"/>
          </a:xfrm>
        </p:spPr>
        <p:txBody>
          <a:bodyPr/>
          <a:lstStyle/>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6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p:txBody>
      </p:sp>
      <p:sp>
        <p:nvSpPr>
          <p:cNvPr id="192516" name="Rectangle 4"/>
          <p:cNvSpPr>
            <a:spLocks noChangeArrowheads="1"/>
          </p:cNvSpPr>
          <p:nvPr/>
        </p:nvSpPr>
        <p:spPr bwMode="auto">
          <a:xfrm>
            <a:off x="563563" y="1489075"/>
            <a:ext cx="74374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000000"/>
              </a:solidFill>
              <a:latin typeface="Arial" charset="0"/>
              <a:cs typeface="Lucida Sans Unicode" charset="0"/>
              <a:sym typeface="Wingdings"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p:cNvSpPr txBox="1">
            <a:spLocks noChangeArrowheads="1"/>
          </p:cNvSpPr>
          <p:nvPr/>
        </p:nvSpPr>
        <p:spPr bwMode="auto">
          <a:xfrm>
            <a:off x="427038" y="4672013"/>
            <a:ext cx="75739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ct val="70000"/>
              </a:lnSpc>
              <a:buClr>
                <a:srgbClr val="000000"/>
              </a:buClr>
              <a:buSzPct val="100000"/>
              <a:buFont typeface="Times New Roman" charset="0"/>
              <a:defRPr>
                <a:solidFill>
                  <a:schemeClr val="bg1"/>
                </a:solidFill>
                <a:latin typeface="Tahoma" charset="0"/>
                <a:ea typeface="ＭＳ Ｐゴシック" charset="0"/>
                <a:cs typeface="Lucida Sans Unicode" charset="0"/>
              </a:defRPr>
            </a:lvl1pPr>
            <a:lvl2pPr marL="742950" indent="-28575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2pPr>
            <a:lvl3pPr marL="11430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3pPr>
            <a:lvl4pPr marL="16002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4pPr>
            <a:lvl5pPr marL="2057400" indent="-228600" algn="ctr" eaLnBrk="0" hangingPunct="0">
              <a:lnSpc>
                <a:spcPct val="70000"/>
              </a:lnSpc>
              <a:buClr>
                <a:srgbClr val="000000"/>
              </a:buClr>
              <a:buSzPct val="100000"/>
              <a:buFont typeface="Times New Roman" charset="0"/>
              <a:defRPr>
                <a:solidFill>
                  <a:schemeClr val="bg1"/>
                </a:solidFill>
                <a:latin typeface="Tahoma" charset="0"/>
                <a:ea typeface="Lucida Sans Unicode" charset="0"/>
                <a:cs typeface="Lucida Sans Unicode" charset="0"/>
              </a:defRPr>
            </a:lvl5pPr>
            <a:lvl6pPr marL="25146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6pPr>
            <a:lvl7pPr marL="29718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7pPr>
            <a:lvl8pPr marL="34290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8pPr>
            <a:lvl9pPr marL="3886200" indent="-228600" algn="ctr" eaLnBrk="0" fontAlgn="base" hangingPunct="0">
              <a:lnSpc>
                <a:spcPct val="70000"/>
              </a:lnSpc>
              <a:spcBef>
                <a:spcPct val="0"/>
              </a:spcBef>
              <a:spcAft>
                <a:spcPct val="0"/>
              </a:spcAft>
              <a:buClr>
                <a:srgbClr val="000000"/>
              </a:buClr>
              <a:buSzPct val="100000"/>
              <a:buFont typeface="Times New Roman" charset="0"/>
              <a:defRPr>
                <a:solidFill>
                  <a:schemeClr val="bg1"/>
                </a:solidFill>
                <a:latin typeface="Tahoma" charset="0"/>
                <a:ea typeface="Lucida Sans Unicode" charset="0"/>
                <a:cs typeface="Lucida Sans Unicode" charset="0"/>
              </a:defRPr>
            </a:lvl9pPr>
          </a:lstStyle>
          <a:p>
            <a:r>
              <a:rPr lang="en-US" sz="1600">
                <a:solidFill>
                  <a:schemeClr val="tx1"/>
                </a:solidFill>
              </a:rPr>
              <a:t>Fast Searches for Effective Optimization Phase Sequences, Kulkarni et al. PLDI ‘04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nodePh="1">
                                  <p:stCondLst>
                                    <p:cond delay="0"/>
                                  </p:stCondLst>
                                  <p:endCondLst>
                                    <p:cond evt="begin" delay="0">
                                      <p:tn val="5"/>
                                    </p:cond>
                                  </p:endCondLst>
                                  <p:childTnLst>
                                    <p:set>
                                      <p:cBhvr>
                                        <p:cTn id="6" dur="1" fill="hold">
                                          <p:stCondLst>
                                            <p:cond delay="0"/>
                                          </p:stCondLst>
                                        </p:cTn>
                                        <p:tgtEl>
                                          <p:spTgt spid="192516">
                                            <p:txEl>
                                              <p:pRg st="0" end="0"/>
                                            </p:txEl>
                                          </p:spTgt>
                                        </p:tgtEl>
                                        <p:attrNameLst>
                                          <p:attrName>style.visibility</p:attrName>
                                        </p:attrNameLst>
                                      </p:cBhvr>
                                      <p:to>
                                        <p:strVal val="visible"/>
                                      </p:to>
                                    </p:set>
                                    <p:anim calcmode="lin" valueType="num">
                                      <p:cBhvr additive="base">
                                        <p:cTn id="7" dur="500" fill="hold"/>
                                        <p:tgtEl>
                                          <p:spTgt spid="1925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8675" y="-23813"/>
            <a:ext cx="7705725" cy="1166813"/>
          </a:xfrm>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Exhaustive vs Heuristic [2]</a:t>
            </a: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l="3703" t="11290"/>
          <a:stretch>
            <a:fillRect/>
          </a:stretch>
        </p:blipFill>
        <p:spPr bwMode="auto">
          <a:xfrm>
            <a:off x="0" y="1143000"/>
            <a:ext cx="80772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Arial" charset="0"/>
                <a:cs typeface="Lucida Sans Unicode" charset="0"/>
              </a:rPr>
              <a:t>Disadvantages</a:t>
            </a:r>
          </a:p>
        </p:txBody>
      </p:sp>
      <p:sp>
        <p:nvSpPr>
          <p:cNvPr id="21507"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Benchmark Specific</a:t>
            </a:r>
          </a:p>
          <a:p>
            <a:pPr>
              <a:lnSpc>
                <a:spcPct val="100000"/>
              </a:lnSpc>
              <a:spcAft>
                <a:spcPts val="1400"/>
              </a:spcAft>
            </a:pPr>
            <a:r>
              <a:rPr lang="en-US">
                <a:latin typeface="Arial" charset="0"/>
                <a:cs typeface="Lucida Sans Unicode" charset="0"/>
              </a:rPr>
              <a:t>Architecture dependent</a:t>
            </a:r>
          </a:p>
          <a:p>
            <a:pPr>
              <a:lnSpc>
                <a:spcPct val="100000"/>
              </a:lnSpc>
              <a:spcAft>
                <a:spcPts val="1400"/>
              </a:spcAft>
            </a:pPr>
            <a:r>
              <a:rPr lang="en-US">
                <a:latin typeface="Arial" charset="0"/>
                <a:cs typeface="Lucida Sans Unicode" charset="0"/>
              </a:rPr>
              <a:t>Code disregarded</a:t>
            </a:r>
          </a:p>
          <a:p>
            <a:pPr>
              <a:lnSpc>
                <a:spcPct val="100000"/>
              </a:lnSpc>
              <a:spcAft>
                <a:spcPts val="1400"/>
              </a:spcAft>
            </a:pPr>
            <a:endParaRPr lang="en-US">
              <a:latin typeface="Arial" charset="0"/>
              <a:cs typeface="Lucida Sans Unicode" charset="0"/>
            </a:endParaRP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Arial" charset="0"/>
                <a:cs typeface="Lucida Sans Unicode" charset="0"/>
              </a:rPr>
              <a:t>Improvements</a:t>
            </a:r>
          </a:p>
        </p:txBody>
      </p:sp>
      <p:sp>
        <p:nvSpPr>
          <p:cNvPr id="22531" name="Rectangle 3"/>
          <p:cNvSpPr>
            <a:spLocks noGrp="1" noChangeArrowheads="1"/>
          </p:cNvSpPr>
          <p:nvPr>
            <p:ph type="body" idx="1"/>
          </p:nvPr>
        </p:nvSpPr>
        <p:spPr>
          <a:xfrm>
            <a:off x="377825" y="1143000"/>
            <a:ext cx="7699375" cy="4214813"/>
          </a:xfrm>
        </p:spPr>
        <p:txBody>
          <a:bodyPr/>
          <a:lstStyle/>
          <a:p>
            <a:pPr>
              <a:lnSpc>
                <a:spcPct val="100000"/>
              </a:lnSpc>
              <a:spcAft>
                <a:spcPts val="1400"/>
              </a:spcAft>
            </a:pPr>
            <a:r>
              <a:rPr lang="en-US" sz="3000">
                <a:latin typeface="Arial" charset="0"/>
                <a:cs typeface="Lucida Sans Unicode" charset="0"/>
              </a:rPr>
              <a:t>Profiling the application</a:t>
            </a:r>
          </a:p>
          <a:p>
            <a:pPr>
              <a:lnSpc>
                <a:spcPct val="100000"/>
              </a:lnSpc>
              <a:spcAft>
                <a:spcPts val="1400"/>
              </a:spcAft>
            </a:pPr>
            <a:r>
              <a:rPr lang="en-US" sz="3000">
                <a:latin typeface="Arial" charset="0"/>
                <a:cs typeface="Lucida Sans Unicode" charset="0"/>
              </a:rPr>
              <a:t>Understand the code</a:t>
            </a:r>
          </a:p>
          <a:p>
            <a:pPr>
              <a:lnSpc>
                <a:spcPct val="100000"/>
              </a:lnSpc>
              <a:spcAft>
                <a:spcPts val="1400"/>
              </a:spcAft>
            </a:pPr>
            <a:r>
              <a:rPr lang="en-US" sz="3000">
                <a:latin typeface="Arial" charset="0"/>
                <a:cs typeface="Lucida Sans Unicode" charset="0"/>
              </a:rPr>
              <a:t>Understanding optimizations</a:t>
            </a:r>
          </a:p>
          <a:p>
            <a:pPr>
              <a:lnSpc>
                <a:spcPct val="100000"/>
              </a:lnSpc>
              <a:spcAft>
                <a:spcPts val="1400"/>
              </a:spcAft>
            </a:pPr>
            <a:r>
              <a:rPr lang="en-US" sz="3000">
                <a:latin typeface="Arial" charset="0"/>
                <a:cs typeface="Lucida Sans Unicode" charset="0"/>
              </a:rPr>
              <a:t>Continuous evaluation of transformations</a:t>
            </a:r>
          </a:p>
          <a:p>
            <a:pPr>
              <a:lnSpc>
                <a:spcPct val="100000"/>
              </a:lnSpc>
              <a:spcAft>
                <a:spcPts val="1400"/>
              </a:spcAft>
            </a:pPr>
            <a:endParaRPr lang="en-US" sz="3000">
              <a:latin typeface="Arial" charset="0"/>
              <a:cs typeface="Lucida Sans Unicode" charset="0"/>
            </a:endParaRPr>
          </a:p>
          <a:p>
            <a:pPr>
              <a:lnSpc>
                <a:spcPct val="100000"/>
              </a:lnSpc>
              <a:spcAft>
                <a:spcPts val="1400"/>
              </a:spcAft>
            </a:pPr>
            <a:endParaRPr lang="en-US">
              <a:latin typeface="Arial" charset="0"/>
              <a:cs typeface="Lucida Sans Unicode" charset="0"/>
            </a:endParaRP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Optimization??</a:t>
            </a:r>
          </a:p>
        </p:txBody>
      </p:sp>
      <p:sp>
        <p:nvSpPr>
          <p:cNvPr id="5123" name="Rectangle 4"/>
          <p:cNvSpPr>
            <a:spLocks noChangeArrowheads="1"/>
          </p:cNvSpPr>
          <p:nvPr/>
        </p:nvSpPr>
        <p:spPr bwMode="auto">
          <a:xfrm>
            <a:off x="563563" y="1489075"/>
            <a:ext cx="690403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does it really work??</a:t>
            </a:r>
            <a:br>
              <a:rPr lang="en-GB" sz="2400">
                <a:solidFill>
                  <a:srgbClr val="000000"/>
                </a:solidFill>
                <a:latin typeface="Arial" charset="0"/>
                <a:cs typeface="Lucida Sans Unicode" charset="0"/>
              </a:rPr>
            </a:br>
            <a:endParaRPr lang="en-GB" sz="2400">
              <a:solidFill>
                <a:srgbClr val="000000"/>
              </a:solidFill>
              <a:latin typeface="Arial" charset="0"/>
              <a:cs typeface="Lucida Sans Unicode" charset="0"/>
            </a:endParaRPr>
          </a:p>
        </p:txBody>
      </p:sp>
      <p:graphicFrame>
        <p:nvGraphicFramePr>
          <p:cNvPr id="4" name="Chart 3"/>
          <p:cNvGraphicFramePr/>
          <p:nvPr/>
        </p:nvGraphicFramePr>
        <p:xfrm>
          <a:off x="609600" y="1828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Arial" charset="0"/>
                <a:cs typeface="Lucida Sans Unicode" charset="0"/>
              </a:rPr>
              <a:t>Proposed solution</a:t>
            </a:r>
          </a:p>
        </p:txBody>
      </p:sp>
      <p:sp>
        <p:nvSpPr>
          <p:cNvPr id="23555" name="Rectangle 3"/>
          <p:cNvSpPr>
            <a:spLocks noGrp="1" noChangeArrowheads="1"/>
          </p:cNvSpPr>
          <p:nvPr>
            <p:ph type="body" idx="1"/>
          </p:nvPr>
        </p:nvSpPr>
        <p:spPr>
          <a:xfrm>
            <a:off x="377825" y="1143000"/>
            <a:ext cx="7699375" cy="4214813"/>
          </a:xfrm>
        </p:spPr>
        <p:txBody>
          <a:bodyPr/>
          <a:lstStyle/>
          <a:p>
            <a:pPr>
              <a:lnSpc>
                <a:spcPct val="100000"/>
              </a:lnSpc>
              <a:spcAft>
                <a:spcPts val="1400"/>
              </a:spcAft>
              <a:buFont typeface="Times" charset="0"/>
              <a:buNone/>
            </a:pPr>
            <a:r>
              <a:rPr lang="en-US" sz="3000">
                <a:latin typeface="Arial" charset="0"/>
                <a:cs typeface="Lucida Sans Unicode" charset="0"/>
              </a:rPr>
              <a:t>Input = Code Features</a:t>
            </a:r>
          </a:p>
          <a:p>
            <a:pPr>
              <a:lnSpc>
                <a:spcPct val="100000"/>
              </a:lnSpc>
              <a:spcAft>
                <a:spcPts val="1400"/>
              </a:spcAft>
              <a:buFont typeface="Times" charset="0"/>
              <a:buNone/>
            </a:pPr>
            <a:r>
              <a:rPr lang="en-US" sz="3000">
                <a:latin typeface="Arial" charset="0"/>
                <a:cs typeface="Lucida Sans Unicode" charset="0"/>
              </a:rPr>
              <a:t>Output = Running time </a:t>
            </a:r>
          </a:p>
          <a:p>
            <a:pPr>
              <a:lnSpc>
                <a:spcPct val="100000"/>
              </a:lnSpc>
              <a:spcAft>
                <a:spcPts val="1400"/>
              </a:spcAft>
              <a:buFont typeface="Times" charset="0"/>
              <a:buNone/>
            </a:pPr>
            <a:r>
              <a:rPr lang="en-US" sz="3000">
                <a:latin typeface="Arial" charset="0"/>
                <a:cs typeface="Lucida Sans Unicode" charset="0"/>
              </a:rPr>
              <a:t>Evolve </a:t>
            </a:r>
            <a:r>
              <a:rPr lang="en-US" sz="3000">
                <a:latin typeface="Arial" charset="0"/>
                <a:cs typeface="Lucida Sans Unicode" charset="0"/>
                <a:sym typeface="Wingdings" charset="0"/>
              </a:rPr>
              <a:t></a:t>
            </a:r>
            <a:r>
              <a:rPr lang="en-US" sz="3000">
                <a:latin typeface="Arial" charset="0"/>
                <a:cs typeface="Lucida Sans Unicode" charset="0"/>
              </a:rPr>
              <a:t>Neural Networks</a:t>
            </a:r>
          </a:p>
          <a:p>
            <a:pPr>
              <a:lnSpc>
                <a:spcPct val="100000"/>
              </a:lnSpc>
              <a:spcAft>
                <a:spcPts val="1400"/>
              </a:spcAft>
            </a:pPr>
            <a:endParaRPr lang="en-US" sz="3000">
              <a:latin typeface="Arial" charset="0"/>
              <a:cs typeface="Lucida Sans Unicode" charset="0"/>
            </a:endParaRPr>
          </a:p>
          <a:p>
            <a:pPr>
              <a:lnSpc>
                <a:spcPct val="100000"/>
              </a:lnSpc>
              <a:spcAft>
                <a:spcPts val="1400"/>
              </a:spcAft>
            </a:pPr>
            <a:endParaRPr lang="en-US">
              <a:latin typeface="Arial" charset="0"/>
              <a:cs typeface="Lucida Sans Unicode" charset="0"/>
            </a:endParaRP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atin typeface="Arial" charset="0"/>
                <a:cs typeface="Lucida Sans Unicode" charset="0"/>
              </a:rPr>
              <a:t>Proposed solution</a:t>
            </a:r>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r="5504"/>
          <a:stretch>
            <a:fillRect/>
          </a:stretch>
        </p:blipFill>
        <p:spPr bwMode="auto">
          <a:xfrm>
            <a:off x="228600" y="1219200"/>
            <a:ext cx="7848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228600"/>
            <a:ext cx="6324600" cy="685800"/>
          </a:xfrm>
        </p:spPr>
        <p:txBody>
          <a:bodyPr/>
          <a:lstStyle/>
          <a:p>
            <a:r>
              <a:rPr lang="en-US">
                <a:latin typeface="Arial" charset="0"/>
                <a:cs typeface="Lucida Sans Unicode" charset="0"/>
              </a:rPr>
              <a:t>Experimental Setup</a:t>
            </a:r>
          </a:p>
        </p:txBody>
      </p:sp>
      <p:sp>
        <p:nvSpPr>
          <p:cNvPr id="25603"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Neural Network Evolver (ANJI)</a:t>
            </a:r>
          </a:p>
          <a:p>
            <a:pPr>
              <a:lnSpc>
                <a:spcPct val="100000"/>
              </a:lnSpc>
              <a:spcAft>
                <a:spcPts val="1400"/>
              </a:spcAft>
            </a:pPr>
            <a:r>
              <a:rPr lang="en-US">
                <a:latin typeface="Arial" charset="0"/>
                <a:cs typeface="Lucida Sans Unicode" charset="0"/>
              </a:rPr>
              <a:t>Training Set  { javaGrande }</a:t>
            </a:r>
          </a:p>
          <a:p>
            <a:pPr>
              <a:lnSpc>
                <a:spcPct val="100000"/>
              </a:lnSpc>
              <a:spcAft>
                <a:spcPts val="1400"/>
              </a:spcAft>
            </a:pPr>
            <a:r>
              <a:rPr lang="en-US">
                <a:latin typeface="Arial" charset="0"/>
                <a:cs typeface="Lucida Sans Unicode" charset="0"/>
              </a:rPr>
              <a:t>Testing Set { SpecJVM, Da Capo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atin typeface="Arial" charset="0"/>
                <a:cs typeface="Lucida Sans Unicode" charset="0"/>
              </a:rPr>
              <a:t>ANJI</a:t>
            </a:r>
          </a:p>
        </p:txBody>
      </p:sp>
      <p:sp>
        <p:nvSpPr>
          <p:cNvPr id="26627"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Mutating &amp; generating n/w s</a:t>
            </a:r>
          </a:p>
          <a:p>
            <a:pPr>
              <a:lnSpc>
                <a:spcPct val="100000"/>
              </a:lnSpc>
              <a:spcAft>
                <a:spcPts val="1400"/>
              </a:spcAft>
            </a:pPr>
            <a:r>
              <a:rPr lang="en-US">
                <a:latin typeface="Arial" charset="0"/>
                <a:cs typeface="Lucida Sans Unicode" charset="0"/>
              </a:rPr>
              <a:t>Network </a:t>
            </a:r>
            <a:r>
              <a:rPr lang="en-US">
                <a:latin typeface="Arial" charset="0"/>
                <a:cs typeface="Lucida Sans Unicode" charset="0"/>
                <a:sym typeface="Wingdings" charset="0"/>
              </a:rPr>
              <a:t> phase ordering</a:t>
            </a:r>
          </a:p>
          <a:p>
            <a:pPr>
              <a:lnSpc>
                <a:spcPct val="100000"/>
              </a:lnSpc>
              <a:spcAft>
                <a:spcPts val="1400"/>
              </a:spcAft>
            </a:pPr>
            <a:r>
              <a:rPr lang="en-US">
                <a:latin typeface="Arial" charset="0"/>
                <a:cs typeface="Lucida Sans Unicode" charset="0"/>
                <a:sym typeface="Wingdings" charset="0"/>
              </a:rPr>
              <a:t>Timing Information</a:t>
            </a:r>
          </a:p>
          <a:p>
            <a:pPr>
              <a:lnSpc>
                <a:spcPct val="100000"/>
              </a:lnSpc>
              <a:spcAft>
                <a:spcPts val="1400"/>
              </a:spcAft>
            </a:pPr>
            <a:r>
              <a:rPr lang="en-US">
                <a:latin typeface="Arial" charset="0"/>
                <a:cs typeface="Lucida Sans Unicode" charset="0"/>
                <a:sym typeface="Wingdings" charset="0"/>
              </a:rPr>
              <a:t>Scoring the n/w</a:t>
            </a: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152400"/>
            <a:ext cx="4953000" cy="838200"/>
          </a:xfrm>
        </p:spPr>
        <p:txBody>
          <a:bodyPr/>
          <a:lstStyle/>
          <a:p>
            <a:r>
              <a:rPr lang="en-US">
                <a:latin typeface="Arial" charset="0"/>
                <a:cs typeface="Lucida Sans Unicode" charset="0"/>
              </a:rPr>
              <a:t>Training Phase</a:t>
            </a:r>
          </a:p>
        </p:txBody>
      </p:sp>
      <p:sp>
        <p:nvSpPr>
          <p:cNvPr id="27651"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Generations and Chromosomes</a:t>
            </a:r>
          </a:p>
          <a:p>
            <a:pPr>
              <a:lnSpc>
                <a:spcPct val="100000"/>
              </a:lnSpc>
              <a:spcAft>
                <a:spcPts val="1400"/>
              </a:spcAft>
            </a:pPr>
            <a:r>
              <a:rPr lang="en-US">
                <a:latin typeface="Arial" charset="0"/>
                <a:cs typeface="Lucida Sans Unicode" charset="0"/>
              </a:rPr>
              <a:t>Random chromosomes</a:t>
            </a:r>
          </a:p>
          <a:p>
            <a:pPr>
              <a:lnSpc>
                <a:spcPct val="100000"/>
              </a:lnSpc>
              <a:spcAft>
                <a:spcPts val="1400"/>
              </a:spcAft>
            </a:pPr>
            <a:r>
              <a:rPr lang="en-US">
                <a:latin typeface="Arial" charset="0"/>
                <a:cs typeface="Lucida Sans Unicode" charset="0"/>
              </a:rPr>
              <a:t>Back Propagation</a:t>
            </a:r>
          </a:p>
          <a:p>
            <a:pPr>
              <a:lnSpc>
                <a:spcPct val="100000"/>
              </a:lnSpc>
              <a:spcAft>
                <a:spcPts val="1400"/>
              </a:spcAft>
            </a:pPr>
            <a:r>
              <a:rPr lang="en-US">
                <a:latin typeface="Arial" charset="0"/>
                <a:cs typeface="Lucida Sans Unicode" charset="0"/>
              </a:rPr>
              <a:t>Add/Remove/Update hidden nodes</a:t>
            </a: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76200"/>
            <a:ext cx="6324600" cy="914400"/>
          </a:xfrm>
        </p:spPr>
        <p:txBody>
          <a:bodyPr/>
          <a:lstStyle/>
          <a:p>
            <a:r>
              <a:rPr lang="en-US">
                <a:latin typeface="Arial" charset="0"/>
                <a:cs typeface="Lucida Sans Unicode" charset="0"/>
              </a:rPr>
              <a:t>Experimental Setup</a:t>
            </a:r>
          </a:p>
        </p:txBody>
      </p:sp>
      <p:pic>
        <p:nvPicPr>
          <p:cNvPr id="28675"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066800"/>
            <a:ext cx="60198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atin typeface="Arial" charset="0"/>
                <a:cs typeface="Lucida Sans Unicode" charset="0"/>
              </a:rPr>
              <a:t>Network Evolution</a:t>
            </a:r>
          </a:p>
        </p:txBody>
      </p:sp>
      <p:graphicFrame>
        <p:nvGraphicFramePr>
          <p:cNvPr id="1026" name="Object 2"/>
          <p:cNvGraphicFramePr>
            <a:graphicFrameLocks noGrp="1" noChangeAspect="1"/>
          </p:cNvGraphicFramePr>
          <p:nvPr>
            <p:ph idx="1"/>
          </p:nvPr>
        </p:nvGraphicFramePr>
        <p:xfrm>
          <a:off x="0" y="1219200"/>
          <a:ext cx="8229600" cy="4286250"/>
        </p:xfrm>
        <a:graphic>
          <a:graphicData uri="http://schemas.openxmlformats.org/presentationml/2006/ole">
            <mc:AlternateContent xmlns:mc="http://schemas.openxmlformats.org/markup-compatibility/2006">
              <mc:Choice xmlns:v="urn:schemas-microsoft-com:vml" Requires="v">
                <p:oleObj spid="_x0000_s1060" name="Chart" r:id="rId4" imgW="7486751" imgH="3752985" progId="Excel.Chart.8">
                  <p:embed/>
                </p:oleObj>
              </mc:Choice>
              <mc:Fallback>
                <p:oleObj name="Chart" r:id="rId4" imgW="7486751" imgH="3752985"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852" t="3694" r="9259" b="3963"/>
                      <a:stretch>
                        <a:fillRect/>
                      </a:stretch>
                    </p:blipFill>
                    <p:spPr bwMode="auto">
                      <a:xfrm>
                        <a:off x="0" y="1219200"/>
                        <a:ext cx="8229600" cy="4286250"/>
                      </a:xfrm>
                      <a:prstGeom prst="rect">
                        <a:avLst/>
                      </a:prstGeom>
                      <a:extLs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atin typeface="Arial" charset="0"/>
                <a:cs typeface="Lucida Sans Unicode" charset="0"/>
              </a:rPr>
              <a:t>Network Evolution</a:t>
            </a:r>
          </a:p>
        </p:txBody>
      </p:sp>
      <p:pic>
        <p:nvPicPr>
          <p:cNvPr id="3" name="Content Placeholder 2"/>
          <p:cNvPicPr>
            <a:picLocks noGrp="1" noChangeAspect="1"/>
          </p:cNvPicPr>
          <p:nvPr>
            <p:ph idx="1"/>
          </p:nvPr>
        </p:nvPicPr>
        <p:blipFill rotWithShape="1">
          <a:blip r:embed="rId3"/>
          <a:srcRect t="-23640" b="-23640"/>
          <a:stretch/>
        </p:blipFill>
        <p:spPr>
          <a:xfrm>
            <a:off x="377825" y="1143000"/>
            <a:ext cx="7601712" cy="4622778"/>
          </a:xfrm>
        </p:spPr>
      </p:pic>
    </p:spTree>
    <p:extLst>
      <p:ext uri="{BB962C8B-B14F-4D97-AF65-F5344CB8AC3E}">
        <p14:creationId xmlns:p14="http://schemas.microsoft.com/office/powerpoint/2010/main" val="15129400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Arial" charset="0"/>
                <a:cs typeface="Lucida Sans Unicode" charset="0"/>
              </a:rPr>
              <a:t>javaGrande</a:t>
            </a:r>
          </a:p>
        </p:txBody>
      </p:sp>
      <p:sp>
        <p:nvSpPr>
          <p:cNvPr id="29699"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Set of very small benchmarks</a:t>
            </a:r>
          </a:p>
          <a:p>
            <a:pPr>
              <a:lnSpc>
                <a:spcPct val="100000"/>
              </a:lnSpc>
              <a:spcAft>
                <a:spcPts val="1400"/>
              </a:spcAft>
            </a:pPr>
            <a:r>
              <a:rPr lang="en-US">
                <a:latin typeface="Arial" charset="0"/>
                <a:cs typeface="Lucida Sans Unicode" charset="0"/>
              </a:rPr>
              <a:t>Low running times</a:t>
            </a:r>
          </a:p>
          <a:p>
            <a:pPr>
              <a:lnSpc>
                <a:spcPct val="100000"/>
              </a:lnSpc>
              <a:spcAft>
                <a:spcPts val="1400"/>
              </a:spcAft>
            </a:pPr>
            <a:r>
              <a:rPr lang="en-US">
                <a:latin typeface="Arial" charset="0"/>
                <a:cs typeface="Lucida Sans Unicode" charset="0"/>
              </a:rPr>
              <a:t>Memory management</a:t>
            </a:r>
          </a:p>
          <a:p>
            <a:pPr>
              <a:lnSpc>
                <a:spcPct val="100000"/>
              </a:lnSpc>
              <a:spcAft>
                <a:spcPts val="1400"/>
              </a:spcAft>
            </a:pPr>
            <a:r>
              <a:rPr lang="en-US">
                <a:latin typeface="Arial" charset="0"/>
                <a:cs typeface="Lucida Sans Unicode" charset="0"/>
              </a:rPr>
              <a:t>Machine Architecture</a:t>
            </a: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atin typeface="Arial" charset="0"/>
                <a:cs typeface="Lucida Sans Unicode" charset="0"/>
              </a:rPr>
              <a:t>Testing</a:t>
            </a:r>
          </a:p>
        </p:txBody>
      </p:sp>
      <p:sp>
        <p:nvSpPr>
          <p:cNvPr id="30723" name="Rectangle 3"/>
          <p:cNvSpPr>
            <a:spLocks noGrp="1" noChangeArrowheads="1"/>
          </p:cNvSpPr>
          <p:nvPr>
            <p:ph type="body" idx="1"/>
          </p:nvPr>
        </p:nvSpPr>
        <p:spPr/>
        <p:txBody>
          <a:bodyPr/>
          <a:lstStyle/>
          <a:p>
            <a:pPr>
              <a:lnSpc>
                <a:spcPct val="100000"/>
              </a:lnSpc>
              <a:spcAft>
                <a:spcPts val="1400"/>
              </a:spcAft>
            </a:pPr>
            <a:r>
              <a:rPr lang="en-US">
                <a:latin typeface="Arial" charset="0"/>
                <a:cs typeface="Lucida Sans Unicode" charset="0"/>
              </a:rPr>
              <a:t>SpecJVM’98 &amp; Da Capo</a:t>
            </a:r>
          </a:p>
          <a:p>
            <a:pPr>
              <a:lnSpc>
                <a:spcPct val="100000"/>
              </a:lnSpc>
              <a:spcAft>
                <a:spcPts val="1400"/>
              </a:spcAft>
            </a:pPr>
            <a:r>
              <a:rPr lang="en-US">
                <a:latin typeface="Arial" charset="0"/>
                <a:cs typeface="Lucida Sans Unicode" charset="0"/>
              </a:rPr>
              <a:t>Champion n/w</a:t>
            </a:r>
          </a:p>
          <a:p>
            <a:pPr>
              <a:lnSpc>
                <a:spcPct val="100000"/>
              </a:lnSpc>
              <a:spcAft>
                <a:spcPts val="1400"/>
              </a:spcAft>
            </a:pPr>
            <a:r>
              <a:rPr lang="en-US">
                <a:latin typeface="Arial" charset="0"/>
                <a:cs typeface="Lucida Sans Unicode" charset="0"/>
              </a:rPr>
              <a:t>Running times</a:t>
            </a:r>
          </a:p>
          <a:p>
            <a:pPr>
              <a:lnSpc>
                <a:spcPct val="100000"/>
              </a:lnSpc>
              <a:spcAft>
                <a:spcPts val="1400"/>
              </a:spcAft>
            </a:pPr>
            <a:endParaRPr lang="en-US">
              <a:latin typeface="Arial" charset="0"/>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8675" y="-23813"/>
            <a:ext cx="7705725" cy="1166813"/>
          </a:xfrm>
        </p:spPr>
        <p:txBody>
          <a:bodyPr/>
          <a:lstStyle/>
          <a:p>
            <a:pPr marL="417513" indent="-312738" eaLnBrk="1">
              <a:lnSpc>
                <a:spcPct val="82000"/>
              </a:lnSpc>
              <a:spcAft>
                <a:spcPts val="1425"/>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Lucida Sans Unicode" charset="0"/>
              </a:rPr>
              <a:t>No. of optimizations</a:t>
            </a:r>
            <a:endParaRPr lang="en-GB">
              <a:solidFill>
                <a:schemeClr val="bg1"/>
              </a:solidFill>
              <a:latin typeface="Arial" charset="0"/>
              <a:cs typeface="Lucida Sans Unicode" charset="0"/>
            </a:endParaRPr>
          </a:p>
        </p:txBody>
      </p:sp>
      <p:sp>
        <p:nvSpPr>
          <p:cNvPr id="6147" name="Rectangle 4"/>
          <p:cNvSpPr>
            <a:spLocks noChangeArrowheads="1"/>
          </p:cNvSpPr>
          <p:nvPr/>
        </p:nvSpPr>
        <p:spPr bwMode="auto">
          <a:xfrm>
            <a:off x="563563" y="1489075"/>
            <a:ext cx="69040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O64  = 264 (on last count)</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JikesRVM = 67</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9780" r="-9780"/>
          <a:stretch/>
        </p:blipFill>
        <p:spPr>
          <a:xfrm>
            <a:off x="0" y="990600"/>
            <a:ext cx="7912983" cy="5105400"/>
          </a:xfrm>
        </p:spPr>
      </p:pic>
      <p:sp>
        <p:nvSpPr>
          <p:cNvPr id="2051" name="Rectangle 4"/>
          <p:cNvSpPr>
            <a:spLocks noGrp="1" noChangeArrowheads="1"/>
          </p:cNvSpPr>
          <p:nvPr>
            <p:ph type="title"/>
          </p:nvPr>
        </p:nvSpPr>
        <p:spPr/>
        <p:txBody>
          <a:bodyPr/>
          <a:lstStyle/>
          <a:p>
            <a:r>
              <a:rPr lang="en-US">
                <a:latin typeface="Arial" charset="0"/>
                <a:cs typeface="Lucida Sans Unicode" charset="0"/>
              </a:rPr>
              <a:t>Present Solution </a:t>
            </a:r>
          </a:p>
        </p:txBody>
      </p:sp>
    </p:spTree>
    <p:extLst>
      <p:ext uri="{BB962C8B-B14F-4D97-AF65-F5344CB8AC3E}">
        <p14:creationId xmlns:p14="http://schemas.microsoft.com/office/powerpoint/2010/main" val="12193115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in GCC</a:t>
            </a:r>
            <a:endParaRPr lang="en-US" dirty="0"/>
          </a:p>
        </p:txBody>
      </p:sp>
      <p:sp>
        <p:nvSpPr>
          <p:cNvPr id="3" name="Content Placeholder 2"/>
          <p:cNvSpPr>
            <a:spLocks noGrp="1"/>
          </p:cNvSpPr>
          <p:nvPr>
            <p:ph idx="1"/>
          </p:nvPr>
        </p:nvSpPr>
        <p:spPr/>
        <p:txBody>
          <a:bodyPr/>
          <a:lstStyle/>
          <a:p>
            <a:pPr>
              <a:lnSpc>
                <a:spcPct val="120000"/>
              </a:lnSpc>
            </a:pPr>
            <a:r>
              <a:rPr lang="en-US" dirty="0" smtClean="0"/>
              <a:t>Milepost GCC</a:t>
            </a:r>
          </a:p>
          <a:p>
            <a:pPr lvl="1">
              <a:lnSpc>
                <a:spcPct val="120000"/>
              </a:lnSpc>
            </a:pPr>
            <a:r>
              <a:rPr lang="en-US" dirty="0" smtClean="0"/>
              <a:t>Created for intelligent compilation</a:t>
            </a:r>
          </a:p>
          <a:p>
            <a:pPr lvl="1">
              <a:lnSpc>
                <a:spcPct val="120000"/>
              </a:lnSpc>
            </a:pPr>
            <a:r>
              <a:rPr lang="en-US" dirty="0" smtClean="0"/>
              <a:t>Collecting source features</a:t>
            </a:r>
          </a:p>
          <a:p>
            <a:pPr lvl="1">
              <a:lnSpc>
                <a:spcPct val="120000"/>
              </a:lnSpc>
            </a:pPr>
            <a:r>
              <a:rPr lang="en-US" dirty="0" smtClean="0"/>
              <a:t>Submitting features to common loc.</a:t>
            </a:r>
          </a:p>
          <a:p>
            <a:pPr lvl="1">
              <a:lnSpc>
                <a:spcPct val="120000"/>
              </a:lnSpc>
            </a:pPr>
            <a:r>
              <a:rPr lang="en-US" dirty="0" smtClean="0"/>
              <a:t>Hooks into the Compilation process.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42168338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Use Case</a:t>
            </a:r>
            <a:endParaRPr lang="en-US" dirty="0"/>
          </a:p>
        </p:txBody>
      </p:sp>
      <p:pic>
        <p:nvPicPr>
          <p:cNvPr id="6" name="Picture 5"/>
          <p:cNvPicPr>
            <a:picLocks noChangeAspect="1"/>
          </p:cNvPicPr>
          <p:nvPr/>
        </p:nvPicPr>
        <p:blipFill>
          <a:blip r:embed="rId2"/>
          <a:stretch>
            <a:fillRect/>
          </a:stretch>
        </p:blipFill>
        <p:spPr>
          <a:xfrm>
            <a:off x="1066801" y="988243"/>
            <a:ext cx="5791200" cy="4955357"/>
          </a:xfrm>
          <a:prstGeom prst="rect">
            <a:avLst/>
          </a:prstGeom>
        </p:spPr>
      </p:pic>
    </p:spTree>
    <p:extLst>
      <p:ext uri="{BB962C8B-B14F-4D97-AF65-F5344CB8AC3E}">
        <p14:creationId xmlns:p14="http://schemas.microsoft.com/office/powerpoint/2010/main" val="7067342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for Phase Ordering</a:t>
            </a:r>
            <a:endParaRPr lang="en-US" dirty="0"/>
          </a:p>
        </p:txBody>
      </p:sp>
      <p:pic>
        <p:nvPicPr>
          <p:cNvPr id="13" name="Picture 12"/>
          <p:cNvPicPr>
            <a:picLocks noChangeAspect="1"/>
          </p:cNvPicPr>
          <p:nvPr/>
        </p:nvPicPr>
        <p:blipFill>
          <a:blip r:embed="rId2"/>
          <a:stretch>
            <a:fillRect/>
          </a:stretch>
        </p:blipFill>
        <p:spPr>
          <a:xfrm>
            <a:off x="381000" y="1066800"/>
            <a:ext cx="3048000" cy="4705351"/>
          </a:xfrm>
          <a:prstGeom prst="rect">
            <a:avLst/>
          </a:prstGeom>
        </p:spPr>
      </p:pic>
      <p:sp>
        <p:nvSpPr>
          <p:cNvPr id="16" name="Left-Right Arrow 15"/>
          <p:cNvSpPr/>
          <p:nvPr/>
        </p:nvSpPr>
        <p:spPr bwMode="auto">
          <a:xfrm>
            <a:off x="3200400" y="2362200"/>
            <a:ext cx="1905000" cy="152400"/>
          </a:xfrm>
          <a:prstGeom prst="lef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70000"/>
              </a:lnSpc>
              <a:spcBef>
                <a:spcPct val="0"/>
              </a:spcBef>
              <a:spcAft>
                <a:spcPct val="0"/>
              </a:spcAft>
              <a:buClr>
                <a:srgbClr val="000000"/>
              </a:buClr>
              <a:buSzPct val="100000"/>
              <a:buFont typeface="Times New Roman" pitchFamily="-111" charset="0"/>
              <a:buNone/>
              <a:tabLst/>
            </a:pPr>
            <a:endParaRPr kumimoji="0" lang="en-US" sz="1800" b="0" i="0" u="none" strike="noStrike" cap="none" normalizeH="0" baseline="0">
              <a:ln>
                <a:noFill/>
              </a:ln>
              <a:solidFill>
                <a:schemeClr val="bg1"/>
              </a:solidFill>
              <a:effectLst/>
              <a:latin typeface="Tahoma" pitchFamily="-111" charset="0"/>
            </a:endParaRPr>
          </a:p>
        </p:txBody>
      </p:sp>
      <p:pic>
        <p:nvPicPr>
          <p:cNvPr id="17" name="Picture 16"/>
          <p:cNvPicPr>
            <a:picLocks noChangeAspect="1"/>
          </p:cNvPicPr>
          <p:nvPr/>
        </p:nvPicPr>
        <p:blipFill>
          <a:blip r:embed="rId3"/>
          <a:stretch>
            <a:fillRect/>
          </a:stretch>
        </p:blipFill>
        <p:spPr>
          <a:xfrm>
            <a:off x="5105401" y="1600200"/>
            <a:ext cx="2362200" cy="1981200"/>
          </a:xfrm>
          <a:prstGeom prst="rect">
            <a:avLst/>
          </a:prstGeom>
          <a:ln>
            <a:solidFill>
              <a:srgbClr val="FFFFFF"/>
            </a:solidFill>
          </a:ln>
        </p:spPr>
      </p:pic>
      <p:sp>
        <p:nvSpPr>
          <p:cNvPr id="19" name="Cloud 18"/>
          <p:cNvSpPr/>
          <p:nvPr/>
        </p:nvSpPr>
        <p:spPr bwMode="auto">
          <a:xfrm>
            <a:off x="4724400" y="4419600"/>
            <a:ext cx="2895600" cy="1066800"/>
          </a:xfrm>
          <a:prstGeom prst="cloud">
            <a:avLst/>
          </a:prstGeom>
          <a:solidFill>
            <a:srgbClr val="E1D8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lnSpc>
                <a:spcPct val="70000"/>
              </a:lnSpc>
              <a:buClr>
                <a:srgbClr val="000000"/>
              </a:buClr>
              <a:buSzPct val="100000"/>
            </a:pPr>
            <a:r>
              <a:rPr lang="en-US" dirty="0">
                <a:latin typeface="Tahoma" pitchFamily="-111" charset="0"/>
              </a:rPr>
              <a:t>ANJI </a:t>
            </a:r>
            <a:r>
              <a:rPr lang="en-US" dirty="0" smtClean="0">
                <a:latin typeface="Tahoma" pitchFamily="-111" charset="0"/>
              </a:rPr>
              <a:t>network from Source </a:t>
            </a:r>
            <a:r>
              <a:rPr lang="en-US" dirty="0">
                <a:latin typeface="Tahoma" pitchFamily="-111" charset="0"/>
              </a:rPr>
              <a:t>features</a:t>
            </a:r>
          </a:p>
        </p:txBody>
      </p:sp>
      <p:cxnSp>
        <p:nvCxnSpPr>
          <p:cNvPr id="21" name="Curved Connector 20"/>
          <p:cNvCxnSpPr>
            <a:endCxn id="19" idx="2"/>
          </p:cNvCxnSpPr>
          <p:nvPr/>
        </p:nvCxnSpPr>
        <p:spPr bwMode="auto">
          <a:xfrm rot="5400000">
            <a:off x="4081191" y="3776391"/>
            <a:ext cx="1828800" cy="524418"/>
          </a:xfrm>
          <a:prstGeom prst="curvedConnector4">
            <a:avLst>
              <a:gd name="adj1" fmla="val 3459"/>
              <a:gd name="adj2" fmla="val 143591"/>
            </a:avLst>
          </a:prstGeom>
          <a:solidFill>
            <a:srgbClr val="00B8FF"/>
          </a:solidFill>
          <a:ln w="9525" cap="flat" cmpd="sng" algn="ctr">
            <a:solidFill>
              <a:schemeClr val="tx1"/>
            </a:solidFill>
            <a:prstDash val="solid"/>
            <a:round/>
            <a:headEnd type="none" w="med" len="med"/>
            <a:tailEnd type="arrow"/>
          </a:ln>
          <a:effectLst/>
        </p:spPr>
      </p:cxnSp>
      <p:cxnSp>
        <p:nvCxnSpPr>
          <p:cNvPr id="25" name="Curved Connector 24"/>
          <p:cNvCxnSpPr>
            <a:stCxn id="19" idx="0"/>
            <a:endCxn id="17" idx="3"/>
          </p:cNvCxnSpPr>
          <p:nvPr/>
        </p:nvCxnSpPr>
        <p:spPr bwMode="auto">
          <a:xfrm flipH="1" flipV="1">
            <a:off x="7467601" y="2590800"/>
            <a:ext cx="149986" cy="2362200"/>
          </a:xfrm>
          <a:prstGeom prst="curvedConnector3">
            <a:avLst>
              <a:gd name="adj1" fmla="val -154023"/>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3941475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LLVM</a:t>
            </a:r>
            <a:endParaRPr lang="en-US" dirty="0"/>
          </a:p>
        </p:txBody>
      </p:sp>
      <p:sp>
        <p:nvSpPr>
          <p:cNvPr id="3" name="Content Placeholder 2"/>
          <p:cNvSpPr>
            <a:spLocks noGrp="1"/>
          </p:cNvSpPr>
          <p:nvPr>
            <p:ph idx="1"/>
          </p:nvPr>
        </p:nvSpPr>
        <p:spPr/>
        <p:txBody>
          <a:bodyPr/>
          <a:lstStyle/>
          <a:p>
            <a:r>
              <a:rPr lang="en-US" dirty="0" smtClean="0"/>
              <a:t>Open Source Compiler</a:t>
            </a:r>
          </a:p>
          <a:p>
            <a:r>
              <a:rPr lang="en-US" dirty="0" smtClean="0"/>
              <a:t>Modular Design</a:t>
            </a:r>
          </a:p>
          <a:p>
            <a:r>
              <a:rPr lang="en-US" dirty="0" smtClean="0"/>
              <a:t>Easy to work with</a:t>
            </a:r>
          </a:p>
          <a:p>
            <a:r>
              <a:rPr lang="en-US" dirty="0" smtClean="0"/>
              <a:t>All Optimizations are interchangeable</a:t>
            </a:r>
          </a:p>
          <a:p>
            <a:endParaRPr lang="en-US" dirty="0" smtClean="0"/>
          </a:p>
        </p:txBody>
      </p:sp>
    </p:spTree>
    <p:extLst>
      <p:ext uri="{BB962C8B-B14F-4D97-AF65-F5344CB8AC3E}">
        <p14:creationId xmlns:p14="http://schemas.microsoft.com/office/powerpoint/2010/main" val="11617449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Questions</a:t>
            </a:r>
          </a:p>
        </p:txBody>
      </p:sp>
      <p:sp>
        <p:nvSpPr>
          <p:cNvPr id="31747" name="Rectangle 4"/>
          <p:cNvSpPr>
            <a:spLocks noChangeArrowheads="1"/>
          </p:cNvSpPr>
          <p:nvPr/>
        </p:nvSpPr>
        <p:spPr bwMode="auto">
          <a:xfrm>
            <a:off x="457200" y="51816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a:solidFill>
                  <a:srgbClr val="000000"/>
                </a:solidFill>
                <a:latin typeface="Arial" charset="0"/>
                <a:cs typeface="Lucida Sans Unicode" charset="0"/>
              </a:rPr>
              <a:t>Most of the files and this presentation have been uploaded to </a:t>
            </a:r>
            <a:r>
              <a:rPr lang="en-US" sz="2000">
                <a:solidFill>
                  <a:srgbClr val="FF0000"/>
                </a:solidFill>
                <a:latin typeface="Arial" charset="0"/>
                <a:cs typeface="Lucida Sans Unicode" charset="0"/>
                <a:hlinkClick r:id="rId3"/>
              </a:rPr>
              <a:t>http://www.cis.udel.edu/~skulkarn/ta.html</a:t>
            </a:r>
            <a:r>
              <a:rPr lang="en-US" sz="2000">
                <a:solidFill>
                  <a:srgbClr val="FF0000"/>
                </a:solidFill>
                <a:latin typeface="Arial" charset="0"/>
                <a:cs typeface="Lucida Sans Unicode" charset="0"/>
              </a:rPr>
              <a:t> </a:t>
            </a:r>
            <a:endParaRPr lang="en-GB" sz="2000">
              <a:solidFill>
                <a:srgbClr val="FF0000"/>
              </a:solidFill>
              <a:latin typeface="Arial"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Search space</a:t>
            </a:r>
          </a:p>
        </p:txBody>
      </p:sp>
      <p:sp>
        <p:nvSpPr>
          <p:cNvPr id="7171" name="Rectangle 4"/>
          <p:cNvSpPr>
            <a:spLocks noChangeArrowheads="1"/>
          </p:cNvSpPr>
          <p:nvPr/>
        </p:nvSpPr>
        <p:spPr bwMode="auto">
          <a:xfrm>
            <a:off x="563563" y="1489075"/>
            <a:ext cx="69040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Consider a hypothetical case where we apply 40 optimizations</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O64 : 3.98 x 10</a:t>
            </a:r>
            <a:r>
              <a:rPr lang="en-GB" sz="2400" baseline="30000">
                <a:solidFill>
                  <a:srgbClr val="000000"/>
                </a:solidFill>
                <a:latin typeface="Arial" charset="0"/>
                <a:cs typeface="Lucida Sans Unicode" charset="0"/>
              </a:rPr>
              <a:t>47</a:t>
            </a:r>
            <a:r>
              <a:rPr lang="en-GB" sz="2400">
                <a:solidFill>
                  <a:srgbClr val="000000"/>
                </a:solidFill>
                <a:latin typeface="Arial" charset="0"/>
                <a:cs typeface="Lucida Sans Unicode" charset="0"/>
              </a:rPr>
              <a:t> </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Jikes: 4.1 x 10</a:t>
            </a:r>
            <a:r>
              <a:rPr lang="en-GB" sz="2400" baseline="30000">
                <a:solidFill>
                  <a:srgbClr val="000000"/>
                </a:solidFill>
                <a:latin typeface="Arial" charset="0"/>
                <a:cs typeface="Lucida Sans Unicode" charset="0"/>
              </a:rPr>
              <a:t>18</a:t>
            </a:r>
            <a:r>
              <a:rPr lang="en-GB" sz="2400">
                <a:solidFill>
                  <a:srgbClr val="000000"/>
                </a:solidFill>
                <a:latin typeface="Arial" charset="0"/>
                <a:cs typeface="Lucida Sans Unicode"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Could take a while</a:t>
            </a:r>
          </a:p>
        </p:txBody>
      </p:sp>
      <p:sp>
        <p:nvSpPr>
          <p:cNvPr id="8195" name="Rectangle 4"/>
          <p:cNvSpPr>
            <a:spLocks noChangeArrowheads="1"/>
          </p:cNvSpPr>
          <p:nvPr/>
        </p:nvSpPr>
        <p:spPr bwMode="auto">
          <a:xfrm>
            <a:off x="563563" y="1489075"/>
            <a:ext cx="6904037"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Considering the smaller problem, assume that running all the benchmarks take just 1 sec to run</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Jikes would take: 130.2 billion years </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Age of the universe 13 billion years</a:t>
            </a:r>
            <a:br>
              <a:rPr lang="en-GB" sz="2400">
                <a:solidFill>
                  <a:srgbClr val="000000"/>
                </a:solidFill>
                <a:latin typeface="Arial" charset="0"/>
                <a:cs typeface="Lucida Sans Unicode" charset="0"/>
              </a:rPr>
            </a:br>
            <a:endParaRPr lang="en-GB" sz="2400">
              <a:solidFill>
                <a:srgbClr val="000000"/>
              </a:solidFill>
              <a:latin typeface="Arial"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Some basic Optimizations</a:t>
            </a:r>
          </a:p>
        </p:txBody>
      </p:sp>
      <p:sp>
        <p:nvSpPr>
          <p:cNvPr id="9219" name="Rectangle 4"/>
          <p:cNvSpPr>
            <a:spLocks noChangeArrowheads="1"/>
          </p:cNvSpPr>
          <p:nvPr/>
        </p:nvSpPr>
        <p:spPr bwMode="auto">
          <a:xfrm>
            <a:off x="563563" y="1489075"/>
            <a:ext cx="69040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Constant Sub-expression Elimination</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Loop Unrolling</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Local Copy Prop </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Branch Optimizations ...</a:t>
            </a:r>
            <a:br>
              <a:rPr lang="en-GB" sz="2400">
                <a:solidFill>
                  <a:srgbClr val="000000"/>
                </a:solidFill>
                <a:latin typeface="Arial" charset="0"/>
                <a:cs typeface="Lucida Sans Unicode" charset="0"/>
              </a:rPr>
            </a:br>
            <a:endParaRPr lang="en-GB" sz="2400">
              <a:solidFill>
                <a:srgbClr val="000000"/>
              </a:solidFill>
              <a:latin typeface="Arial"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8675" y="-23813"/>
            <a:ext cx="7705725" cy="1166813"/>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Example</a:t>
            </a:r>
          </a:p>
        </p:txBody>
      </p:sp>
      <p:sp>
        <p:nvSpPr>
          <p:cNvPr id="10243" name="Rectangle 4"/>
          <p:cNvSpPr>
            <a:spLocks noChangeArrowheads="1"/>
          </p:cNvSpPr>
          <p:nvPr/>
        </p:nvSpPr>
        <p:spPr bwMode="auto">
          <a:xfrm>
            <a:off x="563563" y="1489075"/>
            <a:ext cx="69040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rPr>
              <a:t>for(int i=0; i&lt; 3;i++){</a:t>
            </a:r>
          </a:p>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rPr>
              <a:t>a = a + i + 1;</a:t>
            </a:r>
          </a:p>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rPr>
              <a:t>}</a:t>
            </a:r>
          </a:p>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rPr>
              <a:t>Loop Unrolling</a:t>
            </a:r>
          </a:p>
          <a:p>
            <a:pPr marL="417513" indent="-312738" hangingPunct="0">
              <a:spcAft>
                <a:spcPts val="1425"/>
              </a:spcAft>
              <a:buClr>
                <a:srgbClr val="000080"/>
              </a:buClr>
              <a:buSzPct val="60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000000"/>
                </a:solidFill>
                <a:latin typeface="Arial" charset="0"/>
                <a:cs typeface="Lucida Sans Unicode" charset="0"/>
              </a:rPr>
              <a:t>CSE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8675" y="-23813"/>
            <a:ext cx="7705725" cy="1166813"/>
          </a:xfrm>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latin typeface="Arial" charset="0"/>
                <a:cs typeface="Lucida Sans Unicode" charset="0"/>
              </a:rPr>
              <a:t>Instruction Scheduling vs </a:t>
            </a:r>
            <a:br>
              <a:rPr lang="en-GB" sz="3200">
                <a:latin typeface="Arial" charset="0"/>
                <a:cs typeface="Lucida Sans Unicode" charset="0"/>
              </a:rPr>
            </a:br>
            <a:r>
              <a:rPr lang="en-GB" sz="3200">
                <a:latin typeface="Arial" charset="0"/>
                <a:cs typeface="Lucida Sans Unicode" charset="0"/>
              </a:rPr>
              <a:t>Register Allocation</a:t>
            </a:r>
          </a:p>
        </p:txBody>
      </p:sp>
      <p:sp>
        <p:nvSpPr>
          <p:cNvPr id="11267" name="Rectangle 3"/>
          <p:cNvSpPr>
            <a:spLocks noGrp="1" noChangeArrowheads="1"/>
          </p:cNvSpPr>
          <p:nvPr>
            <p:ph type="body" idx="1"/>
          </p:nvPr>
        </p:nvSpPr>
        <p:spPr>
          <a:xfrm>
            <a:off x="457200" y="1371600"/>
            <a:ext cx="4313238" cy="4225925"/>
          </a:xfrm>
        </p:spPr>
        <p:txBody>
          <a:bodyPr/>
          <a:lstStyle/>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6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p:txBody>
      </p:sp>
      <p:sp>
        <p:nvSpPr>
          <p:cNvPr id="11268" name="Rectangle 4"/>
          <p:cNvSpPr>
            <a:spLocks noChangeArrowheads="1"/>
          </p:cNvSpPr>
          <p:nvPr/>
        </p:nvSpPr>
        <p:spPr bwMode="auto">
          <a:xfrm>
            <a:off x="563563" y="1489075"/>
            <a:ext cx="66754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Maximizing Parallelism </a:t>
            </a:r>
            <a:r>
              <a:rPr lang="en-GB" sz="2400">
                <a:solidFill>
                  <a:srgbClr val="000000"/>
                </a:solidFill>
                <a:latin typeface="Arial" charset="0"/>
                <a:cs typeface="Lucida Sans Unicode" charset="0"/>
                <a:sym typeface="Wingdings" charset="0"/>
              </a:rPr>
              <a:t> IS</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sym typeface="Wingdings" charset="0"/>
              </a:rPr>
              <a:t>Minimizing Register Spilling  RA</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endParaRP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sym typeface="Wingdings" charset="0"/>
            </a:endParaRP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sym typeface="Wingdings" charset="0"/>
            </a:endParaRP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8675" y="-23813"/>
            <a:ext cx="7705725" cy="1166813"/>
          </a:xfrm>
        </p:spPr>
        <p:txBody>
          <a:bodyPr/>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Arial" charset="0"/>
                <a:cs typeface="Lucida Sans Unicode" charset="0"/>
              </a:rPr>
              <a:t>Phase Ord. vs Opt Levels</a:t>
            </a:r>
          </a:p>
        </p:txBody>
      </p:sp>
      <p:sp>
        <p:nvSpPr>
          <p:cNvPr id="12291" name="Rectangle 3"/>
          <p:cNvSpPr>
            <a:spLocks noGrp="1" noChangeArrowheads="1"/>
          </p:cNvSpPr>
          <p:nvPr>
            <p:ph type="body" idx="1"/>
          </p:nvPr>
        </p:nvSpPr>
        <p:spPr>
          <a:xfrm>
            <a:off x="457200" y="1371600"/>
            <a:ext cx="4313238" cy="4225925"/>
          </a:xfrm>
        </p:spPr>
        <p:txBody>
          <a:bodyPr/>
          <a:lstStyle/>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8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a:p>
            <a:pPr>
              <a:lnSpc>
                <a:spcPct val="6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latin typeface="Arial" charset="0"/>
              <a:cs typeface="Lucida Sans Unicode" charset="0"/>
            </a:endParaRPr>
          </a:p>
        </p:txBody>
      </p:sp>
      <p:sp>
        <p:nvSpPr>
          <p:cNvPr id="12292" name="Rectangle 4"/>
          <p:cNvSpPr>
            <a:spLocks noChangeArrowheads="1"/>
          </p:cNvSpPr>
          <p:nvPr/>
        </p:nvSpPr>
        <p:spPr bwMode="auto">
          <a:xfrm>
            <a:off x="563563" y="1489075"/>
            <a:ext cx="74374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Opt Levels ~ Timing Constraints</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000000"/>
                </a:solidFill>
                <a:latin typeface="Arial" charset="0"/>
                <a:cs typeface="Lucida Sans Unicode" charset="0"/>
              </a:rPr>
              <a:t>Phase ordering ~ code interactions</a:t>
            </a: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sym typeface="Wingdings" charset="0"/>
            </a:endParaRP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sym typeface="Wingdings" charset="0"/>
            </a:endParaRPr>
          </a:p>
          <a:p>
            <a:pPr marL="417513" indent="-312738" hangingPunct="0">
              <a:lnSpc>
                <a:spcPct val="82000"/>
              </a:lnSpc>
              <a:spcAft>
                <a:spcPts val="1425"/>
              </a:spcAft>
              <a:buClr>
                <a:srgbClr val="000080"/>
              </a:buClr>
              <a:buSzPct val="60000"/>
              <a:buFont typeface="Time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a:solidFill>
                <a:srgbClr val="000000"/>
              </a:solidFill>
              <a:latin typeface="Arial" charset="0"/>
              <a:cs typeface="Lucida Sans Unicode"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70000"/>
          </a:lnSpc>
          <a:spcBef>
            <a:spcPct val="0"/>
          </a:spcBef>
          <a:spcAft>
            <a:spcPct val="0"/>
          </a:spcAft>
          <a:buClr>
            <a:srgbClr val="000000"/>
          </a:buClr>
          <a:buSzPct val="100000"/>
          <a:buFont typeface="Times New Roman" pitchFamily="-111" charset="0"/>
          <a:buNone/>
          <a:tabLst/>
          <a:defRPr kumimoji="0" lang="en-GB" sz="1800" b="0" i="0" u="none" strike="noStrike" cap="none" normalizeH="0" baseline="0">
            <a:ln>
              <a:noFill/>
            </a:ln>
            <a:solidFill>
              <a:schemeClr val="bg1"/>
            </a:solidFill>
            <a:effectLst/>
            <a:latin typeface="Tahoma" pitchFamily="-11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70000"/>
          </a:lnSpc>
          <a:spcBef>
            <a:spcPct val="0"/>
          </a:spcBef>
          <a:spcAft>
            <a:spcPct val="0"/>
          </a:spcAft>
          <a:buClr>
            <a:srgbClr val="000000"/>
          </a:buClr>
          <a:buSzPct val="100000"/>
          <a:buFont typeface="Times New Roman" pitchFamily="-111" charset="0"/>
          <a:buNone/>
          <a:tabLst/>
          <a:defRPr kumimoji="0" lang="en-GB" sz="1800" b="0" i="0" u="none" strike="noStrike" cap="none" normalizeH="0" baseline="0">
            <a:ln>
              <a:noFill/>
            </a:ln>
            <a:solidFill>
              <a:schemeClr val="bg1"/>
            </a:solidFill>
            <a:effectLst/>
            <a:latin typeface="Tahoma"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6046</TotalTime>
  <Words>815</Words>
  <Application>Microsoft Macintosh PowerPoint</Application>
  <PresentationFormat>Custom</PresentationFormat>
  <Paragraphs>156</Paragraphs>
  <Slides>35</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Blank Presentation</vt:lpstr>
      <vt:lpstr>Chart</vt:lpstr>
      <vt:lpstr>PowerPoint Presentation</vt:lpstr>
      <vt:lpstr>Optimization??</vt:lpstr>
      <vt:lpstr>No. of optimizations</vt:lpstr>
      <vt:lpstr>Search space</vt:lpstr>
      <vt:lpstr>Could take a while</vt:lpstr>
      <vt:lpstr>Some basic Optimizations</vt:lpstr>
      <vt:lpstr>Example</vt:lpstr>
      <vt:lpstr>Instruction Scheduling vs  Register Allocation</vt:lpstr>
      <vt:lpstr>Phase Ord. vs Opt Levels</vt:lpstr>
      <vt:lpstr>Whimsical??</vt:lpstr>
      <vt:lpstr>Ideal Solution?</vt:lpstr>
      <vt:lpstr>Wise Man</vt:lpstr>
      <vt:lpstr>Possible Solutions</vt:lpstr>
      <vt:lpstr>Pruning Search space</vt:lpstr>
      <vt:lpstr>Optimization Profiling</vt:lpstr>
      <vt:lpstr>Genetic Algorithms</vt:lpstr>
      <vt:lpstr>Exhaustive vs Heuristic [2]</vt:lpstr>
      <vt:lpstr>Disadvantages</vt:lpstr>
      <vt:lpstr>Improvements</vt:lpstr>
      <vt:lpstr>Proposed solution</vt:lpstr>
      <vt:lpstr>Proposed solution</vt:lpstr>
      <vt:lpstr>Experimental Setup</vt:lpstr>
      <vt:lpstr>ANJI</vt:lpstr>
      <vt:lpstr>Training Phase</vt:lpstr>
      <vt:lpstr>Experimental Setup</vt:lpstr>
      <vt:lpstr>Network Evolution</vt:lpstr>
      <vt:lpstr>Network Evolution</vt:lpstr>
      <vt:lpstr>javaGrande</vt:lpstr>
      <vt:lpstr>Testing</vt:lpstr>
      <vt:lpstr>Present Solution </vt:lpstr>
      <vt:lpstr>Implementation in GCC</vt:lpstr>
      <vt:lpstr>Possible Use Case</vt:lpstr>
      <vt:lpstr>Structure for Phase Ordering</vt:lpstr>
      <vt:lpstr>LLVM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Cavazos Institute for Computing Systems Architecture Schoo</dc:title>
  <dc:creator>Sameer</dc:creator>
  <cp:lastModifiedBy>Sameer Kulkarni</cp:lastModifiedBy>
  <cp:revision>267</cp:revision>
  <dcterms:modified xsi:type="dcterms:W3CDTF">2011-04-28T20:05:53Z</dcterms:modified>
</cp:coreProperties>
</file>