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9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0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1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2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3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4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5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6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7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9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20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21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22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23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24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25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26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27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28.xml" ContentType="application/vnd.openxmlformats-officedocument.presentationml.notesSlide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29.xml" ContentType="application/vnd.openxmlformats-officedocument.presentationml.notesSlide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notesSlides/notesSlide30.xml" ContentType="application/vnd.openxmlformats-officedocument.presentationml.notesSlide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notesSlides/notesSlide31.xml" ContentType="application/vnd.openxmlformats-officedocument.presentationml.notesSlide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notesSlides/notesSlide32.xml" ContentType="application/vnd.openxmlformats-officedocument.presentationml.notesSlide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notesSlides/notesSlide33.xml" ContentType="application/vnd.openxmlformats-officedocument.presentationml.notesSlide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notesSlides/notesSlide34.xml" ContentType="application/vnd.openxmlformats-officedocument.presentationml.notesSlide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notesSlides/notesSlide35.xml" ContentType="application/vnd.openxmlformats-officedocument.presentationml.notesSlide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notesSlides/notesSlide36.xml" ContentType="application/vnd.openxmlformats-officedocument.presentationml.notesSlide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notesSlides/notesSlide37.xml" ContentType="application/vnd.openxmlformats-officedocument.presentationml.notesSlide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notesSlides/notesSlide38.xml" ContentType="application/vnd.openxmlformats-officedocument.presentationml.notesSlide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notesSlides/notesSlide39.xml" ContentType="application/vnd.openxmlformats-officedocument.presentationml.notesSlide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notesSlides/notesSlide40.xml" ContentType="application/vnd.openxmlformats-officedocument.presentationml.notesSlide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notesSlides/notesSlide41.xml" ContentType="application/vnd.openxmlformats-officedocument.presentationml.notesSlide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notesSlides/notesSlide42.xml" ContentType="application/vnd.openxmlformats-officedocument.presentationml.notesSlide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notesSlides/notesSlide43.xml" ContentType="application/vnd.openxmlformats-officedocument.presentationml.notesSlide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notesSlides/notesSlide44.xml" ContentType="application/vnd.openxmlformats-officedocument.presentationml.notesSlide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notesSlides/notesSlide45.xml" ContentType="application/vnd.openxmlformats-officedocument.presentationml.notesSlide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notesSlides/notesSlide46.xml" ContentType="application/vnd.openxmlformats-officedocument.presentationml.notesSlide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notesSlides/notesSlide47.xml" ContentType="application/vnd.openxmlformats-officedocument.presentationml.notesSlide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notesSlides/notesSlide48.xml" ContentType="application/vnd.openxmlformats-officedocument.presentationml.notesSlide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notesSlides/notesSlide49.xml" ContentType="application/vnd.openxmlformats-officedocument.presentationml.notesSlide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notesSlides/notesSlide50.xml" ContentType="application/vnd.openxmlformats-officedocument.presentationml.notesSlide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notesSlides/notesSlide51.xml" ContentType="application/vnd.openxmlformats-officedocument.presentationml.notesSlide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notesSlides/notesSlide52.xml" ContentType="application/vnd.openxmlformats-officedocument.presentationml.notesSlide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notesSlides/notesSlide53.xml" ContentType="application/vnd.openxmlformats-officedocument.presentationml.notesSlide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notesSlides/notesSlide54.xml" ContentType="application/vnd.openxmlformats-officedocument.presentationml.notesSlide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notesSlides/notesSlide55.xml" ContentType="application/vnd.openxmlformats-officedocument.presentationml.notesSlide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notesSlides/notesSlide56.xml" ContentType="application/vnd.openxmlformats-officedocument.presentationml.notesSlide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notesSlides/notesSlide57.xml" ContentType="application/vnd.openxmlformats-officedocument.presentationml.notesSlide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notesSlides/notesSlide58.xml" ContentType="application/vnd.openxmlformats-officedocument.presentationml.notesSlide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notesSlides/notesSlide59.xml" ContentType="application/vnd.openxmlformats-officedocument.presentationml.notesSlide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notesSlides/notesSlide60.xml" ContentType="application/vnd.openxmlformats-officedocument.presentationml.notesSlide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notesSlides/notesSlide61.xml" ContentType="application/vnd.openxmlformats-officedocument.presentationml.notesSlide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notesSlides/notesSlide62.xml" ContentType="application/vnd.openxmlformats-officedocument.presentationml.notesSlide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notesSlides/notesSlide63.xml" ContentType="application/vnd.openxmlformats-officedocument.presentationml.notesSlide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notesSlides/notesSlide64.xml" ContentType="application/vnd.openxmlformats-officedocument.presentationml.notesSlide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notesSlides/notesSlide65.xml" ContentType="application/vnd.openxmlformats-officedocument.presentationml.notesSlide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notesSlides/notesSlide66.xml" ContentType="application/vnd.openxmlformats-officedocument.presentationml.notesSlide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notesSlides/notesSlide67.xml" ContentType="application/vnd.openxmlformats-officedocument.presentationml.notesSlide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notesSlides/notesSlide68.xml" ContentType="application/vnd.openxmlformats-officedocument.presentationml.notesSlide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notesSlides/notesSlide69.xml" ContentType="application/vnd.openxmlformats-officedocument.presentationml.notesSlide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notesSlides/notesSlide70.xml" ContentType="application/vnd.openxmlformats-officedocument.presentationml.notesSlide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notesSlides/notesSlide71.xml" ContentType="application/vnd.openxmlformats-officedocument.presentationml.notesSlide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notesSlides/notesSlide72.xml" ContentType="application/vnd.openxmlformats-officedocument.presentationml.notesSlide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notesSlides/notesSlide73.xml" ContentType="application/vnd.openxmlformats-officedocument.presentationml.notesSlide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377" r:id="rId2"/>
    <p:sldId id="320" r:id="rId3"/>
    <p:sldId id="321" r:id="rId4"/>
    <p:sldId id="519" r:id="rId5"/>
    <p:sldId id="531" r:id="rId6"/>
    <p:sldId id="520" r:id="rId7"/>
    <p:sldId id="322" r:id="rId8"/>
    <p:sldId id="476" r:id="rId9"/>
    <p:sldId id="477" r:id="rId10"/>
    <p:sldId id="522" r:id="rId11"/>
    <p:sldId id="523" r:id="rId12"/>
    <p:sldId id="524" r:id="rId13"/>
    <p:sldId id="525" r:id="rId14"/>
    <p:sldId id="526" r:id="rId15"/>
    <p:sldId id="527" r:id="rId16"/>
    <p:sldId id="379" r:id="rId17"/>
    <p:sldId id="381" r:id="rId18"/>
    <p:sldId id="473" r:id="rId19"/>
    <p:sldId id="384" r:id="rId20"/>
    <p:sldId id="528" r:id="rId21"/>
    <p:sldId id="474" r:id="rId22"/>
    <p:sldId id="475" r:id="rId23"/>
    <p:sldId id="529" r:id="rId24"/>
    <p:sldId id="530" r:id="rId25"/>
    <p:sldId id="325" r:id="rId26"/>
    <p:sldId id="388" r:id="rId27"/>
    <p:sldId id="478" r:id="rId28"/>
    <p:sldId id="389" r:id="rId29"/>
    <p:sldId id="480" r:id="rId30"/>
    <p:sldId id="481" r:id="rId31"/>
    <p:sldId id="482" r:id="rId32"/>
    <p:sldId id="483" r:id="rId33"/>
    <p:sldId id="391" r:id="rId34"/>
    <p:sldId id="330" r:id="rId35"/>
    <p:sldId id="485" r:id="rId36"/>
    <p:sldId id="484" r:id="rId37"/>
    <p:sldId id="486" r:id="rId38"/>
    <p:sldId id="487" r:id="rId39"/>
    <p:sldId id="488" r:id="rId40"/>
    <p:sldId id="490" r:id="rId41"/>
    <p:sldId id="489" r:id="rId42"/>
    <p:sldId id="331" r:id="rId43"/>
    <p:sldId id="332" r:id="rId44"/>
    <p:sldId id="333" r:id="rId45"/>
    <p:sldId id="392" r:id="rId46"/>
    <p:sldId id="334" r:id="rId47"/>
    <p:sldId id="335" r:id="rId48"/>
    <p:sldId id="336" r:id="rId49"/>
    <p:sldId id="338" r:id="rId50"/>
    <p:sldId id="339" r:id="rId51"/>
    <p:sldId id="340" r:id="rId52"/>
    <p:sldId id="393" r:id="rId53"/>
    <p:sldId id="395" r:id="rId54"/>
    <p:sldId id="515" r:id="rId55"/>
    <p:sldId id="532" r:id="rId56"/>
    <p:sldId id="494" r:id="rId57"/>
    <p:sldId id="533" r:id="rId58"/>
    <p:sldId id="495" r:id="rId59"/>
    <p:sldId id="538" r:id="rId60"/>
    <p:sldId id="534" r:id="rId61"/>
    <p:sldId id="536" r:id="rId62"/>
    <p:sldId id="537" r:id="rId63"/>
    <p:sldId id="498" r:id="rId64"/>
    <p:sldId id="499" r:id="rId65"/>
    <p:sldId id="539" r:id="rId66"/>
    <p:sldId id="500" r:id="rId67"/>
    <p:sldId id="501" r:id="rId68"/>
    <p:sldId id="535" r:id="rId69"/>
    <p:sldId id="503" r:id="rId70"/>
    <p:sldId id="504" r:id="rId71"/>
    <p:sldId id="508" r:id="rId72"/>
    <p:sldId id="505" r:id="rId73"/>
    <p:sldId id="506" r:id="rId74"/>
    <p:sldId id="507" r:id="rId75"/>
    <p:sldId id="442" r:id="rId76"/>
    <p:sldId id="509" r:id="rId77"/>
    <p:sldId id="541" r:id="rId78"/>
    <p:sldId id="542" r:id="rId79"/>
    <p:sldId id="543" r:id="rId80"/>
    <p:sldId id="547" r:id="rId81"/>
    <p:sldId id="545" r:id="rId82"/>
    <p:sldId id="546" r:id="rId83"/>
    <p:sldId id="544" r:id="rId84"/>
    <p:sldId id="540" r:id="rId85"/>
    <p:sldId id="517" r:id="rId86"/>
    <p:sldId id="518" r:id="rId87"/>
    <p:sldId id="512" r:id="rId88"/>
    <p:sldId id="511" r:id="rId89"/>
    <p:sldId id="347" r:id="rId90"/>
    <p:sldId id="348" r:id="rId91"/>
    <p:sldId id="513" r:id="rId92"/>
    <p:sldId id="401" r:id="rId93"/>
    <p:sldId id="444" r:id="rId94"/>
    <p:sldId id="514" r:id="rId95"/>
    <p:sldId id="354" r:id="rId96"/>
  </p:sldIdLst>
  <p:sldSz cx="9144000" cy="6858000" type="screen4x3"/>
  <p:notesSz cx="7315200" cy="9601200"/>
  <p:custDataLst>
    <p:tags r:id="rId9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55">
          <p15:clr>
            <a:srgbClr val="A4A3A4"/>
          </p15:clr>
        </p15:guide>
        <p15:guide id="2" pos="10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FF"/>
    <a:srgbClr val="FFCCFF"/>
    <a:srgbClr val="FFFF00"/>
    <a:srgbClr val="DDDDDD"/>
    <a:srgbClr val="FF99CC"/>
    <a:srgbClr val="CC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66" autoAdjust="0"/>
    <p:restoredTop sz="88679" autoAdjust="0"/>
  </p:normalViewPr>
  <p:slideViewPr>
    <p:cSldViewPr snapToGrid="0">
      <p:cViewPr varScale="1">
        <p:scale>
          <a:sx n="114" d="100"/>
          <a:sy n="114" d="100"/>
        </p:scale>
        <p:origin x="2004" y="102"/>
      </p:cViewPr>
      <p:guideLst>
        <p:guide orient="horz" pos="3755"/>
        <p:guide pos="10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gs" Target="tags/tag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l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l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E943289-4D9A-4FC3-BE12-B5A74449A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l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1226"/>
            <a:ext cx="5364480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l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AC6AAF1-E1AE-4CB7-B27F-A480A029D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68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915DC-5709-4677-BC94-A044EE08AC34}" type="slidenum">
              <a:rPr lang="en-US"/>
              <a:pPr/>
              <a:t>1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446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9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7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3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9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06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C470B-FC48-4142-A79D-1B76FAC8BBB2}" type="slidenum">
              <a:rPr lang="en-US"/>
              <a:pPr/>
              <a:t>16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0520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B9F71-EB3C-43A1-821A-EDD5112529C6}" type="slidenum">
              <a:rPr lang="en-US"/>
              <a:pPr/>
              <a:t>17</a:t>
            </a:fld>
            <a:endParaRPr lang="en-US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6701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3058B-96F7-4B61-AD4B-71975D28A870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4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73918-A012-4B70-841B-300450CA57D6}" type="slidenum">
              <a:rPr lang="en-US"/>
              <a:pPr/>
              <a:t>19</a:t>
            </a:fld>
            <a:endParaRPr lang="en-US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9163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1F1FD-3ECB-4B67-ADAF-E4D9B48B0E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A5E6B-0A71-4B1D-8E94-5778ACFEC308}" type="slidenum">
              <a:rPr lang="en-US"/>
              <a:pPr/>
              <a:t>2</a:t>
            </a:fld>
            <a:endParaRPr 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0207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8FCD0-DC30-4022-9A16-A2EE212FF9AA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7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262AC-AA9D-4B12-BB28-24EE8E363172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34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48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24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5C073-1986-4089-8DD2-760109E9608C}" type="slidenum">
              <a:rPr lang="en-US"/>
              <a:pPr/>
              <a:t>25</a:t>
            </a:fld>
            <a:endParaRPr lang="en-US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4336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687E4-2385-4ECE-874B-BCD30A3C4DF0}" type="slidenum">
              <a:rPr lang="en-US"/>
              <a:pPr/>
              <a:t>26</a:t>
            </a:fld>
            <a:endParaRPr 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8173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46A6F-A2C4-4D9A-B157-1E3408654A01}" type="slidenum">
              <a:rPr lang="en-US"/>
              <a:pPr/>
              <a:t>27</a:t>
            </a:fld>
            <a:endParaRPr 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0035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57706-EAA6-46A7-A09A-E42AA0204AB4}" type="slidenum">
              <a:rPr lang="en-US"/>
              <a:pPr/>
              <a:t>28</a:t>
            </a:fld>
            <a:endParaRPr lang="en-US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0398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Q: In the figure above,</a:t>
            </a:r>
            <a:r>
              <a:rPr lang="en-US" baseline="0" dirty="0" smtClean="0"/>
              <a:t> </a:t>
            </a:r>
            <a:r>
              <a:rPr lang="en-US" dirty="0" smtClean="0"/>
              <a:t>give the formula</a:t>
            </a:r>
            <a:r>
              <a:rPr lang="en-US" baseline="0" dirty="0" smtClean="0"/>
              <a:t> for the maximum data rate as a function of receiver window and RTT.</a:t>
            </a:r>
            <a:endParaRPr lang="en-US" dirty="0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E74F8-26AD-4F81-9898-417DE4A924A4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6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5D72B-A57E-49F3-A84D-E6208248C7E8}" type="slidenum">
              <a:rPr lang="en-US"/>
              <a:pPr/>
              <a:t>33</a:t>
            </a:fld>
            <a:endParaRPr lang="en-US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743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C10A9-4D66-45A3-AE3A-7343F4A9F33F}" type="slidenum">
              <a:rPr lang="en-US"/>
              <a:pPr/>
              <a:t>3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830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0F083-0FDC-4ECA-A113-18266940F56E}" type="slidenum">
              <a:rPr lang="en-US"/>
              <a:pPr/>
              <a:t>34</a:t>
            </a:fld>
            <a:endParaRPr lang="en-US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4056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3B43E-E400-4E53-A54E-83DBDC8EAABA}" type="slidenum">
              <a:rPr lang="en-US"/>
              <a:pPr/>
              <a:t>35</a:t>
            </a:fld>
            <a:endParaRPr 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2317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ADDAD-2A8A-4877-AAB2-45673DB627F3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F60E8-82C6-47B7-B173-A9A36B271F9B}" type="slidenum">
              <a:rPr lang="en-US"/>
              <a:pPr/>
              <a:t>42</a:t>
            </a:fld>
            <a:endParaRPr 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39046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80873-431A-4CE3-8328-4A44C6DC47E1}" type="slidenum">
              <a:rPr lang="en-US"/>
              <a:pPr/>
              <a:t>43</a:t>
            </a:fld>
            <a:endParaRPr 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6829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78CB8-85D1-4DD4-93DA-FFEE3FB465D2}" type="slidenum">
              <a:rPr lang="en-US"/>
              <a:pPr/>
              <a:t>44</a:t>
            </a:fld>
            <a:endParaRPr 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724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1F384-DE32-4BC8-A065-3830ED804DA1}" type="slidenum">
              <a:rPr lang="en-US"/>
              <a:pPr/>
              <a:t>45</a:t>
            </a:fld>
            <a:endParaRPr 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7052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EE82-5215-4B85-9BCB-915BA19B5103}" type="slidenum">
              <a:rPr lang="en-US"/>
              <a:pPr/>
              <a:t>46</a:t>
            </a:fld>
            <a:endParaRPr 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24215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A24D3-4EF6-437B-B0AD-E46AB6086B1C}" type="slidenum">
              <a:rPr lang="en-US"/>
              <a:pPr/>
              <a:t>47</a:t>
            </a:fld>
            <a:endParaRPr lang="en-US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268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EFE42-0062-4329-A145-98BBC7714897}" type="slidenum">
              <a:rPr lang="en-US"/>
              <a:pPr/>
              <a:t>48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412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1F1FD-3ECB-4B67-ADAF-E4D9B48B0E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22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C27DE-585D-4B4D-8089-2A6682F759D8}" type="slidenum">
              <a:rPr lang="en-US"/>
              <a:pPr/>
              <a:t>49</a:t>
            </a:fld>
            <a:endParaRPr lang="en-US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98034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D30B2-10A5-4059-8997-C15A48397CA3}" type="slidenum">
              <a:rPr lang="en-US"/>
              <a:pPr/>
              <a:t>50</a:t>
            </a:fld>
            <a:endParaRPr 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4409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2CC6B-22FC-4689-A5F8-333884F61E93}" type="slidenum">
              <a:rPr lang="en-US"/>
              <a:pPr/>
              <a:t>51</a:t>
            </a:fld>
            <a:endParaRPr 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8924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F1795-5A0F-4D48-869A-6BF16B44CCFB}" type="slidenum">
              <a:rPr lang="en-US"/>
              <a:pPr/>
              <a:t>52</a:t>
            </a:fld>
            <a:endParaRPr lang="en-US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00113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4BF0-0307-4F8E-B76E-387C122B77E7}" type="slidenum">
              <a:rPr lang="en-US"/>
              <a:pPr/>
              <a:t>53</a:t>
            </a:fld>
            <a:endParaRPr lang="en-US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7209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80418-FFF4-4F9C-AC24-0DBB0356C761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044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75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108D3-60E8-4523-AD09-A109887594C0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969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E01BB-F0E5-4F08-9C76-C1144FD28EF4}" type="slidenum">
              <a:rPr lang="en-US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36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858B8-8FE1-495D-9842-69891D0756CA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44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1F1FD-3ECB-4B67-ADAF-E4D9B48B0E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961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01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95346-503A-4855-A686-BE75C6EF1488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3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82CC6-D8E1-4ED0-9CF4-7A7D78AB3CBC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515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C71B5-A6F7-4836-966A-9CB4AA6364AC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059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91535-541D-480F-AB61-D9F8FC95B2D2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699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C655C-CEB0-48BF-808D-4E5F5E7A9E41}" type="slidenum">
              <a:rPr lang="en-US"/>
              <a:pPr/>
              <a:t>75</a:t>
            </a:fld>
            <a:endParaRPr lang="en-US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67617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E3D3A-F3A9-4625-97E5-E1C42A73A0AE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09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E3D3A-F3A9-4625-97E5-E1C42A73A0AE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634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E3D3A-F3A9-4625-97E5-E1C42A73A0AE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704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E3D3A-F3A9-4625-97E5-E1C42A73A0AE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4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1F1FD-3ECB-4B67-ADAF-E4D9B48B0E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562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E3D3A-F3A9-4625-97E5-E1C42A73A0AE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99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E3D3A-F3A9-4625-97E5-E1C42A73A0AE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8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E3D3A-F3A9-4625-97E5-E1C42A73A0AE}" type="slidenum">
              <a:rPr lang="en-US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031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E3D3A-F3A9-4625-97E5-E1C42A73A0AE}" type="slidenum">
              <a:rPr lang="en-US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98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0D96E-7361-4722-8A1B-0624CB317B35}" type="slidenum">
              <a:rPr lang="en-US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385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31D78-1FAC-44C0-8039-D8FDD2FBB50E}" type="slidenum">
              <a:rPr lang="en-US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17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6C63A-992C-451C-96AD-DF93B4DC35CD}" type="slidenum">
              <a:rPr lang="en-US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538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F2280-4498-4BC4-BCC3-C21A8932B407}" type="slidenum">
              <a:rPr lang="en-US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88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562EC-2BFA-4FEE-9082-23EA2C9465BF}" type="slidenum">
              <a:rPr lang="en-US"/>
              <a:pPr/>
              <a:t>89</a:t>
            </a:fld>
            <a:endParaRPr lang="en-US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6328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7079F-3D98-4D03-B0B6-A21A2CB9B3F5}" type="slidenum">
              <a:rPr lang="en-US"/>
              <a:pPr/>
              <a:t>90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036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4381-2B58-41CB-BC81-DED5F31FEF9F}" type="slidenum">
              <a:rPr lang="en-US"/>
              <a:pPr/>
              <a:t>7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92072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96C85-A8B4-4C4C-83B5-0EB39B09F594}" type="slidenum">
              <a:rPr lang="en-US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1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00497-497A-4A14-9999-F89531B04A57}" type="slidenum">
              <a:rPr lang="en-US"/>
              <a:pPr/>
              <a:t>92</a:t>
            </a:fld>
            <a:endParaRPr lang="en-US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35474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10D59-D75A-4A1F-B51C-F0A16A2A2230}" type="slidenum">
              <a:rPr lang="en-US"/>
              <a:pPr/>
              <a:t>93</a:t>
            </a:fld>
            <a:endParaRPr lang="en-US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682227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440F1-7EE7-4762-B626-7AB89C259F55}" type="slidenum">
              <a:rPr lang="en-US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523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C4597-0874-4E29-9BC1-D6D9DAF67EF1}" type="slidenum">
              <a:rPr lang="en-US"/>
              <a:pPr/>
              <a:t>95</a:t>
            </a:fld>
            <a:endParaRPr lang="en-US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089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8A48A-4F82-4E30-9839-FB4810578BE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1F1FD-3ECB-4B67-ADAF-E4D9B48B0E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" Type="http://schemas.openxmlformats.org/officeDocument/2006/relationships/tags" Target="../tags/tag169.xml"/><Relationship Id="rId21" Type="http://schemas.openxmlformats.org/officeDocument/2006/relationships/notesSlide" Target="../notesSlides/notesSlide10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" Type="http://schemas.openxmlformats.org/officeDocument/2006/relationships/tags" Target="../tags/tag18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3" Type="http://schemas.openxmlformats.org/officeDocument/2006/relationships/tags" Target="../tags/tag208.xml"/><Relationship Id="rId21" Type="http://schemas.openxmlformats.org/officeDocument/2006/relationships/notesSlide" Target="../notesSlides/notesSlide12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10" Type="http://schemas.openxmlformats.org/officeDocument/2006/relationships/tags" Target="../tags/tag234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9" Type="http://schemas.openxmlformats.org/officeDocument/2006/relationships/tags" Target="../tags/tag278.xml"/><Relationship Id="rId21" Type="http://schemas.openxmlformats.org/officeDocument/2006/relationships/tags" Target="../tags/tag260.xml"/><Relationship Id="rId34" Type="http://schemas.openxmlformats.org/officeDocument/2006/relationships/tags" Target="../tags/tag273.xml"/><Relationship Id="rId42" Type="http://schemas.openxmlformats.org/officeDocument/2006/relationships/tags" Target="../tags/tag281.xml"/><Relationship Id="rId47" Type="http://schemas.openxmlformats.org/officeDocument/2006/relationships/tags" Target="../tags/tag286.xml"/><Relationship Id="rId50" Type="http://schemas.openxmlformats.org/officeDocument/2006/relationships/tags" Target="../tags/tag289.xml"/><Relationship Id="rId55" Type="http://schemas.openxmlformats.org/officeDocument/2006/relationships/oleObject" Target="../embeddings/oleObject4.bin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9" Type="http://schemas.openxmlformats.org/officeDocument/2006/relationships/tags" Target="../tags/tag268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tags" Target="../tags/tag271.xml"/><Relationship Id="rId37" Type="http://schemas.openxmlformats.org/officeDocument/2006/relationships/tags" Target="../tags/tag276.xml"/><Relationship Id="rId40" Type="http://schemas.openxmlformats.org/officeDocument/2006/relationships/tags" Target="../tags/tag279.xml"/><Relationship Id="rId45" Type="http://schemas.openxmlformats.org/officeDocument/2006/relationships/tags" Target="../tags/tag284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244.xml"/><Relationship Id="rId19" Type="http://schemas.openxmlformats.org/officeDocument/2006/relationships/tags" Target="../tags/tag258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tags" Target="../tags/tag269.xml"/><Relationship Id="rId35" Type="http://schemas.openxmlformats.org/officeDocument/2006/relationships/tags" Target="../tags/tag274.xml"/><Relationship Id="rId43" Type="http://schemas.openxmlformats.org/officeDocument/2006/relationships/tags" Target="../tags/tag282.xml"/><Relationship Id="rId48" Type="http://schemas.openxmlformats.org/officeDocument/2006/relationships/tags" Target="../tags/tag287.xml"/><Relationship Id="rId56" Type="http://schemas.openxmlformats.org/officeDocument/2006/relationships/image" Target="../media/image2.wmf"/><Relationship Id="rId8" Type="http://schemas.openxmlformats.org/officeDocument/2006/relationships/tags" Target="../tags/tag247.xml"/><Relationship Id="rId51" Type="http://schemas.openxmlformats.org/officeDocument/2006/relationships/tags" Target="../tags/tag290.xml"/><Relationship Id="rId3" Type="http://schemas.openxmlformats.org/officeDocument/2006/relationships/tags" Target="../tags/tag242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tags" Target="../tags/tag272.xml"/><Relationship Id="rId38" Type="http://schemas.openxmlformats.org/officeDocument/2006/relationships/tags" Target="../tags/tag277.xml"/><Relationship Id="rId46" Type="http://schemas.openxmlformats.org/officeDocument/2006/relationships/tags" Target="../tags/tag285.xml"/><Relationship Id="rId20" Type="http://schemas.openxmlformats.org/officeDocument/2006/relationships/tags" Target="../tags/tag259.xml"/><Relationship Id="rId41" Type="http://schemas.openxmlformats.org/officeDocument/2006/relationships/tags" Target="../tags/tag280.xml"/><Relationship Id="rId54" Type="http://schemas.openxmlformats.org/officeDocument/2006/relationships/notesSlide" Target="../notesSlides/notesSlide14.xml"/><Relationship Id="rId1" Type="http://schemas.openxmlformats.org/officeDocument/2006/relationships/vmlDrawing" Target="../drawings/vmlDrawing3.vml"/><Relationship Id="rId6" Type="http://schemas.openxmlformats.org/officeDocument/2006/relationships/tags" Target="../tags/tag245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36" Type="http://schemas.openxmlformats.org/officeDocument/2006/relationships/tags" Target="../tags/tag275.xml"/><Relationship Id="rId49" Type="http://schemas.openxmlformats.org/officeDocument/2006/relationships/tags" Target="../tags/tag288.xml"/><Relationship Id="rId57" Type="http://schemas.openxmlformats.org/officeDocument/2006/relationships/oleObject" Target="../embeddings/oleObject5.bin"/><Relationship Id="rId10" Type="http://schemas.openxmlformats.org/officeDocument/2006/relationships/tags" Target="../tags/tag249.xml"/><Relationship Id="rId31" Type="http://schemas.openxmlformats.org/officeDocument/2006/relationships/tags" Target="../tags/tag270.xml"/><Relationship Id="rId44" Type="http://schemas.openxmlformats.org/officeDocument/2006/relationships/tags" Target="../tags/tag283.xml"/><Relationship Id="rId52" Type="http://schemas.openxmlformats.org/officeDocument/2006/relationships/tags" Target="../tags/tag29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9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96.xml"/><Relationship Id="rId4" Type="http://schemas.openxmlformats.org/officeDocument/2006/relationships/tags" Target="../tags/tag29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29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3" Type="http://schemas.openxmlformats.org/officeDocument/2006/relationships/tags" Target="../tags/tag313.xml"/><Relationship Id="rId21" Type="http://schemas.openxmlformats.org/officeDocument/2006/relationships/tags" Target="../tags/tag331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tags" Target="../tags/tag330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notesSlide" Target="../notesSlides/notesSlide18.xml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tags" Target="../tags/tag3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.v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1.emf"/><Relationship Id="rId4" Type="http://schemas.openxmlformats.org/officeDocument/2006/relationships/tags" Target="../tags/tag47.xml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361.xml"/><Relationship Id="rId21" Type="http://schemas.openxmlformats.org/officeDocument/2006/relationships/tags" Target="../tags/tag356.xml"/><Relationship Id="rId42" Type="http://schemas.openxmlformats.org/officeDocument/2006/relationships/tags" Target="../tags/tag377.xml"/><Relationship Id="rId47" Type="http://schemas.openxmlformats.org/officeDocument/2006/relationships/tags" Target="../tags/tag382.xml"/><Relationship Id="rId63" Type="http://schemas.openxmlformats.org/officeDocument/2006/relationships/tags" Target="../tags/tag398.xml"/><Relationship Id="rId68" Type="http://schemas.openxmlformats.org/officeDocument/2006/relationships/tags" Target="../tags/tag403.xml"/><Relationship Id="rId16" Type="http://schemas.openxmlformats.org/officeDocument/2006/relationships/tags" Target="../tags/tag351.xml"/><Relationship Id="rId11" Type="http://schemas.openxmlformats.org/officeDocument/2006/relationships/tags" Target="../tags/tag346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53" Type="http://schemas.openxmlformats.org/officeDocument/2006/relationships/tags" Target="../tags/tag388.xml"/><Relationship Id="rId58" Type="http://schemas.openxmlformats.org/officeDocument/2006/relationships/tags" Target="../tags/tag393.xml"/><Relationship Id="rId74" Type="http://schemas.openxmlformats.org/officeDocument/2006/relationships/tags" Target="../tags/tag409.xml"/><Relationship Id="rId79" Type="http://schemas.openxmlformats.org/officeDocument/2006/relationships/tags" Target="../tags/tag414.xml"/><Relationship Id="rId5" Type="http://schemas.openxmlformats.org/officeDocument/2006/relationships/tags" Target="../tags/tag340.xml"/><Relationship Id="rId61" Type="http://schemas.openxmlformats.org/officeDocument/2006/relationships/tags" Target="../tags/tag396.xml"/><Relationship Id="rId82" Type="http://schemas.openxmlformats.org/officeDocument/2006/relationships/notesSlide" Target="../notesSlides/notesSlide20.xml"/><Relationship Id="rId19" Type="http://schemas.openxmlformats.org/officeDocument/2006/relationships/tags" Target="../tags/tag35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43" Type="http://schemas.openxmlformats.org/officeDocument/2006/relationships/tags" Target="../tags/tag378.xml"/><Relationship Id="rId48" Type="http://schemas.openxmlformats.org/officeDocument/2006/relationships/tags" Target="../tags/tag383.xml"/><Relationship Id="rId56" Type="http://schemas.openxmlformats.org/officeDocument/2006/relationships/tags" Target="../tags/tag391.xml"/><Relationship Id="rId64" Type="http://schemas.openxmlformats.org/officeDocument/2006/relationships/tags" Target="../tags/tag399.xml"/><Relationship Id="rId69" Type="http://schemas.openxmlformats.org/officeDocument/2006/relationships/tags" Target="../tags/tag404.xml"/><Relationship Id="rId77" Type="http://schemas.openxmlformats.org/officeDocument/2006/relationships/tags" Target="../tags/tag412.xml"/><Relationship Id="rId8" Type="http://schemas.openxmlformats.org/officeDocument/2006/relationships/tags" Target="../tags/tag343.xml"/><Relationship Id="rId51" Type="http://schemas.openxmlformats.org/officeDocument/2006/relationships/tags" Target="../tags/tag386.xml"/><Relationship Id="rId72" Type="http://schemas.openxmlformats.org/officeDocument/2006/relationships/tags" Target="../tags/tag407.xml"/><Relationship Id="rId80" Type="http://schemas.openxmlformats.org/officeDocument/2006/relationships/tags" Target="../tags/tag415.xml"/><Relationship Id="rId3" Type="http://schemas.openxmlformats.org/officeDocument/2006/relationships/tags" Target="../tags/tag338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46" Type="http://schemas.openxmlformats.org/officeDocument/2006/relationships/tags" Target="../tags/tag381.xml"/><Relationship Id="rId59" Type="http://schemas.openxmlformats.org/officeDocument/2006/relationships/tags" Target="../tags/tag394.xml"/><Relationship Id="rId67" Type="http://schemas.openxmlformats.org/officeDocument/2006/relationships/tags" Target="../tags/tag402.xml"/><Relationship Id="rId20" Type="http://schemas.openxmlformats.org/officeDocument/2006/relationships/tags" Target="../tags/tag355.xml"/><Relationship Id="rId41" Type="http://schemas.openxmlformats.org/officeDocument/2006/relationships/tags" Target="../tags/tag376.xml"/><Relationship Id="rId54" Type="http://schemas.openxmlformats.org/officeDocument/2006/relationships/tags" Target="../tags/tag389.xml"/><Relationship Id="rId62" Type="http://schemas.openxmlformats.org/officeDocument/2006/relationships/tags" Target="../tags/tag397.xml"/><Relationship Id="rId70" Type="http://schemas.openxmlformats.org/officeDocument/2006/relationships/tags" Target="../tags/tag405.xml"/><Relationship Id="rId75" Type="http://schemas.openxmlformats.org/officeDocument/2006/relationships/tags" Target="../tags/tag410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tags" Target="../tags/tag384.xml"/><Relationship Id="rId57" Type="http://schemas.openxmlformats.org/officeDocument/2006/relationships/tags" Target="../tags/tag392.xml"/><Relationship Id="rId10" Type="http://schemas.openxmlformats.org/officeDocument/2006/relationships/tags" Target="../tags/tag345.xml"/><Relationship Id="rId31" Type="http://schemas.openxmlformats.org/officeDocument/2006/relationships/tags" Target="../tags/tag366.xml"/><Relationship Id="rId44" Type="http://schemas.openxmlformats.org/officeDocument/2006/relationships/tags" Target="../tags/tag379.xml"/><Relationship Id="rId52" Type="http://schemas.openxmlformats.org/officeDocument/2006/relationships/tags" Target="../tags/tag387.xml"/><Relationship Id="rId60" Type="http://schemas.openxmlformats.org/officeDocument/2006/relationships/tags" Target="../tags/tag395.xml"/><Relationship Id="rId65" Type="http://schemas.openxmlformats.org/officeDocument/2006/relationships/tags" Target="../tags/tag400.xml"/><Relationship Id="rId73" Type="http://schemas.openxmlformats.org/officeDocument/2006/relationships/tags" Target="../tags/tag408.xml"/><Relationship Id="rId78" Type="http://schemas.openxmlformats.org/officeDocument/2006/relationships/tags" Target="../tags/tag413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39" Type="http://schemas.openxmlformats.org/officeDocument/2006/relationships/tags" Target="../tags/tag374.xml"/><Relationship Id="rId34" Type="http://schemas.openxmlformats.org/officeDocument/2006/relationships/tags" Target="../tags/tag369.xml"/><Relationship Id="rId50" Type="http://schemas.openxmlformats.org/officeDocument/2006/relationships/tags" Target="../tags/tag385.xml"/><Relationship Id="rId55" Type="http://schemas.openxmlformats.org/officeDocument/2006/relationships/tags" Target="../tags/tag390.xml"/><Relationship Id="rId76" Type="http://schemas.openxmlformats.org/officeDocument/2006/relationships/tags" Target="../tags/tag411.xml"/><Relationship Id="rId7" Type="http://schemas.openxmlformats.org/officeDocument/2006/relationships/tags" Target="../tags/tag342.xml"/><Relationship Id="rId71" Type="http://schemas.openxmlformats.org/officeDocument/2006/relationships/tags" Target="../tags/tag406.xml"/><Relationship Id="rId2" Type="http://schemas.openxmlformats.org/officeDocument/2006/relationships/tags" Target="../tags/tag337.xml"/><Relationship Id="rId29" Type="http://schemas.openxmlformats.org/officeDocument/2006/relationships/tags" Target="../tags/tag364.xml"/><Relationship Id="rId24" Type="http://schemas.openxmlformats.org/officeDocument/2006/relationships/tags" Target="../tags/tag359.xml"/><Relationship Id="rId40" Type="http://schemas.openxmlformats.org/officeDocument/2006/relationships/tags" Target="../tags/tag375.xml"/><Relationship Id="rId45" Type="http://schemas.openxmlformats.org/officeDocument/2006/relationships/tags" Target="../tags/tag380.xml"/><Relationship Id="rId66" Type="http://schemas.openxmlformats.org/officeDocument/2006/relationships/tags" Target="../tags/tag401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441.xml"/><Relationship Id="rId21" Type="http://schemas.openxmlformats.org/officeDocument/2006/relationships/tags" Target="../tags/tag436.xml"/><Relationship Id="rId42" Type="http://schemas.openxmlformats.org/officeDocument/2006/relationships/tags" Target="../tags/tag457.xml"/><Relationship Id="rId47" Type="http://schemas.openxmlformats.org/officeDocument/2006/relationships/tags" Target="../tags/tag462.xml"/><Relationship Id="rId63" Type="http://schemas.openxmlformats.org/officeDocument/2006/relationships/tags" Target="../tags/tag478.xml"/><Relationship Id="rId68" Type="http://schemas.openxmlformats.org/officeDocument/2006/relationships/tags" Target="../tags/tag483.xml"/><Relationship Id="rId84" Type="http://schemas.openxmlformats.org/officeDocument/2006/relationships/notesSlide" Target="../notesSlides/notesSlide21.xml"/><Relationship Id="rId16" Type="http://schemas.openxmlformats.org/officeDocument/2006/relationships/tags" Target="../tags/tag431.xml"/><Relationship Id="rId11" Type="http://schemas.openxmlformats.org/officeDocument/2006/relationships/tags" Target="../tags/tag426.xml"/><Relationship Id="rId32" Type="http://schemas.openxmlformats.org/officeDocument/2006/relationships/tags" Target="../tags/tag447.xml"/><Relationship Id="rId37" Type="http://schemas.openxmlformats.org/officeDocument/2006/relationships/tags" Target="../tags/tag452.xml"/><Relationship Id="rId53" Type="http://schemas.openxmlformats.org/officeDocument/2006/relationships/tags" Target="../tags/tag468.xml"/><Relationship Id="rId58" Type="http://schemas.openxmlformats.org/officeDocument/2006/relationships/tags" Target="../tags/tag473.xml"/><Relationship Id="rId74" Type="http://schemas.openxmlformats.org/officeDocument/2006/relationships/tags" Target="../tags/tag489.xml"/><Relationship Id="rId79" Type="http://schemas.openxmlformats.org/officeDocument/2006/relationships/tags" Target="../tags/tag494.xml"/><Relationship Id="rId5" Type="http://schemas.openxmlformats.org/officeDocument/2006/relationships/tags" Target="../tags/tag420.xml"/><Relationship Id="rId61" Type="http://schemas.openxmlformats.org/officeDocument/2006/relationships/tags" Target="../tags/tag476.xml"/><Relationship Id="rId82" Type="http://schemas.openxmlformats.org/officeDocument/2006/relationships/tags" Target="../tags/tag497.xml"/><Relationship Id="rId19" Type="http://schemas.openxmlformats.org/officeDocument/2006/relationships/tags" Target="../tags/tag434.xml"/><Relationship Id="rId14" Type="http://schemas.openxmlformats.org/officeDocument/2006/relationships/tags" Target="../tags/tag429.xml"/><Relationship Id="rId22" Type="http://schemas.openxmlformats.org/officeDocument/2006/relationships/tags" Target="../tags/tag437.xml"/><Relationship Id="rId27" Type="http://schemas.openxmlformats.org/officeDocument/2006/relationships/tags" Target="../tags/tag442.xml"/><Relationship Id="rId30" Type="http://schemas.openxmlformats.org/officeDocument/2006/relationships/tags" Target="../tags/tag445.xml"/><Relationship Id="rId35" Type="http://schemas.openxmlformats.org/officeDocument/2006/relationships/tags" Target="../tags/tag450.xml"/><Relationship Id="rId43" Type="http://schemas.openxmlformats.org/officeDocument/2006/relationships/tags" Target="../tags/tag458.xml"/><Relationship Id="rId48" Type="http://schemas.openxmlformats.org/officeDocument/2006/relationships/tags" Target="../tags/tag463.xml"/><Relationship Id="rId56" Type="http://schemas.openxmlformats.org/officeDocument/2006/relationships/tags" Target="../tags/tag471.xml"/><Relationship Id="rId64" Type="http://schemas.openxmlformats.org/officeDocument/2006/relationships/tags" Target="../tags/tag479.xml"/><Relationship Id="rId69" Type="http://schemas.openxmlformats.org/officeDocument/2006/relationships/tags" Target="../tags/tag484.xml"/><Relationship Id="rId77" Type="http://schemas.openxmlformats.org/officeDocument/2006/relationships/tags" Target="../tags/tag492.xml"/><Relationship Id="rId8" Type="http://schemas.openxmlformats.org/officeDocument/2006/relationships/tags" Target="../tags/tag423.xml"/><Relationship Id="rId51" Type="http://schemas.openxmlformats.org/officeDocument/2006/relationships/tags" Target="../tags/tag466.xml"/><Relationship Id="rId72" Type="http://schemas.openxmlformats.org/officeDocument/2006/relationships/tags" Target="../tags/tag487.xml"/><Relationship Id="rId80" Type="http://schemas.openxmlformats.org/officeDocument/2006/relationships/tags" Target="../tags/tag495.xml"/><Relationship Id="rId3" Type="http://schemas.openxmlformats.org/officeDocument/2006/relationships/tags" Target="../tags/tag418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25" Type="http://schemas.openxmlformats.org/officeDocument/2006/relationships/tags" Target="../tags/tag440.xml"/><Relationship Id="rId33" Type="http://schemas.openxmlformats.org/officeDocument/2006/relationships/tags" Target="../tags/tag448.xml"/><Relationship Id="rId38" Type="http://schemas.openxmlformats.org/officeDocument/2006/relationships/tags" Target="../tags/tag453.xml"/><Relationship Id="rId46" Type="http://schemas.openxmlformats.org/officeDocument/2006/relationships/tags" Target="../tags/tag461.xml"/><Relationship Id="rId59" Type="http://schemas.openxmlformats.org/officeDocument/2006/relationships/tags" Target="../tags/tag474.xml"/><Relationship Id="rId67" Type="http://schemas.openxmlformats.org/officeDocument/2006/relationships/tags" Target="../tags/tag482.xml"/><Relationship Id="rId20" Type="http://schemas.openxmlformats.org/officeDocument/2006/relationships/tags" Target="../tags/tag435.xml"/><Relationship Id="rId41" Type="http://schemas.openxmlformats.org/officeDocument/2006/relationships/tags" Target="../tags/tag456.xml"/><Relationship Id="rId54" Type="http://schemas.openxmlformats.org/officeDocument/2006/relationships/tags" Target="../tags/tag469.xml"/><Relationship Id="rId62" Type="http://schemas.openxmlformats.org/officeDocument/2006/relationships/tags" Target="../tags/tag477.xml"/><Relationship Id="rId70" Type="http://schemas.openxmlformats.org/officeDocument/2006/relationships/tags" Target="../tags/tag485.xml"/><Relationship Id="rId75" Type="http://schemas.openxmlformats.org/officeDocument/2006/relationships/tags" Target="../tags/tag490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5" Type="http://schemas.openxmlformats.org/officeDocument/2006/relationships/tags" Target="../tags/tag430.xml"/><Relationship Id="rId23" Type="http://schemas.openxmlformats.org/officeDocument/2006/relationships/tags" Target="../tags/tag438.xml"/><Relationship Id="rId28" Type="http://schemas.openxmlformats.org/officeDocument/2006/relationships/tags" Target="../tags/tag443.xml"/><Relationship Id="rId36" Type="http://schemas.openxmlformats.org/officeDocument/2006/relationships/tags" Target="../tags/tag451.xml"/><Relationship Id="rId49" Type="http://schemas.openxmlformats.org/officeDocument/2006/relationships/tags" Target="../tags/tag464.xml"/><Relationship Id="rId57" Type="http://schemas.openxmlformats.org/officeDocument/2006/relationships/tags" Target="../tags/tag472.xml"/><Relationship Id="rId10" Type="http://schemas.openxmlformats.org/officeDocument/2006/relationships/tags" Target="../tags/tag425.xml"/><Relationship Id="rId31" Type="http://schemas.openxmlformats.org/officeDocument/2006/relationships/tags" Target="../tags/tag446.xml"/><Relationship Id="rId44" Type="http://schemas.openxmlformats.org/officeDocument/2006/relationships/tags" Target="../tags/tag459.xml"/><Relationship Id="rId52" Type="http://schemas.openxmlformats.org/officeDocument/2006/relationships/tags" Target="../tags/tag467.xml"/><Relationship Id="rId60" Type="http://schemas.openxmlformats.org/officeDocument/2006/relationships/tags" Target="../tags/tag475.xml"/><Relationship Id="rId65" Type="http://schemas.openxmlformats.org/officeDocument/2006/relationships/tags" Target="../tags/tag480.xml"/><Relationship Id="rId73" Type="http://schemas.openxmlformats.org/officeDocument/2006/relationships/tags" Target="../tags/tag488.xml"/><Relationship Id="rId78" Type="http://schemas.openxmlformats.org/officeDocument/2006/relationships/tags" Target="../tags/tag493.xml"/><Relationship Id="rId81" Type="http://schemas.openxmlformats.org/officeDocument/2006/relationships/tags" Target="../tags/tag496.xml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3" Type="http://schemas.openxmlformats.org/officeDocument/2006/relationships/tags" Target="../tags/tag428.xml"/><Relationship Id="rId18" Type="http://schemas.openxmlformats.org/officeDocument/2006/relationships/tags" Target="../tags/tag433.xml"/><Relationship Id="rId39" Type="http://schemas.openxmlformats.org/officeDocument/2006/relationships/tags" Target="../tags/tag454.xml"/><Relationship Id="rId34" Type="http://schemas.openxmlformats.org/officeDocument/2006/relationships/tags" Target="../tags/tag449.xml"/><Relationship Id="rId50" Type="http://schemas.openxmlformats.org/officeDocument/2006/relationships/tags" Target="../tags/tag465.xml"/><Relationship Id="rId55" Type="http://schemas.openxmlformats.org/officeDocument/2006/relationships/tags" Target="../tags/tag470.xml"/><Relationship Id="rId76" Type="http://schemas.openxmlformats.org/officeDocument/2006/relationships/tags" Target="../tags/tag491.xml"/><Relationship Id="rId7" Type="http://schemas.openxmlformats.org/officeDocument/2006/relationships/tags" Target="../tags/tag422.xml"/><Relationship Id="rId71" Type="http://schemas.openxmlformats.org/officeDocument/2006/relationships/tags" Target="../tags/tag486.xml"/><Relationship Id="rId2" Type="http://schemas.openxmlformats.org/officeDocument/2006/relationships/tags" Target="../tags/tag417.xml"/><Relationship Id="rId29" Type="http://schemas.openxmlformats.org/officeDocument/2006/relationships/tags" Target="../tags/tag444.xml"/><Relationship Id="rId24" Type="http://schemas.openxmlformats.org/officeDocument/2006/relationships/tags" Target="../tags/tag439.xml"/><Relationship Id="rId40" Type="http://schemas.openxmlformats.org/officeDocument/2006/relationships/tags" Target="../tags/tag455.xml"/><Relationship Id="rId45" Type="http://schemas.openxmlformats.org/officeDocument/2006/relationships/tags" Target="../tags/tag460.xml"/><Relationship Id="rId66" Type="http://schemas.openxmlformats.org/officeDocument/2006/relationships/tags" Target="../tags/tag4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03.xml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3" Type="http://schemas.openxmlformats.org/officeDocument/2006/relationships/tags" Target="../tags/tag506.xml"/><Relationship Id="rId7" Type="http://schemas.openxmlformats.org/officeDocument/2006/relationships/tags" Target="../tags/tag510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508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07.xml"/><Relationship Id="rId9" Type="http://schemas.openxmlformats.org/officeDocument/2006/relationships/tags" Target="../tags/tag5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5" Type="http://schemas.openxmlformats.org/officeDocument/2006/relationships/tags" Target="../tags/tag521.xml"/><Relationship Id="rId10" Type="http://schemas.openxmlformats.org/officeDocument/2006/relationships/notesSlide" Target="../notesSlides/notesSlide26.xml"/><Relationship Id="rId4" Type="http://schemas.openxmlformats.org/officeDocument/2006/relationships/tags" Target="../tags/tag520.xml"/><Relationship Id="rId9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10" Type="http://schemas.openxmlformats.org/officeDocument/2006/relationships/image" Target="../media/image4.png"/><Relationship Id="rId4" Type="http://schemas.openxmlformats.org/officeDocument/2006/relationships/tags" Target="../tags/tag528.xml"/><Relationship Id="rId9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44.xml"/><Relationship Id="rId18" Type="http://schemas.openxmlformats.org/officeDocument/2006/relationships/tags" Target="../tags/tag549.xml"/><Relationship Id="rId26" Type="http://schemas.openxmlformats.org/officeDocument/2006/relationships/tags" Target="../tags/tag557.xml"/><Relationship Id="rId39" Type="http://schemas.openxmlformats.org/officeDocument/2006/relationships/tags" Target="../tags/tag570.xml"/><Relationship Id="rId21" Type="http://schemas.openxmlformats.org/officeDocument/2006/relationships/tags" Target="../tags/tag552.xml"/><Relationship Id="rId34" Type="http://schemas.openxmlformats.org/officeDocument/2006/relationships/tags" Target="../tags/tag565.xml"/><Relationship Id="rId42" Type="http://schemas.openxmlformats.org/officeDocument/2006/relationships/tags" Target="../tags/tag573.xml"/><Relationship Id="rId47" Type="http://schemas.openxmlformats.org/officeDocument/2006/relationships/tags" Target="../tags/tag578.xml"/><Relationship Id="rId50" Type="http://schemas.openxmlformats.org/officeDocument/2006/relationships/tags" Target="../tags/tag581.xml"/><Relationship Id="rId7" Type="http://schemas.openxmlformats.org/officeDocument/2006/relationships/tags" Target="../tags/tag538.xml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9" Type="http://schemas.openxmlformats.org/officeDocument/2006/relationships/tags" Target="../tags/tag560.xml"/><Relationship Id="rId11" Type="http://schemas.openxmlformats.org/officeDocument/2006/relationships/tags" Target="../tags/tag542.xml"/><Relationship Id="rId24" Type="http://schemas.openxmlformats.org/officeDocument/2006/relationships/tags" Target="../tags/tag555.xml"/><Relationship Id="rId32" Type="http://schemas.openxmlformats.org/officeDocument/2006/relationships/tags" Target="../tags/tag563.xml"/><Relationship Id="rId37" Type="http://schemas.openxmlformats.org/officeDocument/2006/relationships/tags" Target="../tags/tag568.xml"/><Relationship Id="rId40" Type="http://schemas.openxmlformats.org/officeDocument/2006/relationships/tags" Target="../tags/tag571.xml"/><Relationship Id="rId45" Type="http://schemas.openxmlformats.org/officeDocument/2006/relationships/tags" Target="../tags/tag576.xml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tags" Target="../tags/tag554.xml"/><Relationship Id="rId28" Type="http://schemas.openxmlformats.org/officeDocument/2006/relationships/tags" Target="../tags/tag559.xml"/><Relationship Id="rId36" Type="http://schemas.openxmlformats.org/officeDocument/2006/relationships/tags" Target="../tags/tag567.xml"/><Relationship Id="rId49" Type="http://schemas.openxmlformats.org/officeDocument/2006/relationships/tags" Target="../tags/tag580.xml"/><Relationship Id="rId10" Type="http://schemas.openxmlformats.org/officeDocument/2006/relationships/tags" Target="../tags/tag541.xml"/><Relationship Id="rId19" Type="http://schemas.openxmlformats.org/officeDocument/2006/relationships/tags" Target="../tags/tag550.xml"/><Relationship Id="rId31" Type="http://schemas.openxmlformats.org/officeDocument/2006/relationships/tags" Target="../tags/tag562.xml"/><Relationship Id="rId44" Type="http://schemas.openxmlformats.org/officeDocument/2006/relationships/tags" Target="../tags/tag575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tags" Target="../tags/tag553.xml"/><Relationship Id="rId27" Type="http://schemas.openxmlformats.org/officeDocument/2006/relationships/tags" Target="../tags/tag558.xml"/><Relationship Id="rId30" Type="http://schemas.openxmlformats.org/officeDocument/2006/relationships/tags" Target="../tags/tag561.xml"/><Relationship Id="rId35" Type="http://schemas.openxmlformats.org/officeDocument/2006/relationships/tags" Target="../tags/tag566.xml"/><Relationship Id="rId43" Type="http://schemas.openxmlformats.org/officeDocument/2006/relationships/tags" Target="../tags/tag574.xml"/><Relationship Id="rId48" Type="http://schemas.openxmlformats.org/officeDocument/2006/relationships/tags" Target="../tags/tag579.xml"/><Relationship Id="rId8" Type="http://schemas.openxmlformats.org/officeDocument/2006/relationships/tags" Target="../tags/tag539.xml"/><Relationship Id="rId51" Type="http://schemas.openxmlformats.org/officeDocument/2006/relationships/tags" Target="../tags/tag582.xml"/><Relationship Id="rId3" Type="http://schemas.openxmlformats.org/officeDocument/2006/relationships/tags" Target="../tags/tag534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tags" Target="../tags/tag556.xml"/><Relationship Id="rId33" Type="http://schemas.openxmlformats.org/officeDocument/2006/relationships/tags" Target="../tags/tag564.xml"/><Relationship Id="rId38" Type="http://schemas.openxmlformats.org/officeDocument/2006/relationships/tags" Target="../tags/tag569.xml"/><Relationship Id="rId46" Type="http://schemas.openxmlformats.org/officeDocument/2006/relationships/tags" Target="../tags/tag577.xml"/><Relationship Id="rId20" Type="http://schemas.openxmlformats.org/officeDocument/2006/relationships/tags" Target="../tags/tag551.xml"/><Relationship Id="rId41" Type="http://schemas.openxmlformats.org/officeDocument/2006/relationships/tags" Target="../tags/tag572.xml"/><Relationship Id="rId1" Type="http://schemas.openxmlformats.org/officeDocument/2006/relationships/tags" Target="../tags/tag532.xml"/><Relationship Id="rId6" Type="http://schemas.openxmlformats.org/officeDocument/2006/relationships/tags" Target="../tags/tag5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608.xml"/><Relationship Id="rId21" Type="http://schemas.openxmlformats.org/officeDocument/2006/relationships/tags" Target="../tags/tag603.xml"/><Relationship Id="rId42" Type="http://schemas.openxmlformats.org/officeDocument/2006/relationships/tags" Target="../tags/tag624.xml"/><Relationship Id="rId47" Type="http://schemas.openxmlformats.org/officeDocument/2006/relationships/tags" Target="../tags/tag629.xml"/><Relationship Id="rId63" Type="http://schemas.openxmlformats.org/officeDocument/2006/relationships/tags" Target="../tags/tag645.xml"/><Relationship Id="rId68" Type="http://schemas.openxmlformats.org/officeDocument/2006/relationships/tags" Target="../tags/tag650.xml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9" Type="http://schemas.openxmlformats.org/officeDocument/2006/relationships/tags" Target="../tags/tag611.xml"/><Relationship Id="rId11" Type="http://schemas.openxmlformats.org/officeDocument/2006/relationships/tags" Target="../tags/tag593.xml"/><Relationship Id="rId24" Type="http://schemas.openxmlformats.org/officeDocument/2006/relationships/tags" Target="../tags/tag606.xml"/><Relationship Id="rId32" Type="http://schemas.openxmlformats.org/officeDocument/2006/relationships/tags" Target="../tags/tag614.xml"/><Relationship Id="rId37" Type="http://schemas.openxmlformats.org/officeDocument/2006/relationships/tags" Target="../tags/tag619.xml"/><Relationship Id="rId40" Type="http://schemas.openxmlformats.org/officeDocument/2006/relationships/tags" Target="../tags/tag622.xml"/><Relationship Id="rId45" Type="http://schemas.openxmlformats.org/officeDocument/2006/relationships/tags" Target="../tags/tag627.xml"/><Relationship Id="rId53" Type="http://schemas.openxmlformats.org/officeDocument/2006/relationships/tags" Target="../tags/tag635.xml"/><Relationship Id="rId58" Type="http://schemas.openxmlformats.org/officeDocument/2006/relationships/tags" Target="../tags/tag640.xml"/><Relationship Id="rId66" Type="http://schemas.openxmlformats.org/officeDocument/2006/relationships/tags" Target="../tags/tag648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587.xml"/><Relationship Id="rId61" Type="http://schemas.openxmlformats.org/officeDocument/2006/relationships/tags" Target="../tags/tag643.xml"/><Relationship Id="rId19" Type="http://schemas.openxmlformats.org/officeDocument/2006/relationships/tags" Target="../tags/tag60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tags" Target="../tags/tag609.xml"/><Relationship Id="rId30" Type="http://schemas.openxmlformats.org/officeDocument/2006/relationships/tags" Target="../tags/tag612.xml"/><Relationship Id="rId35" Type="http://schemas.openxmlformats.org/officeDocument/2006/relationships/tags" Target="../tags/tag617.xml"/><Relationship Id="rId43" Type="http://schemas.openxmlformats.org/officeDocument/2006/relationships/tags" Target="../tags/tag625.xml"/><Relationship Id="rId48" Type="http://schemas.openxmlformats.org/officeDocument/2006/relationships/tags" Target="../tags/tag630.xml"/><Relationship Id="rId56" Type="http://schemas.openxmlformats.org/officeDocument/2006/relationships/tags" Target="../tags/tag638.xml"/><Relationship Id="rId64" Type="http://schemas.openxmlformats.org/officeDocument/2006/relationships/tags" Target="../tags/tag646.xml"/><Relationship Id="rId69" Type="http://schemas.openxmlformats.org/officeDocument/2006/relationships/tags" Target="../tags/tag651.xml"/><Relationship Id="rId8" Type="http://schemas.openxmlformats.org/officeDocument/2006/relationships/tags" Target="../tags/tag590.xml"/><Relationship Id="rId51" Type="http://schemas.openxmlformats.org/officeDocument/2006/relationships/tags" Target="../tags/tag633.xml"/><Relationship Id="rId72" Type="http://schemas.openxmlformats.org/officeDocument/2006/relationships/tags" Target="../tags/tag654.xml"/><Relationship Id="rId3" Type="http://schemas.openxmlformats.org/officeDocument/2006/relationships/tags" Target="../tags/tag585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tags" Target="../tags/tag607.xml"/><Relationship Id="rId33" Type="http://schemas.openxmlformats.org/officeDocument/2006/relationships/tags" Target="../tags/tag615.xml"/><Relationship Id="rId38" Type="http://schemas.openxmlformats.org/officeDocument/2006/relationships/tags" Target="../tags/tag620.xml"/><Relationship Id="rId46" Type="http://schemas.openxmlformats.org/officeDocument/2006/relationships/tags" Target="../tags/tag628.xml"/><Relationship Id="rId59" Type="http://schemas.openxmlformats.org/officeDocument/2006/relationships/tags" Target="../tags/tag641.xml"/><Relationship Id="rId67" Type="http://schemas.openxmlformats.org/officeDocument/2006/relationships/tags" Target="../tags/tag649.xml"/><Relationship Id="rId20" Type="http://schemas.openxmlformats.org/officeDocument/2006/relationships/tags" Target="../tags/tag602.xml"/><Relationship Id="rId41" Type="http://schemas.openxmlformats.org/officeDocument/2006/relationships/tags" Target="../tags/tag623.xml"/><Relationship Id="rId54" Type="http://schemas.openxmlformats.org/officeDocument/2006/relationships/tags" Target="../tags/tag636.xml"/><Relationship Id="rId62" Type="http://schemas.openxmlformats.org/officeDocument/2006/relationships/tags" Target="../tags/tag644.xml"/><Relationship Id="rId70" Type="http://schemas.openxmlformats.org/officeDocument/2006/relationships/tags" Target="../tags/tag652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tags" Target="../tags/tag610.xml"/><Relationship Id="rId36" Type="http://schemas.openxmlformats.org/officeDocument/2006/relationships/tags" Target="../tags/tag618.xml"/><Relationship Id="rId49" Type="http://schemas.openxmlformats.org/officeDocument/2006/relationships/tags" Target="../tags/tag631.xml"/><Relationship Id="rId57" Type="http://schemas.openxmlformats.org/officeDocument/2006/relationships/tags" Target="../tags/tag639.xml"/><Relationship Id="rId10" Type="http://schemas.openxmlformats.org/officeDocument/2006/relationships/tags" Target="../tags/tag592.xml"/><Relationship Id="rId31" Type="http://schemas.openxmlformats.org/officeDocument/2006/relationships/tags" Target="../tags/tag613.xml"/><Relationship Id="rId44" Type="http://schemas.openxmlformats.org/officeDocument/2006/relationships/tags" Target="../tags/tag626.xml"/><Relationship Id="rId52" Type="http://schemas.openxmlformats.org/officeDocument/2006/relationships/tags" Target="../tags/tag634.xml"/><Relationship Id="rId60" Type="http://schemas.openxmlformats.org/officeDocument/2006/relationships/tags" Target="../tags/tag642.xml"/><Relationship Id="rId65" Type="http://schemas.openxmlformats.org/officeDocument/2006/relationships/tags" Target="../tags/tag647.xml"/><Relationship Id="rId73" Type="http://schemas.openxmlformats.org/officeDocument/2006/relationships/tags" Target="../tags/tag655.xml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39" Type="http://schemas.openxmlformats.org/officeDocument/2006/relationships/tags" Target="../tags/tag621.xml"/><Relationship Id="rId34" Type="http://schemas.openxmlformats.org/officeDocument/2006/relationships/tags" Target="../tags/tag616.xml"/><Relationship Id="rId50" Type="http://schemas.openxmlformats.org/officeDocument/2006/relationships/tags" Target="../tags/tag632.xml"/><Relationship Id="rId55" Type="http://schemas.openxmlformats.org/officeDocument/2006/relationships/tags" Target="../tags/tag637.xml"/><Relationship Id="rId7" Type="http://schemas.openxmlformats.org/officeDocument/2006/relationships/tags" Target="../tags/tag589.xml"/><Relationship Id="rId71" Type="http://schemas.openxmlformats.org/officeDocument/2006/relationships/tags" Target="../tags/tag653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681.xml"/><Relationship Id="rId21" Type="http://schemas.openxmlformats.org/officeDocument/2006/relationships/tags" Target="../tags/tag676.xml"/><Relationship Id="rId42" Type="http://schemas.openxmlformats.org/officeDocument/2006/relationships/tags" Target="../tags/tag697.xml"/><Relationship Id="rId47" Type="http://schemas.openxmlformats.org/officeDocument/2006/relationships/tags" Target="../tags/tag702.xml"/><Relationship Id="rId63" Type="http://schemas.openxmlformats.org/officeDocument/2006/relationships/tags" Target="../tags/tag718.xml"/><Relationship Id="rId68" Type="http://schemas.openxmlformats.org/officeDocument/2006/relationships/tags" Target="../tags/tag723.xml"/><Relationship Id="rId16" Type="http://schemas.openxmlformats.org/officeDocument/2006/relationships/tags" Target="../tags/tag671.xml"/><Relationship Id="rId11" Type="http://schemas.openxmlformats.org/officeDocument/2006/relationships/tags" Target="../tags/tag666.xml"/><Relationship Id="rId24" Type="http://schemas.openxmlformats.org/officeDocument/2006/relationships/tags" Target="../tags/tag679.xml"/><Relationship Id="rId32" Type="http://schemas.openxmlformats.org/officeDocument/2006/relationships/tags" Target="../tags/tag687.xml"/><Relationship Id="rId37" Type="http://schemas.openxmlformats.org/officeDocument/2006/relationships/tags" Target="../tags/tag692.xml"/><Relationship Id="rId40" Type="http://schemas.openxmlformats.org/officeDocument/2006/relationships/tags" Target="../tags/tag695.xml"/><Relationship Id="rId45" Type="http://schemas.openxmlformats.org/officeDocument/2006/relationships/tags" Target="../tags/tag700.xml"/><Relationship Id="rId53" Type="http://schemas.openxmlformats.org/officeDocument/2006/relationships/tags" Target="../tags/tag708.xml"/><Relationship Id="rId58" Type="http://schemas.openxmlformats.org/officeDocument/2006/relationships/tags" Target="../tags/tag713.xml"/><Relationship Id="rId66" Type="http://schemas.openxmlformats.org/officeDocument/2006/relationships/tags" Target="../tags/tag721.xml"/><Relationship Id="rId74" Type="http://schemas.openxmlformats.org/officeDocument/2006/relationships/tags" Target="../tags/tag729.xml"/><Relationship Id="rId5" Type="http://schemas.openxmlformats.org/officeDocument/2006/relationships/tags" Target="../tags/tag660.xml"/><Relationship Id="rId61" Type="http://schemas.openxmlformats.org/officeDocument/2006/relationships/tags" Target="../tags/tag716.xml"/><Relationship Id="rId19" Type="http://schemas.openxmlformats.org/officeDocument/2006/relationships/tags" Target="../tags/tag674.xml"/><Relationship Id="rId14" Type="http://schemas.openxmlformats.org/officeDocument/2006/relationships/tags" Target="../tags/tag669.xml"/><Relationship Id="rId22" Type="http://schemas.openxmlformats.org/officeDocument/2006/relationships/tags" Target="../tags/tag677.xml"/><Relationship Id="rId27" Type="http://schemas.openxmlformats.org/officeDocument/2006/relationships/tags" Target="../tags/tag682.xml"/><Relationship Id="rId30" Type="http://schemas.openxmlformats.org/officeDocument/2006/relationships/tags" Target="../tags/tag685.xml"/><Relationship Id="rId35" Type="http://schemas.openxmlformats.org/officeDocument/2006/relationships/tags" Target="../tags/tag690.xml"/><Relationship Id="rId43" Type="http://schemas.openxmlformats.org/officeDocument/2006/relationships/tags" Target="../tags/tag698.xml"/><Relationship Id="rId48" Type="http://schemas.openxmlformats.org/officeDocument/2006/relationships/tags" Target="../tags/tag703.xml"/><Relationship Id="rId56" Type="http://schemas.openxmlformats.org/officeDocument/2006/relationships/tags" Target="../tags/tag711.xml"/><Relationship Id="rId64" Type="http://schemas.openxmlformats.org/officeDocument/2006/relationships/tags" Target="../tags/tag719.xml"/><Relationship Id="rId69" Type="http://schemas.openxmlformats.org/officeDocument/2006/relationships/tags" Target="../tags/tag724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663.xml"/><Relationship Id="rId51" Type="http://schemas.openxmlformats.org/officeDocument/2006/relationships/tags" Target="../tags/tag706.xml"/><Relationship Id="rId72" Type="http://schemas.openxmlformats.org/officeDocument/2006/relationships/tags" Target="../tags/tag727.xml"/><Relationship Id="rId3" Type="http://schemas.openxmlformats.org/officeDocument/2006/relationships/tags" Target="../tags/tag658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25" Type="http://schemas.openxmlformats.org/officeDocument/2006/relationships/tags" Target="../tags/tag680.xml"/><Relationship Id="rId33" Type="http://schemas.openxmlformats.org/officeDocument/2006/relationships/tags" Target="../tags/tag688.xml"/><Relationship Id="rId38" Type="http://schemas.openxmlformats.org/officeDocument/2006/relationships/tags" Target="../tags/tag693.xml"/><Relationship Id="rId46" Type="http://schemas.openxmlformats.org/officeDocument/2006/relationships/tags" Target="../tags/tag701.xml"/><Relationship Id="rId59" Type="http://schemas.openxmlformats.org/officeDocument/2006/relationships/tags" Target="../tags/tag714.xml"/><Relationship Id="rId67" Type="http://schemas.openxmlformats.org/officeDocument/2006/relationships/tags" Target="../tags/tag722.xml"/><Relationship Id="rId20" Type="http://schemas.openxmlformats.org/officeDocument/2006/relationships/tags" Target="../tags/tag675.xml"/><Relationship Id="rId41" Type="http://schemas.openxmlformats.org/officeDocument/2006/relationships/tags" Target="../tags/tag696.xml"/><Relationship Id="rId54" Type="http://schemas.openxmlformats.org/officeDocument/2006/relationships/tags" Target="../tags/tag709.xml"/><Relationship Id="rId62" Type="http://schemas.openxmlformats.org/officeDocument/2006/relationships/tags" Target="../tags/tag717.xml"/><Relationship Id="rId70" Type="http://schemas.openxmlformats.org/officeDocument/2006/relationships/tags" Target="../tags/tag725.xml"/><Relationship Id="rId75" Type="http://schemas.openxmlformats.org/officeDocument/2006/relationships/tags" Target="../tags/tag730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5" Type="http://schemas.openxmlformats.org/officeDocument/2006/relationships/tags" Target="../tags/tag670.xml"/><Relationship Id="rId23" Type="http://schemas.openxmlformats.org/officeDocument/2006/relationships/tags" Target="../tags/tag678.xml"/><Relationship Id="rId28" Type="http://schemas.openxmlformats.org/officeDocument/2006/relationships/tags" Target="../tags/tag683.xml"/><Relationship Id="rId36" Type="http://schemas.openxmlformats.org/officeDocument/2006/relationships/tags" Target="../tags/tag691.xml"/><Relationship Id="rId49" Type="http://schemas.openxmlformats.org/officeDocument/2006/relationships/tags" Target="../tags/tag704.xml"/><Relationship Id="rId57" Type="http://schemas.openxmlformats.org/officeDocument/2006/relationships/tags" Target="../tags/tag712.xml"/><Relationship Id="rId10" Type="http://schemas.openxmlformats.org/officeDocument/2006/relationships/tags" Target="../tags/tag665.xml"/><Relationship Id="rId31" Type="http://schemas.openxmlformats.org/officeDocument/2006/relationships/tags" Target="../tags/tag686.xml"/><Relationship Id="rId44" Type="http://schemas.openxmlformats.org/officeDocument/2006/relationships/tags" Target="../tags/tag699.xml"/><Relationship Id="rId52" Type="http://schemas.openxmlformats.org/officeDocument/2006/relationships/tags" Target="../tags/tag707.xml"/><Relationship Id="rId60" Type="http://schemas.openxmlformats.org/officeDocument/2006/relationships/tags" Target="../tags/tag715.xml"/><Relationship Id="rId65" Type="http://schemas.openxmlformats.org/officeDocument/2006/relationships/tags" Target="../tags/tag720.xml"/><Relationship Id="rId73" Type="http://schemas.openxmlformats.org/officeDocument/2006/relationships/tags" Target="../tags/tag728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3" Type="http://schemas.openxmlformats.org/officeDocument/2006/relationships/tags" Target="../tags/tag668.xml"/><Relationship Id="rId18" Type="http://schemas.openxmlformats.org/officeDocument/2006/relationships/tags" Target="../tags/tag673.xml"/><Relationship Id="rId39" Type="http://schemas.openxmlformats.org/officeDocument/2006/relationships/tags" Target="../tags/tag694.xml"/><Relationship Id="rId34" Type="http://schemas.openxmlformats.org/officeDocument/2006/relationships/tags" Target="../tags/tag689.xml"/><Relationship Id="rId50" Type="http://schemas.openxmlformats.org/officeDocument/2006/relationships/tags" Target="../tags/tag705.xml"/><Relationship Id="rId55" Type="http://schemas.openxmlformats.org/officeDocument/2006/relationships/tags" Target="../tags/tag710.xml"/><Relationship Id="rId76" Type="http://schemas.openxmlformats.org/officeDocument/2006/relationships/tags" Target="../tags/tag731.xml"/><Relationship Id="rId7" Type="http://schemas.openxmlformats.org/officeDocument/2006/relationships/tags" Target="../tags/tag662.xml"/><Relationship Id="rId71" Type="http://schemas.openxmlformats.org/officeDocument/2006/relationships/tags" Target="../tags/tag726.xml"/><Relationship Id="rId2" Type="http://schemas.openxmlformats.org/officeDocument/2006/relationships/tags" Target="../tags/tag657.xml"/><Relationship Id="rId29" Type="http://schemas.openxmlformats.org/officeDocument/2006/relationships/tags" Target="../tags/tag6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38.xml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4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51.xml"/><Relationship Id="rId3" Type="http://schemas.openxmlformats.org/officeDocument/2006/relationships/tags" Target="../tags/tag746.xml"/><Relationship Id="rId7" Type="http://schemas.openxmlformats.org/officeDocument/2006/relationships/tags" Target="../tags/tag750.xml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6" Type="http://schemas.openxmlformats.org/officeDocument/2006/relationships/tags" Target="../tags/tag749.xml"/><Relationship Id="rId5" Type="http://schemas.openxmlformats.org/officeDocument/2006/relationships/tags" Target="../tags/tag748.xml"/><Relationship Id="rId10" Type="http://schemas.openxmlformats.org/officeDocument/2006/relationships/notesSlide" Target="../notesSlides/notesSlide31.xml"/><Relationship Id="rId4" Type="http://schemas.openxmlformats.org/officeDocument/2006/relationships/tags" Target="../tags/tag747.xml"/><Relationship Id="rId9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59.xml"/><Relationship Id="rId13" Type="http://schemas.openxmlformats.org/officeDocument/2006/relationships/tags" Target="../tags/tag764.xml"/><Relationship Id="rId3" Type="http://schemas.openxmlformats.org/officeDocument/2006/relationships/tags" Target="../tags/tag754.xml"/><Relationship Id="rId7" Type="http://schemas.openxmlformats.org/officeDocument/2006/relationships/tags" Target="../tags/tag758.xml"/><Relationship Id="rId12" Type="http://schemas.openxmlformats.org/officeDocument/2006/relationships/tags" Target="../tags/tag763.xml"/><Relationship Id="rId2" Type="http://schemas.openxmlformats.org/officeDocument/2006/relationships/tags" Target="../tags/tag753.xml"/><Relationship Id="rId1" Type="http://schemas.openxmlformats.org/officeDocument/2006/relationships/tags" Target="../tags/tag752.xml"/><Relationship Id="rId6" Type="http://schemas.openxmlformats.org/officeDocument/2006/relationships/tags" Target="../tags/tag757.xml"/><Relationship Id="rId11" Type="http://schemas.openxmlformats.org/officeDocument/2006/relationships/tags" Target="../tags/tag762.xml"/><Relationship Id="rId5" Type="http://schemas.openxmlformats.org/officeDocument/2006/relationships/tags" Target="../tags/tag756.xml"/><Relationship Id="rId10" Type="http://schemas.openxmlformats.org/officeDocument/2006/relationships/tags" Target="../tags/tag761.xml"/><Relationship Id="rId4" Type="http://schemas.openxmlformats.org/officeDocument/2006/relationships/tags" Target="../tags/tag755.xml"/><Relationship Id="rId9" Type="http://schemas.openxmlformats.org/officeDocument/2006/relationships/tags" Target="../tags/tag760.xml"/><Relationship Id="rId14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72.xml"/><Relationship Id="rId13" Type="http://schemas.openxmlformats.org/officeDocument/2006/relationships/tags" Target="../tags/tag777.xml"/><Relationship Id="rId18" Type="http://schemas.openxmlformats.org/officeDocument/2006/relationships/tags" Target="../tags/tag782.xml"/><Relationship Id="rId3" Type="http://schemas.openxmlformats.org/officeDocument/2006/relationships/tags" Target="../tags/tag76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71.xml"/><Relationship Id="rId12" Type="http://schemas.openxmlformats.org/officeDocument/2006/relationships/tags" Target="../tags/tag776.xml"/><Relationship Id="rId17" Type="http://schemas.openxmlformats.org/officeDocument/2006/relationships/tags" Target="../tags/tag781.xml"/><Relationship Id="rId2" Type="http://schemas.openxmlformats.org/officeDocument/2006/relationships/tags" Target="../tags/tag766.xml"/><Relationship Id="rId16" Type="http://schemas.openxmlformats.org/officeDocument/2006/relationships/tags" Target="../tags/tag780.xml"/><Relationship Id="rId20" Type="http://schemas.openxmlformats.org/officeDocument/2006/relationships/tags" Target="../tags/tag784.xml"/><Relationship Id="rId1" Type="http://schemas.openxmlformats.org/officeDocument/2006/relationships/tags" Target="../tags/tag765.xml"/><Relationship Id="rId6" Type="http://schemas.openxmlformats.org/officeDocument/2006/relationships/tags" Target="../tags/tag770.xml"/><Relationship Id="rId11" Type="http://schemas.openxmlformats.org/officeDocument/2006/relationships/tags" Target="../tags/tag775.xml"/><Relationship Id="rId5" Type="http://schemas.openxmlformats.org/officeDocument/2006/relationships/tags" Target="../tags/tag769.xml"/><Relationship Id="rId15" Type="http://schemas.openxmlformats.org/officeDocument/2006/relationships/tags" Target="../tags/tag779.xml"/><Relationship Id="rId10" Type="http://schemas.openxmlformats.org/officeDocument/2006/relationships/tags" Target="../tags/tag774.xml"/><Relationship Id="rId19" Type="http://schemas.openxmlformats.org/officeDocument/2006/relationships/tags" Target="../tags/tag783.xml"/><Relationship Id="rId4" Type="http://schemas.openxmlformats.org/officeDocument/2006/relationships/tags" Target="../tags/tag768.xml"/><Relationship Id="rId9" Type="http://schemas.openxmlformats.org/officeDocument/2006/relationships/tags" Target="../tags/tag773.xml"/><Relationship Id="rId14" Type="http://schemas.openxmlformats.org/officeDocument/2006/relationships/tags" Target="../tags/tag77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92.xml"/><Relationship Id="rId13" Type="http://schemas.openxmlformats.org/officeDocument/2006/relationships/tags" Target="../tags/tag797.xml"/><Relationship Id="rId18" Type="http://schemas.openxmlformats.org/officeDocument/2006/relationships/tags" Target="../tags/tag802.xml"/><Relationship Id="rId3" Type="http://schemas.openxmlformats.org/officeDocument/2006/relationships/tags" Target="../tags/tag78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91.xml"/><Relationship Id="rId12" Type="http://schemas.openxmlformats.org/officeDocument/2006/relationships/tags" Target="../tags/tag796.xml"/><Relationship Id="rId17" Type="http://schemas.openxmlformats.org/officeDocument/2006/relationships/tags" Target="../tags/tag801.xml"/><Relationship Id="rId2" Type="http://schemas.openxmlformats.org/officeDocument/2006/relationships/tags" Target="../tags/tag786.xml"/><Relationship Id="rId16" Type="http://schemas.openxmlformats.org/officeDocument/2006/relationships/tags" Target="../tags/tag800.xml"/><Relationship Id="rId20" Type="http://schemas.openxmlformats.org/officeDocument/2006/relationships/tags" Target="../tags/tag804.xml"/><Relationship Id="rId1" Type="http://schemas.openxmlformats.org/officeDocument/2006/relationships/tags" Target="../tags/tag785.xml"/><Relationship Id="rId6" Type="http://schemas.openxmlformats.org/officeDocument/2006/relationships/tags" Target="../tags/tag790.xml"/><Relationship Id="rId11" Type="http://schemas.openxmlformats.org/officeDocument/2006/relationships/tags" Target="../tags/tag795.xml"/><Relationship Id="rId5" Type="http://schemas.openxmlformats.org/officeDocument/2006/relationships/tags" Target="../tags/tag789.xml"/><Relationship Id="rId15" Type="http://schemas.openxmlformats.org/officeDocument/2006/relationships/tags" Target="../tags/tag799.xml"/><Relationship Id="rId10" Type="http://schemas.openxmlformats.org/officeDocument/2006/relationships/tags" Target="../tags/tag794.xml"/><Relationship Id="rId19" Type="http://schemas.openxmlformats.org/officeDocument/2006/relationships/tags" Target="../tags/tag803.xml"/><Relationship Id="rId4" Type="http://schemas.openxmlformats.org/officeDocument/2006/relationships/tags" Target="../tags/tag788.xml"/><Relationship Id="rId9" Type="http://schemas.openxmlformats.org/officeDocument/2006/relationships/tags" Target="../tags/tag793.xml"/><Relationship Id="rId14" Type="http://schemas.openxmlformats.org/officeDocument/2006/relationships/tags" Target="../tags/tag79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12.xml"/><Relationship Id="rId13" Type="http://schemas.openxmlformats.org/officeDocument/2006/relationships/tags" Target="../tags/tag817.xml"/><Relationship Id="rId18" Type="http://schemas.openxmlformats.org/officeDocument/2006/relationships/tags" Target="../tags/tag822.xml"/><Relationship Id="rId3" Type="http://schemas.openxmlformats.org/officeDocument/2006/relationships/tags" Target="../tags/tag807.xml"/><Relationship Id="rId7" Type="http://schemas.openxmlformats.org/officeDocument/2006/relationships/tags" Target="../tags/tag811.xml"/><Relationship Id="rId12" Type="http://schemas.openxmlformats.org/officeDocument/2006/relationships/tags" Target="../tags/tag816.xml"/><Relationship Id="rId17" Type="http://schemas.openxmlformats.org/officeDocument/2006/relationships/tags" Target="../tags/tag821.xml"/><Relationship Id="rId2" Type="http://schemas.openxmlformats.org/officeDocument/2006/relationships/tags" Target="../tags/tag806.xml"/><Relationship Id="rId16" Type="http://schemas.openxmlformats.org/officeDocument/2006/relationships/tags" Target="../tags/tag82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05.xml"/><Relationship Id="rId6" Type="http://schemas.openxmlformats.org/officeDocument/2006/relationships/tags" Target="../tags/tag810.xml"/><Relationship Id="rId11" Type="http://schemas.openxmlformats.org/officeDocument/2006/relationships/tags" Target="../tags/tag815.xml"/><Relationship Id="rId5" Type="http://schemas.openxmlformats.org/officeDocument/2006/relationships/tags" Target="../tags/tag809.xml"/><Relationship Id="rId15" Type="http://schemas.openxmlformats.org/officeDocument/2006/relationships/tags" Target="../tags/tag819.xml"/><Relationship Id="rId10" Type="http://schemas.openxmlformats.org/officeDocument/2006/relationships/tags" Target="../tags/tag814.xml"/><Relationship Id="rId19" Type="http://schemas.openxmlformats.org/officeDocument/2006/relationships/tags" Target="../tags/tag823.xml"/><Relationship Id="rId4" Type="http://schemas.openxmlformats.org/officeDocument/2006/relationships/tags" Target="../tags/tag808.xml"/><Relationship Id="rId9" Type="http://schemas.openxmlformats.org/officeDocument/2006/relationships/tags" Target="../tags/tag813.xml"/><Relationship Id="rId14" Type="http://schemas.openxmlformats.org/officeDocument/2006/relationships/tags" Target="../tags/tag8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826.xml"/><Relationship Id="rId2" Type="http://schemas.openxmlformats.org/officeDocument/2006/relationships/tags" Target="../tags/tag825.xml"/><Relationship Id="rId1" Type="http://schemas.openxmlformats.org/officeDocument/2006/relationships/tags" Target="../tags/tag8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8.xml"/><Relationship Id="rId4" Type="http://schemas.openxmlformats.org/officeDocument/2006/relationships/tags" Target="../tags/tag8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831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830.xml"/><Relationship Id="rId1" Type="http://schemas.openxmlformats.org/officeDocument/2006/relationships/tags" Target="../tags/tag8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3.xml"/><Relationship Id="rId4" Type="http://schemas.openxmlformats.org/officeDocument/2006/relationships/tags" Target="../tags/tag83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835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834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837.xml"/><Relationship Id="rId10" Type="http://schemas.openxmlformats.org/officeDocument/2006/relationships/oleObject" Target="../embeddings/oleObject7.bin"/><Relationship Id="rId4" Type="http://schemas.openxmlformats.org/officeDocument/2006/relationships/tags" Target="../tags/tag836.xml"/><Relationship Id="rId9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844.xml"/><Relationship Id="rId13" Type="http://schemas.openxmlformats.org/officeDocument/2006/relationships/tags" Target="../tags/tag849.xml"/><Relationship Id="rId18" Type="http://schemas.openxmlformats.org/officeDocument/2006/relationships/tags" Target="../tags/tag854.xml"/><Relationship Id="rId26" Type="http://schemas.openxmlformats.org/officeDocument/2006/relationships/tags" Target="../tags/tag862.xml"/><Relationship Id="rId3" Type="http://schemas.openxmlformats.org/officeDocument/2006/relationships/tags" Target="../tags/tag839.xml"/><Relationship Id="rId21" Type="http://schemas.openxmlformats.org/officeDocument/2006/relationships/tags" Target="../tags/tag857.xml"/><Relationship Id="rId7" Type="http://schemas.openxmlformats.org/officeDocument/2006/relationships/tags" Target="../tags/tag843.xml"/><Relationship Id="rId12" Type="http://schemas.openxmlformats.org/officeDocument/2006/relationships/tags" Target="../tags/tag848.xml"/><Relationship Id="rId17" Type="http://schemas.openxmlformats.org/officeDocument/2006/relationships/tags" Target="../tags/tag853.xml"/><Relationship Id="rId25" Type="http://schemas.openxmlformats.org/officeDocument/2006/relationships/tags" Target="../tags/tag861.xml"/><Relationship Id="rId2" Type="http://schemas.openxmlformats.org/officeDocument/2006/relationships/tags" Target="../tags/tag838.xml"/><Relationship Id="rId16" Type="http://schemas.openxmlformats.org/officeDocument/2006/relationships/tags" Target="../tags/tag852.xml"/><Relationship Id="rId20" Type="http://schemas.openxmlformats.org/officeDocument/2006/relationships/tags" Target="../tags/tag856.xml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6" Type="http://schemas.openxmlformats.org/officeDocument/2006/relationships/tags" Target="../tags/tag842.xml"/><Relationship Id="rId11" Type="http://schemas.openxmlformats.org/officeDocument/2006/relationships/tags" Target="../tags/tag847.xml"/><Relationship Id="rId24" Type="http://schemas.openxmlformats.org/officeDocument/2006/relationships/tags" Target="../tags/tag860.xml"/><Relationship Id="rId5" Type="http://schemas.openxmlformats.org/officeDocument/2006/relationships/tags" Target="../tags/tag841.xml"/><Relationship Id="rId15" Type="http://schemas.openxmlformats.org/officeDocument/2006/relationships/tags" Target="../tags/tag851.xml"/><Relationship Id="rId23" Type="http://schemas.openxmlformats.org/officeDocument/2006/relationships/tags" Target="../tags/tag859.xml"/><Relationship Id="rId28" Type="http://schemas.openxmlformats.org/officeDocument/2006/relationships/notesSlide" Target="../notesSlides/notesSlide34.xml"/><Relationship Id="rId10" Type="http://schemas.openxmlformats.org/officeDocument/2006/relationships/tags" Target="../tags/tag846.xml"/><Relationship Id="rId19" Type="http://schemas.openxmlformats.org/officeDocument/2006/relationships/tags" Target="../tags/tag855.xml"/><Relationship Id="rId31" Type="http://schemas.openxmlformats.org/officeDocument/2006/relationships/oleObject" Target="../embeddings/oleObject9.bin"/><Relationship Id="rId4" Type="http://schemas.openxmlformats.org/officeDocument/2006/relationships/tags" Target="../tags/tag840.xml"/><Relationship Id="rId9" Type="http://schemas.openxmlformats.org/officeDocument/2006/relationships/tags" Target="../tags/tag845.xml"/><Relationship Id="rId14" Type="http://schemas.openxmlformats.org/officeDocument/2006/relationships/tags" Target="../tags/tag850.xml"/><Relationship Id="rId22" Type="http://schemas.openxmlformats.org/officeDocument/2006/relationships/tags" Target="../tags/tag858.xml"/><Relationship Id="rId27" Type="http://schemas.openxmlformats.org/officeDocument/2006/relationships/slideLayout" Target="../slideLayouts/slideLayout4.xml"/><Relationship Id="rId30" Type="http://schemas.openxmlformats.org/officeDocument/2006/relationships/image" Target="../media/image2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3" Type="http://schemas.openxmlformats.org/officeDocument/2006/relationships/tags" Target="../tags/tag86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864.xml"/><Relationship Id="rId1" Type="http://schemas.openxmlformats.org/officeDocument/2006/relationships/tags" Target="../tags/tag863.xml"/><Relationship Id="rId6" Type="http://schemas.openxmlformats.org/officeDocument/2006/relationships/tags" Target="../tags/tag868.xml"/><Relationship Id="rId5" Type="http://schemas.openxmlformats.org/officeDocument/2006/relationships/tags" Target="../tags/tag867.xml"/><Relationship Id="rId10" Type="http://schemas.openxmlformats.org/officeDocument/2006/relationships/image" Target="../media/image6.jpeg"/><Relationship Id="rId4" Type="http://schemas.openxmlformats.org/officeDocument/2006/relationships/tags" Target="../tags/tag866.xml"/><Relationship Id="rId9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871.xml"/><Relationship Id="rId2" Type="http://schemas.openxmlformats.org/officeDocument/2006/relationships/tags" Target="../tags/tag870.xml"/><Relationship Id="rId1" Type="http://schemas.openxmlformats.org/officeDocument/2006/relationships/tags" Target="../tags/tag869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7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875.xml"/><Relationship Id="rId2" Type="http://schemas.openxmlformats.org/officeDocument/2006/relationships/tags" Target="../tags/tag874.xml"/><Relationship Id="rId1" Type="http://schemas.openxmlformats.org/officeDocument/2006/relationships/tags" Target="../tags/tag873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3" Type="http://schemas.openxmlformats.org/officeDocument/2006/relationships/tags" Target="../tags/tag87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5" Type="http://schemas.openxmlformats.org/officeDocument/2006/relationships/tags" Target="../tags/tag880.xml"/><Relationship Id="rId4" Type="http://schemas.openxmlformats.org/officeDocument/2006/relationships/tags" Target="../tags/tag879.xml"/><Relationship Id="rId9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894.xml"/><Relationship Id="rId18" Type="http://schemas.openxmlformats.org/officeDocument/2006/relationships/tags" Target="../tags/tag899.xml"/><Relationship Id="rId26" Type="http://schemas.openxmlformats.org/officeDocument/2006/relationships/tags" Target="../tags/tag907.xml"/><Relationship Id="rId39" Type="http://schemas.openxmlformats.org/officeDocument/2006/relationships/tags" Target="../tags/tag920.xml"/><Relationship Id="rId21" Type="http://schemas.openxmlformats.org/officeDocument/2006/relationships/tags" Target="../tags/tag902.xml"/><Relationship Id="rId34" Type="http://schemas.openxmlformats.org/officeDocument/2006/relationships/tags" Target="../tags/tag915.xml"/><Relationship Id="rId42" Type="http://schemas.openxmlformats.org/officeDocument/2006/relationships/tags" Target="../tags/tag923.xml"/><Relationship Id="rId47" Type="http://schemas.openxmlformats.org/officeDocument/2006/relationships/tags" Target="../tags/tag928.xml"/><Relationship Id="rId50" Type="http://schemas.openxmlformats.org/officeDocument/2006/relationships/image" Target="../media/image8.emf"/><Relationship Id="rId7" Type="http://schemas.openxmlformats.org/officeDocument/2006/relationships/tags" Target="../tags/tag888.xml"/><Relationship Id="rId2" Type="http://schemas.openxmlformats.org/officeDocument/2006/relationships/tags" Target="../tags/tag883.xml"/><Relationship Id="rId16" Type="http://schemas.openxmlformats.org/officeDocument/2006/relationships/tags" Target="../tags/tag897.xml"/><Relationship Id="rId29" Type="http://schemas.openxmlformats.org/officeDocument/2006/relationships/tags" Target="../tags/tag910.xml"/><Relationship Id="rId11" Type="http://schemas.openxmlformats.org/officeDocument/2006/relationships/tags" Target="../tags/tag892.xml"/><Relationship Id="rId24" Type="http://schemas.openxmlformats.org/officeDocument/2006/relationships/tags" Target="../tags/tag905.xml"/><Relationship Id="rId32" Type="http://schemas.openxmlformats.org/officeDocument/2006/relationships/tags" Target="../tags/tag913.xml"/><Relationship Id="rId37" Type="http://schemas.openxmlformats.org/officeDocument/2006/relationships/tags" Target="../tags/tag918.xml"/><Relationship Id="rId40" Type="http://schemas.openxmlformats.org/officeDocument/2006/relationships/tags" Target="../tags/tag921.xml"/><Relationship Id="rId45" Type="http://schemas.openxmlformats.org/officeDocument/2006/relationships/tags" Target="../tags/tag926.xml"/><Relationship Id="rId5" Type="http://schemas.openxmlformats.org/officeDocument/2006/relationships/tags" Target="../tags/tag886.xml"/><Relationship Id="rId15" Type="http://schemas.openxmlformats.org/officeDocument/2006/relationships/tags" Target="../tags/tag896.xml"/><Relationship Id="rId23" Type="http://schemas.openxmlformats.org/officeDocument/2006/relationships/tags" Target="../tags/tag904.xml"/><Relationship Id="rId28" Type="http://schemas.openxmlformats.org/officeDocument/2006/relationships/tags" Target="../tags/tag909.xml"/><Relationship Id="rId36" Type="http://schemas.openxmlformats.org/officeDocument/2006/relationships/tags" Target="../tags/tag917.xml"/><Relationship Id="rId49" Type="http://schemas.openxmlformats.org/officeDocument/2006/relationships/notesSlide" Target="../notesSlides/notesSlide39.xml"/><Relationship Id="rId10" Type="http://schemas.openxmlformats.org/officeDocument/2006/relationships/tags" Target="../tags/tag891.xml"/><Relationship Id="rId19" Type="http://schemas.openxmlformats.org/officeDocument/2006/relationships/tags" Target="../tags/tag900.xml"/><Relationship Id="rId31" Type="http://schemas.openxmlformats.org/officeDocument/2006/relationships/tags" Target="../tags/tag912.xml"/><Relationship Id="rId44" Type="http://schemas.openxmlformats.org/officeDocument/2006/relationships/tags" Target="../tags/tag925.xml"/><Relationship Id="rId52" Type="http://schemas.openxmlformats.org/officeDocument/2006/relationships/image" Target="../media/image10.emf"/><Relationship Id="rId4" Type="http://schemas.openxmlformats.org/officeDocument/2006/relationships/tags" Target="../tags/tag885.xml"/><Relationship Id="rId9" Type="http://schemas.openxmlformats.org/officeDocument/2006/relationships/tags" Target="../tags/tag890.xml"/><Relationship Id="rId14" Type="http://schemas.openxmlformats.org/officeDocument/2006/relationships/tags" Target="../tags/tag895.xml"/><Relationship Id="rId22" Type="http://schemas.openxmlformats.org/officeDocument/2006/relationships/tags" Target="../tags/tag903.xml"/><Relationship Id="rId27" Type="http://schemas.openxmlformats.org/officeDocument/2006/relationships/tags" Target="../tags/tag908.xml"/><Relationship Id="rId30" Type="http://schemas.openxmlformats.org/officeDocument/2006/relationships/tags" Target="../tags/tag911.xml"/><Relationship Id="rId35" Type="http://schemas.openxmlformats.org/officeDocument/2006/relationships/tags" Target="../tags/tag916.xml"/><Relationship Id="rId43" Type="http://schemas.openxmlformats.org/officeDocument/2006/relationships/tags" Target="../tags/tag924.xml"/><Relationship Id="rId48" Type="http://schemas.openxmlformats.org/officeDocument/2006/relationships/slideLayout" Target="../slideLayouts/slideLayout4.xml"/><Relationship Id="rId8" Type="http://schemas.openxmlformats.org/officeDocument/2006/relationships/tags" Target="../tags/tag889.xml"/><Relationship Id="rId51" Type="http://schemas.openxmlformats.org/officeDocument/2006/relationships/image" Target="../media/image9.emf"/><Relationship Id="rId3" Type="http://schemas.openxmlformats.org/officeDocument/2006/relationships/tags" Target="../tags/tag884.xml"/><Relationship Id="rId12" Type="http://schemas.openxmlformats.org/officeDocument/2006/relationships/tags" Target="../tags/tag893.xml"/><Relationship Id="rId17" Type="http://schemas.openxmlformats.org/officeDocument/2006/relationships/tags" Target="../tags/tag898.xml"/><Relationship Id="rId25" Type="http://schemas.openxmlformats.org/officeDocument/2006/relationships/tags" Target="../tags/tag906.xml"/><Relationship Id="rId33" Type="http://schemas.openxmlformats.org/officeDocument/2006/relationships/tags" Target="../tags/tag914.xml"/><Relationship Id="rId38" Type="http://schemas.openxmlformats.org/officeDocument/2006/relationships/tags" Target="../tags/tag919.xml"/><Relationship Id="rId46" Type="http://schemas.openxmlformats.org/officeDocument/2006/relationships/tags" Target="../tags/tag927.xml"/><Relationship Id="rId20" Type="http://schemas.openxmlformats.org/officeDocument/2006/relationships/tags" Target="../tags/tag901.xml"/><Relationship Id="rId41" Type="http://schemas.openxmlformats.org/officeDocument/2006/relationships/tags" Target="../tags/tag922.xml"/><Relationship Id="rId1" Type="http://schemas.openxmlformats.org/officeDocument/2006/relationships/tags" Target="../tags/tag882.xml"/><Relationship Id="rId6" Type="http://schemas.openxmlformats.org/officeDocument/2006/relationships/tags" Target="../tags/tag887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tags" Target="../tags/tag954.xml"/><Relationship Id="rId21" Type="http://schemas.openxmlformats.org/officeDocument/2006/relationships/tags" Target="../tags/tag949.xml"/><Relationship Id="rId42" Type="http://schemas.openxmlformats.org/officeDocument/2006/relationships/tags" Target="../tags/tag970.xml"/><Relationship Id="rId47" Type="http://schemas.openxmlformats.org/officeDocument/2006/relationships/tags" Target="../tags/tag975.xml"/><Relationship Id="rId63" Type="http://schemas.openxmlformats.org/officeDocument/2006/relationships/tags" Target="../tags/tag991.xml"/><Relationship Id="rId68" Type="http://schemas.openxmlformats.org/officeDocument/2006/relationships/tags" Target="../tags/tag996.xml"/><Relationship Id="rId2" Type="http://schemas.openxmlformats.org/officeDocument/2006/relationships/tags" Target="../tags/tag930.xml"/><Relationship Id="rId16" Type="http://schemas.openxmlformats.org/officeDocument/2006/relationships/tags" Target="../tags/tag944.xml"/><Relationship Id="rId29" Type="http://schemas.openxmlformats.org/officeDocument/2006/relationships/tags" Target="../tags/tag957.xml"/><Relationship Id="rId11" Type="http://schemas.openxmlformats.org/officeDocument/2006/relationships/tags" Target="../tags/tag939.xml"/><Relationship Id="rId24" Type="http://schemas.openxmlformats.org/officeDocument/2006/relationships/tags" Target="../tags/tag952.xml"/><Relationship Id="rId32" Type="http://schemas.openxmlformats.org/officeDocument/2006/relationships/tags" Target="../tags/tag960.xml"/><Relationship Id="rId37" Type="http://schemas.openxmlformats.org/officeDocument/2006/relationships/tags" Target="../tags/tag965.xml"/><Relationship Id="rId40" Type="http://schemas.openxmlformats.org/officeDocument/2006/relationships/tags" Target="../tags/tag968.xml"/><Relationship Id="rId45" Type="http://schemas.openxmlformats.org/officeDocument/2006/relationships/tags" Target="../tags/tag973.xml"/><Relationship Id="rId53" Type="http://schemas.openxmlformats.org/officeDocument/2006/relationships/tags" Target="../tags/tag981.xml"/><Relationship Id="rId58" Type="http://schemas.openxmlformats.org/officeDocument/2006/relationships/tags" Target="../tags/tag986.xml"/><Relationship Id="rId66" Type="http://schemas.openxmlformats.org/officeDocument/2006/relationships/tags" Target="../tags/tag994.xml"/><Relationship Id="rId74" Type="http://schemas.openxmlformats.org/officeDocument/2006/relationships/slideLayout" Target="../slideLayouts/slideLayout4.xml"/><Relationship Id="rId5" Type="http://schemas.openxmlformats.org/officeDocument/2006/relationships/tags" Target="../tags/tag933.xml"/><Relationship Id="rId61" Type="http://schemas.openxmlformats.org/officeDocument/2006/relationships/tags" Target="../tags/tag989.xml"/><Relationship Id="rId19" Type="http://schemas.openxmlformats.org/officeDocument/2006/relationships/tags" Target="../tags/tag947.xml"/><Relationship Id="rId14" Type="http://schemas.openxmlformats.org/officeDocument/2006/relationships/tags" Target="../tags/tag942.xml"/><Relationship Id="rId22" Type="http://schemas.openxmlformats.org/officeDocument/2006/relationships/tags" Target="../tags/tag950.xml"/><Relationship Id="rId27" Type="http://schemas.openxmlformats.org/officeDocument/2006/relationships/tags" Target="../tags/tag955.xml"/><Relationship Id="rId30" Type="http://schemas.openxmlformats.org/officeDocument/2006/relationships/tags" Target="../tags/tag958.xml"/><Relationship Id="rId35" Type="http://schemas.openxmlformats.org/officeDocument/2006/relationships/tags" Target="../tags/tag963.xml"/><Relationship Id="rId43" Type="http://schemas.openxmlformats.org/officeDocument/2006/relationships/tags" Target="../tags/tag971.xml"/><Relationship Id="rId48" Type="http://schemas.openxmlformats.org/officeDocument/2006/relationships/tags" Target="../tags/tag976.xml"/><Relationship Id="rId56" Type="http://schemas.openxmlformats.org/officeDocument/2006/relationships/tags" Target="../tags/tag984.xml"/><Relationship Id="rId64" Type="http://schemas.openxmlformats.org/officeDocument/2006/relationships/tags" Target="../tags/tag992.xml"/><Relationship Id="rId69" Type="http://schemas.openxmlformats.org/officeDocument/2006/relationships/tags" Target="../tags/tag997.xml"/><Relationship Id="rId8" Type="http://schemas.openxmlformats.org/officeDocument/2006/relationships/tags" Target="../tags/tag936.xml"/><Relationship Id="rId51" Type="http://schemas.openxmlformats.org/officeDocument/2006/relationships/tags" Target="../tags/tag979.xml"/><Relationship Id="rId72" Type="http://schemas.openxmlformats.org/officeDocument/2006/relationships/tags" Target="../tags/tag1000.xml"/><Relationship Id="rId3" Type="http://schemas.openxmlformats.org/officeDocument/2006/relationships/tags" Target="../tags/tag931.xml"/><Relationship Id="rId12" Type="http://schemas.openxmlformats.org/officeDocument/2006/relationships/tags" Target="../tags/tag940.xml"/><Relationship Id="rId17" Type="http://schemas.openxmlformats.org/officeDocument/2006/relationships/tags" Target="../tags/tag945.xml"/><Relationship Id="rId25" Type="http://schemas.openxmlformats.org/officeDocument/2006/relationships/tags" Target="../tags/tag953.xml"/><Relationship Id="rId33" Type="http://schemas.openxmlformats.org/officeDocument/2006/relationships/tags" Target="../tags/tag961.xml"/><Relationship Id="rId38" Type="http://schemas.openxmlformats.org/officeDocument/2006/relationships/tags" Target="../tags/tag966.xml"/><Relationship Id="rId46" Type="http://schemas.openxmlformats.org/officeDocument/2006/relationships/tags" Target="../tags/tag974.xml"/><Relationship Id="rId59" Type="http://schemas.openxmlformats.org/officeDocument/2006/relationships/tags" Target="../tags/tag987.xml"/><Relationship Id="rId67" Type="http://schemas.openxmlformats.org/officeDocument/2006/relationships/tags" Target="../tags/tag995.xml"/><Relationship Id="rId20" Type="http://schemas.openxmlformats.org/officeDocument/2006/relationships/tags" Target="../tags/tag948.xml"/><Relationship Id="rId41" Type="http://schemas.openxmlformats.org/officeDocument/2006/relationships/tags" Target="../tags/tag969.xml"/><Relationship Id="rId54" Type="http://schemas.openxmlformats.org/officeDocument/2006/relationships/tags" Target="../tags/tag982.xml"/><Relationship Id="rId62" Type="http://schemas.openxmlformats.org/officeDocument/2006/relationships/tags" Target="../tags/tag990.xml"/><Relationship Id="rId70" Type="http://schemas.openxmlformats.org/officeDocument/2006/relationships/tags" Target="../tags/tag998.xml"/><Relationship Id="rId75" Type="http://schemas.openxmlformats.org/officeDocument/2006/relationships/notesSlide" Target="../notesSlides/notesSlide40.xml"/><Relationship Id="rId1" Type="http://schemas.openxmlformats.org/officeDocument/2006/relationships/tags" Target="../tags/tag929.xml"/><Relationship Id="rId6" Type="http://schemas.openxmlformats.org/officeDocument/2006/relationships/tags" Target="../tags/tag934.xml"/><Relationship Id="rId15" Type="http://schemas.openxmlformats.org/officeDocument/2006/relationships/tags" Target="../tags/tag943.xml"/><Relationship Id="rId23" Type="http://schemas.openxmlformats.org/officeDocument/2006/relationships/tags" Target="../tags/tag951.xml"/><Relationship Id="rId28" Type="http://schemas.openxmlformats.org/officeDocument/2006/relationships/tags" Target="../tags/tag956.xml"/><Relationship Id="rId36" Type="http://schemas.openxmlformats.org/officeDocument/2006/relationships/tags" Target="../tags/tag964.xml"/><Relationship Id="rId49" Type="http://schemas.openxmlformats.org/officeDocument/2006/relationships/tags" Target="../tags/tag977.xml"/><Relationship Id="rId57" Type="http://schemas.openxmlformats.org/officeDocument/2006/relationships/tags" Target="../tags/tag985.xml"/><Relationship Id="rId10" Type="http://schemas.openxmlformats.org/officeDocument/2006/relationships/tags" Target="../tags/tag938.xml"/><Relationship Id="rId31" Type="http://schemas.openxmlformats.org/officeDocument/2006/relationships/tags" Target="../tags/tag959.xml"/><Relationship Id="rId44" Type="http://schemas.openxmlformats.org/officeDocument/2006/relationships/tags" Target="../tags/tag972.xml"/><Relationship Id="rId52" Type="http://schemas.openxmlformats.org/officeDocument/2006/relationships/tags" Target="../tags/tag980.xml"/><Relationship Id="rId60" Type="http://schemas.openxmlformats.org/officeDocument/2006/relationships/tags" Target="../tags/tag988.xml"/><Relationship Id="rId65" Type="http://schemas.openxmlformats.org/officeDocument/2006/relationships/tags" Target="../tags/tag993.xml"/><Relationship Id="rId73" Type="http://schemas.openxmlformats.org/officeDocument/2006/relationships/tags" Target="../tags/tag1001.xml"/><Relationship Id="rId4" Type="http://schemas.openxmlformats.org/officeDocument/2006/relationships/tags" Target="../tags/tag932.xml"/><Relationship Id="rId9" Type="http://schemas.openxmlformats.org/officeDocument/2006/relationships/tags" Target="../tags/tag937.xml"/><Relationship Id="rId13" Type="http://schemas.openxmlformats.org/officeDocument/2006/relationships/tags" Target="../tags/tag941.xml"/><Relationship Id="rId18" Type="http://schemas.openxmlformats.org/officeDocument/2006/relationships/tags" Target="../tags/tag946.xml"/><Relationship Id="rId39" Type="http://schemas.openxmlformats.org/officeDocument/2006/relationships/tags" Target="../tags/tag967.xml"/><Relationship Id="rId34" Type="http://schemas.openxmlformats.org/officeDocument/2006/relationships/tags" Target="../tags/tag962.xml"/><Relationship Id="rId50" Type="http://schemas.openxmlformats.org/officeDocument/2006/relationships/tags" Target="../tags/tag978.xml"/><Relationship Id="rId55" Type="http://schemas.openxmlformats.org/officeDocument/2006/relationships/tags" Target="../tags/tag983.xml"/><Relationship Id="rId7" Type="http://schemas.openxmlformats.org/officeDocument/2006/relationships/tags" Target="../tags/tag935.xml"/><Relationship Id="rId71" Type="http://schemas.openxmlformats.org/officeDocument/2006/relationships/tags" Target="../tags/tag9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tags" Target="../tags/tag1027.xml"/><Relationship Id="rId21" Type="http://schemas.openxmlformats.org/officeDocument/2006/relationships/tags" Target="../tags/tag1022.xml"/><Relationship Id="rId42" Type="http://schemas.openxmlformats.org/officeDocument/2006/relationships/tags" Target="../tags/tag1043.xml"/><Relationship Id="rId47" Type="http://schemas.openxmlformats.org/officeDocument/2006/relationships/tags" Target="../tags/tag1048.xml"/><Relationship Id="rId63" Type="http://schemas.openxmlformats.org/officeDocument/2006/relationships/tags" Target="../tags/tag1064.xml"/><Relationship Id="rId68" Type="http://schemas.openxmlformats.org/officeDocument/2006/relationships/tags" Target="../tags/tag1069.xml"/><Relationship Id="rId2" Type="http://schemas.openxmlformats.org/officeDocument/2006/relationships/tags" Target="../tags/tag1003.xml"/><Relationship Id="rId16" Type="http://schemas.openxmlformats.org/officeDocument/2006/relationships/tags" Target="../tags/tag1017.xml"/><Relationship Id="rId29" Type="http://schemas.openxmlformats.org/officeDocument/2006/relationships/tags" Target="../tags/tag1030.xml"/><Relationship Id="rId11" Type="http://schemas.openxmlformats.org/officeDocument/2006/relationships/tags" Target="../tags/tag1012.xml"/><Relationship Id="rId24" Type="http://schemas.openxmlformats.org/officeDocument/2006/relationships/tags" Target="../tags/tag1025.xml"/><Relationship Id="rId32" Type="http://schemas.openxmlformats.org/officeDocument/2006/relationships/tags" Target="../tags/tag1033.xml"/><Relationship Id="rId37" Type="http://schemas.openxmlformats.org/officeDocument/2006/relationships/tags" Target="../tags/tag1038.xml"/><Relationship Id="rId40" Type="http://schemas.openxmlformats.org/officeDocument/2006/relationships/tags" Target="../tags/tag1041.xml"/><Relationship Id="rId45" Type="http://schemas.openxmlformats.org/officeDocument/2006/relationships/tags" Target="../tags/tag1046.xml"/><Relationship Id="rId53" Type="http://schemas.openxmlformats.org/officeDocument/2006/relationships/tags" Target="../tags/tag1054.xml"/><Relationship Id="rId58" Type="http://schemas.openxmlformats.org/officeDocument/2006/relationships/tags" Target="../tags/tag1059.xml"/><Relationship Id="rId66" Type="http://schemas.openxmlformats.org/officeDocument/2006/relationships/tags" Target="../tags/tag1067.xml"/><Relationship Id="rId5" Type="http://schemas.openxmlformats.org/officeDocument/2006/relationships/tags" Target="../tags/tag1006.xml"/><Relationship Id="rId61" Type="http://schemas.openxmlformats.org/officeDocument/2006/relationships/tags" Target="../tags/tag1062.xml"/><Relationship Id="rId19" Type="http://schemas.openxmlformats.org/officeDocument/2006/relationships/tags" Target="../tags/tag1020.xml"/><Relationship Id="rId14" Type="http://schemas.openxmlformats.org/officeDocument/2006/relationships/tags" Target="../tags/tag1015.xml"/><Relationship Id="rId22" Type="http://schemas.openxmlformats.org/officeDocument/2006/relationships/tags" Target="../tags/tag1023.xml"/><Relationship Id="rId27" Type="http://schemas.openxmlformats.org/officeDocument/2006/relationships/tags" Target="../tags/tag1028.xml"/><Relationship Id="rId30" Type="http://schemas.openxmlformats.org/officeDocument/2006/relationships/tags" Target="../tags/tag1031.xml"/><Relationship Id="rId35" Type="http://schemas.openxmlformats.org/officeDocument/2006/relationships/tags" Target="../tags/tag1036.xml"/><Relationship Id="rId43" Type="http://schemas.openxmlformats.org/officeDocument/2006/relationships/tags" Target="../tags/tag1044.xml"/><Relationship Id="rId48" Type="http://schemas.openxmlformats.org/officeDocument/2006/relationships/tags" Target="../tags/tag1049.xml"/><Relationship Id="rId56" Type="http://schemas.openxmlformats.org/officeDocument/2006/relationships/tags" Target="../tags/tag1057.xml"/><Relationship Id="rId64" Type="http://schemas.openxmlformats.org/officeDocument/2006/relationships/tags" Target="../tags/tag1065.xml"/><Relationship Id="rId69" Type="http://schemas.openxmlformats.org/officeDocument/2006/relationships/tags" Target="../tags/tag1070.xml"/><Relationship Id="rId8" Type="http://schemas.openxmlformats.org/officeDocument/2006/relationships/tags" Target="../tags/tag1009.xml"/><Relationship Id="rId51" Type="http://schemas.openxmlformats.org/officeDocument/2006/relationships/tags" Target="../tags/tag1052.xml"/><Relationship Id="rId72" Type="http://schemas.openxmlformats.org/officeDocument/2006/relationships/notesSlide" Target="../notesSlides/notesSlide41.xml"/><Relationship Id="rId3" Type="http://schemas.openxmlformats.org/officeDocument/2006/relationships/tags" Target="../tags/tag1004.xml"/><Relationship Id="rId12" Type="http://schemas.openxmlformats.org/officeDocument/2006/relationships/tags" Target="../tags/tag1013.xml"/><Relationship Id="rId17" Type="http://schemas.openxmlformats.org/officeDocument/2006/relationships/tags" Target="../tags/tag1018.xml"/><Relationship Id="rId25" Type="http://schemas.openxmlformats.org/officeDocument/2006/relationships/tags" Target="../tags/tag1026.xml"/><Relationship Id="rId33" Type="http://schemas.openxmlformats.org/officeDocument/2006/relationships/tags" Target="../tags/tag1034.xml"/><Relationship Id="rId38" Type="http://schemas.openxmlformats.org/officeDocument/2006/relationships/tags" Target="../tags/tag1039.xml"/><Relationship Id="rId46" Type="http://schemas.openxmlformats.org/officeDocument/2006/relationships/tags" Target="../tags/tag1047.xml"/><Relationship Id="rId59" Type="http://schemas.openxmlformats.org/officeDocument/2006/relationships/tags" Target="../tags/tag1060.xml"/><Relationship Id="rId67" Type="http://schemas.openxmlformats.org/officeDocument/2006/relationships/tags" Target="../tags/tag1068.xml"/><Relationship Id="rId20" Type="http://schemas.openxmlformats.org/officeDocument/2006/relationships/tags" Target="../tags/tag1021.xml"/><Relationship Id="rId41" Type="http://schemas.openxmlformats.org/officeDocument/2006/relationships/tags" Target="../tags/tag1042.xml"/><Relationship Id="rId54" Type="http://schemas.openxmlformats.org/officeDocument/2006/relationships/tags" Target="../tags/tag1055.xml"/><Relationship Id="rId62" Type="http://schemas.openxmlformats.org/officeDocument/2006/relationships/tags" Target="../tags/tag1063.xml"/><Relationship Id="rId70" Type="http://schemas.openxmlformats.org/officeDocument/2006/relationships/tags" Target="../tags/tag1071.xml"/><Relationship Id="rId1" Type="http://schemas.openxmlformats.org/officeDocument/2006/relationships/tags" Target="../tags/tag1002.xml"/><Relationship Id="rId6" Type="http://schemas.openxmlformats.org/officeDocument/2006/relationships/tags" Target="../tags/tag1007.xml"/><Relationship Id="rId15" Type="http://schemas.openxmlformats.org/officeDocument/2006/relationships/tags" Target="../tags/tag1016.xml"/><Relationship Id="rId23" Type="http://schemas.openxmlformats.org/officeDocument/2006/relationships/tags" Target="../tags/tag1024.xml"/><Relationship Id="rId28" Type="http://schemas.openxmlformats.org/officeDocument/2006/relationships/tags" Target="../tags/tag1029.xml"/><Relationship Id="rId36" Type="http://schemas.openxmlformats.org/officeDocument/2006/relationships/tags" Target="../tags/tag1037.xml"/><Relationship Id="rId49" Type="http://schemas.openxmlformats.org/officeDocument/2006/relationships/tags" Target="../tags/tag1050.xml"/><Relationship Id="rId57" Type="http://schemas.openxmlformats.org/officeDocument/2006/relationships/tags" Target="../tags/tag1058.xml"/><Relationship Id="rId10" Type="http://schemas.openxmlformats.org/officeDocument/2006/relationships/tags" Target="../tags/tag1011.xml"/><Relationship Id="rId31" Type="http://schemas.openxmlformats.org/officeDocument/2006/relationships/tags" Target="../tags/tag1032.xml"/><Relationship Id="rId44" Type="http://schemas.openxmlformats.org/officeDocument/2006/relationships/tags" Target="../tags/tag1045.xml"/><Relationship Id="rId52" Type="http://schemas.openxmlformats.org/officeDocument/2006/relationships/tags" Target="../tags/tag1053.xml"/><Relationship Id="rId60" Type="http://schemas.openxmlformats.org/officeDocument/2006/relationships/tags" Target="../tags/tag1061.xml"/><Relationship Id="rId65" Type="http://schemas.openxmlformats.org/officeDocument/2006/relationships/tags" Target="../tags/tag1066.xml"/><Relationship Id="rId73" Type="http://schemas.openxmlformats.org/officeDocument/2006/relationships/image" Target="../media/image11.emf"/><Relationship Id="rId4" Type="http://schemas.openxmlformats.org/officeDocument/2006/relationships/tags" Target="../tags/tag1005.xml"/><Relationship Id="rId9" Type="http://schemas.openxmlformats.org/officeDocument/2006/relationships/tags" Target="../tags/tag1010.xml"/><Relationship Id="rId13" Type="http://schemas.openxmlformats.org/officeDocument/2006/relationships/tags" Target="../tags/tag1014.xml"/><Relationship Id="rId18" Type="http://schemas.openxmlformats.org/officeDocument/2006/relationships/tags" Target="../tags/tag1019.xml"/><Relationship Id="rId39" Type="http://schemas.openxmlformats.org/officeDocument/2006/relationships/tags" Target="../tags/tag1040.xml"/><Relationship Id="rId34" Type="http://schemas.openxmlformats.org/officeDocument/2006/relationships/tags" Target="../tags/tag1035.xml"/><Relationship Id="rId50" Type="http://schemas.openxmlformats.org/officeDocument/2006/relationships/tags" Target="../tags/tag1051.xml"/><Relationship Id="rId55" Type="http://schemas.openxmlformats.org/officeDocument/2006/relationships/tags" Target="../tags/tag1056.xml"/><Relationship Id="rId7" Type="http://schemas.openxmlformats.org/officeDocument/2006/relationships/tags" Target="../tags/tag1008.xml"/><Relationship Id="rId7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074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1073.xml"/><Relationship Id="rId1" Type="http://schemas.openxmlformats.org/officeDocument/2006/relationships/tags" Target="../tags/tag107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76.xml"/><Relationship Id="rId4" Type="http://schemas.openxmlformats.org/officeDocument/2006/relationships/tags" Target="../tags/tag107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079.xml"/><Relationship Id="rId2" Type="http://schemas.openxmlformats.org/officeDocument/2006/relationships/tags" Target="../tags/tag1078.xml"/><Relationship Id="rId1" Type="http://schemas.openxmlformats.org/officeDocument/2006/relationships/tags" Target="../tags/tag1077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8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087.xml"/><Relationship Id="rId13" Type="http://schemas.openxmlformats.org/officeDocument/2006/relationships/image" Target="../media/image12.emf"/><Relationship Id="rId3" Type="http://schemas.openxmlformats.org/officeDocument/2006/relationships/tags" Target="../tags/tag1082.xml"/><Relationship Id="rId7" Type="http://schemas.openxmlformats.org/officeDocument/2006/relationships/tags" Target="../tags/tag1086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1081.xml"/><Relationship Id="rId1" Type="http://schemas.openxmlformats.org/officeDocument/2006/relationships/vmlDrawing" Target="../drawings/vmlDrawing6.vml"/><Relationship Id="rId6" Type="http://schemas.openxmlformats.org/officeDocument/2006/relationships/tags" Target="../tags/tag1085.xml"/><Relationship Id="rId11" Type="http://schemas.openxmlformats.org/officeDocument/2006/relationships/notesSlide" Target="../notesSlides/notesSlide44.xml"/><Relationship Id="rId5" Type="http://schemas.openxmlformats.org/officeDocument/2006/relationships/tags" Target="../tags/tag108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83.xml"/><Relationship Id="rId9" Type="http://schemas.openxmlformats.org/officeDocument/2006/relationships/tags" Target="../tags/tag1088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tags" Target="../tags/tag1101.xml"/><Relationship Id="rId18" Type="http://schemas.openxmlformats.org/officeDocument/2006/relationships/tags" Target="../tags/tag1106.xml"/><Relationship Id="rId26" Type="http://schemas.openxmlformats.org/officeDocument/2006/relationships/tags" Target="../tags/tag1114.xml"/><Relationship Id="rId39" Type="http://schemas.openxmlformats.org/officeDocument/2006/relationships/tags" Target="../tags/tag1127.xml"/><Relationship Id="rId21" Type="http://schemas.openxmlformats.org/officeDocument/2006/relationships/tags" Target="../tags/tag1109.xml"/><Relationship Id="rId34" Type="http://schemas.openxmlformats.org/officeDocument/2006/relationships/tags" Target="../tags/tag1122.xml"/><Relationship Id="rId7" Type="http://schemas.openxmlformats.org/officeDocument/2006/relationships/tags" Target="../tags/tag1095.xml"/><Relationship Id="rId2" Type="http://schemas.openxmlformats.org/officeDocument/2006/relationships/tags" Target="../tags/tag1090.xml"/><Relationship Id="rId16" Type="http://schemas.openxmlformats.org/officeDocument/2006/relationships/tags" Target="../tags/tag1104.xml"/><Relationship Id="rId20" Type="http://schemas.openxmlformats.org/officeDocument/2006/relationships/tags" Target="../tags/tag1108.xml"/><Relationship Id="rId29" Type="http://schemas.openxmlformats.org/officeDocument/2006/relationships/tags" Target="../tags/tag1117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089.xml"/><Relationship Id="rId6" Type="http://schemas.openxmlformats.org/officeDocument/2006/relationships/tags" Target="../tags/tag1094.xml"/><Relationship Id="rId11" Type="http://schemas.openxmlformats.org/officeDocument/2006/relationships/tags" Target="../tags/tag1099.xml"/><Relationship Id="rId24" Type="http://schemas.openxmlformats.org/officeDocument/2006/relationships/tags" Target="../tags/tag1112.xml"/><Relationship Id="rId32" Type="http://schemas.openxmlformats.org/officeDocument/2006/relationships/tags" Target="../tags/tag1120.xml"/><Relationship Id="rId37" Type="http://schemas.openxmlformats.org/officeDocument/2006/relationships/tags" Target="../tags/tag1125.xml"/><Relationship Id="rId40" Type="http://schemas.openxmlformats.org/officeDocument/2006/relationships/tags" Target="../tags/tag1128.xml"/><Relationship Id="rId5" Type="http://schemas.openxmlformats.org/officeDocument/2006/relationships/tags" Target="../tags/tag1093.xml"/><Relationship Id="rId15" Type="http://schemas.openxmlformats.org/officeDocument/2006/relationships/tags" Target="../tags/tag1103.xml"/><Relationship Id="rId23" Type="http://schemas.openxmlformats.org/officeDocument/2006/relationships/tags" Target="../tags/tag1111.xml"/><Relationship Id="rId28" Type="http://schemas.openxmlformats.org/officeDocument/2006/relationships/tags" Target="../tags/tag1116.xml"/><Relationship Id="rId36" Type="http://schemas.openxmlformats.org/officeDocument/2006/relationships/tags" Target="../tags/tag1124.xml"/><Relationship Id="rId10" Type="http://schemas.openxmlformats.org/officeDocument/2006/relationships/tags" Target="../tags/tag1098.xml"/><Relationship Id="rId19" Type="http://schemas.openxmlformats.org/officeDocument/2006/relationships/tags" Target="../tags/tag1107.xml"/><Relationship Id="rId31" Type="http://schemas.openxmlformats.org/officeDocument/2006/relationships/tags" Target="../tags/tag1119.xml"/><Relationship Id="rId4" Type="http://schemas.openxmlformats.org/officeDocument/2006/relationships/tags" Target="../tags/tag1092.xml"/><Relationship Id="rId9" Type="http://schemas.openxmlformats.org/officeDocument/2006/relationships/tags" Target="../tags/tag1097.xml"/><Relationship Id="rId14" Type="http://schemas.openxmlformats.org/officeDocument/2006/relationships/tags" Target="../tags/tag1102.xml"/><Relationship Id="rId22" Type="http://schemas.openxmlformats.org/officeDocument/2006/relationships/tags" Target="../tags/tag1110.xml"/><Relationship Id="rId27" Type="http://schemas.openxmlformats.org/officeDocument/2006/relationships/tags" Target="../tags/tag1115.xml"/><Relationship Id="rId30" Type="http://schemas.openxmlformats.org/officeDocument/2006/relationships/tags" Target="../tags/tag1118.xml"/><Relationship Id="rId35" Type="http://schemas.openxmlformats.org/officeDocument/2006/relationships/tags" Target="../tags/tag1123.xml"/><Relationship Id="rId8" Type="http://schemas.openxmlformats.org/officeDocument/2006/relationships/tags" Target="../tags/tag1096.xml"/><Relationship Id="rId3" Type="http://schemas.openxmlformats.org/officeDocument/2006/relationships/tags" Target="../tags/tag1091.xml"/><Relationship Id="rId12" Type="http://schemas.openxmlformats.org/officeDocument/2006/relationships/tags" Target="../tags/tag1100.xml"/><Relationship Id="rId17" Type="http://schemas.openxmlformats.org/officeDocument/2006/relationships/tags" Target="../tags/tag1105.xml"/><Relationship Id="rId25" Type="http://schemas.openxmlformats.org/officeDocument/2006/relationships/tags" Target="../tags/tag1113.xml"/><Relationship Id="rId33" Type="http://schemas.openxmlformats.org/officeDocument/2006/relationships/tags" Target="../tags/tag1121.xml"/><Relationship Id="rId38" Type="http://schemas.openxmlformats.org/officeDocument/2006/relationships/tags" Target="../tags/tag1126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1141.xml"/><Relationship Id="rId18" Type="http://schemas.openxmlformats.org/officeDocument/2006/relationships/tags" Target="../tags/tag1146.xml"/><Relationship Id="rId26" Type="http://schemas.openxmlformats.org/officeDocument/2006/relationships/tags" Target="../tags/tag1154.xml"/><Relationship Id="rId39" Type="http://schemas.openxmlformats.org/officeDocument/2006/relationships/tags" Target="../tags/tag1167.xml"/><Relationship Id="rId21" Type="http://schemas.openxmlformats.org/officeDocument/2006/relationships/tags" Target="../tags/tag1149.xml"/><Relationship Id="rId34" Type="http://schemas.openxmlformats.org/officeDocument/2006/relationships/tags" Target="../tags/tag1162.xml"/><Relationship Id="rId42" Type="http://schemas.openxmlformats.org/officeDocument/2006/relationships/tags" Target="../tags/tag1170.xml"/><Relationship Id="rId47" Type="http://schemas.openxmlformats.org/officeDocument/2006/relationships/tags" Target="../tags/tag1175.xml"/><Relationship Id="rId50" Type="http://schemas.openxmlformats.org/officeDocument/2006/relationships/tags" Target="../tags/tag1178.xml"/><Relationship Id="rId7" Type="http://schemas.openxmlformats.org/officeDocument/2006/relationships/tags" Target="../tags/tag1135.xml"/><Relationship Id="rId2" Type="http://schemas.openxmlformats.org/officeDocument/2006/relationships/tags" Target="../tags/tag1130.xml"/><Relationship Id="rId16" Type="http://schemas.openxmlformats.org/officeDocument/2006/relationships/tags" Target="../tags/tag1144.xml"/><Relationship Id="rId29" Type="http://schemas.openxmlformats.org/officeDocument/2006/relationships/tags" Target="../tags/tag1157.xml"/><Relationship Id="rId11" Type="http://schemas.openxmlformats.org/officeDocument/2006/relationships/tags" Target="../tags/tag1139.xml"/><Relationship Id="rId24" Type="http://schemas.openxmlformats.org/officeDocument/2006/relationships/tags" Target="../tags/tag1152.xml"/><Relationship Id="rId32" Type="http://schemas.openxmlformats.org/officeDocument/2006/relationships/tags" Target="../tags/tag1160.xml"/><Relationship Id="rId37" Type="http://schemas.openxmlformats.org/officeDocument/2006/relationships/tags" Target="../tags/tag1165.xml"/><Relationship Id="rId40" Type="http://schemas.openxmlformats.org/officeDocument/2006/relationships/tags" Target="../tags/tag1168.xml"/><Relationship Id="rId45" Type="http://schemas.openxmlformats.org/officeDocument/2006/relationships/tags" Target="../tags/tag1173.xml"/><Relationship Id="rId53" Type="http://schemas.openxmlformats.org/officeDocument/2006/relationships/tags" Target="../tags/tag1181.xml"/><Relationship Id="rId5" Type="http://schemas.openxmlformats.org/officeDocument/2006/relationships/tags" Target="../tags/tag1133.xml"/><Relationship Id="rId10" Type="http://schemas.openxmlformats.org/officeDocument/2006/relationships/tags" Target="../tags/tag1138.xml"/><Relationship Id="rId19" Type="http://schemas.openxmlformats.org/officeDocument/2006/relationships/tags" Target="../tags/tag1147.xml"/><Relationship Id="rId31" Type="http://schemas.openxmlformats.org/officeDocument/2006/relationships/tags" Target="../tags/tag1159.xml"/><Relationship Id="rId44" Type="http://schemas.openxmlformats.org/officeDocument/2006/relationships/tags" Target="../tags/tag1172.xml"/><Relationship Id="rId52" Type="http://schemas.openxmlformats.org/officeDocument/2006/relationships/tags" Target="../tags/tag1180.xml"/><Relationship Id="rId4" Type="http://schemas.openxmlformats.org/officeDocument/2006/relationships/tags" Target="../tags/tag1132.xml"/><Relationship Id="rId9" Type="http://schemas.openxmlformats.org/officeDocument/2006/relationships/tags" Target="../tags/tag1137.xml"/><Relationship Id="rId14" Type="http://schemas.openxmlformats.org/officeDocument/2006/relationships/tags" Target="../tags/tag1142.xml"/><Relationship Id="rId22" Type="http://schemas.openxmlformats.org/officeDocument/2006/relationships/tags" Target="../tags/tag1150.xml"/><Relationship Id="rId27" Type="http://schemas.openxmlformats.org/officeDocument/2006/relationships/tags" Target="../tags/tag1155.xml"/><Relationship Id="rId30" Type="http://schemas.openxmlformats.org/officeDocument/2006/relationships/tags" Target="../tags/tag1158.xml"/><Relationship Id="rId35" Type="http://schemas.openxmlformats.org/officeDocument/2006/relationships/tags" Target="../tags/tag1163.xml"/><Relationship Id="rId43" Type="http://schemas.openxmlformats.org/officeDocument/2006/relationships/tags" Target="../tags/tag1171.xml"/><Relationship Id="rId48" Type="http://schemas.openxmlformats.org/officeDocument/2006/relationships/tags" Target="../tags/tag1176.xml"/><Relationship Id="rId8" Type="http://schemas.openxmlformats.org/officeDocument/2006/relationships/tags" Target="../tags/tag1136.xml"/><Relationship Id="rId51" Type="http://schemas.openxmlformats.org/officeDocument/2006/relationships/tags" Target="../tags/tag1179.xml"/><Relationship Id="rId3" Type="http://schemas.openxmlformats.org/officeDocument/2006/relationships/tags" Target="../tags/tag1131.xml"/><Relationship Id="rId12" Type="http://schemas.openxmlformats.org/officeDocument/2006/relationships/tags" Target="../tags/tag1140.xml"/><Relationship Id="rId17" Type="http://schemas.openxmlformats.org/officeDocument/2006/relationships/tags" Target="../tags/tag1145.xml"/><Relationship Id="rId25" Type="http://schemas.openxmlformats.org/officeDocument/2006/relationships/tags" Target="../tags/tag1153.xml"/><Relationship Id="rId33" Type="http://schemas.openxmlformats.org/officeDocument/2006/relationships/tags" Target="../tags/tag1161.xml"/><Relationship Id="rId38" Type="http://schemas.openxmlformats.org/officeDocument/2006/relationships/tags" Target="../tags/tag1166.xml"/><Relationship Id="rId46" Type="http://schemas.openxmlformats.org/officeDocument/2006/relationships/tags" Target="../tags/tag1174.xml"/><Relationship Id="rId20" Type="http://schemas.openxmlformats.org/officeDocument/2006/relationships/tags" Target="../tags/tag1148.xml"/><Relationship Id="rId41" Type="http://schemas.openxmlformats.org/officeDocument/2006/relationships/tags" Target="../tags/tag1169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129.xml"/><Relationship Id="rId6" Type="http://schemas.openxmlformats.org/officeDocument/2006/relationships/tags" Target="../tags/tag1134.xml"/><Relationship Id="rId15" Type="http://schemas.openxmlformats.org/officeDocument/2006/relationships/tags" Target="../tags/tag1143.xml"/><Relationship Id="rId23" Type="http://schemas.openxmlformats.org/officeDocument/2006/relationships/tags" Target="../tags/tag1151.xml"/><Relationship Id="rId28" Type="http://schemas.openxmlformats.org/officeDocument/2006/relationships/tags" Target="../tags/tag1156.xml"/><Relationship Id="rId36" Type="http://schemas.openxmlformats.org/officeDocument/2006/relationships/tags" Target="../tags/tag1164.xml"/><Relationship Id="rId49" Type="http://schemas.openxmlformats.org/officeDocument/2006/relationships/tags" Target="../tags/tag117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184.xml"/><Relationship Id="rId2" Type="http://schemas.openxmlformats.org/officeDocument/2006/relationships/tags" Target="../tags/tag1183.xml"/><Relationship Id="rId1" Type="http://schemas.openxmlformats.org/officeDocument/2006/relationships/tags" Target="../tags/tag1182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1197.xml"/><Relationship Id="rId18" Type="http://schemas.openxmlformats.org/officeDocument/2006/relationships/tags" Target="../tags/tag1202.xml"/><Relationship Id="rId26" Type="http://schemas.openxmlformats.org/officeDocument/2006/relationships/tags" Target="../tags/tag1210.xml"/><Relationship Id="rId39" Type="http://schemas.openxmlformats.org/officeDocument/2006/relationships/tags" Target="../tags/tag1223.xml"/><Relationship Id="rId21" Type="http://schemas.openxmlformats.org/officeDocument/2006/relationships/tags" Target="../tags/tag1205.xml"/><Relationship Id="rId34" Type="http://schemas.openxmlformats.org/officeDocument/2006/relationships/tags" Target="../tags/tag1218.xml"/><Relationship Id="rId42" Type="http://schemas.openxmlformats.org/officeDocument/2006/relationships/tags" Target="../tags/tag1226.xml"/><Relationship Id="rId47" Type="http://schemas.openxmlformats.org/officeDocument/2006/relationships/tags" Target="../tags/tag1231.xml"/><Relationship Id="rId50" Type="http://schemas.openxmlformats.org/officeDocument/2006/relationships/tags" Target="../tags/tag1234.xml"/><Relationship Id="rId55" Type="http://schemas.openxmlformats.org/officeDocument/2006/relationships/tags" Target="../tags/tag1239.xml"/><Relationship Id="rId7" Type="http://schemas.openxmlformats.org/officeDocument/2006/relationships/tags" Target="../tags/tag1191.xml"/><Relationship Id="rId2" Type="http://schemas.openxmlformats.org/officeDocument/2006/relationships/tags" Target="../tags/tag1186.xml"/><Relationship Id="rId16" Type="http://schemas.openxmlformats.org/officeDocument/2006/relationships/tags" Target="../tags/tag1200.xml"/><Relationship Id="rId29" Type="http://schemas.openxmlformats.org/officeDocument/2006/relationships/tags" Target="../tags/tag1213.xml"/><Relationship Id="rId11" Type="http://schemas.openxmlformats.org/officeDocument/2006/relationships/tags" Target="../tags/tag1195.xml"/><Relationship Id="rId24" Type="http://schemas.openxmlformats.org/officeDocument/2006/relationships/tags" Target="../tags/tag1208.xml"/><Relationship Id="rId32" Type="http://schemas.openxmlformats.org/officeDocument/2006/relationships/tags" Target="../tags/tag1216.xml"/><Relationship Id="rId37" Type="http://schemas.openxmlformats.org/officeDocument/2006/relationships/tags" Target="../tags/tag1221.xml"/><Relationship Id="rId40" Type="http://schemas.openxmlformats.org/officeDocument/2006/relationships/tags" Target="../tags/tag1224.xml"/><Relationship Id="rId45" Type="http://schemas.openxmlformats.org/officeDocument/2006/relationships/tags" Target="../tags/tag1229.xml"/><Relationship Id="rId53" Type="http://schemas.openxmlformats.org/officeDocument/2006/relationships/tags" Target="../tags/tag1237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1189.xml"/><Relationship Id="rId19" Type="http://schemas.openxmlformats.org/officeDocument/2006/relationships/tags" Target="../tags/tag1203.xml"/><Relationship Id="rId4" Type="http://schemas.openxmlformats.org/officeDocument/2006/relationships/tags" Target="../tags/tag1188.xml"/><Relationship Id="rId9" Type="http://schemas.openxmlformats.org/officeDocument/2006/relationships/tags" Target="../tags/tag1193.xml"/><Relationship Id="rId14" Type="http://schemas.openxmlformats.org/officeDocument/2006/relationships/tags" Target="../tags/tag1198.xml"/><Relationship Id="rId22" Type="http://schemas.openxmlformats.org/officeDocument/2006/relationships/tags" Target="../tags/tag1206.xml"/><Relationship Id="rId27" Type="http://schemas.openxmlformats.org/officeDocument/2006/relationships/tags" Target="../tags/tag1211.xml"/><Relationship Id="rId30" Type="http://schemas.openxmlformats.org/officeDocument/2006/relationships/tags" Target="../tags/tag1214.xml"/><Relationship Id="rId35" Type="http://schemas.openxmlformats.org/officeDocument/2006/relationships/tags" Target="../tags/tag1219.xml"/><Relationship Id="rId43" Type="http://schemas.openxmlformats.org/officeDocument/2006/relationships/tags" Target="../tags/tag1227.xml"/><Relationship Id="rId48" Type="http://schemas.openxmlformats.org/officeDocument/2006/relationships/tags" Target="../tags/tag1232.xml"/><Relationship Id="rId56" Type="http://schemas.openxmlformats.org/officeDocument/2006/relationships/tags" Target="../tags/tag1240.xml"/><Relationship Id="rId8" Type="http://schemas.openxmlformats.org/officeDocument/2006/relationships/tags" Target="../tags/tag1192.xml"/><Relationship Id="rId51" Type="http://schemas.openxmlformats.org/officeDocument/2006/relationships/tags" Target="../tags/tag1235.xml"/><Relationship Id="rId3" Type="http://schemas.openxmlformats.org/officeDocument/2006/relationships/tags" Target="../tags/tag1187.xml"/><Relationship Id="rId12" Type="http://schemas.openxmlformats.org/officeDocument/2006/relationships/tags" Target="../tags/tag1196.xml"/><Relationship Id="rId17" Type="http://schemas.openxmlformats.org/officeDocument/2006/relationships/tags" Target="../tags/tag1201.xml"/><Relationship Id="rId25" Type="http://schemas.openxmlformats.org/officeDocument/2006/relationships/tags" Target="../tags/tag1209.xml"/><Relationship Id="rId33" Type="http://schemas.openxmlformats.org/officeDocument/2006/relationships/tags" Target="../tags/tag1217.xml"/><Relationship Id="rId38" Type="http://schemas.openxmlformats.org/officeDocument/2006/relationships/tags" Target="../tags/tag1222.xml"/><Relationship Id="rId46" Type="http://schemas.openxmlformats.org/officeDocument/2006/relationships/tags" Target="../tags/tag1230.xml"/><Relationship Id="rId20" Type="http://schemas.openxmlformats.org/officeDocument/2006/relationships/tags" Target="../tags/tag1204.xml"/><Relationship Id="rId41" Type="http://schemas.openxmlformats.org/officeDocument/2006/relationships/tags" Target="../tags/tag1225.xml"/><Relationship Id="rId54" Type="http://schemas.openxmlformats.org/officeDocument/2006/relationships/tags" Target="../tags/tag1238.xml"/><Relationship Id="rId1" Type="http://schemas.openxmlformats.org/officeDocument/2006/relationships/tags" Target="../tags/tag1185.xml"/><Relationship Id="rId6" Type="http://schemas.openxmlformats.org/officeDocument/2006/relationships/tags" Target="../tags/tag1190.xml"/><Relationship Id="rId15" Type="http://schemas.openxmlformats.org/officeDocument/2006/relationships/tags" Target="../tags/tag1199.xml"/><Relationship Id="rId23" Type="http://schemas.openxmlformats.org/officeDocument/2006/relationships/tags" Target="../tags/tag1207.xml"/><Relationship Id="rId28" Type="http://schemas.openxmlformats.org/officeDocument/2006/relationships/tags" Target="../tags/tag1212.xml"/><Relationship Id="rId36" Type="http://schemas.openxmlformats.org/officeDocument/2006/relationships/tags" Target="../tags/tag1220.xml"/><Relationship Id="rId49" Type="http://schemas.openxmlformats.org/officeDocument/2006/relationships/tags" Target="../tags/tag1233.xml"/><Relationship Id="rId57" Type="http://schemas.openxmlformats.org/officeDocument/2006/relationships/tags" Target="../tags/tag1241.xml"/><Relationship Id="rId10" Type="http://schemas.openxmlformats.org/officeDocument/2006/relationships/tags" Target="../tags/tag1194.xml"/><Relationship Id="rId31" Type="http://schemas.openxmlformats.org/officeDocument/2006/relationships/tags" Target="../tags/tag1215.xml"/><Relationship Id="rId44" Type="http://schemas.openxmlformats.org/officeDocument/2006/relationships/tags" Target="../tags/tag1228.xml"/><Relationship Id="rId52" Type="http://schemas.openxmlformats.org/officeDocument/2006/relationships/tags" Target="../tags/tag1236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tags" Target="../tags/tag1267.xml"/><Relationship Id="rId21" Type="http://schemas.openxmlformats.org/officeDocument/2006/relationships/tags" Target="../tags/tag1262.xml"/><Relationship Id="rId42" Type="http://schemas.openxmlformats.org/officeDocument/2006/relationships/tags" Target="../tags/tag1283.xml"/><Relationship Id="rId47" Type="http://schemas.openxmlformats.org/officeDocument/2006/relationships/tags" Target="../tags/tag1288.xml"/><Relationship Id="rId63" Type="http://schemas.openxmlformats.org/officeDocument/2006/relationships/tags" Target="../tags/tag1304.xml"/><Relationship Id="rId68" Type="http://schemas.openxmlformats.org/officeDocument/2006/relationships/tags" Target="../tags/tag1309.xml"/><Relationship Id="rId2" Type="http://schemas.openxmlformats.org/officeDocument/2006/relationships/tags" Target="../tags/tag1243.xml"/><Relationship Id="rId16" Type="http://schemas.openxmlformats.org/officeDocument/2006/relationships/tags" Target="../tags/tag1257.xml"/><Relationship Id="rId29" Type="http://schemas.openxmlformats.org/officeDocument/2006/relationships/tags" Target="../tags/tag1270.xml"/><Relationship Id="rId11" Type="http://schemas.openxmlformats.org/officeDocument/2006/relationships/tags" Target="../tags/tag1252.xml"/><Relationship Id="rId24" Type="http://schemas.openxmlformats.org/officeDocument/2006/relationships/tags" Target="../tags/tag1265.xml"/><Relationship Id="rId32" Type="http://schemas.openxmlformats.org/officeDocument/2006/relationships/tags" Target="../tags/tag1273.xml"/><Relationship Id="rId37" Type="http://schemas.openxmlformats.org/officeDocument/2006/relationships/tags" Target="../tags/tag1278.xml"/><Relationship Id="rId40" Type="http://schemas.openxmlformats.org/officeDocument/2006/relationships/tags" Target="../tags/tag1281.xml"/><Relationship Id="rId45" Type="http://schemas.openxmlformats.org/officeDocument/2006/relationships/tags" Target="../tags/tag1286.xml"/><Relationship Id="rId53" Type="http://schemas.openxmlformats.org/officeDocument/2006/relationships/tags" Target="../tags/tag1294.xml"/><Relationship Id="rId58" Type="http://schemas.openxmlformats.org/officeDocument/2006/relationships/tags" Target="../tags/tag1299.xml"/><Relationship Id="rId66" Type="http://schemas.openxmlformats.org/officeDocument/2006/relationships/tags" Target="../tags/tag1307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246.xml"/><Relationship Id="rId61" Type="http://schemas.openxmlformats.org/officeDocument/2006/relationships/tags" Target="../tags/tag1302.xml"/><Relationship Id="rId19" Type="http://schemas.openxmlformats.org/officeDocument/2006/relationships/tags" Target="../tags/tag1260.xml"/><Relationship Id="rId14" Type="http://schemas.openxmlformats.org/officeDocument/2006/relationships/tags" Target="../tags/tag1255.xml"/><Relationship Id="rId22" Type="http://schemas.openxmlformats.org/officeDocument/2006/relationships/tags" Target="../tags/tag1263.xml"/><Relationship Id="rId27" Type="http://schemas.openxmlformats.org/officeDocument/2006/relationships/tags" Target="../tags/tag1268.xml"/><Relationship Id="rId30" Type="http://schemas.openxmlformats.org/officeDocument/2006/relationships/tags" Target="../tags/tag1271.xml"/><Relationship Id="rId35" Type="http://schemas.openxmlformats.org/officeDocument/2006/relationships/tags" Target="../tags/tag1276.xml"/><Relationship Id="rId43" Type="http://schemas.openxmlformats.org/officeDocument/2006/relationships/tags" Target="../tags/tag1284.xml"/><Relationship Id="rId48" Type="http://schemas.openxmlformats.org/officeDocument/2006/relationships/tags" Target="../tags/tag1289.xml"/><Relationship Id="rId56" Type="http://schemas.openxmlformats.org/officeDocument/2006/relationships/tags" Target="../tags/tag1297.xml"/><Relationship Id="rId64" Type="http://schemas.openxmlformats.org/officeDocument/2006/relationships/tags" Target="../tags/tag1305.xml"/><Relationship Id="rId69" Type="http://schemas.openxmlformats.org/officeDocument/2006/relationships/tags" Target="../tags/tag1310.xml"/><Relationship Id="rId8" Type="http://schemas.openxmlformats.org/officeDocument/2006/relationships/tags" Target="../tags/tag1249.xml"/><Relationship Id="rId51" Type="http://schemas.openxmlformats.org/officeDocument/2006/relationships/tags" Target="../tags/tag1292.xml"/><Relationship Id="rId72" Type="http://schemas.openxmlformats.org/officeDocument/2006/relationships/tags" Target="../tags/tag1313.xml"/><Relationship Id="rId3" Type="http://schemas.openxmlformats.org/officeDocument/2006/relationships/tags" Target="../tags/tag1244.xml"/><Relationship Id="rId12" Type="http://schemas.openxmlformats.org/officeDocument/2006/relationships/tags" Target="../tags/tag1253.xml"/><Relationship Id="rId17" Type="http://schemas.openxmlformats.org/officeDocument/2006/relationships/tags" Target="../tags/tag1258.xml"/><Relationship Id="rId25" Type="http://schemas.openxmlformats.org/officeDocument/2006/relationships/tags" Target="../tags/tag1266.xml"/><Relationship Id="rId33" Type="http://schemas.openxmlformats.org/officeDocument/2006/relationships/tags" Target="../tags/tag1274.xml"/><Relationship Id="rId38" Type="http://schemas.openxmlformats.org/officeDocument/2006/relationships/tags" Target="../tags/tag1279.xml"/><Relationship Id="rId46" Type="http://schemas.openxmlformats.org/officeDocument/2006/relationships/tags" Target="../tags/tag1287.xml"/><Relationship Id="rId59" Type="http://schemas.openxmlformats.org/officeDocument/2006/relationships/tags" Target="../tags/tag1300.xml"/><Relationship Id="rId67" Type="http://schemas.openxmlformats.org/officeDocument/2006/relationships/tags" Target="../tags/tag1308.xml"/><Relationship Id="rId20" Type="http://schemas.openxmlformats.org/officeDocument/2006/relationships/tags" Target="../tags/tag1261.xml"/><Relationship Id="rId41" Type="http://schemas.openxmlformats.org/officeDocument/2006/relationships/tags" Target="../tags/tag1282.xml"/><Relationship Id="rId54" Type="http://schemas.openxmlformats.org/officeDocument/2006/relationships/tags" Target="../tags/tag1295.xml"/><Relationship Id="rId62" Type="http://schemas.openxmlformats.org/officeDocument/2006/relationships/tags" Target="../tags/tag1303.xml"/><Relationship Id="rId70" Type="http://schemas.openxmlformats.org/officeDocument/2006/relationships/tags" Target="../tags/tag1311.xml"/><Relationship Id="rId1" Type="http://schemas.openxmlformats.org/officeDocument/2006/relationships/tags" Target="../tags/tag1242.xml"/><Relationship Id="rId6" Type="http://schemas.openxmlformats.org/officeDocument/2006/relationships/tags" Target="../tags/tag1247.xml"/><Relationship Id="rId15" Type="http://schemas.openxmlformats.org/officeDocument/2006/relationships/tags" Target="../tags/tag1256.xml"/><Relationship Id="rId23" Type="http://schemas.openxmlformats.org/officeDocument/2006/relationships/tags" Target="../tags/tag1264.xml"/><Relationship Id="rId28" Type="http://schemas.openxmlformats.org/officeDocument/2006/relationships/tags" Target="../tags/tag1269.xml"/><Relationship Id="rId36" Type="http://schemas.openxmlformats.org/officeDocument/2006/relationships/tags" Target="../tags/tag1277.xml"/><Relationship Id="rId49" Type="http://schemas.openxmlformats.org/officeDocument/2006/relationships/tags" Target="../tags/tag1290.xml"/><Relationship Id="rId57" Type="http://schemas.openxmlformats.org/officeDocument/2006/relationships/tags" Target="../tags/tag1298.xml"/><Relationship Id="rId10" Type="http://schemas.openxmlformats.org/officeDocument/2006/relationships/tags" Target="../tags/tag1251.xml"/><Relationship Id="rId31" Type="http://schemas.openxmlformats.org/officeDocument/2006/relationships/tags" Target="../tags/tag1272.xml"/><Relationship Id="rId44" Type="http://schemas.openxmlformats.org/officeDocument/2006/relationships/tags" Target="../tags/tag1285.xml"/><Relationship Id="rId52" Type="http://schemas.openxmlformats.org/officeDocument/2006/relationships/tags" Target="../tags/tag1293.xml"/><Relationship Id="rId60" Type="http://schemas.openxmlformats.org/officeDocument/2006/relationships/tags" Target="../tags/tag1301.xml"/><Relationship Id="rId65" Type="http://schemas.openxmlformats.org/officeDocument/2006/relationships/tags" Target="../tags/tag1306.xml"/><Relationship Id="rId73" Type="http://schemas.openxmlformats.org/officeDocument/2006/relationships/tags" Target="../tags/tag1314.xml"/><Relationship Id="rId4" Type="http://schemas.openxmlformats.org/officeDocument/2006/relationships/tags" Target="../tags/tag1245.xml"/><Relationship Id="rId9" Type="http://schemas.openxmlformats.org/officeDocument/2006/relationships/tags" Target="../tags/tag1250.xml"/><Relationship Id="rId13" Type="http://schemas.openxmlformats.org/officeDocument/2006/relationships/tags" Target="../tags/tag1254.xml"/><Relationship Id="rId18" Type="http://schemas.openxmlformats.org/officeDocument/2006/relationships/tags" Target="../tags/tag1259.xml"/><Relationship Id="rId39" Type="http://schemas.openxmlformats.org/officeDocument/2006/relationships/tags" Target="../tags/tag1280.xml"/><Relationship Id="rId34" Type="http://schemas.openxmlformats.org/officeDocument/2006/relationships/tags" Target="../tags/tag1275.xml"/><Relationship Id="rId50" Type="http://schemas.openxmlformats.org/officeDocument/2006/relationships/tags" Target="../tags/tag1291.xml"/><Relationship Id="rId55" Type="http://schemas.openxmlformats.org/officeDocument/2006/relationships/tags" Target="../tags/tag1296.xml"/><Relationship Id="rId7" Type="http://schemas.openxmlformats.org/officeDocument/2006/relationships/tags" Target="../tags/tag1248.xml"/><Relationship Id="rId71" Type="http://schemas.openxmlformats.org/officeDocument/2006/relationships/tags" Target="../tags/tag131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322.xml"/><Relationship Id="rId13" Type="http://schemas.openxmlformats.org/officeDocument/2006/relationships/tags" Target="../tags/tag1327.xml"/><Relationship Id="rId18" Type="http://schemas.openxmlformats.org/officeDocument/2006/relationships/tags" Target="../tags/tag1332.xml"/><Relationship Id="rId3" Type="http://schemas.openxmlformats.org/officeDocument/2006/relationships/tags" Target="../tags/tag1317.xml"/><Relationship Id="rId21" Type="http://schemas.openxmlformats.org/officeDocument/2006/relationships/tags" Target="../tags/tag1335.xml"/><Relationship Id="rId7" Type="http://schemas.openxmlformats.org/officeDocument/2006/relationships/tags" Target="../tags/tag1321.xml"/><Relationship Id="rId12" Type="http://schemas.openxmlformats.org/officeDocument/2006/relationships/tags" Target="../tags/tag1326.xml"/><Relationship Id="rId17" Type="http://schemas.openxmlformats.org/officeDocument/2006/relationships/tags" Target="../tags/tag1331.xml"/><Relationship Id="rId2" Type="http://schemas.openxmlformats.org/officeDocument/2006/relationships/tags" Target="../tags/tag1316.xml"/><Relationship Id="rId16" Type="http://schemas.openxmlformats.org/officeDocument/2006/relationships/tags" Target="../tags/tag1330.xml"/><Relationship Id="rId20" Type="http://schemas.openxmlformats.org/officeDocument/2006/relationships/tags" Target="../tags/tag1334.xml"/><Relationship Id="rId1" Type="http://schemas.openxmlformats.org/officeDocument/2006/relationships/tags" Target="../tags/tag1315.xml"/><Relationship Id="rId6" Type="http://schemas.openxmlformats.org/officeDocument/2006/relationships/tags" Target="../tags/tag1320.xml"/><Relationship Id="rId11" Type="http://schemas.openxmlformats.org/officeDocument/2006/relationships/tags" Target="../tags/tag1325.xml"/><Relationship Id="rId5" Type="http://schemas.openxmlformats.org/officeDocument/2006/relationships/tags" Target="../tags/tag1319.xml"/><Relationship Id="rId15" Type="http://schemas.openxmlformats.org/officeDocument/2006/relationships/tags" Target="../tags/tag1329.xml"/><Relationship Id="rId10" Type="http://schemas.openxmlformats.org/officeDocument/2006/relationships/tags" Target="../tags/tag1324.xml"/><Relationship Id="rId19" Type="http://schemas.openxmlformats.org/officeDocument/2006/relationships/tags" Target="../tags/tag1333.xml"/><Relationship Id="rId4" Type="http://schemas.openxmlformats.org/officeDocument/2006/relationships/tags" Target="../tags/tag1318.xml"/><Relationship Id="rId9" Type="http://schemas.openxmlformats.org/officeDocument/2006/relationships/tags" Target="../tags/tag1323.xml"/><Relationship Id="rId14" Type="http://schemas.openxmlformats.org/officeDocument/2006/relationships/tags" Target="../tags/tag1328.xml"/><Relationship Id="rId2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343.xml"/><Relationship Id="rId13" Type="http://schemas.openxmlformats.org/officeDocument/2006/relationships/tags" Target="../tags/tag1348.xml"/><Relationship Id="rId18" Type="http://schemas.openxmlformats.org/officeDocument/2006/relationships/notesSlide" Target="../notesSlides/notesSlide46.xml"/><Relationship Id="rId3" Type="http://schemas.openxmlformats.org/officeDocument/2006/relationships/tags" Target="../tags/tag1338.xml"/><Relationship Id="rId7" Type="http://schemas.openxmlformats.org/officeDocument/2006/relationships/tags" Target="../tags/tag1342.xml"/><Relationship Id="rId12" Type="http://schemas.openxmlformats.org/officeDocument/2006/relationships/tags" Target="../tags/tag134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337.xml"/><Relationship Id="rId16" Type="http://schemas.openxmlformats.org/officeDocument/2006/relationships/tags" Target="../tags/tag1351.xml"/><Relationship Id="rId1" Type="http://schemas.openxmlformats.org/officeDocument/2006/relationships/tags" Target="../tags/tag1336.xml"/><Relationship Id="rId6" Type="http://schemas.openxmlformats.org/officeDocument/2006/relationships/tags" Target="../tags/tag1341.xml"/><Relationship Id="rId11" Type="http://schemas.openxmlformats.org/officeDocument/2006/relationships/tags" Target="../tags/tag1346.xml"/><Relationship Id="rId5" Type="http://schemas.openxmlformats.org/officeDocument/2006/relationships/tags" Target="../tags/tag1340.xml"/><Relationship Id="rId15" Type="http://schemas.openxmlformats.org/officeDocument/2006/relationships/tags" Target="../tags/tag1350.xml"/><Relationship Id="rId10" Type="http://schemas.openxmlformats.org/officeDocument/2006/relationships/tags" Target="../tags/tag1345.xml"/><Relationship Id="rId4" Type="http://schemas.openxmlformats.org/officeDocument/2006/relationships/tags" Target="../tags/tag1339.xml"/><Relationship Id="rId9" Type="http://schemas.openxmlformats.org/officeDocument/2006/relationships/tags" Target="../tags/tag1344.xml"/><Relationship Id="rId14" Type="http://schemas.openxmlformats.org/officeDocument/2006/relationships/tags" Target="../tags/tag1349.xml"/></Relationships>
</file>

<file path=ppt/slides/_rels/slide61.xml.rels><?xml version="1.0" encoding="UTF-8" standalone="yes"?>
<Relationships xmlns="http://schemas.openxmlformats.org/package/2006/relationships"><Relationship Id="rId26" Type="http://schemas.openxmlformats.org/officeDocument/2006/relationships/tags" Target="../tags/tag1377.xml"/><Relationship Id="rId21" Type="http://schemas.openxmlformats.org/officeDocument/2006/relationships/tags" Target="../tags/tag1372.xml"/><Relationship Id="rId42" Type="http://schemas.openxmlformats.org/officeDocument/2006/relationships/tags" Target="../tags/tag1393.xml"/><Relationship Id="rId47" Type="http://schemas.openxmlformats.org/officeDocument/2006/relationships/tags" Target="../tags/tag1398.xml"/><Relationship Id="rId63" Type="http://schemas.openxmlformats.org/officeDocument/2006/relationships/tags" Target="../tags/tag1414.xml"/><Relationship Id="rId68" Type="http://schemas.openxmlformats.org/officeDocument/2006/relationships/tags" Target="../tags/tag1419.xml"/><Relationship Id="rId2" Type="http://schemas.openxmlformats.org/officeDocument/2006/relationships/tags" Target="../tags/tag1353.xml"/><Relationship Id="rId16" Type="http://schemas.openxmlformats.org/officeDocument/2006/relationships/tags" Target="../tags/tag1367.xml"/><Relationship Id="rId29" Type="http://schemas.openxmlformats.org/officeDocument/2006/relationships/tags" Target="../tags/tag1380.xml"/><Relationship Id="rId11" Type="http://schemas.openxmlformats.org/officeDocument/2006/relationships/tags" Target="../tags/tag1362.xml"/><Relationship Id="rId24" Type="http://schemas.openxmlformats.org/officeDocument/2006/relationships/tags" Target="../tags/tag1375.xml"/><Relationship Id="rId32" Type="http://schemas.openxmlformats.org/officeDocument/2006/relationships/tags" Target="../tags/tag1383.xml"/><Relationship Id="rId37" Type="http://schemas.openxmlformats.org/officeDocument/2006/relationships/tags" Target="../tags/tag1388.xml"/><Relationship Id="rId40" Type="http://schemas.openxmlformats.org/officeDocument/2006/relationships/tags" Target="../tags/tag1391.xml"/><Relationship Id="rId45" Type="http://schemas.openxmlformats.org/officeDocument/2006/relationships/tags" Target="../tags/tag1396.xml"/><Relationship Id="rId53" Type="http://schemas.openxmlformats.org/officeDocument/2006/relationships/tags" Target="../tags/tag1404.xml"/><Relationship Id="rId58" Type="http://schemas.openxmlformats.org/officeDocument/2006/relationships/tags" Target="../tags/tag1409.xml"/><Relationship Id="rId66" Type="http://schemas.openxmlformats.org/officeDocument/2006/relationships/tags" Target="../tags/tag1417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356.xml"/><Relationship Id="rId61" Type="http://schemas.openxmlformats.org/officeDocument/2006/relationships/tags" Target="../tags/tag1412.xml"/><Relationship Id="rId19" Type="http://schemas.openxmlformats.org/officeDocument/2006/relationships/tags" Target="../tags/tag1370.xml"/><Relationship Id="rId14" Type="http://schemas.openxmlformats.org/officeDocument/2006/relationships/tags" Target="../tags/tag1365.xml"/><Relationship Id="rId22" Type="http://schemas.openxmlformats.org/officeDocument/2006/relationships/tags" Target="../tags/tag1373.xml"/><Relationship Id="rId27" Type="http://schemas.openxmlformats.org/officeDocument/2006/relationships/tags" Target="../tags/tag1378.xml"/><Relationship Id="rId30" Type="http://schemas.openxmlformats.org/officeDocument/2006/relationships/tags" Target="../tags/tag1381.xml"/><Relationship Id="rId35" Type="http://schemas.openxmlformats.org/officeDocument/2006/relationships/tags" Target="../tags/tag1386.xml"/><Relationship Id="rId43" Type="http://schemas.openxmlformats.org/officeDocument/2006/relationships/tags" Target="../tags/tag1394.xml"/><Relationship Id="rId48" Type="http://schemas.openxmlformats.org/officeDocument/2006/relationships/tags" Target="../tags/tag1399.xml"/><Relationship Id="rId56" Type="http://schemas.openxmlformats.org/officeDocument/2006/relationships/tags" Target="../tags/tag1407.xml"/><Relationship Id="rId64" Type="http://schemas.openxmlformats.org/officeDocument/2006/relationships/tags" Target="../tags/tag1415.xml"/><Relationship Id="rId69" Type="http://schemas.openxmlformats.org/officeDocument/2006/relationships/tags" Target="../tags/tag1420.xml"/><Relationship Id="rId8" Type="http://schemas.openxmlformats.org/officeDocument/2006/relationships/tags" Target="../tags/tag1359.xml"/><Relationship Id="rId51" Type="http://schemas.openxmlformats.org/officeDocument/2006/relationships/tags" Target="../tags/tag1402.xml"/><Relationship Id="rId72" Type="http://schemas.openxmlformats.org/officeDocument/2006/relationships/tags" Target="../tags/tag1423.xml"/><Relationship Id="rId3" Type="http://schemas.openxmlformats.org/officeDocument/2006/relationships/tags" Target="../tags/tag1354.xml"/><Relationship Id="rId12" Type="http://schemas.openxmlformats.org/officeDocument/2006/relationships/tags" Target="../tags/tag1363.xml"/><Relationship Id="rId17" Type="http://schemas.openxmlformats.org/officeDocument/2006/relationships/tags" Target="../tags/tag1368.xml"/><Relationship Id="rId25" Type="http://schemas.openxmlformats.org/officeDocument/2006/relationships/tags" Target="../tags/tag1376.xml"/><Relationship Id="rId33" Type="http://schemas.openxmlformats.org/officeDocument/2006/relationships/tags" Target="../tags/tag1384.xml"/><Relationship Id="rId38" Type="http://schemas.openxmlformats.org/officeDocument/2006/relationships/tags" Target="../tags/tag1389.xml"/><Relationship Id="rId46" Type="http://schemas.openxmlformats.org/officeDocument/2006/relationships/tags" Target="../tags/tag1397.xml"/><Relationship Id="rId59" Type="http://schemas.openxmlformats.org/officeDocument/2006/relationships/tags" Target="../tags/tag1410.xml"/><Relationship Id="rId67" Type="http://schemas.openxmlformats.org/officeDocument/2006/relationships/tags" Target="../tags/tag1418.xml"/><Relationship Id="rId20" Type="http://schemas.openxmlformats.org/officeDocument/2006/relationships/tags" Target="../tags/tag1371.xml"/><Relationship Id="rId41" Type="http://schemas.openxmlformats.org/officeDocument/2006/relationships/tags" Target="../tags/tag1392.xml"/><Relationship Id="rId54" Type="http://schemas.openxmlformats.org/officeDocument/2006/relationships/tags" Target="../tags/tag1405.xml"/><Relationship Id="rId62" Type="http://schemas.openxmlformats.org/officeDocument/2006/relationships/tags" Target="../tags/tag1413.xml"/><Relationship Id="rId70" Type="http://schemas.openxmlformats.org/officeDocument/2006/relationships/tags" Target="../tags/tag1421.xml"/><Relationship Id="rId1" Type="http://schemas.openxmlformats.org/officeDocument/2006/relationships/tags" Target="../tags/tag1352.xml"/><Relationship Id="rId6" Type="http://schemas.openxmlformats.org/officeDocument/2006/relationships/tags" Target="../tags/tag1357.xml"/><Relationship Id="rId15" Type="http://schemas.openxmlformats.org/officeDocument/2006/relationships/tags" Target="../tags/tag1366.xml"/><Relationship Id="rId23" Type="http://schemas.openxmlformats.org/officeDocument/2006/relationships/tags" Target="../tags/tag1374.xml"/><Relationship Id="rId28" Type="http://schemas.openxmlformats.org/officeDocument/2006/relationships/tags" Target="../tags/tag1379.xml"/><Relationship Id="rId36" Type="http://schemas.openxmlformats.org/officeDocument/2006/relationships/tags" Target="../tags/tag1387.xml"/><Relationship Id="rId49" Type="http://schemas.openxmlformats.org/officeDocument/2006/relationships/tags" Target="../tags/tag1400.xml"/><Relationship Id="rId57" Type="http://schemas.openxmlformats.org/officeDocument/2006/relationships/tags" Target="../tags/tag1408.xml"/><Relationship Id="rId10" Type="http://schemas.openxmlformats.org/officeDocument/2006/relationships/tags" Target="../tags/tag1361.xml"/><Relationship Id="rId31" Type="http://schemas.openxmlformats.org/officeDocument/2006/relationships/tags" Target="../tags/tag1382.xml"/><Relationship Id="rId44" Type="http://schemas.openxmlformats.org/officeDocument/2006/relationships/tags" Target="../tags/tag1395.xml"/><Relationship Id="rId52" Type="http://schemas.openxmlformats.org/officeDocument/2006/relationships/tags" Target="../tags/tag1403.xml"/><Relationship Id="rId60" Type="http://schemas.openxmlformats.org/officeDocument/2006/relationships/tags" Target="../tags/tag1411.xml"/><Relationship Id="rId65" Type="http://schemas.openxmlformats.org/officeDocument/2006/relationships/tags" Target="../tags/tag1416.xml"/><Relationship Id="rId73" Type="http://schemas.openxmlformats.org/officeDocument/2006/relationships/tags" Target="../tags/tag1424.xml"/><Relationship Id="rId4" Type="http://schemas.openxmlformats.org/officeDocument/2006/relationships/tags" Target="../tags/tag1355.xml"/><Relationship Id="rId9" Type="http://schemas.openxmlformats.org/officeDocument/2006/relationships/tags" Target="../tags/tag1360.xml"/><Relationship Id="rId13" Type="http://schemas.openxmlformats.org/officeDocument/2006/relationships/tags" Target="../tags/tag1364.xml"/><Relationship Id="rId18" Type="http://schemas.openxmlformats.org/officeDocument/2006/relationships/tags" Target="../tags/tag1369.xml"/><Relationship Id="rId39" Type="http://schemas.openxmlformats.org/officeDocument/2006/relationships/tags" Target="../tags/tag1390.xml"/><Relationship Id="rId34" Type="http://schemas.openxmlformats.org/officeDocument/2006/relationships/tags" Target="../tags/tag1385.xml"/><Relationship Id="rId50" Type="http://schemas.openxmlformats.org/officeDocument/2006/relationships/tags" Target="../tags/tag1401.xml"/><Relationship Id="rId55" Type="http://schemas.openxmlformats.org/officeDocument/2006/relationships/tags" Target="../tags/tag1406.xml"/><Relationship Id="rId7" Type="http://schemas.openxmlformats.org/officeDocument/2006/relationships/tags" Target="../tags/tag1358.xml"/><Relationship Id="rId71" Type="http://schemas.openxmlformats.org/officeDocument/2006/relationships/tags" Target="../tags/tag1422.xml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tags" Target="../tags/tag1450.xml"/><Relationship Id="rId21" Type="http://schemas.openxmlformats.org/officeDocument/2006/relationships/tags" Target="../tags/tag1445.xml"/><Relationship Id="rId42" Type="http://schemas.openxmlformats.org/officeDocument/2006/relationships/tags" Target="../tags/tag1466.xml"/><Relationship Id="rId47" Type="http://schemas.openxmlformats.org/officeDocument/2006/relationships/tags" Target="../tags/tag1471.xml"/><Relationship Id="rId63" Type="http://schemas.openxmlformats.org/officeDocument/2006/relationships/tags" Target="../tags/tag1487.xml"/><Relationship Id="rId68" Type="http://schemas.openxmlformats.org/officeDocument/2006/relationships/tags" Target="../tags/tag1492.xml"/><Relationship Id="rId16" Type="http://schemas.openxmlformats.org/officeDocument/2006/relationships/tags" Target="../tags/tag1440.xml"/><Relationship Id="rId11" Type="http://schemas.openxmlformats.org/officeDocument/2006/relationships/tags" Target="../tags/tag1435.xml"/><Relationship Id="rId32" Type="http://schemas.openxmlformats.org/officeDocument/2006/relationships/tags" Target="../tags/tag1456.xml"/><Relationship Id="rId37" Type="http://schemas.openxmlformats.org/officeDocument/2006/relationships/tags" Target="../tags/tag1461.xml"/><Relationship Id="rId53" Type="http://schemas.openxmlformats.org/officeDocument/2006/relationships/tags" Target="../tags/tag1477.xml"/><Relationship Id="rId58" Type="http://schemas.openxmlformats.org/officeDocument/2006/relationships/tags" Target="../tags/tag1482.xml"/><Relationship Id="rId74" Type="http://schemas.openxmlformats.org/officeDocument/2006/relationships/tags" Target="../tags/tag1498.xml"/><Relationship Id="rId79" Type="http://schemas.openxmlformats.org/officeDocument/2006/relationships/tags" Target="../tags/tag1503.xml"/><Relationship Id="rId5" Type="http://schemas.openxmlformats.org/officeDocument/2006/relationships/tags" Target="../tags/tag1429.xml"/><Relationship Id="rId61" Type="http://schemas.openxmlformats.org/officeDocument/2006/relationships/tags" Target="../tags/tag1485.xml"/><Relationship Id="rId82" Type="http://schemas.openxmlformats.org/officeDocument/2006/relationships/tags" Target="../tags/tag1506.xml"/><Relationship Id="rId19" Type="http://schemas.openxmlformats.org/officeDocument/2006/relationships/tags" Target="../tags/tag1443.xml"/><Relationship Id="rId14" Type="http://schemas.openxmlformats.org/officeDocument/2006/relationships/tags" Target="../tags/tag1438.xml"/><Relationship Id="rId22" Type="http://schemas.openxmlformats.org/officeDocument/2006/relationships/tags" Target="../tags/tag1446.xml"/><Relationship Id="rId27" Type="http://schemas.openxmlformats.org/officeDocument/2006/relationships/tags" Target="../tags/tag1451.xml"/><Relationship Id="rId30" Type="http://schemas.openxmlformats.org/officeDocument/2006/relationships/tags" Target="../tags/tag1454.xml"/><Relationship Id="rId35" Type="http://schemas.openxmlformats.org/officeDocument/2006/relationships/tags" Target="../tags/tag1459.xml"/><Relationship Id="rId43" Type="http://schemas.openxmlformats.org/officeDocument/2006/relationships/tags" Target="../tags/tag1467.xml"/><Relationship Id="rId48" Type="http://schemas.openxmlformats.org/officeDocument/2006/relationships/tags" Target="../tags/tag1472.xml"/><Relationship Id="rId56" Type="http://schemas.openxmlformats.org/officeDocument/2006/relationships/tags" Target="../tags/tag1480.xml"/><Relationship Id="rId64" Type="http://schemas.openxmlformats.org/officeDocument/2006/relationships/tags" Target="../tags/tag1488.xml"/><Relationship Id="rId69" Type="http://schemas.openxmlformats.org/officeDocument/2006/relationships/tags" Target="../tags/tag1493.xml"/><Relationship Id="rId77" Type="http://schemas.openxmlformats.org/officeDocument/2006/relationships/tags" Target="../tags/tag1501.xml"/><Relationship Id="rId8" Type="http://schemas.openxmlformats.org/officeDocument/2006/relationships/tags" Target="../tags/tag1432.xml"/><Relationship Id="rId51" Type="http://schemas.openxmlformats.org/officeDocument/2006/relationships/tags" Target="../tags/tag1475.xml"/><Relationship Id="rId72" Type="http://schemas.openxmlformats.org/officeDocument/2006/relationships/tags" Target="../tags/tag1496.xml"/><Relationship Id="rId80" Type="http://schemas.openxmlformats.org/officeDocument/2006/relationships/tags" Target="../tags/tag1504.xml"/><Relationship Id="rId3" Type="http://schemas.openxmlformats.org/officeDocument/2006/relationships/tags" Target="../tags/tag1427.xml"/><Relationship Id="rId12" Type="http://schemas.openxmlformats.org/officeDocument/2006/relationships/tags" Target="../tags/tag1436.xml"/><Relationship Id="rId17" Type="http://schemas.openxmlformats.org/officeDocument/2006/relationships/tags" Target="../tags/tag1441.xml"/><Relationship Id="rId25" Type="http://schemas.openxmlformats.org/officeDocument/2006/relationships/tags" Target="../tags/tag1449.xml"/><Relationship Id="rId33" Type="http://schemas.openxmlformats.org/officeDocument/2006/relationships/tags" Target="../tags/tag1457.xml"/><Relationship Id="rId38" Type="http://schemas.openxmlformats.org/officeDocument/2006/relationships/tags" Target="../tags/tag1462.xml"/><Relationship Id="rId46" Type="http://schemas.openxmlformats.org/officeDocument/2006/relationships/tags" Target="../tags/tag1470.xml"/><Relationship Id="rId59" Type="http://schemas.openxmlformats.org/officeDocument/2006/relationships/tags" Target="../tags/tag1483.xml"/><Relationship Id="rId67" Type="http://schemas.openxmlformats.org/officeDocument/2006/relationships/tags" Target="../tags/tag1491.xml"/><Relationship Id="rId20" Type="http://schemas.openxmlformats.org/officeDocument/2006/relationships/tags" Target="../tags/tag1444.xml"/><Relationship Id="rId41" Type="http://schemas.openxmlformats.org/officeDocument/2006/relationships/tags" Target="../tags/tag1465.xml"/><Relationship Id="rId54" Type="http://schemas.openxmlformats.org/officeDocument/2006/relationships/tags" Target="../tags/tag1478.xml"/><Relationship Id="rId62" Type="http://schemas.openxmlformats.org/officeDocument/2006/relationships/tags" Target="../tags/tag1486.xml"/><Relationship Id="rId70" Type="http://schemas.openxmlformats.org/officeDocument/2006/relationships/tags" Target="../tags/tag1494.xml"/><Relationship Id="rId75" Type="http://schemas.openxmlformats.org/officeDocument/2006/relationships/tags" Target="../tags/tag1499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1425.xml"/><Relationship Id="rId6" Type="http://schemas.openxmlformats.org/officeDocument/2006/relationships/tags" Target="../tags/tag1430.xml"/><Relationship Id="rId15" Type="http://schemas.openxmlformats.org/officeDocument/2006/relationships/tags" Target="../tags/tag1439.xml"/><Relationship Id="rId23" Type="http://schemas.openxmlformats.org/officeDocument/2006/relationships/tags" Target="../tags/tag1447.xml"/><Relationship Id="rId28" Type="http://schemas.openxmlformats.org/officeDocument/2006/relationships/tags" Target="../tags/tag1452.xml"/><Relationship Id="rId36" Type="http://schemas.openxmlformats.org/officeDocument/2006/relationships/tags" Target="../tags/tag1460.xml"/><Relationship Id="rId49" Type="http://schemas.openxmlformats.org/officeDocument/2006/relationships/tags" Target="../tags/tag1473.xml"/><Relationship Id="rId57" Type="http://schemas.openxmlformats.org/officeDocument/2006/relationships/tags" Target="../tags/tag1481.xml"/><Relationship Id="rId10" Type="http://schemas.openxmlformats.org/officeDocument/2006/relationships/tags" Target="../tags/tag1434.xml"/><Relationship Id="rId31" Type="http://schemas.openxmlformats.org/officeDocument/2006/relationships/tags" Target="../tags/tag1455.xml"/><Relationship Id="rId44" Type="http://schemas.openxmlformats.org/officeDocument/2006/relationships/tags" Target="../tags/tag1468.xml"/><Relationship Id="rId52" Type="http://schemas.openxmlformats.org/officeDocument/2006/relationships/tags" Target="../tags/tag1476.xml"/><Relationship Id="rId60" Type="http://schemas.openxmlformats.org/officeDocument/2006/relationships/tags" Target="../tags/tag1484.xml"/><Relationship Id="rId65" Type="http://schemas.openxmlformats.org/officeDocument/2006/relationships/tags" Target="../tags/tag1489.xml"/><Relationship Id="rId73" Type="http://schemas.openxmlformats.org/officeDocument/2006/relationships/tags" Target="../tags/tag1497.xml"/><Relationship Id="rId78" Type="http://schemas.openxmlformats.org/officeDocument/2006/relationships/tags" Target="../tags/tag1502.xml"/><Relationship Id="rId81" Type="http://schemas.openxmlformats.org/officeDocument/2006/relationships/tags" Target="../tags/tag1505.xml"/><Relationship Id="rId4" Type="http://schemas.openxmlformats.org/officeDocument/2006/relationships/tags" Target="../tags/tag1428.xml"/><Relationship Id="rId9" Type="http://schemas.openxmlformats.org/officeDocument/2006/relationships/tags" Target="../tags/tag1433.xml"/><Relationship Id="rId13" Type="http://schemas.openxmlformats.org/officeDocument/2006/relationships/tags" Target="../tags/tag1437.xml"/><Relationship Id="rId18" Type="http://schemas.openxmlformats.org/officeDocument/2006/relationships/tags" Target="../tags/tag1442.xml"/><Relationship Id="rId39" Type="http://schemas.openxmlformats.org/officeDocument/2006/relationships/tags" Target="../tags/tag1463.xml"/><Relationship Id="rId34" Type="http://schemas.openxmlformats.org/officeDocument/2006/relationships/tags" Target="../tags/tag1458.xml"/><Relationship Id="rId50" Type="http://schemas.openxmlformats.org/officeDocument/2006/relationships/tags" Target="../tags/tag1474.xml"/><Relationship Id="rId55" Type="http://schemas.openxmlformats.org/officeDocument/2006/relationships/tags" Target="../tags/tag1479.xml"/><Relationship Id="rId76" Type="http://schemas.openxmlformats.org/officeDocument/2006/relationships/tags" Target="../tags/tag1500.xml"/><Relationship Id="rId7" Type="http://schemas.openxmlformats.org/officeDocument/2006/relationships/tags" Target="../tags/tag1431.xml"/><Relationship Id="rId71" Type="http://schemas.openxmlformats.org/officeDocument/2006/relationships/tags" Target="../tags/tag1495.xml"/><Relationship Id="rId2" Type="http://schemas.openxmlformats.org/officeDocument/2006/relationships/tags" Target="../tags/tag1426.xml"/><Relationship Id="rId29" Type="http://schemas.openxmlformats.org/officeDocument/2006/relationships/tags" Target="../tags/tag1453.xml"/><Relationship Id="rId24" Type="http://schemas.openxmlformats.org/officeDocument/2006/relationships/tags" Target="../tags/tag1448.xml"/><Relationship Id="rId40" Type="http://schemas.openxmlformats.org/officeDocument/2006/relationships/tags" Target="../tags/tag1464.xml"/><Relationship Id="rId45" Type="http://schemas.openxmlformats.org/officeDocument/2006/relationships/tags" Target="../tags/tag1469.xml"/><Relationship Id="rId66" Type="http://schemas.openxmlformats.org/officeDocument/2006/relationships/tags" Target="../tags/tag149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509.xml"/><Relationship Id="rId2" Type="http://schemas.openxmlformats.org/officeDocument/2006/relationships/tags" Target="../tags/tag1508.xml"/><Relationship Id="rId1" Type="http://schemas.openxmlformats.org/officeDocument/2006/relationships/tags" Target="../tags/tag150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513.xml"/><Relationship Id="rId2" Type="http://schemas.openxmlformats.org/officeDocument/2006/relationships/tags" Target="../tags/tag1512.xml"/><Relationship Id="rId1" Type="http://schemas.openxmlformats.org/officeDocument/2006/relationships/tags" Target="../tags/tag1511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tags" Target="../tags/tag1526.xml"/><Relationship Id="rId18" Type="http://schemas.openxmlformats.org/officeDocument/2006/relationships/tags" Target="../tags/tag1531.xml"/><Relationship Id="rId26" Type="http://schemas.openxmlformats.org/officeDocument/2006/relationships/tags" Target="../tags/tag1539.xml"/><Relationship Id="rId39" Type="http://schemas.openxmlformats.org/officeDocument/2006/relationships/tags" Target="../tags/tag1552.xml"/><Relationship Id="rId21" Type="http://schemas.openxmlformats.org/officeDocument/2006/relationships/tags" Target="../tags/tag1534.xml"/><Relationship Id="rId34" Type="http://schemas.openxmlformats.org/officeDocument/2006/relationships/tags" Target="../tags/tag1547.xml"/><Relationship Id="rId42" Type="http://schemas.openxmlformats.org/officeDocument/2006/relationships/tags" Target="../tags/tag1555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1520.xml"/><Relationship Id="rId2" Type="http://schemas.openxmlformats.org/officeDocument/2006/relationships/tags" Target="../tags/tag1515.xml"/><Relationship Id="rId16" Type="http://schemas.openxmlformats.org/officeDocument/2006/relationships/tags" Target="../tags/tag1529.xml"/><Relationship Id="rId29" Type="http://schemas.openxmlformats.org/officeDocument/2006/relationships/tags" Target="../tags/tag1542.xml"/><Relationship Id="rId1" Type="http://schemas.openxmlformats.org/officeDocument/2006/relationships/tags" Target="../tags/tag1514.xml"/><Relationship Id="rId6" Type="http://schemas.openxmlformats.org/officeDocument/2006/relationships/tags" Target="../tags/tag1519.xml"/><Relationship Id="rId11" Type="http://schemas.openxmlformats.org/officeDocument/2006/relationships/tags" Target="../tags/tag1524.xml"/><Relationship Id="rId24" Type="http://schemas.openxmlformats.org/officeDocument/2006/relationships/tags" Target="../tags/tag1537.xml"/><Relationship Id="rId32" Type="http://schemas.openxmlformats.org/officeDocument/2006/relationships/tags" Target="../tags/tag1545.xml"/><Relationship Id="rId37" Type="http://schemas.openxmlformats.org/officeDocument/2006/relationships/tags" Target="../tags/tag1550.xml"/><Relationship Id="rId40" Type="http://schemas.openxmlformats.org/officeDocument/2006/relationships/tags" Target="../tags/tag1553.xml"/><Relationship Id="rId45" Type="http://schemas.openxmlformats.org/officeDocument/2006/relationships/tags" Target="../tags/tag1558.xml"/><Relationship Id="rId5" Type="http://schemas.openxmlformats.org/officeDocument/2006/relationships/tags" Target="../tags/tag1518.xml"/><Relationship Id="rId15" Type="http://schemas.openxmlformats.org/officeDocument/2006/relationships/tags" Target="../tags/tag1528.xml"/><Relationship Id="rId23" Type="http://schemas.openxmlformats.org/officeDocument/2006/relationships/tags" Target="../tags/tag1536.xml"/><Relationship Id="rId28" Type="http://schemas.openxmlformats.org/officeDocument/2006/relationships/tags" Target="../tags/tag1541.xml"/><Relationship Id="rId36" Type="http://schemas.openxmlformats.org/officeDocument/2006/relationships/tags" Target="../tags/tag1549.xml"/><Relationship Id="rId10" Type="http://schemas.openxmlformats.org/officeDocument/2006/relationships/tags" Target="../tags/tag1523.xml"/><Relationship Id="rId19" Type="http://schemas.openxmlformats.org/officeDocument/2006/relationships/tags" Target="../tags/tag1532.xml"/><Relationship Id="rId31" Type="http://schemas.openxmlformats.org/officeDocument/2006/relationships/tags" Target="../tags/tag1544.xml"/><Relationship Id="rId44" Type="http://schemas.openxmlformats.org/officeDocument/2006/relationships/tags" Target="../tags/tag1557.xml"/><Relationship Id="rId4" Type="http://schemas.openxmlformats.org/officeDocument/2006/relationships/tags" Target="../tags/tag1517.xml"/><Relationship Id="rId9" Type="http://schemas.openxmlformats.org/officeDocument/2006/relationships/tags" Target="../tags/tag1522.xml"/><Relationship Id="rId14" Type="http://schemas.openxmlformats.org/officeDocument/2006/relationships/tags" Target="../tags/tag1527.xml"/><Relationship Id="rId22" Type="http://schemas.openxmlformats.org/officeDocument/2006/relationships/tags" Target="../tags/tag1535.xml"/><Relationship Id="rId27" Type="http://schemas.openxmlformats.org/officeDocument/2006/relationships/tags" Target="../tags/tag1540.xml"/><Relationship Id="rId30" Type="http://schemas.openxmlformats.org/officeDocument/2006/relationships/tags" Target="../tags/tag1543.xml"/><Relationship Id="rId35" Type="http://schemas.openxmlformats.org/officeDocument/2006/relationships/tags" Target="../tags/tag1548.xml"/><Relationship Id="rId43" Type="http://schemas.openxmlformats.org/officeDocument/2006/relationships/tags" Target="../tags/tag1556.xml"/><Relationship Id="rId8" Type="http://schemas.openxmlformats.org/officeDocument/2006/relationships/tags" Target="../tags/tag1521.xml"/><Relationship Id="rId3" Type="http://schemas.openxmlformats.org/officeDocument/2006/relationships/tags" Target="../tags/tag1516.xml"/><Relationship Id="rId12" Type="http://schemas.openxmlformats.org/officeDocument/2006/relationships/tags" Target="../tags/tag1525.xml"/><Relationship Id="rId17" Type="http://schemas.openxmlformats.org/officeDocument/2006/relationships/tags" Target="../tags/tag1530.xml"/><Relationship Id="rId25" Type="http://schemas.openxmlformats.org/officeDocument/2006/relationships/tags" Target="../tags/tag1538.xml"/><Relationship Id="rId33" Type="http://schemas.openxmlformats.org/officeDocument/2006/relationships/tags" Target="../tags/tag1546.xml"/><Relationship Id="rId38" Type="http://schemas.openxmlformats.org/officeDocument/2006/relationships/tags" Target="../tags/tag1551.xml"/><Relationship Id="rId46" Type="http://schemas.openxmlformats.org/officeDocument/2006/relationships/tags" Target="../tags/tag1559.xml"/><Relationship Id="rId20" Type="http://schemas.openxmlformats.org/officeDocument/2006/relationships/tags" Target="../tags/tag1533.xml"/><Relationship Id="rId41" Type="http://schemas.openxmlformats.org/officeDocument/2006/relationships/tags" Target="../tags/tag155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56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561.xml"/><Relationship Id="rId1" Type="http://schemas.openxmlformats.org/officeDocument/2006/relationships/tags" Target="../tags/tag1560.xml"/><Relationship Id="rId6" Type="http://schemas.openxmlformats.org/officeDocument/2006/relationships/tags" Target="../tags/tag1565.xml"/><Relationship Id="rId5" Type="http://schemas.openxmlformats.org/officeDocument/2006/relationships/tags" Target="../tags/tag1564.xml"/><Relationship Id="rId4" Type="http://schemas.openxmlformats.org/officeDocument/2006/relationships/tags" Target="../tags/tag156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568.xml"/><Relationship Id="rId2" Type="http://schemas.openxmlformats.org/officeDocument/2006/relationships/tags" Target="../tags/tag1567.xml"/><Relationship Id="rId1" Type="http://schemas.openxmlformats.org/officeDocument/2006/relationships/tags" Target="../tags/tag1566.xml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tags" Target="../tags/tag1581.xml"/><Relationship Id="rId18" Type="http://schemas.openxmlformats.org/officeDocument/2006/relationships/tags" Target="../tags/tag1586.xml"/><Relationship Id="rId26" Type="http://schemas.openxmlformats.org/officeDocument/2006/relationships/tags" Target="../tags/tag1594.xml"/><Relationship Id="rId39" Type="http://schemas.openxmlformats.org/officeDocument/2006/relationships/tags" Target="../tags/tag1607.xml"/><Relationship Id="rId21" Type="http://schemas.openxmlformats.org/officeDocument/2006/relationships/tags" Target="../tags/tag1589.xml"/><Relationship Id="rId34" Type="http://schemas.openxmlformats.org/officeDocument/2006/relationships/tags" Target="../tags/tag1602.xml"/><Relationship Id="rId42" Type="http://schemas.openxmlformats.org/officeDocument/2006/relationships/tags" Target="../tags/tag1610.xml"/><Relationship Id="rId7" Type="http://schemas.openxmlformats.org/officeDocument/2006/relationships/tags" Target="../tags/tag1575.xml"/><Relationship Id="rId2" Type="http://schemas.openxmlformats.org/officeDocument/2006/relationships/tags" Target="../tags/tag1570.xml"/><Relationship Id="rId16" Type="http://schemas.openxmlformats.org/officeDocument/2006/relationships/tags" Target="../tags/tag1584.xml"/><Relationship Id="rId20" Type="http://schemas.openxmlformats.org/officeDocument/2006/relationships/tags" Target="../tags/tag1588.xml"/><Relationship Id="rId29" Type="http://schemas.openxmlformats.org/officeDocument/2006/relationships/tags" Target="../tags/tag1597.xml"/><Relationship Id="rId41" Type="http://schemas.openxmlformats.org/officeDocument/2006/relationships/tags" Target="../tags/tag1609.xml"/><Relationship Id="rId1" Type="http://schemas.openxmlformats.org/officeDocument/2006/relationships/tags" Target="../tags/tag1569.xml"/><Relationship Id="rId6" Type="http://schemas.openxmlformats.org/officeDocument/2006/relationships/tags" Target="../tags/tag1574.xml"/><Relationship Id="rId11" Type="http://schemas.openxmlformats.org/officeDocument/2006/relationships/tags" Target="../tags/tag1579.xml"/><Relationship Id="rId24" Type="http://schemas.openxmlformats.org/officeDocument/2006/relationships/tags" Target="../tags/tag1592.xml"/><Relationship Id="rId32" Type="http://schemas.openxmlformats.org/officeDocument/2006/relationships/tags" Target="../tags/tag1600.xml"/><Relationship Id="rId37" Type="http://schemas.openxmlformats.org/officeDocument/2006/relationships/tags" Target="../tags/tag1605.xml"/><Relationship Id="rId40" Type="http://schemas.openxmlformats.org/officeDocument/2006/relationships/tags" Target="../tags/tag1608.xml"/><Relationship Id="rId5" Type="http://schemas.openxmlformats.org/officeDocument/2006/relationships/tags" Target="../tags/tag1573.xml"/><Relationship Id="rId15" Type="http://schemas.openxmlformats.org/officeDocument/2006/relationships/tags" Target="../tags/tag1583.xml"/><Relationship Id="rId23" Type="http://schemas.openxmlformats.org/officeDocument/2006/relationships/tags" Target="../tags/tag1591.xml"/><Relationship Id="rId28" Type="http://schemas.openxmlformats.org/officeDocument/2006/relationships/tags" Target="../tags/tag1596.xml"/><Relationship Id="rId36" Type="http://schemas.openxmlformats.org/officeDocument/2006/relationships/tags" Target="../tags/tag1604.xml"/><Relationship Id="rId10" Type="http://schemas.openxmlformats.org/officeDocument/2006/relationships/tags" Target="../tags/tag1578.xml"/><Relationship Id="rId19" Type="http://schemas.openxmlformats.org/officeDocument/2006/relationships/tags" Target="../tags/tag1587.xml"/><Relationship Id="rId31" Type="http://schemas.openxmlformats.org/officeDocument/2006/relationships/tags" Target="../tags/tag1599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1572.xml"/><Relationship Id="rId9" Type="http://schemas.openxmlformats.org/officeDocument/2006/relationships/tags" Target="../tags/tag1577.xml"/><Relationship Id="rId14" Type="http://schemas.openxmlformats.org/officeDocument/2006/relationships/tags" Target="../tags/tag1582.xml"/><Relationship Id="rId22" Type="http://schemas.openxmlformats.org/officeDocument/2006/relationships/tags" Target="../tags/tag1590.xml"/><Relationship Id="rId27" Type="http://schemas.openxmlformats.org/officeDocument/2006/relationships/tags" Target="../tags/tag1595.xml"/><Relationship Id="rId30" Type="http://schemas.openxmlformats.org/officeDocument/2006/relationships/tags" Target="../tags/tag1598.xml"/><Relationship Id="rId35" Type="http://schemas.openxmlformats.org/officeDocument/2006/relationships/tags" Target="../tags/tag1603.xml"/><Relationship Id="rId43" Type="http://schemas.openxmlformats.org/officeDocument/2006/relationships/tags" Target="../tags/tag1611.xml"/><Relationship Id="rId8" Type="http://schemas.openxmlformats.org/officeDocument/2006/relationships/tags" Target="../tags/tag1576.xml"/><Relationship Id="rId3" Type="http://schemas.openxmlformats.org/officeDocument/2006/relationships/tags" Target="../tags/tag1571.xml"/><Relationship Id="rId12" Type="http://schemas.openxmlformats.org/officeDocument/2006/relationships/tags" Target="../tags/tag1580.xml"/><Relationship Id="rId17" Type="http://schemas.openxmlformats.org/officeDocument/2006/relationships/tags" Target="../tags/tag1585.xml"/><Relationship Id="rId25" Type="http://schemas.openxmlformats.org/officeDocument/2006/relationships/tags" Target="../tags/tag1593.xml"/><Relationship Id="rId33" Type="http://schemas.openxmlformats.org/officeDocument/2006/relationships/tags" Target="../tags/tag1601.xml"/><Relationship Id="rId38" Type="http://schemas.openxmlformats.org/officeDocument/2006/relationships/tags" Target="../tags/tag1606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tags" Target="../tags/tag1624.xml"/><Relationship Id="rId18" Type="http://schemas.openxmlformats.org/officeDocument/2006/relationships/tags" Target="../tags/tag1629.xml"/><Relationship Id="rId26" Type="http://schemas.openxmlformats.org/officeDocument/2006/relationships/tags" Target="../tags/tag1637.xml"/><Relationship Id="rId39" Type="http://schemas.openxmlformats.org/officeDocument/2006/relationships/tags" Target="../tags/tag1650.xml"/><Relationship Id="rId21" Type="http://schemas.openxmlformats.org/officeDocument/2006/relationships/tags" Target="../tags/tag1632.xml"/><Relationship Id="rId34" Type="http://schemas.openxmlformats.org/officeDocument/2006/relationships/tags" Target="../tags/tag1645.xml"/><Relationship Id="rId42" Type="http://schemas.openxmlformats.org/officeDocument/2006/relationships/tags" Target="../tags/tag1653.xml"/><Relationship Id="rId47" Type="http://schemas.openxmlformats.org/officeDocument/2006/relationships/tags" Target="../tags/tag1658.xml"/><Relationship Id="rId7" Type="http://schemas.openxmlformats.org/officeDocument/2006/relationships/tags" Target="../tags/tag1618.xml"/><Relationship Id="rId2" Type="http://schemas.openxmlformats.org/officeDocument/2006/relationships/tags" Target="../tags/tag1613.xml"/><Relationship Id="rId16" Type="http://schemas.openxmlformats.org/officeDocument/2006/relationships/tags" Target="../tags/tag1627.xml"/><Relationship Id="rId29" Type="http://schemas.openxmlformats.org/officeDocument/2006/relationships/tags" Target="../tags/tag1640.xml"/><Relationship Id="rId11" Type="http://schemas.openxmlformats.org/officeDocument/2006/relationships/tags" Target="../tags/tag1622.xml"/><Relationship Id="rId24" Type="http://schemas.openxmlformats.org/officeDocument/2006/relationships/tags" Target="../tags/tag1635.xml"/><Relationship Id="rId32" Type="http://schemas.openxmlformats.org/officeDocument/2006/relationships/tags" Target="../tags/tag1643.xml"/><Relationship Id="rId37" Type="http://schemas.openxmlformats.org/officeDocument/2006/relationships/tags" Target="../tags/tag1648.xml"/><Relationship Id="rId40" Type="http://schemas.openxmlformats.org/officeDocument/2006/relationships/tags" Target="../tags/tag1651.xml"/><Relationship Id="rId45" Type="http://schemas.openxmlformats.org/officeDocument/2006/relationships/tags" Target="../tags/tag1656.xml"/><Relationship Id="rId5" Type="http://schemas.openxmlformats.org/officeDocument/2006/relationships/tags" Target="../tags/tag1616.xml"/><Relationship Id="rId15" Type="http://schemas.openxmlformats.org/officeDocument/2006/relationships/tags" Target="../tags/tag1626.xml"/><Relationship Id="rId23" Type="http://schemas.openxmlformats.org/officeDocument/2006/relationships/tags" Target="../tags/tag1634.xml"/><Relationship Id="rId28" Type="http://schemas.openxmlformats.org/officeDocument/2006/relationships/tags" Target="../tags/tag1639.xml"/><Relationship Id="rId36" Type="http://schemas.openxmlformats.org/officeDocument/2006/relationships/tags" Target="../tags/tag1647.xml"/><Relationship Id="rId49" Type="http://schemas.openxmlformats.org/officeDocument/2006/relationships/notesSlide" Target="../notesSlides/notesSlide49.xml"/><Relationship Id="rId10" Type="http://schemas.openxmlformats.org/officeDocument/2006/relationships/tags" Target="../tags/tag1621.xml"/><Relationship Id="rId19" Type="http://schemas.openxmlformats.org/officeDocument/2006/relationships/tags" Target="../tags/tag1630.xml"/><Relationship Id="rId31" Type="http://schemas.openxmlformats.org/officeDocument/2006/relationships/tags" Target="../tags/tag1642.xml"/><Relationship Id="rId44" Type="http://schemas.openxmlformats.org/officeDocument/2006/relationships/tags" Target="../tags/tag1655.xml"/><Relationship Id="rId4" Type="http://schemas.openxmlformats.org/officeDocument/2006/relationships/tags" Target="../tags/tag1615.xml"/><Relationship Id="rId9" Type="http://schemas.openxmlformats.org/officeDocument/2006/relationships/tags" Target="../tags/tag1620.xml"/><Relationship Id="rId14" Type="http://schemas.openxmlformats.org/officeDocument/2006/relationships/tags" Target="../tags/tag1625.xml"/><Relationship Id="rId22" Type="http://schemas.openxmlformats.org/officeDocument/2006/relationships/tags" Target="../tags/tag1633.xml"/><Relationship Id="rId27" Type="http://schemas.openxmlformats.org/officeDocument/2006/relationships/tags" Target="../tags/tag1638.xml"/><Relationship Id="rId30" Type="http://schemas.openxmlformats.org/officeDocument/2006/relationships/tags" Target="../tags/tag1641.xml"/><Relationship Id="rId35" Type="http://schemas.openxmlformats.org/officeDocument/2006/relationships/tags" Target="../tags/tag1646.xml"/><Relationship Id="rId43" Type="http://schemas.openxmlformats.org/officeDocument/2006/relationships/tags" Target="../tags/tag1654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619.xml"/><Relationship Id="rId3" Type="http://schemas.openxmlformats.org/officeDocument/2006/relationships/tags" Target="../tags/tag1614.xml"/><Relationship Id="rId12" Type="http://schemas.openxmlformats.org/officeDocument/2006/relationships/tags" Target="../tags/tag1623.xml"/><Relationship Id="rId17" Type="http://schemas.openxmlformats.org/officeDocument/2006/relationships/tags" Target="../tags/tag1628.xml"/><Relationship Id="rId25" Type="http://schemas.openxmlformats.org/officeDocument/2006/relationships/tags" Target="../tags/tag1636.xml"/><Relationship Id="rId33" Type="http://schemas.openxmlformats.org/officeDocument/2006/relationships/tags" Target="../tags/tag1644.xml"/><Relationship Id="rId38" Type="http://schemas.openxmlformats.org/officeDocument/2006/relationships/tags" Target="../tags/tag1649.xml"/><Relationship Id="rId46" Type="http://schemas.openxmlformats.org/officeDocument/2006/relationships/tags" Target="../tags/tag1657.xml"/><Relationship Id="rId20" Type="http://schemas.openxmlformats.org/officeDocument/2006/relationships/tags" Target="../tags/tag1631.xml"/><Relationship Id="rId41" Type="http://schemas.openxmlformats.org/officeDocument/2006/relationships/tags" Target="../tags/tag1652.xml"/><Relationship Id="rId1" Type="http://schemas.openxmlformats.org/officeDocument/2006/relationships/tags" Target="../tags/tag1612.xml"/><Relationship Id="rId6" Type="http://schemas.openxmlformats.org/officeDocument/2006/relationships/tags" Target="../tags/tag16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71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70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73.xml"/><Relationship Id="rId10" Type="http://schemas.openxmlformats.org/officeDocument/2006/relationships/oleObject" Target="../embeddings/oleObject3.bin"/><Relationship Id="rId4" Type="http://schemas.openxmlformats.org/officeDocument/2006/relationships/tags" Target="../tags/tag72.xml"/><Relationship Id="rId9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26" Type="http://schemas.openxmlformats.org/officeDocument/2006/relationships/tags" Target="../tags/tag1684.xml"/><Relationship Id="rId21" Type="http://schemas.openxmlformats.org/officeDocument/2006/relationships/tags" Target="../tags/tag1679.xml"/><Relationship Id="rId42" Type="http://schemas.openxmlformats.org/officeDocument/2006/relationships/tags" Target="../tags/tag1700.xml"/><Relationship Id="rId47" Type="http://schemas.openxmlformats.org/officeDocument/2006/relationships/tags" Target="../tags/tag1705.xml"/><Relationship Id="rId63" Type="http://schemas.openxmlformats.org/officeDocument/2006/relationships/tags" Target="../tags/tag1721.xml"/><Relationship Id="rId68" Type="http://schemas.openxmlformats.org/officeDocument/2006/relationships/tags" Target="../tags/tag1726.xml"/><Relationship Id="rId84" Type="http://schemas.openxmlformats.org/officeDocument/2006/relationships/tags" Target="../tags/tag1742.xml"/><Relationship Id="rId89" Type="http://schemas.openxmlformats.org/officeDocument/2006/relationships/slideLayout" Target="../slideLayouts/slideLayout6.xml"/><Relationship Id="rId16" Type="http://schemas.openxmlformats.org/officeDocument/2006/relationships/tags" Target="../tags/tag1674.xml"/><Relationship Id="rId11" Type="http://schemas.openxmlformats.org/officeDocument/2006/relationships/tags" Target="../tags/tag1669.xml"/><Relationship Id="rId32" Type="http://schemas.openxmlformats.org/officeDocument/2006/relationships/tags" Target="../tags/tag1690.xml"/><Relationship Id="rId37" Type="http://schemas.openxmlformats.org/officeDocument/2006/relationships/tags" Target="../tags/tag1695.xml"/><Relationship Id="rId53" Type="http://schemas.openxmlformats.org/officeDocument/2006/relationships/tags" Target="../tags/tag1711.xml"/><Relationship Id="rId58" Type="http://schemas.openxmlformats.org/officeDocument/2006/relationships/tags" Target="../tags/tag1716.xml"/><Relationship Id="rId74" Type="http://schemas.openxmlformats.org/officeDocument/2006/relationships/tags" Target="../tags/tag1732.xml"/><Relationship Id="rId79" Type="http://schemas.openxmlformats.org/officeDocument/2006/relationships/tags" Target="../tags/tag1737.xml"/><Relationship Id="rId5" Type="http://schemas.openxmlformats.org/officeDocument/2006/relationships/tags" Target="../tags/tag1663.xml"/><Relationship Id="rId90" Type="http://schemas.openxmlformats.org/officeDocument/2006/relationships/notesSlide" Target="../notesSlides/notesSlide50.xml"/><Relationship Id="rId14" Type="http://schemas.openxmlformats.org/officeDocument/2006/relationships/tags" Target="../tags/tag1672.xml"/><Relationship Id="rId22" Type="http://schemas.openxmlformats.org/officeDocument/2006/relationships/tags" Target="../tags/tag1680.xml"/><Relationship Id="rId27" Type="http://schemas.openxmlformats.org/officeDocument/2006/relationships/tags" Target="../tags/tag1685.xml"/><Relationship Id="rId30" Type="http://schemas.openxmlformats.org/officeDocument/2006/relationships/tags" Target="../tags/tag1688.xml"/><Relationship Id="rId35" Type="http://schemas.openxmlformats.org/officeDocument/2006/relationships/tags" Target="../tags/tag1693.xml"/><Relationship Id="rId43" Type="http://schemas.openxmlformats.org/officeDocument/2006/relationships/tags" Target="../tags/tag1701.xml"/><Relationship Id="rId48" Type="http://schemas.openxmlformats.org/officeDocument/2006/relationships/tags" Target="../tags/tag1706.xml"/><Relationship Id="rId56" Type="http://schemas.openxmlformats.org/officeDocument/2006/relationships/tags" Target="../tags/tag1714.xml"/><Relationship Id="rId64" Type="http://schemas.openxmlformats.org/officeDocument/2006/relationships/tags" Target="../tags/tag1722.xml"/><Relationship Id="rId69" Type="http://schemas.openxmlformats.org/officeDocument/2006/relationships/tags" Target="../tags/tag1727.xml"/><Relationship Id="rId77" Type="http://schemas.openxmlformats.org/officeDocument/2006/relationships/tags" Target="../tags/tag1735.xml"/><Relationship Id="rId8" Type="http://schemas.openxmlformats.org/officeDocument/2006/relationships/tags" Target="../tags/tag1666.xml"/><Relationship Id="rId51" Type="http://schemas.openxmlformats.org/officeDocument/2006/relationships/tags" Target="../tags/tag1709.xml"/><Relationship Id="rId72" Type="http://schemas.openxmlformats.org/officeDocument/2006/relationships/tags" Target="../tags/tag1730.xml"/><Relationship Id="rId80" Type="http://schemas.openxmlformats.org/officeDocument/2006/relationships/tags" Target="../tags/tag1738.xml"/><Relationship Id="rId85" Type="http://schemas.openxmlformats.org/officeDocument/2006/relationships/tags" Target="../tags/tag1743.xml"/><Relationship Id="rId3" Type="http://schemas.openxmlformats.org/officeDocument/2006/relationships/tags" Target="../tags/tag1661.xml"/><Relationship Id="rId12" Type="http://schemas.openxmlformats.org/officeDocument/2006/relationships/tags" Target="../tags/tag1670.xml"/><Relationship Id="rId17" Type="http://schemas.openxmlformats.org/officeDocument/2006/relationships/tags" Target="../tags/tag1675.xml"/><Relationship Id="rId25" Type="http://schemas.openxmlformats.org/officeDocument/2006/relationships/tags" Target="../tags/tag1683.xml"/><Relationship Id="rId33" Type="http://schemas.openxmlformats.org/officeDocument/2006/relationships/tags" Target="../tags/tag1691.xml"/><Relationship Id="rId38" Type="http://schemas.openxmlformats.org/officeDocument/2006/relationships/tags" Target="../tags/tag1696.xml"/><Relationship Id="rId46" Type="http://schemas.openxmlformats.org/officeDocument/2006/relationships/tags" Target="../tags/tag1704.xml"/><Relationship Id="rId59" Type="http://schemas.openxmlformats.org/officeDocument/2006/relationships/tags" Target="../tags/tag1717.xml"/><Relationship Id="rId67" Type="http://schemas.openxmlformats.org/officeDocument/2006/relationships/tags" Target="../tags/tag1725.xml"/><Relationship Id="rId20" Type="http://schemas.openxmlformats.org/officeDocument/2006/relationships/tags" Target="../tags/tag1678.xml"/><Relationship Id="rId41" Type="http://schemas.openxmlformats.org/officeDocument/2006/relationships/tags" Target="../tags/tag1699.xml"/><Relationship Id="rId54" Type="http://schemas.openxmlformats.org/officeDocument/2006/relationships/tags" Target="../tags/tag1712.xml"/><Relationship Id="rId62" Type="http://schemas.openxmlformats.org/officeDocument/2006/relationships/tags" Target="../tags/tag1720.xml"/><Relationship Id="rId70" Type="http://schemas.openxmlformats.org/officeDocument/2006/relationships/tags" Target="../tags/tag1728.xml"/><Relationship Id="rId75" Type="http://schemas.openxmlformats.org/officeDocument/2006/relationships/tags" Target="../tags/tag1733.xml"/><Relationship Id="rId83" Type="http://schemas.openxmlformats.org/officeDocument/2006/relationships/tags" Target="../tags/tag1741.xml"/><Relationship Id="rId88" Type="http://schemas.openxmlformats.org/officeDocument/2006/relationships/tags" Target="../tags/tag1746.xml"/><Relationship Id="rId1" Type="http://schemas.openxmlformats.org/officeDocument/2006/relationships/tags" Target="../tags/tag1659.xml"/><Relationship Id="rId6" Type="http://schemas.openxmlformats.org/officeDocument/2006/relationships/tags" Target="../tags/tag1664.xml"/><Relationship Id="rId15" Type="http://schemas.openxmlformats.org/officeDocument/2006/relationships/tags" Target="../tags/tag1673.xml"/><Relationship Id="rId23" Type="http://schemas.openxmlformats.org/officeDocument/2006/relationships/tags" Target="../tags/tag1681.xml"/><Relationship Id="rId28" Type="http://schemas.openxmlformats.org/officeDocument/2006/relationships/tags" Target="../tags/tag1686.xml"/><Relationship Id="rId36" Type="http://schemas.openxmlformats.org/officeDocument/2006/relationships/tags" Target="../tags/tag1694.xml"/><Relationship Id="rId49" Type="http://schemas.openxmlformats.org/officeDocument/2006/relationships/tags" Target="../tags/tag1707.xml"/><Relationship Id="rId57" Type="http://schemas.openxmlformats.org/officeDocument/2006/relationships/tags" Target="../tags/tag1715.xml"/><Relationship Id="rId10" Type="http://schemas.openxmlformats.org/officeDocument/2006/relationships/tags" Target="../tags/tag1668.xml"/><Relationship Id="rId31" Type="http://schemas.openxmlformats.org/officeDocument/2006/relationships/tags" Target="../tags/tag1689.xml"/><Relationship Id="rId44" Type="http://schemas.openxmlformats.org/officeDocument/2006/relationships/tags" Target="../tags/tag1702.xml"/><Relationship Id="rId52" Type="http://schemas.openxmlformats.org/officeDocument/2006/relationships/tags" Target="../tags/tag1710.xml"/><Relationship Id="rId60" Type="http://schemas.openxmlformats.org/officeDocument/2006/relationships/tags" Target="../tags/tag1718.xml"/><Relationship Id="rId65" Type="http://schemas.openxmlformats.org/officeDocument/2006/relationships/tags" Target="../tags/tag1723.xml"/><Relationship Id="rId73" Type="http://schemas.openxmlformats.org/officeDocument/2006/relationships/tags" Target="../tags/tag1731.xml"/><Relationship Id="rId78" Type="http://schemas.openxmlformats.org/officeDocument/2006/relationships/tags" Target="../tags/tag1736.xml"/><Relationship Id="rId81" Type="http://schemas.openxmlformats.org/officeDocument/2006/relationships/tags" Target="../tags/tag1739.xml"/><Relationship Id="rId86" Type="http://schemas.openxmlformats.org/officeDocument/2006/relationships/tags" Target="../tags/tag1744.xml"/><Relationship Id="rId4" Type="http://schemas.openxmlformats.org/officeDocument/2006/relationships/tags" Target="../tags/tag1662.xml"/><Relationship Id="rId9" Type="http://schemas.openxmlformats.org/officeDocument/2006/relationships/tags" Target="../tags/tag1667.xml"/><Relationship Id="rId13" Type="http://schemas.openxmlformats.org/officeDocument/2006/relationships/tags" Target="../tags/tag1671.xml"/><Relationship Id="rId18" Type="http://schemas.openxmlformats.org/officeDocument/2006/relationships/tags" Target="../tags/tag1676.xml"/><Relationship Id="rId39" Type="http://schemas.openxmlformats.org/officeDocument/2006/relationships/tags" Target="../tags/tag1697.xml"/><Relationship Id="rId34" Type="http://schemas.openxmlformats.org/officeDocument/2006/relationships/tags" Target="../tags/tag1692.xml"/><Relationship Id="rId50" Type="http://schemas.openxmlformats.org/officeDocument/2006/relationships/tags" Target="../tags/tag1708.xml"/><Relationship Id="rId55" Type="http://schemas.openxmlformats.org/officeDocument/2006/relationships/tags" Target="../tags/tag1713.xml"/><Relationship Id="rId76" Type="http://schemas.openxmlformats.org/officeDocument/2006/relationships/tags" Target="../tags/tag1734.xml"/><Relationship Id="rId7" Type="http://schemas.openxmlformats.org/officeDocument/2006/relationships/tags" Target="../tags/tag1665.xml"/><Relationship Id="rId71" Type="http://schemas.openxmlformats.org/officeDocument/2006/relationships/tags" Target="../tags/tag1729.xml"/><Relationship Id="rId2" Type="http://schemas.openxmlformats.org/officeDocument/2006/relationships/tags" Target="../tags/tag1660.xml"/><Relationship Id="rId29" Type="http://schemas.openxmlformats.org/officeDocument/2006/relationships/tags" Target="../tags/tag1687.xml"/><Relationship Id="rId24" Type="http://schemas.openxmlformats.org/officeDocument/2006/relationships/tags" Target="../tags/tag1682.xml"/><Relationship Id="rId40" Type="http://schemas.openxmlformats.org/officeDocument/2006/relationships/tags" Target="../tags/tag1698.xml"/><Relationship Id="rId45" Type="http://schemas.openxmlformats.org/officeDocument/2006/relationships/tags" Target="../tags/tag1703.xml"/><Relationship Id="rId66" Type="http://schemas.openxmlformats.org/officeDocument/2006/relationships/tags" Target="../tags/tag1724.xml"/><Relationship Id="rId87" Type="http://schemas.openxmlformats.org/officeDocument/2006/relationships/tags" Target="../tags/tag1745.xml"/><Relationship Id="rId61" Type="http://schemas.openxmlformats.org/officeDocument/2006/relationships/tags" Target="../tags/tag1719.xml"/><Relationship Id="rId82" Type="http://schemas.openxmlformats.org/officeDocument/2006/relationships/tags" Target="../tags/tag1740.xml"/><Relationship Id="rId19" Type="http://schemas.openxmlformats.org/officeDocument/2006/relationships/tags" Target="../tags/tag1677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tags" Target="../tags/tag1759.xml"/><Relationship Id="rId18" Type="http://schemas.openxmlformats.org/officeDocument/2006/relationships/tags" Target="../tags/tag1764.xml"/><Relationship Id="rId26" Type="http://schemas.openxmlformats.org/officeDocument/2006/relationships/tags" Target="../tags/tag1772.xml"/><Relationship Id="rId39" Type="http://schemas.openxmlformats.org/officeDocument/2006/relationships/tags" Target="../tags/tag1785.xml"/><Relationship Id="rId21" Type="http://schemas.openxmlformats.org/officeDocument/2006/relationships/tags" Target="../tags/tag1767.xml"/><Relationship Id="rId34" Type="http://schemas.openxmlformats.org/officeDocument/2006/relationships/tags" Target="../tags/tag1780.xml"/><Relationship Id="rId42" Type="http://schemas.openxmlformats.org/officeDocument/2006/relationships/tags" Target="../tags/tag1788.xml"/><Relationship Id="rId47" Type="http://schemas.openxmlformats.org/officeDocument/2006/relationships/tags" Target="../tags/tag1793.xml"/><Relationship Id="rId50" Type="http://schemas.openxmlformats.org/officeDocument/2006/relationships/notesSlide" Target="../notesSlides/notesSlide51.xml"/><Relationship Id="rId7" Type="http://schemas.openxmlformats.org/officeDocument/2006/relationships/tags" Target="../tags/tag1753.xml"/><Relationship Id="rId2" Type="http://schemas.openxmlformats.org/officeDocument/2006/relationships/tags" Target="../tags/tag1748.xml"/><Relationship Id="rId16" Type="http://schemas.openxmlformats.org/officeDocument/2006/relationships/tags" Target="../tags/tag1762.xml"/><Relationship Id="rId29" Type="http://schemas.openxmlformats.org/officeDocument/2006/relationships/tags" Target="../tags/tag1775.xml"/><Relationship Id="rId11" Type="http://schemas.openxmlformats.org/officeDocument/2006/relationships/tags" Target="../tags/tag1757.xml"/><Relationship Id="rId24" Type="http://schemas.openxmlformats.org/officeDocument/2006/relationships/tags" Target="../tags/tag1770.xml"/><Relationship Id="rId32" Type="http://schemas.openxmlformats.org/officeDocument/2006/relationships/tags" Target="../tags/tag1778.xml"/><Relationship Id="rId37" Type="http://schemas.openxmlformats.org/officeDocument/2006/relationships/tags" Target="../tags/tag1783.xml"/><Relationship Id="rId40" Type="http://schemas.openxmlformats.org/officeDocument/2006/relationships/tags" Target="../tags/tag1786.xml"/><Relationship Id="rId45" Type="http://schemas.openxmlformats.org/officeDocument/2006/relationships/tags" Target="../tags/tag1791.xml"/><Relationship Id="rId5" Type="http://schemas.openxmlformats.org/officeDocument/2006/relationships/tags" Target="../tags/tag1751.xml"/><Relationship Id="rId15" Type="http://schemas.openxmlformats.org/officeDocument/2006/relationships/tags" Target="../tags/tag1761.xml"/><Relationship Id="rId23" Type="http://schemas.openxmlformats.org/officeDocument/2006/relationships/tags" Target="../tags/tag1769.xml"/><Relationship Id="rId28" Type="http://schemas.openxmlformats.org/officeDocument/2006/relationships/tags" Target="../tags/tag1774.xml"/><Relationship Id="rId36" Type="http://schemas.openxmlformats.org/officeDocument/2006/relationships/tags" Target="../tags/tag1782.xml"/><Relationship Id="rId49" Type="http://schemas.openxmlformats.org/officeDocument/2006/relationships/slideLayout" Target="../slideLayouts/slideLayout6.xml"/><Relationship Id="rId10" Type="http://schemas.openxmlformats.org/officeDocument/2006/relationships/tags" Target="../tags/tag1756.xml"/><Relationship Id="rId19" Type="http://schemas.openxmlformats.org/officeDocument/2006/relationships/tags" Target="../tags/tag1765.xml"/><Relationship Id="rId31" Type="http://schemas.openxmlformats.org/officeDocument/2006/relationships/tags" Target="../tags/tag1777.xml"/><Relationship Id="rId44" Type="http://schemas.openxmlformats.org/officeDocument/2006/relationships/tags" Target="../tags/tag1790.xml"/><Relationship Id="rId4" Type="http://schemas.openxmlformats.org/officeDocument/2006/relationships/tags" Target="../tags/tag1750.xml"/><Relationship Id="rId9" Type="http://schemas.openxmlformats.org/officeDocument/2006/relationships/tags" Target="../tags/tag1755.xml"/><Relationship Id="rId14" Type="http://schemas.openxmlformats.org/officeDocument/2006/relationships/tags" Target="../tags/tag1760.xml"/><Relationship Id="rId22" Type="http://schemas.openxmlformats.org/officeDocument/2006/relationships/tags" Target="../tags/tag1768.xml"/><Relationship Id="rId27" Type="http://schemas.openxmlformats.org/officeDocument/2006/relationships/tags" Target="../tags/tag1773.xml"/><Relationship Id="rId30" Type="http://schemas.openxmlformats.org/officeDocument/2006/relationships/tags" Target="../tags/tag1776.xml"/><Relationship Id="rId35" Type="http://schemas.openxmlformats.org/officeDocument/2006/relationships/tags" Target="../tags/tag1781.xml"/><Relationship Id="rId43" Type="http://schemas.openxmlformats.org/officeDocument/2006/relationships/tags" Target="../tags/tag1789.xml"/><Relationship Id="rId48" Type="http://schemas.openxmlformats.org/officeDocument/2006/relationships/tags" Target="../tags/tag1794.xml"/><Relationship Id="rId8" Type="http://schemas.openxmlformats.org/officeDocument/2006/relationships/tags" Target="../tags/tag1754.xml"/><Relationship Id="rId3" Type="http://schemas.openxmlformats.org/officeDocument/2006/relationships/tags" Target="../tags/tag1749.xml"/><Relationship Id="rId12" Type="http://schemas.openxmlformats.org/officeDocument/2006/relationships/tags" Target="../tags/tag1758.xml"/><Relationship Id="rId17" Type="http://schemas.openxmlformats.org/officeDocument/2006/relationships/tags" Target="../tags/tag1763.xml"/><Relationship Id="rId25" Type="http://schemas.openxmlformats.org/officeDocument/2006/relationships/tags" Target="../tags/tag1771.xml"/><Relationship Id="rId33" Type="http://schemas.openxmlformats.org/officeDocument/2006/relationships/tags" Target="../tags/tag1779.xml"/><Relationship Id="rId38" Type="http://schemas.openxmlformats.org/officeDocument/2006/relationships/tags" Target="../tags/tag1784.xml"/><Relationship Id="rId46" Type="http://schemas.openxmlformats.org/officeDocument/2006/relationships/tags" Target="../tags/tag1792.xml"/><Relationship Id="rId20" Type="http://schemas.openxmlformats.org/officeDocument/2006/relationships/tags" Target="../tags/tag1766.xml"/><Relationship Id="rId41" Type="http://schemas.openxmlformats.org/officeDocument/2006/relationships/tags" Target="../tags/tag1787.xml"/><Relationship Id="rId1" Type="http://schemas.openxmlformats.org/officeDocument/2006/relationships/tags" Target="../tags/tag1747.xml"/><Relationship Id="rId6" Type="http://schemas.openxmlformats.org/officeDocument/2006/relationships/tags" Target="../tags/tag175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802.xml"/><Relationship Id="rId13" Type="http://schemas.openxmlformats.org/officeDocument/2006/relationships/tags" Target="../tags/tag180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797.xml"/><Relationship Id="rId7" Type="http://schemas.openxmlformats.org/officeDocument/2006/relationships/tags" Target="../tags/tag1801.xml"/><Relationship Id="rId12" Type="http://schemas.openxmlformats.org/officeDocument/2006/relationships/tags" Target="../tags/tag1806.xml"/><Relationship Id="rId17" Type="http://schemas.openxmlformats.org/officeDocument/2006/relationships/tags" Target="../tags/tag1811.xml"/><Relationship Id="rId2" Type="http://schemas.openxmlformats.org/officeDocument/2006/relationships/tags" Target="../tags/tag1796.xml"/><Relationship Id="rId16" Type="http://schemas.openxmlformats.org/officeDocument/2006/relationships/tags" Target="../tags/tag1810.xml"/><Relationship Id="rId1" Type="http://schemas.openxmlformats.org/officeDocument/2006/relationships/tags" Target="../tags/tag1795.xml"/><Relationship Id="rId6" Type="http://schemas.openxmlformats.org/officeDocument/2006/relationships/tags" Target="../tags/tag1800.xml"/><Relationship Id="rId11" Type="http://schemas.openxmlformats.org/officeDocument/2006/relationships/tags" Target="../tags/tag1805.xml"/><Relationship Id="rId5" Type="http://schemas.openxmlformats.org/officeDocument/2006/relationships/tags" Target="../tags/tag1799.xml"/><Relationship Id="rId15" Type="http://schemas.openxmlformats.org/officeDocument/2006/relationships/tags" Target="../tags/tag1809.xml"/><Relationship Id="rId10" Type="http://schemas.openxmlformats.org/officeDocument/2006/relationships/tags" Target="../tags/tag1804.xml"/><Relationship Id="rId19" Type="http://schemas.openxmlformats.org/officeDocument/2006/relationships/notesSlide" Target="../notesSlides/notesSlide52.xml"/><Relationship Id="rId4" Type="http://schemas.openxmlformats.org/officeDocument/2006/relationships/tags" Target="../tags/tag1798.xml"/><Relationship Id="rId9" Type="http://schemas.openxmlformats.org/officeDocument/2006/relationships/tags" Target="../tags/tag1803.xml"/><Relationship Id="rId14" Type="http://schemas.openxmlformats.org/officeDocument/2006/relationships/tags" Target="../tags/tag180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13.xml"/><Relationship Id="rId1" Type="http://schemas.openxmlformats.org/officeDocument/2006/relationships/tags" Target="../tags/tag1812.xml"/><Relationship Id="rId4" Type="http://schemas.openxmlformats.org/officeDocument/2006/relationships/notesSlide" Target="../notesSlides/notesSlide5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15.xml"/><Relationship Id="rId1" Type="http://schemas.openxmlformats.org/officeDocument/2006/relationships/tags" Target="../tags/tag1814.xml"/><Relationship Id="rId4" Type="http://schemas.openxmlformats.org/officeDocument/2006/relationships/notesSlide" Target="../notesSlides/notesSlide5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818.xml"/><Relationship Id="rId2" Type="http://schemas.openxmlformats.org/officeDocument/2006/relationships/tags" Target="../tags/tag1817.xml"/><Relationship Id="rId1" Type="http://schemas.openxmlformats.org/officeDocument/2006/relationships/tags" Target="../tags/tag1816.xml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826.xml"/><Relationship Id="rId13" Type="http://schemas.openxmlformats.org/officeDocument/2006/relationships/tags" Target="../tags/tag1831.xml"/><Relationship Id="rId18" Type="http://schemas.openxmlformats.org/officeDocument/2006/relationships/tags" Target="../tags/tag1836.xml"/><Relationship Id="rId26" Type="http://schemas.openxmlformats.org/officeDocument/2006/relationships/tags" Target="../tags/tag1844.xml"/><Relationship Id="rId3" Type="http://schemas.openxmlformats.org/officeDocument/2006/relationships/tags" Target="../tags/tag1821.xml"/><Relationship Id="rId21" Type="http://schemas.openxmlformats.org/officeDocument/2006/relationships/tags" Target="../tags/tag1839.xml"/><Relationship Id="rId7" Type="http://schemas.openxmlformats.org/officeDocument/2006/relationships/tags" Target="../tags/tag1825.xml"/><Relationship Id="rId12" Type="http://schemas.openxmlformats.org/officeDocument/2006/relationships/tags" Target="../tags/tag1830.xml"/><Relationship Id="rId17" Type="http://schemas.openxmlformats.org/officeDocument/2006/relationships/tags" Target="../tags/tag1835.xml"/><Relationship Id="rId25" Type="http://schemas.openxmlformats.org/officeDocument/2006/relationships/tags" Target="../tags/tag1843.xml"/><Relationship Id="rId2" Type="http://schemas.openxmlformats.org/officeDocument/2006/relationships/tags" Target="../tags/tag1820.xml"/><Relationship Id="rId16" Type="http://schemas.openxmlformats.org/officeDocument/2006/relationships/tags" Target="../tags/tag1834.xml"/><Relationship Id="rId20" Type="http://schemas.openxmlformats.org/officeDocument/2006/relationships/tags" Target="../tags/tag1838.xml"/><Relationship Id="rId29" Type="http://schemas.openxmlformats.org/officeDocument/2006/relationships/tags" Target="../tags/tag1847.xml"/><Relationship Id="rId1" Type="http://schemas.openxmlformats.org/officeDocument/2006/relationships/tags" Target="../tags/tag1819.xml"/><Relationship Id="rId6" Type="http://schemas.openxmlformats.org/officeDocument/2006/relationships/tags" Target="../tags/tag1824.xml"/><Relationship Id="rId11" Type="http://schemas.openxmlformats.org/officeDocument/2006/relationships/tags" Target="../tags/tag1829.xml"/><Relationship Id="rId24" Type="http://schemas.openxmlformats.org/officeDocument/2006/relationships/tags" Target="../tags/tag1842.xml"/><Relationship Id="rId5" Type="http://schemas.openxmlformats.org/officeDocument/2006/relationships/tags" Target="../tags/tag1823.xml"/><Relationship Id="rId15" Type="http://schemas.openxmlformats.org/officeDocument/2006/relationships/tags" Target="../tags/tag1833.xml"/><Relationship Id="rId23" Type="http://schemas.openxmlformats.org/officeDocument/2006/relationships/tags" Target="../tags/tag1841.xml"/><Relationship Id="rId28" Type="http://schemas.openxmlformats.org/officeDocument/2006/relationships/tags" Target="../tags/tag1846.xml"/><Relationship Id="rId10" Type="http://schemas.openxmlformats.org/officeDocument/2006/relationships/tags" Target="../tags/tag1828.xml"/><Relationship Id="rId19" Type="http://schemas.openxmlformats.org/officeDocument/2006/relationships/tags" Target="../tags/tag1837.xml"/><Relationship Id="rId31" Type="http://schemas.openxmlformats.org/officeDocument/2006/relationships/notesSlide" Target="../notesSlides/notesSlide56.xml"/><Relationship Id="rId4" Type="http://schemas.openxmlformats.org/officeDocument/2006/relationships/tags" Target="../tags/tag1822.xml"/><Relationship Id="rId9" Type="http://schemas.openxmlformats.org/officeDocument/2006/relationships/tags" Target="../tags/tag1827.xml"/><Relationship Id="rId14" Type="http://schemas.openxmlformats.org/officeDocument/2006/relationships/tags" Target="../tags/tag1832.xml"/><Relationship Id="rId22" Type="http://schemas.openxmlformats.org/officeDocument/2006/relationships/tags" Target="../tags/tag1840.xml"/><Relationship Id="rId27" Type="http://schemas.openxmlformats.org/officeDocument/2006/relationships/tags" Target="../tags/tag1845.xml"/><Relationship Id="rId30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855.xml"/><Relationship Id="rId13" Type="http://schemas.openxmlformats.org/officeDocument/2006/relationships/tags" Target="../tags/tag1860.xml"/><Relationship Id="rId18" Type="http://schemas.openxmlformats.org/officeDocument/2006/relationships/tags" Target="../tags/tag1865.xml"/><Relationship Id="rId26" Type="http://schemas.openxmlformats.org/officeDocument/2006/relationships/tags" Target="../tags/tag1873.xml"/><Relationship Id="rId3" Type="http://schemas.openxmlformats.org/officeDocument/2006/relationships/tags" Target="../tags/tag1850.xml"/><Relationship Id="rId21" Type="http://schemas.openxmlformats.org/officeDocument/2006/relationships/tags" Target="../tags/tag1868.xml"/><Relationship Id="rId7" Type="http://schemas.openxmlformats.org/officeDocument/2006/relationships/tags" Target="../tags/tag1854.xml"/><Relationship Id="rId12" Type="http://schemas.openxmlformats.org/officeDocument/2006/relationships/tags" Target="../tags/tag1859.xml"/><Relationship Id="rId17" Type="http://schemas.openxmlformats.org/officeDocument/2006/relationships/tags" Target="../tags/tag1864.xml"/><Relationship Id="rId25" Type="http://schemas.openxmlformats.org/officeDocument/2006/relationships/tags" Target="../tags/tag1872.xml"/><Relationship Id="rId2" Type="http://schemas.openxmlformats.org/officeDocument/2006/relationships/tags" Target="../tags/tag1849.xml"/><Relationship Id="rId16" Type="http://schemas.openxmlformats.org/officeDocument/2006/relationships/tags" Target="../tags/tag1863.xml"/><Relationship Id="rId20" Type="http://schemas.openxmlformats.org/officeDocument/2006/relationships/tags" Target="../tags/tag1867.xml"/><Relationship Id="rId29" Type="http://schemas.openxmlformats.org/officeDocument/2006/relationships/tags" Target="../tags/tag1876.xml"/><Relationship Id="rId1" Type="http://schemas.openxmlformats.org/officeDocument/2006/relationships/tags" Target="../tags/tag1848.xml"/><Relationship Id="rId6" Type="http://schemas.openxmlformats.org/officeDocument/2006/relationships/tags" Target="../tags/tag1853.xml"/><Relationship Id="rId11" Type="http://schemas.openxmlformats.org/officeDocument/2006/relationships/tags" Target="../tags/tag1858.xml"/><Relationship Id="rId24" Type="http://schemas.openxmlformats.org/officeDocument/2006/relationships/tags" Target="../tags/tag1871.xml"/><Relationship Id="rId5" Type="http://schemas.openxmlformats.org/officeDocument/2006/relationships/tags" Target="../tags/tag1852.xml"/><Relationship Id="rId15" Type="http://schemas.openxmlformats.org/officeDocument/2006/relationships/tags" Target="../tags/tag1862.xml"/><Relationship Id="rId23" Type="http://schemas.openxmlformats.org/officeDocument/2006/relationships/tags" Target="../tags/tag1870.xml"/><Relationship Id="rId28" Type="http://schemas.openxmlformats.org/officeDocument/2006/relationships/tags" Target="../tags/tag1875.xml"/><Relationship Id="rId10" Type="http://schemas.openxmlformats.org/officeDocument/2006/relationships/tags" Target="../tags/tag1857.xml"/><Relationship Id="rId19" Type="http://schemas.openxmlformats.org/officeDocument/2006/relationships/tags" Target="../tags/tag1866.xml"/><Relationship Id="rId31" Type="http://schemas.openxmlformats.org/officeDocument/2006/relationships/notesSlide" Target="../notesSlides/notesSlide57.xml"/><Relationship Id="rId4" Type="http://schemas.openxmlformats.org/officeDocument/2006/relationships/tags" Target="../tags/tag1851.xml"/><Relationship Id="rId9" Type="http://schemas.openxmlformats.org/officeDocument/2006/relationships/tags" Target="../tags/tag1856.xml"/><Relationship Id="rId14" Type="http://schemas.openxmlformats.org/officeDocument/2006/relationships/tags" Target="../tags/tag1861.xml"/><Relationship Id="rId22" Type="http://schemas.openxmlformats.org/officeDocument/2006/relationships/tags" Target="../tags/tag1869.xml"/><Relationship Id="rId27" Type="http://schemas.openxmlformats.org/officeDocument/2006/relationships/tags" Target="../tags/tag1874.xml"/><Relationship Id="rId30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884.xml"/><Relationship Id="rId13" Type="http://schemas.openxmlformats.org/officeDocument/2006/relationships/tags" Target="../tags/tag1889.xml"/><Relationship Id="rId18" Type="http://schemas.openxmlformats.org/officeDocument/2006/relationships/tags" Target="../tags/tag1894.xml"/><Relationship Id="rId26" Type="http://schemas.openxmlformats.org/officeDocument/2006/relationships/tags" Target="../tags/tag1902.xml"/><Relationship Id="rId3" Type="http://schemas.openxmlformats.org/officeDocument/2006/relationships/tags" Target="../tags/tag1879.xml"/><Relationship Id="rId21" Type="http://schemas.openxmlformats.org/officeDocument/2006/relationships/tags" Target="../tags/tag1897.xml"/><Relationship Id="rId7" Type="http://schemas.openxmlformats.org/officeDocument/2006/relationships/tags" Target="../tags/tag1883.xml"/><Relationship Id="rId12" Type="http://schemas.openxmlformats.org/officeDocument/2006/relationships/tags" Target="../tags/tag1888.xml"/><Relationship Id="rId17" Type="http://schemas.openxmlformats.org/officeDocument/2006/relationships/tags" Target="../tags/tag1893.xml"/><Relationship Id="rId25" Type="http://schemas.openxmlformats.org/officeDocument/2006/relationships/tags" Target="../tags/tag1901.xml"/><Relationship Id="rId2" Type="http://schemas.openxmlformats.org/officeDocument/2006/relationships/tags" Target="../tags/tag1878.xml"/><Relationship Id="rId16" Type="http://schemas.openxmlformats.org/officeDocument/2006/relationships/tags" Target="../tags/tag1892.xml"/><Relationship Id="rId20" Type="http://schemas.openxmlformats.org/officeDocument/2006/relationships/tags" Target="../tags/tag1896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877.xml"/><Relationship Id="rId6" Type="http://schemas.openxmlformats.org/officeDocument/2006/relationships/tags" Target="../tags/tag1882.xml"/><Relationship Id="rId11" Type="http://schemas.openxmlformats.org/officeDocument/2006/relationships/tags" Target="../tags/tag1887.xml"/><Relationship Id="rId24" Type="http://schemas.openxmlformats.org/officeDocument/2006/relationships/tags" Target="../tags/tag1900.xml"/><Relationship Id="rId5" Type="http://schemas.openxmlformats.org/officeDocument/2006/relationships/tags" Target="../tags/tag1881.xml"/><Relationship Id="rId15" Type="http://schemas.openxmlformats.org/officeDocument/2006/relationships/tags" Target="../tags/tag1891.xml"/><Relationship Id="rId23" Type="http://schemas.openxmlformats.org/officeDocument/2006/relationships/tags" Target="../tags/tag1899.xml"/><Relationship Id="rId28" Type="http://schemas.openxmlformats.org/officeDocument/2006/relationships/tags" Target="../tags/tag1904.xml"/><Relationship Id="rId10" Type="http://schemas.openxmlformats.org/officeDocument/2006/relationships/tags" Target="../tags/tag1886.xml"/><Relationship Id="rId19" Type="http://schemas.openxmlformats.org/officeDocument/2006/relationships/tags" Target="../tags/tag1895.xml"/><Relationship Id="rId4" Type="http://schemas.openxmlformats.org/officeDocument/2006/relationships/tags" Target="../tags/tag1880.xml"/><Relationship Id="rId9" Type="http://schemas.openxmlformats.org/officeDocument/2006/relationships/tags" Target="../tags/tag1885.xml"/><Relationship Id="rId14" Type="http://schemas.openxmlformats.org/officeDocument/2006/relationships/tags" Target="../tags/tag1890.xml"/><Relationship Id="rId22" Type="http://schemas.openxmlformats.org/officeDocument/2006/relationships/tags" Target="../tags/tag1898.xml"/><Relationship Id="rId27" Type="http://schemas.openxmlformats.org/officeDocument/2006/relationships/tags" Target="../tags/tag1903.xml"/><Relationship Id="rId30" Type="http://schemas.openxmlformats.org/officeDocument/2006/relationships/notesSlide" Target="../notesSlides/notesSlide58.xml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tags" Target="../tags/tag1917.xml"/><Relationship Id="rId18" Type="http://schemas.openxmlformats.org/officeDocument/2006/relationships/tags" Target="../tags/tag1922.xml"/><Relationship Id="rId26" Type="http://schemas.openxmlformats.org/officeDocument/2006/relationships/tags" Target="../tags/tag1930.xml"/><Relationship Id="rId3" Type="http://schemas.openxmlformats.org/officeDocument/2006/relationships/tags" Target="../tags/tag1907.xml"/><Relationship Id="rId21" Type="http://schemas.openxmlformats.org/officeDocument/2006/relationships/tags" Target="../tags/tag1925.xml"/><Relationship Id="rId34" Type="http://schemas.openxmlformats.org/officeDocument/2006/relationships/notesSlide" Target="../notesSlides/notesSlide59.xml"/><Relationship Id="rId7" Type="http://schemas.openxmlformats.org/officeDocument/2006/relationships/tags" Target="../tags/tag1911.xml"/><Relationship Id="rId12" Type="http://schemas.openxmlformats.org/officeDocument/2006/relationships/tags" Target="../tags/tag1916.xml"/><Relationship Id="rId17" Type="http://schemas.openxmlformats.org/officeDocument/2006/relationships/tags" Target="../tags/tag1921.xml"/><Relationship Id="rId25" Type="http://schemas.openxmlformats.org/officeDocument/2006/relationships/tags" Target="../tags/tag1929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1906.xml"/><Relationship Id="rId16" Type="http://schemas.openxmlformats.org/officeDocument/2006/relationships/tags" Target="../tags/tag1920.xml"/><Relationship Id="rId20" Type="http://schemas.openxmlformats.org/officeDocument/2006/relationships/tags" Target="../tags/tag1924.xml"/><Relationship Id="rId29" Type="http://schemas.openxmlformats.org/officeDocument/2006/relationships/tags" Target="../tags/tag1933.xml"/><Relationship Id="rId1" Type="http://schemas.openxmlformats.org/officeDocument/2006/relationships/tags" Target="../tags/tag1905.xml"/><Relationship Id="rId6" Type="http://schemas.openxmlformats.org/officeDocument/2006/relationships/tags" Target="../tags/tag1910.xml"/><Relationship Id="rId11" Type="http://schemas.openxmlformats.org/officeDocument/2006/relationships/tags" Target="../tags/tag1915.xml"/><Relationship Id="rId24" Type="http://schemas.openxmlformats.org/officeDocument/2006/relationships/tags" Target="../tags/tag1928.xml"/><Relationship Id="rId32" Type="http://schemas.openxmlformats.org/officeDocument/2006/relationships/tags" Target="../tags/tag1936.xml"/><Relationship Id="rId5" Type="http://schemas.openxmlformats.org/officeDocument/2006/relationships/tags" Target="../tags/tag1909.xml"/><Relationship Id="rId15" Type="http://schemas.openxmlformats.org/officeDocument/2006/relationships/tags" Target="../tags/tag1919.xml"/><Relationship Id="rId23" Type="http://schemas.openxmlformats.org/officeDocument/2006/relationships/tags" Target="../tags/tag1927.xml"/><Relationship Id="rId28" Type="http://schemas.openxmlformats.org/officeDocument/2006/relationships/tags" Target="../tags/tag1932.xml"/><Relationship Id="rId10" Type="http://schemas.openxmlformats.org/officeDocument/2006/relationships/tags" Target="../tags/tag1914.xml"/><Relationship Id="rId19" Type="http://schemas.openxmlformats.org/officeDocument/2006/relationships/tags" Target="../tags/tag1923.xml"/><Relationship Id="rId31" Type="http://schemas.openxmlformats.org/officeDocument/2006/relationships/tags" Target="../tags/tag1935.xml"/><Relationship Id="rId4" Type="http://schemas.openxmlformats.org/officeDocument/2006/relationships/tags" Target="../tags/tag1908.xml"/><Relationship Id="rId9" Type="http://schemas.openxmlformats.org/officeDocument/2006/relationships/tags" Target="../tags/tag1913.xml"/><Relationship Id="rId14" Type="http://schemas.openxmlformats.org/officeDocument/2006/relationships/tags" Target="../tags/tag1918.xml"/><Relationship Id="rId22" Type="http://schemas.openxmlformats.org/officeDocument/2006/relationships/tags" Target="../tags/tag1926.xml"/><Relationship Id="rId27" Type="http://schemas.openxmlformats.org/officeDocument/2006/relationships/tags" Target="../tags/tag1931.xml"/><Relationship Id="rId30" Type="http://schemas.openxmlformats.org/officeDocument/2006/relationships/tags" Target="../tags/tag1934.xml"/><Relationship Id="rId8" Type="http://schemas.openxmlformats.org/officeDocument/2006/relationships/tags" Target="../tags/tag191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tags" Target="../tags/tag112.xml"/><Relationship Id="rId21" Type="http://schemas.openxmlformats.org/officeDocument/2006/relationships/tags" Target="../tags/tag94.xml"/><Relationship Id="rId34" Type="http://schemas.openxmlformats.org/officeDocument/2006/relationships/tags" Target="../tags/tag107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41" Type="http://schemas.openxmlformats.org/officeDocument/2006/relationships/notesSlide" Target="../notesSlides/notesSlide8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37" Type="http://schemas.openxmlformats.org/officeDocument/2006/relationships/tags" Target="../tags/tag110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tags" Target="../tags/tag109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tags" Target="../tags/tag108.xml"/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tags" Target="../tags/tag106.xml"/><Relationship Id="rId38" Type="http://schemas.openxmlformats.org/officeDocument/2006/relationships/tags" Target="../tags/tag111.xml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tags" Target="../tags/tag1949.xml"/><Relationship Id="rId18" Type="http://schemas.openxmlformats.org/officeDocument/2006/relationships/tags" Target="../tags/tag1954.xml"/><Relationship Id="rId26" Type="http://schemas.openxmlformats.org/officeDocument/2006/relationships/tags" Target="../tags/tag1962.xml"/><Relationship Id="rId3" Type="http://schemas.openxmlformats.org/officeDocument/2006/relationships/tags" Target="../tags/tag1939.xml"/><Relationship Id="rId21" Type="http://schemas.openxmlformats.org/officeDocument/2006/relationships/tags" Target="../tags/tag1957.xml"/><Relationship Id="rId34" Type="http://schemas.openxmlformats.org/officeDocument/2006/relationships/tags" Target="../tags/tag1970.xml"/><Relationship Id="rId7" Type="http://schemas.openxmlformats.org/officeDocument/2006/relationships/tags" Target="../tags/tag1943.xml"/><Relationship Id="rId12" Type="http://schemas.openxmlformats.org/officeDocument/2006/relationships/tags" Target="../tags/tag1948.xml"/><Relationship Id="rId17" Type="http://schemas.openxmlformats.org/officeDocument/2006/relationships/tags" Target="../tags/tag1953.xml"/><Relationship Id="rId25" Type="http://schemas.openxmlformats.org/officeDocument/2006/relationships/tags" Target="../tags/tag1961.xml"/><Relationship Id="rId33" Type="http://schemas.openxmlformats.org/officeDocument/2006/relationships/tags" Target="../tags/tag1969.xml"/><Relationship Id="rId2" Type="http://schemas.openxmlformats.org/officeDocument/2006/relationships/tags" Target="../tags/tag1938.xml"/><Relationship Id="rId16" Type="http://schemas.openxmlformats.org/officeDocument/2006/relationships/tags" Target="../tags/tag1952.xml"/><Relationship Id="rId20" Type="http://schemas.openxmlformats.org/officeDocument/2006/relationships/tags" Target="../tags/tag1956.xml"/><Relationship Id="rId29" Type="http://schemas.openxmlformats.org/officeDocument/2006/relationships/tags" Target="../tags/tag1965.xml"/><Relationship Id="rId1" Type="http://schemas.openxmlformats.org/officeDocument/2006/relationships/tags" Target="../tags/tag1937.xml"/><Relationship Id="rId6" Type="http://schemas.openxmlformats.org/officeDocument/2006/relationships/tags" Target="../tags/tag1942.xml"/><Relationship Id="rId11" Type="http://schemas.openxmlformats.org/officeDocument/2006/relationships/tags" Target="../tags/tag1947.xml"/><Relationship Id="rId24" Type="http://schemas.openxmlformats.org/officeDocument/2006/relationships/tags" Target="../tags/tag1960.xml"/><Relationship Id="rId32" Type="http://schemas.openxmlformats.org/officeDocument/2006/relationships/tags" Target="../tags/tag1968.xml"/><Relationship Id="rId5" Type="http://schemas.openxmlformats.org/officeDocument/2006/relationships/tags" Target="../tags/tag1941.xml"/><Relationship Id="rId15" Type="http://schemas.openxmlformats.org/officeDocument/2006/relationships/tags" Target="../tags/tag1951.xml"/><Relationship Id="rId23" Type="http://schemas.openxmlformats.org/officeDocument/2006/relationships/tags" Target="../tags/tag1959.xml"/><Relationship Id="rId28" Type="http://schemas.openxmlformats.org/officeDocument/2006/relationships/tags" Target="../tags/tag1964.xml"/><Relationship Id="rId36" Type="http://schemas.openxmlformats.org/officeDocument/2006/relationships/notesSlide" Target="../notesSlides/notesSlide60.xml"/><Relationship Id="rId10" Type="http://schemas.openxmlformats.org/officeDocument/2006/relationships/tags" Target="../tags/tag1946.xml"/><Relationship Id="rId19" Type="http://schemas.openxmlformats.org/officeDocument/2006/relationships/tags" Target="../tags/tag1955.xml"/><Relationship Id="rId31" Type="http://schemas.openxmlformats.org/officeDocument/2006/relationships/tags" Target="../tags/tag1967.xml"/><Relationship Id="rId4" Type="http://schemas.openxmlformats.org/officeDocument/2006/relationships/tags" Target="../tags/tag1940.xml"/><Relationship Id="rId9" Type="http://schemas.openxmlformats.org/officeDocument/2006/relationships/tags" Target="../tags/tag1945.xml"/><Relationship Id="rId14" Type="http://schemas.openxmlformats.org/officeDocument/2006/relationships/tags" Target="../tags/tag1950.xml"/><Relationship Id="rId22" Type="http://schemas.openxmlformats.org/officeDocument/2006/relationships/tags" Target="../tags/tag1958.xml"/><Relationship Id="rId27" Type="http://schemas.openxmlformats.org/officeDocument/2006/relationships/tags" Target="../tags/tag1963.xml"/><Relationship Id="rId30" Type="http://schemas.openxmlformats.org/officeDocument/2006/relationships/tags" Target="../tags/tag1966.xml"/><Relationship Id="rId35" Type="http://schemas.openxmlformats.org/officeDocument/2006/relationships/slideLayout" Target="../slideLayouts/slideLayout6.xml"/><Relationship Id="rId8" Type="http://schemas.openxmlformats.org/officeDocument/2006/relationships/tags" Target="../tags/tag1944.xml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tags" Target="../tags/tag1983.xml"/><Relationship Id="rId18" Type="http://schemas.openxmlformats.org/officeDocument/2006/relationships/tags" Target="../tags/tag1988.xml"/><Relationship Id="rId26" Type="http://schemas.openxmlformats.org/officeDocument/2006/relationships/tags" Target="../tags/tag1996.xml"/><Relationship Id="rId3" Type="http://schemas.openxmlformats.org/officeDocument/2006/relationships/tags" Target="../tags/tag1973.xml"/><Relationship Id="rId21" Type="http://schemas.openxmlformats.org/officeDocument/2006/relationships/tags" Target="../tags/tag1991.xml"/><Relationship Id="rId34" Type="http://schemas.openxmlformats.org/officeDocument/2006/relationships/notesSlide" Target="../notesSlides/notesSlide61.xml"/><Relationship Id="rId7" Type="http://schemas.openxmlformats.org/officeDocument/2006/relationships/tags" Target="../tags/tag1977.xml"/><Relationship Id="rId12" Type="http://schemas.openxmlformats.org/officeDocument/2006/relationships/tags" Target="../tags/tag1982.xml"/><Relationship Id="rId17" Type="http://schemas.openxmlformats.org/officeDocument/2006/relationships/tags" Target="../tags/tag1987.xml"/><Relationship Id="rId25" Type="http://schemas.openxmlformats.org/officeDocument/2006/relationships/tags" Target="../tags/tag1995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1972.xml"/><Relationship Id="rId16" Type="http://schemas.openxmlformats.org/officeDocument/2006/relationships/tags" Target="../tags/tag1986.xml"/><Relationship Id="rId20" Type="http://schemas.openxmlformats.org/officeDocument/2006/relationships/tags" Target="../tags/tag1990.xml"/><Relationship Id="rId29" Type="http://schemas.openxmlformats.org/officeDocument/2006/relationships/tags" Target="../tags/tag1999.xml"/><Relationship Id="rId1" Type="http://schemas.openxmlformats.org/officeDocument/2006/relationships/tags" Target="../tags/tag1971.xml"/><Relationship Id="rId6" Type="http://schemas.openxmlformats.org/officeDocument/2006/relationships/tags" Target="../tags/tag1976.xml"/><Relationship Id="rId11" Type="http://schemas.openxmlformats.org/officeDocument/2006/relationships/tags" Target="../tags/tag1981.xml"/><Relationship Id="rId24" Type="http://schemas.openxmlformats.org/officeDocument/2006/relationships/tags" Target="../tags/tag1994.xml"/><Relationship Id="rId32" Type="http://schemas.openxmlformats.org/officeDocument/2006/relationships/tags" Target="../tags/tag2002.xml"/><Relationship Id="rId5" Type="http://schemas.openxmlformats.org/officeDocument/2006/relationships/tags" Target="../tags/tag1975.xml"/><Relationship Id="rId15" Type="http://schemas.openxmlformats.org/officeDocument/2006/relationships/tags" Target="../tags/tag1985.xml"/><Relationship Id="rId23" Type="http://schemas.openxmlformats.org/officeDocument/2006/relationships/tags" Target="../tags/tag1993.xml"/><Relationship Id="rId28" Type="http://schemas.openxmlformats.org/officeDocument/2006/relationships/tags" Target="../tags/tag1998.xml"/><Relationship Id="rId10" Type="http://schemas.openxmlformats.org/officeDocument/2006/relationships/tags" Target="../tags/tag1980.xml"/><Relationship Id="rId19" Type="http://schemas.openxmlformats.org/officeDocument/2006/relationships/tags" Target="../tags/tag1989.xml"/><Relationship Id="rId31" Type="http://schemas.openxmlformats.org/officeDocument/2006/relationships/tags" Target="../tags/tag2001.xml"/><Relationship Id="rId4" Type="http://schemas.openxmlformats.org/officeDocument/2006/relationships/tags" Target="../tags/tag1974.xml"/><Relationship Id="rId9" Type="http://schemas.openxmlformats.org/officeDocument/2006/relationships/tags" Target="../tags/tag1979.xml"/><Relationship Id="rId14" Type="http://schemas.openxmlformats.org/officeDocument/2006/relationships/tags" Target="../tags/tag1984.xml"/><Relationship Id="rId22" Type="http://schemas.openxmlformats.org/officeDocument/2006/relationships/tags" Target="../tags/tag1992.xml"/><Relationship Id="rId27" Type="http://schemas.openxmlformats.org/officeDocument/2006/relationships/tags" Target="../tags/tag1997.xml"/><Relationship Id="rId30" Type="http://schemas.openxmlformats.org/officeDocument/2006/relationships/tags" Target="../tags/tag2000.xml"/><Relationship Id="rId8" Type="http://schemas.openxmlformats.org/officeDocument/2006/relationships/tags" Target="../tags/tag1978.xml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tags" Target="../tags/tag2015.xml"/><Relationship Id="rId18" Type="http://schemas.openxmlformats.org/officeDocument/2006/relationships/tags" Target="../tags/tag2020.xml"/><Relationship Id="rId26" Type="http://schemas.openxmlformats.org/officeDocument/2006/relationships/tags" Target="../tags/tag2028.xml"/><Relationship Id="rId3" Type="http://schemas.openxmlformats.org/officeDocument/2006/relationships/tags" Target="../tags/tag2005.xml"/><Relationship Id="rId21" Type="http://schemas.openxmlformats.org/officeDocument/2006/relationships/tags" Target="../tags/tag2023.xml"/><Relationship Id="rId7" Type="http://schemas.openxmlformats.org/officeDocument/2006/relationships/tags" Target="../tags/tag2009.xml"/><Relationship Id="rId12" Type="http://schemas.openxmlformats.org/officeDocument/2006/relationships/tags" Target="../tags/tag2014.xml"/><Relationship Id="rId17" Type="http://schemas.openxmlformats.org/officeDocument/2006/relationships/tags" Target="../tags/tag2019.xml"/><Relationship Id="rId25" Type="http://schemas.openxmlformats.org/officeDocument/2006/relationships/tags" Target="../tags/tag2027.xml"/><Relationship Id="rId33" Type="http://schemas.openxmlformats.org/officeDocument/2006/relationships/notesSlide" Target="../notesSlides/notesSlide62.xml"/><Relationship Id="rId2" Type="http://schemas.openxmlformats.org/officeDocument/2006/relationships/tags" Target="../tags/tag2004.xml"/><Relationship Id="rId16" Type="http://schemas.openxmlformats.org/officeDocument/2006/relationships/tags" Target="../tags/tag2018.xml"/><Relationship Id="rId20" Type="http://schemas.openxmlformats.org/officeDocument/2006/relationships/tags" Target="../tags/tag2022.xml"/><Relationship Id="rId29" Type="http://schemas.openxmlformats.org/officeDocument/2006/relationships/tags" Target="../tags/tag2031.xml"/><Relationship Id="rId1" Type="http://schemas.openxmlformats.org/officeDocument/2006/relationships/tags" Target="../tags/tag2003.xml"/><Relationship Id="rId6" Type="http://schemas.openxmlformats.org/officeDocument/2006/relationships/tags" Target="../tags/tag2008.xml"/><Relationship Id="rId11" Type="http://schemas.openxmlformats.org/officeDocument/2006/relationships/tags" Target="../tags/tag2013.xml"/><Relationship Id="rId24" Type="http://schemas.openxmlformats.org/officeDocument/2006/relationships/tags" Target="../tags/tag2026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2007.xml"/><Relationship Id="rId15" Type="http://schemas.openxmlformats.org/officeDocument/2006/relationships/tags" Target="../tags/tag2017.xml"/><Relationship Id="rId23" Type="http://schemas.openxmlformats.org/officeDocument/2006/relationships/tags" Target="../tags/tag2025.xml"/><Relationship Id="rId28" Type="http://schemas.openxmlformats.org/officeDocument/2006/relationships/tags" Target="../tags/tag2030.xml"/><Relationship Id="rId10" Type="http://schemas.openxmlformats.org/officeDocument/2006/relationships/tags" Target="../tags/tag2012.xml"/><Relationship Id="rId19" Type="http://schemas.openxmlformats.org/officeDocument/2006/relationships/tags" Target="../tags/tag2021.xml"/><Relationship Id="rId31" Type="http://schemas.openxmlformats.org/officeDocument/2006/relationships/tags" Target="../tags/tag2033.xml"/><Relationship Id="rId4" Type="http://schemas.openxmlformats.org/officeDocument/2006/relationships/tags" Target="../tags/tag2006.xml"/><Relationship Id="rId9" Type="http://schemas.openxmlformats.org/officeDocument/2006/relationships/tags" Target="../tags/tag2011.xml"/><Relationship Id="rId14" Type="http://schemas.openxmlformats.org/officeDocument/2006/relationships/tags" Target="../tags/tag2016.xml"/><Relationship Id="rId22" Type="http://schemas.openxmlformats.org/officeDocument/2006/relationships/tags" Target="../tags/tag2024.xml"/><Relationship Id="rId27" Type="http://schemas.openxmlformats.org/officeDocument/2006/relationships/tags" Target="../tags/tag2029.xml"/><Relationship Id="rId30" Type="http://schemas.openxmlformats.org/officeDocument/2006/relationships/tags" Target="../tags/tag2032.xml"/><Relationship Id="rId8" Type="http://schemas.openxmlformats.org/officeDocument/2006/relationships/tags" Target="../tags/tag2010.xml"/></Relationships>
</file>

<file path=ppt/slides/_rels/slide83.xml.rels><?xml version="1.0" encoding="UTF-8" standalone="yes"?>
<Relationships xmlns="http://schemas.openxmlformats.org/package/2006/relationships"><Relationship Id="rId13" Type="http://schemas.openxmlformats.org/officeDocument/2006/relationships/tags" Target="../tags/tag2046.xml"/><Relationship Id="rId18" Type="http://schemas.openxmlformats.org/officeDocument/2006/relationships/tags" Target="../tags/tag2051.xml"/><Relationship Id="rId26" Type="http://schemas.openxmlformats.org/officeDocument/2006/relationships/tags" Target="../tags/tag2059.xml"/><Relationship Id="rId39" Type="http://schemas.openxmlformats.org/officeDocument/2006/relationships/tags" Target="../tags/tag2072.xml"/><Relationship Id="rId21" Type="http://schemas.openxmlformats.org/officeDocument/2006/relationships/tags" Target="../tags/tag2054.xml"/><Relationship Id="rId34" Type="http://schemas.openxmlformats.org/officeDocument/2006/relationships/tags" Target="../tags/tag2067.xml"/><Relationship Id="rId42" Type="http://schemas.openxmlformats.org/officeDocument/2006/relationships/tags" Target="../tags/tag2075.xml"/><Relationship Id="rId7" Type="http://schemas.openxmlformats.org/officeDocument/2006/relationships/tags" Target="../tags/tag2040.xml"/><Relationship Id="rId2" Type="http://schemas.openxmlformats.org/officeDocument/2006/relationships/tags" Target="../tags/tag2035.xml"/><Relationship Id="rId16" Type="http://schemas.openxmlformats.org/officeDocument/2006/relationships/tags" Target="../tags/tag2049.xml"/><Relationship Id="rId20" Type="http://schemas.openxmlformats.org/officeDocument/2006/relationships/tags" Target="../tags/tag2053.xml"/><Relationship Id="rId29" Type="http://schemas.openxmlformats.org/officeDocument/2006/relationships/tags" Target="../tags/tag2062.xml"/><Relationship Id="rId41" Type="http://schemas.openxmlformats.org/officeDocument/2006/relationships/tags" Target="../tags/tag2074.xml"/><Relationship Id="rId1" Type="http://schemas.openxmlformats.org/officeDocument/2006/relationships/tags" Target="../tags/tag2034.xml"/><Relationship Id="rId6" Type="http://schemas.openxmlformats.org/officeDocument/2006/relationships/tags" Target="../tags/tag2039.xml"/><Relationship Id="rId11" Type="http://schemas.openxmlformats.org/officeDocument/2006/relationships/tags" Target="../tags/tag2044.xml"/><Relationship Id="rId24" Type="http://schemas.openxmlformats.org/officeDocument/2006/relationships/tags" Target="../tags/tag2057.xml"/><Relationship Id="rId32" Type="http://schemas.openxmlformats.org/officeDocument/2006/relationships/tags" Target="../tags/tag2065.xml"/><Relationship Id="rId37" Type="http://schemas.openxmlformats.org/officeDocument/2006/relationships/tags" Target="../tags/tag2070.xml"/><Relationship Id="rId40" Type="http://schemas.openxmlformats.org/officeDocument/2006/relationships/tags" Target="../tags/tag2073.xml"/><Relationship Id="rId5" Type="http://schemas.openxmlformats.org/officeDocument/2006/relationships/tags" Target="../tags/tag2038.xml"/><Relationship Id="rId15" Type="http://schemas.openxmlformats.org/officeDocument/2006/relationships/tags" Target="../tags/tag2048.xml"/><Relationship Id="rId23" Type="http://schemas.openxmlformats.org/officeDocument/2006/relationships/tags" Target="../tags/tag2056.xml"/><Relationship Id="rId28" Type="http://schemas.openxmlformats.org/officeDocument/2006/relationships/tags" Target="../tags/tag2061.xml"/><Relationship Id="rId36" Type="http://schemas.openxmlformats.org/officeDocument/2006/relationships/tags" Target="../tags/tag2069.xml"/><Relationship Id="rId10" Type="http://schemas.openxmlformats.org/officeDocument/2006/relationships/tags" Target="../tags/tag2043.xml"/><Relationship Id="rId19" Type="http://schemas.openxmlformats.org/officeDocument/2006/relationships/tags" Target="../tags/tag2052.xml"/><Relationship Id="rId31" Type="http://schemas.openxmlformats.org/officeDocument/2006/relationships/tags" Target="../tags/tag2064.xml"/><Relationship Id="rId44" Type="http://schemas.openxmlformats.org/officeDocument/2006/relationships/notesSlide" Target="../notesSlides/notesSlide63.xml"/><Relationship Id="rId4" Type="http://schemas.openxmlformats.org/officeDocument/2006/relationships/tags" Target="../tags/tag2037.xml"/><Relationship Id="rId9" Type="http://schemas.openxmlformats.org/officeDocument/2006/relationships/tags" Target="../tags/tag2042.xml"/><Relationship Id="rId14" Type="http://schemas.openxmlformats.org/officeDocument/2006/relationships/tags" Target="../tags/tag2047.xml"/><Relationship Id="rId22" Type="http://schemas.openxmlformats.org/officeDocument/2006/relationships/tags" Target="../tags/tag2055.xml"/><Relationship Id="rId27" Type="http://schemas.openxmlformats.org/officeDocument/2006/relationships/tags" Target="../tags/tag2060.xml"/><Relationship Id="rId30" Type="http://schemas.openxmlformats.org/officeDocument/2006/relationships/tags" Target="../tags/tag2063.xml"/><Relationship Id="rId35" Type="http://schemas.openxmlformats.org/officeDocument/2006/relationships/tags" Target="../tags/tag2068.xml"/><Relationship Id="rId43" Type="http://schemas.openxmlformats.org/officeDocument/2006/relationships/slideLayout" Target="../slideLayouts/slideLayout6.xml"/><Relationship Id="rId8" Type="http://schemas.openxmlformats.org/officeDocument/2006/relationships/tags" Target="../tags/tag2041.xml"/><Relationship Id="rId3" Type="http://schemas.openxmlformats.org/officeDocument/2006/relationships/tags" Target="../tags/tag2036.xml"/><Relationship Id="rId12" Type="http://schemas.openxmlformats.org/officeDocument/2006/relationships/tags" Target="../tags/tag2045.xml"/><Relationship Id="rId17" Type="http://schemas.openxmlformats.org/officeDocument/2006/relationships/tags" Target="../tags/tag2050.xml"/><Relationship Id="rId25" Type="http://schemas.openxmlformats.org/officeDocument/2006/relationships/tags" Target="../tags/tag2058.xml"/><Relationship Id="rId33" Type="http://schemas.openxmlformats.org/officeDocument/2006/relationships/tags" Target="../tags/tag2066.xml"/><Relationship Id="rId38" Type="http://schemas.openxmlformats.org/officeDocument/2006/relationships/tags" Target="../tags/tag207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2078.xml"/><Relationship Id="rId2" Type="http://schemas.openxmlformats.org/officeDocument/2006/relationships/tags" Target="../tags/tag2077.xml"/><Relationship Id="rId1" Type="http://schemas.openxmlformats.org/officeDocument/2006/relationships/tags" Target="../tags/tag2076.xml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80.xml"/><Relationship Id="rId1" Type="http://schemas.openxmlformats.org/officeDocument/2006/relationships/tags" Target="../tags/tag2079.xml"/><Relationship Id="rId4" Type="http://schemas.openxmlformats.org/officeDocument/2006/relationships/notesSlide" Target="../notesSlides/notesSlide6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82.xml"/><Relationship Id="rId1" Type="http://schemas.openxmlformats.org/officeDocument/2006/relationships/tags" Target="../tags/tag2081.xml"/><Relationship Id="rId4" Type="http://schemas.openxmlformats.org/officeDocument/2006/relationships/notesSlide" Target="../notesSlides/notesSlide65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2090.xml"/><Relationship Id="rId13" Type="http://schemas.openxmlformats.org/officeDocument/2006/relationships/tags" Target="../tags/tag2095.xml"/><Relationship Id="rId18" Type="http://schemas.openxmlformats.org/officeDocument/2006/relationships/tags" Target="../tags/tag2100.xml"/><Relationship Id="rId26" Type="http://schemas.openxmlformats.org/officeDocument/2006/relationships/tags" Target="../tags/tag2108.xml"/><Relationship Id="rId3" Type="http://schemas.openxmlformats.org/officeDocument/2006/relationships/tags" Target="../tags/tag2085.xml"/><Relationship Id="rId21" Type="http://schemas.openxmlformats.org/officeDocument/2006/relationships/tags" Target="../tags/tag2103.xml"/><Relationship Id="rId7" Type="http://schemas.openxmlformats.org/officeDocument/2006/relationships/tags" Target="../tags/tag2089.xml"/><Relationship Id="rId12" Type="http://schemas.openxmlformats.org/officeDocument/2006/relationships/tags" Target="../tags/tag2094.xml"/><Relationship Id="rId17" Type="http://schemas.openxmlformats.org/officeDocument/2006/relationships/tags" Target="../tags/tag2099.xml"/><Relationship Id="rId25" Type="http://schemas.openxmlformats.org/officeDocument/2006/relationships/tags" Target="../tags/tag2107.xml"/><Relationship Id="rId2" Type="http://schemas.openxmlformats.org/officeDocument/2006/relationships/tags" Target="../tags/tag2084.xml"/><Relationship Id="rId16" Type="http://schemas.openxmlformats.org/officeDocument/2006/relationships/tags" Target="../tags/tag2098.xml"/><Relationship Id="rId20" Type="http://schemas.openxmlformats.org/officeDocument/2006/relationships/tags" Target="../tags/tag2102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2083.xml"/><Relationship Id="rId6" Type="http://schemas.openxmlformats.org/officeDocument/2006/relationships/tags" Target="../tags/tag2088.xml"/><Relationship Id="rId11" Type="http://schemas.openxmlformats.org/officeDocument/2006/relationships/tags" Target="../tags/tag2093.xml"/><Relationship Id="rId24" Type="http://schemas.openxmlformats.org/officeDocument/2006/relationships/tags" Target="../tags/tag2106.xml"/><Relationship Id="rId5" Type="http://schemas.openxmlformats.org/officeDocument/2006/relationships/tags" Target="../tags/tag2087.xml"/><Relationship Id="rId15" Type="http://schemas.openxmlformats.org/officeDocument/2006/relationships/tags" Target="../tags/tag2097.xml"/><Relationship Id="rId23" Type="http://schemas.openxmlformats.org/officeDocument/2006/relationships/tags" Target="../tags/tag2105.xml"/><Relationship Id="rId28" Type="http://schemas.openxmlformats.org/officeDocument/2006/relationships/tags" Target="../tags/tag2110.xml"/><Relationship Id="rId10" Type="http://schemas.openxmlformats.org/officeDocument/2006/relationships/tags" Target="../tags/tag2092.xml"/><Relationship Id="rId19" Type="http://schemas.openxmlformats.org/officeDocument/2006/relationships/tags" Target="../tags/tag2101.xml"/><Relationship Id="rId4" Type="http://schemas.openxmlformats.org/officeDocument/2006/relationships/tags" Target="../tags/tag2086.xml"/><Relationship Id="rId9" Type="http://schemas.openxmlformats.org/officeDocument/2006/relationships/tags" Target="../tags/tag2091.xml"/><Relationship Id="rId14" Type="http://schemas.openxmlformats.org/officeDocument/2006/relationships/tags" Target="../tags/tag2096.xml"/><Relationship Id="rId22" Type="http://schemas.openxmlformats.org/officeDocument/2006/relationships/tags" Target="../tags/tag2104.xml"/><Relationship Id="rId27" Type="http://schemas.openxmlformats.org/officeDocument/2006/relationships/tags" Target="../tags/tag2109.xml"/><Relationship Id="rId30" Type="http://schemas.openxmlformats.org/officeDocument/2006/relationships/notesSlide" Target="../notesSlides/notesSlide66.xml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tags" Target="../tags/tag2122.xml"/><Relationship Id="rId18" Type="http://schemas.openxmlformats.org/officeDocument/2006/relationships/tags" Target="../tags/tag2127.xml"/><Relationship Id="rId26" Type="http://schemas.openxmlformats.org/officeDocument/2006/relationships/tags" Target="../tags/tag2135.xml"/><Relationship Id="rId39" Type="http://schemas.openxmlformats.org/officeDocument/2006/relationships/image" Target="../media/image16.wmf"/><Relationship Id="rId21" Type="http://schemas.openxmlformats.org/officeDocument/2006/relationships/tags" Target="../tags/tag2130.xml"/><Relationship Id="rId34" Type="http://schemas.openxmlformats.org/officeDocument/2006/relationships/oleObject" Target="../embeddings/oleObject12.bin"/><Relationship Id="rId7" Type="http://schemas.openxmlformats.org/officeDocument/2006/relationships/tags" Target="../tags/tag2116.xml"/><Relationship Id="rId2" Type="http://schemas.openxmlformats.org/officeDocument/2006/relationships/tags" Target="../tags/tag2111.xml"/><Relationship Id="rId16" Type="http://schemas.openxmlformats.org/officeDocument/2006/relationships/tags" Target="../tags/tag2125.xml"/><Relationship Id="rId20" Type="http://schemas.openxmlformats.org/officeDocument/2006/relationships/tags" Target="../tags/tag2129.xml"/><Relationship Id="rId29" Type="http://schemas.openxmlformats.org/officeDocument/2006/relationships/tags" Target="../tags/tag2138.xml"/><Relationship Id="rId41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6" Type="http://schemas.openxmlformats.org/officeDocument/2006/relationships/tags" Target="../tags/tag2115.xml"/><Relationship Id="rId11" Type="http://schemas.openxmlformats.org/officeDocument/2006/relationships/tags" Target="../tags/tag2120.xml"/><Relationship Id="rId24" Type="http://schemas.openxmlformats.org/officeDocument/2006/relationships/tags" Target="../tags/tag2133.xml"/><Relationship Id="rId32" Type="http://schemas.openxmlformats.org/officeDocument/2006/relationships/oleObject" Target="../embeddings/oleObject11.bin"/><Relationship Id="rId37" Type="http://schemas.openxmlformats.org/officeDocument/2006/relationships/image" Target="../media/image15.wmf"/><Relationship Id="rId40" Type="http://schemas.openxmlformats.org/officeDocument/2006/relationships/oleObject" Target="../embeddings/oleObject15.bin"/><Relationship Id="rId5" Type="http://schemas.openxmlformats.org/officeDocument/2006/relationships/tags" Target="../tags/tag2114.xml"/><Relationship Id="rId15" Type="http://schemas.openxmlformats.org/officeDocument/2006/relationships/tags" Target="../tags/tag2124.xml"/><Relationship Id="rId23" Type="http://schemas.openxmlformats.org/officeDocument/2006/relationships/tags" Target="../tags/tag2132.xml"/><Relationship Id="rId28" Type="http://schemas.openxmlformats.org/officeDocument/2006/relationships/tags" Target="../tags/tag2137.xml"/><Relationship Id="rId36" Type="http://schemas.openxmlformats.org/officeDocument/2006/relationships/oleObject" Target="../embeddings/oleObject13.bin"/><Relationship Id="rId10" Type="http://schemas.openxmlformats.org/officeDocument/2006/relationships/tags" Target="../tags/tag2119.xml"/><Relationship Id="rId19" Type="http://schemas.openxmlformats.org/officeDocument/2006/relationships/tags" Target="../tags/tag2128.xml"/><Relationship Id="rId31" Type="http://schemas.openxmlformats.org/officeDocument/2006/relationships/notesSlide" Target="../notesSlides/notesSlide67.xml"/><Relationship Id="rId4" Type="http://schemas.openxmlformats.org/officeDocument/2006/relationships/tags" Target="../tags/tag2113.xml"/><Relationship Id="rId9" Type="http://schemas.openxmlformats.org/officeDocument/2006/relationships/tags" Target="../tags/tag2118.xml"/><Relationship Id="rId14" Type="http://schemas.openxmlformats.org/officeDocument/2006/relationships/tags" Target="../tags/tag2123.xml"/><Relationship Id="rId22" Type="http://schemas.openxmlformats.org/officeDocument/2006/relationships/tags" Target="../tags/tag2131.xml"/><Relationship Id="rId27" Type="http://schemas.openxmlformats.org/officeDocument/2006/relationships/tags" Target="../tags/tag2136.xml"/><Relationship Id="rId30" Type="http://schemas.openxmlformats.org/officeDocument/2006/relationships/slideLayout" Target="../slideLayouts/slideLayout6.xml"/><Relationship Id="rId35" Type="http://schemas.openxmlformats.org/officeDocument/2006/relationships/image" Target="../media/image14.wmf"/><Relationship Id="rId8" Type="http://schemas.openxmlformats.org/officeDocument/2006/relationships/tags" Target="../tags/tag2117.xml"/><Relationship Id="rId3" Type="http://schemas.openxmlformats.org/officeDocument/2006/relationships/tags" Target="../tags/tag2112.xml"/><Relationship Id="rId12" Type="http://schemas.openxmlformats.org/officeDocument/2006/relationships/tags" Target="../tags/tag2121.xml"/><Relationship Id="rId17" Type="http://schemas.openxmlformats.org/officeDocument/2006/relationships/tags" Target="../tags/tag2126.xml"/><Relationship Id="rId25" Type="http://schemas.openxmlformats.org/officeDocument/2006/relationships/tags" Target="../tags/tag2134.xml"/><Relationship Id="rId33" Type="http://schemas.openxmlformats.org/officeDocument/2006/relationships/image" Target="../media/image13.wmf"/><Relationship Id="rId38" Type="http://schemas.openxmlformats.org/officeDocument/2006/relationships/oleObject" Target="../embeddings/oleObject14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2140.xml"/><Relationship Id="rId7" Type="http://schemas.openxmlformats.org/officeDocument/2006/relationships/notesSlide" Target="../notesSlides/notesSlide68.xml"/><Relationship Id="rId2" Type="http://schemas.openxmlformats.org/officeDocument/2006/relationships/tags" Target="../tags/tag2139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142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2141.xml"/><Relationship Id="rId9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9" Type="http://schemas.openxmlformats.org/officeDocument/2006/relationships/tags" Target="../tags/tag151.xml"/><Relationship Id="rId21" Type="http://schemas.openxmlformats.org/officeDocument/2006/relationships/tags" Target="../tags/tag133.xml"/><Relationship Id="rId34" Type="http://schemas.openxmlformats.org/officeDocument/2006/relationships/tags" Target="../tags/tag146.xml"/><Relationship Id="rId42" Type="http://schemas.openxmlformats.org/officeDocument/2006/relationships/tags" Target="../tags/tag154.xml"/><Relationship Id="rId47" Type="http://schemas.openxmlformats.org/officeDocument/2006/relationships/tags" Target="../tags/tag159.xml"/><Relationship Id="rId50" Type="http://schemas.openxmlformats.org/officeDocument/2006/relationships/tags" Target="../tags/tag162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9" Type="http://schemas.openxmlformats.org/officeDocument/2006/relationships/tags" Target="../tags/tag141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tags" Target="../tags/tag144.xml"/><Relationship Id="rId37" Type="http://schemas.openxmlformats.org/officeDocument/2006/relationships/tags" Target="../tags/tag149.xml"/><Relationship Id="rId40" Type="http://schemas.openxmlformats.org/officeDocument/2006/relationships/tags" Target="../tags/tag152.xml"/><Relationship Id="rId45" Type="http://schemas.openxmlformats.org/officeDocument/2006/relationships/tags" Target="../tags/tag157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36" Type="http://schemas.openxmlformats.org/officeDocument/2006/relationships/tags" Target="../tags/tag148.xml"/><Relationship Id="rId49" Type="http://schemas.openxmlformats.org/officeDocument/2006/relationships/tags" Target="../tags/tag161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tags" Target="../tags/tag143.xml"/><Relationship Id="rId44" Type="http://schemas.openxmlformats.org/officeDocument/2006/relationships/tags" Target="../tags/tag156.xml"/><Relationship Id="rId52" Type="http://schemas.openxmlformats.org/officeDocument/2006/relationships/slideLayout" Target="../slideLayouts/slideLayout6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tags" Target="../tags/tag142.xml"/><Relationship Id="rId35" Type="http://schemas.openxmlformats.org/officeDocument/2006/relationships/tags" Target="../tags/tag147.xml"/><Relationship Id="rId43" Type="http://schemas.openxmlformats.org/officeDocument/2006/relationships/tags" Target="../tags/tag155.xml"/><Relationship Id="rId48" Type="http://schemas.openxmlformats.org/officeDocument/2006/relationships/tags" Target="../tags/tag160.xml"/><Relationship Id="rId8" Type="http://schemas.openxmlformats.org/officeDocument/2006/relationships/tags" Target="../tags/tag120.xml"/><Relationship Id="rId51" Type="http://schemas.openxmlformats.org/officeDocument/2006/relationships/tags" Target="../tags/tag163.xml"/><Relationship Id="rId3" Type="http://schemas.openxmlformats.org/officeDocument/2006/relationships/tags" Target="../tags/tag115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33" Type="http://schemas.openxmlformats.org/officeDocument/2006/relationships/tags" Target="../tags/tag145.xml"/><Relationship Id="rId38" Type="http://schemas.openxmlformats.org/officeDocument/2006/relationships/tags" Target="../tags/tag150.xml"/><Relationship Id="rId46" Type="http://schemas.openxmlformats.org/officeDocument/2006/relationships/tags" Target="../tags/tag158.xml"/><Relationship Id="rId20" Type="http://schemas.openxmlformats.org/officeDocument/2006/relationships/tags" Target="../tags/tag132.xml"/><Relationship Id="rId41" Type="http://schemas.openxmlformats.org/officeDocument/2006/relationships/tags" Target="../tags/tag153.xml"/><Relationship Id="rId1" Type="http://schemas.openxmlformats.org/officeDocument/2006/relationships/tags" Target="../tags/tag113.xml"/><Relationship Id="rId6" Type="http://schemas.openxmlformats.org/officeDocument/2006/relationships/tags" Target="../tags/tag118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2150.xml"/><Relationship Id="rId13" Type="http://schemas.openxmlformats.org/officeDocument/2006/relationships/tags" Target="../tags/tag2155.xml"/><Relationship Id="rId18" Type="http://schemas.openxmlformats.org/officeDocument/2006/relationships/tags" Target="../tags/tag2160.xml"/><Relationship Id="rId3" Type="http://schemas.openxmlformats.org/officeDocument/2006/relationships/tags" Target="../tags/tag2145.xml"/><Relationship Id="rId21" Type="http://schemas.openxmlformats.org/officeDocument/2006/relationships/tags" Target="../tags/tag2163.xml"/><Relationship Id="rId7" Type="http://schemas.openxmlformats.org/officeDocument/2006/relationships/tags" Target="../tags/tag2149.xml"/><Relationship Id="rId12" Type="http://schemas.openxmlformats.org/officeDocument/2006/relationships/tags" Target="../tags/tag2154.xml"/><Relationship Id="rId17" Type="http://schemas.openxmlformats.org/officeDocument/2006/relationships/tags" Target="../tags/tag2159.xml"/><Relationship Id="rId25" Type="http://schemas.openxmlformats.org/officeDocument/2006/relationships/notesSlide" Target="../notesSlides/notesSlide69.xml"/><Relationship Id="rId2" Type="http://schemas.openxmlformats.org/officeDocument/2006/relationships/tags" Target="../tags/tag2144.xml"/><Relationship Id="rId16" Type="http://schemas.openxmlformats.org/officeDocument/2006/relationships/tags" Target="../tags/tag2158.xml"/><Relationship Id="rId20" Type="http://schemas.openxmlformats.org/officeDocument/2006/relationships/tags" Target="../tags/tag2162.xml"/><Relationship Id="rId1" Type="http://schemas.openxmlformats.org/officeDocument/2006/relationships/tags" Target="../tags/tag2143.xml"/><Relationship Id="rId6" Type="http://schemas.openxmlformats.org/officeDocument/2006/relationships/tags" Target="../tags/tag2148.xml"/><Relationship Id="rId11" Type="http://schemas.openxmlformats.org/officeDocument/2006/relationships/tags" Target="../tags/tag2153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2147.xml"/><Relationship Id="rId15" Type="http://schemas.openxmlformats.org/officeDocument/2006/relationships/tags" Target="../tags/tag2157.xml"/><Relationship Id="rId23" Type="http://schemas.openxmlformats.org/officeDocument/2006/relationships/tags" Target="../tags/tag2165.xml"/><Relationship Id="rId10" Type="http://schemas.openxmlformats.org/officeDocument/2006/relationships/tags" Target="../tags/tag2152.xml"/><Relationship Id="rId19" Type="http://schemas.openxmlformats.org/officeDocument/2006/relationships/tags" Target="../tags/tag2161.xml"/><Relationship Id="rId4" Type="http://schemas.openxmlformats.org/officeDocument/2006/relationships/tags" Target="../tags/tag2146.xml"/><Relationship Id="rId9" Type="http://schemas.openxmlformats.org/officeDocument/2006/relationships/tags" Target="../tags/tag2151.xml"/><Relationship Id="rId14" Type="http://schemas.openxmlformats.org/officeDocument/2006/relationships/tags" Target="../tags/tag2156.xml"/><Relationship Id="rId22" Type="http://schemas.openxmlformats.org/officeDocument/2006/relationships/tags" Target="../tags/tag2164.xml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tags" Target="../tags/tag2177.xml"/><Relationship Id="rId18" Type="http://schemas.openxmlformats.org/officeDocument/2006/relationships/tags" Target="../tags/tag2182.xml"/><Relationship Id="rId26" Type="http://schemas.openxmlformats.org/officeDocument/2006/relationships/tags" Target="../tags/tag2190.xml"/><Relationship Id="rId39" Type="http://schemas.openxmlformats.org/officeDocument/2006/relationships/oleObject" Target="../embeddings/oleObject20.bin"/><Relationship Id="rId21" Type="http://schemas.openxmlformats.org/officeDocument/2006/relationships/tags" Target="../tags/tag2185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2171.xml"/><Relationship Id="rId12" Type="http://schemas.openxmlformats.org/officeDocument/2006/relationships/tags" Target="../tags/tag2176.xml"/><Relationship Id="rId17" Type="http://schemas.openxmlformats.org/officeDocument/2006/relationships/tags" Target="../tags/tag2181.xml"/><Relationship Id="rId25" Type="http://schemas.openxmlformats.org/officeDocument/2006/relationships/tags" Target="../tags/tag2189.xml"/><Relationship Id="rId33" Type="http://schemas.openxmlformats.org/officeDocument/2006/relationships/tags" Target="../tags/tag2197.xml"/><Relationship Id="rId38" Type="http://schemas.openxmlformats.org/officeDocument/2006/relationships/oleObject" Target="../embeddings/oleObject19.bin"/><Relationship Id="rId2" Type="http://schemas.openxmlformats.org/officeDocument/2006/relationships/tags" Target="../tags/tag2166.xml"/><Relationship Id="rId16" Type="http://schemas.openxmlformats.org/officeDocument/2006/relationships/tags" Target="../tags/tag2180.xml"/><Relationship Id="rId20" Type="http://schemas.openxmlformats.org/officeDocument/2006/relationships/tags" Target="../tags/tag2184.xml"/><Relationship Id="rId29" Type="http://schemas.openxmlformats.org/officeDocument/2006/relationships/tags" Target="../tags/tag2193.xml"/><Relationship Id="rId1" Type="http://schemas.openxmlformats.org/officeDocument/2006/relationships/vmlDrawing" Target="../drawings/vmlDrawing9.vml"/><Relationship Id="rId6" Type="http://schemas.openxmlformats.org/officeDocument/2006/relationships/tags" Target="../tags/tag2170.xml"/><Relationship Id="rId11" Type="http://schemas.openxmlformats.org/officeDocument/2006/relationships/tags" Target="../tags/tag2175.xml"/><Relationship Id="rId24" Type="http://schemas.openxmlformats.org/officeDocument/2006/relationships/tags" Target="../tags/tag2188.xml"/><Relationship Id="rId32" Type="http://schemas.openxmlformats.org/officeDocument/2006/relationships/tags" Target="../tags/tag2196.xml"/><Relationship Id="rId37" Type="http://schemas.openxmlformats.org/officeDocument/2006/relationships/image" Target="../media/image2.wmf"/><Relationship Id="rId40" Type="http://schemas.openxmlformats.org/officeDocument/2006/relationships/oleObject" Target="../embeddings/oleObject21.bin"/><Relationship Id="rId5" Type="http://schemas.openxmlformats.org/officeDocument/2006/relationships/tags" Target="../tags/tag2169.xml"/><Relationship Id="rId15" Type="http://schemas.openxmlformats.org/officeDocument/2006/relationships/tags" Target="../tags/tag2179.xml"/><Relationship Id="rId23" Type="http://schemas.openxmlformats.org/officeDocument/2006/relationships/tags" Target="../tags/tag2187.xml"/><Relationship Id="rId28" Type="http://schemas.openxmlformats.org/officeDocument/2006/relationships/tags" Target="../tags/tag2192.xml"/><Relationship Id="rId36" Type="http://schemas.openxmlformats.org/officeDocument/2006/relationships/oleObject" Target="../embeddings/oleObject18.bin"/><Relationship Id="rId10" Type="http://schemas.openxmlformats.org/officeDocument/2006/relationships/tags" Target="../tags/tag2174.xml"/><Relationship Id="rId19" Type="http://schemas.openxmlformats.org/officeDocument/2006/relationships/tags" Target="../tags/tag2183.xml"/><Relationship Id="rId31" Type="http://schemas.openxmlformats.org/officeDocument/2006/relationships/tags" Target="../tags/tag2195.xml"/><Relationship Id="rId4" Type="http://schemas.openxmlformats.org/officeDocument/2006/relationships/tags" Target="../tags/tag2168.xml"/><Relationship Id="rId9" Type="http://schemas.openxmlformats.org/officeDocument/2006/relationships/tags" Target="../tags/tag2173.xml"/><Relationship Id="rId14" Type="http://schemas.openxmlformats.org/officeDocument/2006/relationships/tags" Target="../tags/tag2178.xml"/><Relationship Id="rId22" Type="http://schemas.openxmlformats.org/officeDocument/2006/relationships/tags" Target="../tags/tag2186.xml"/><Relationship Id="rId27" Type="http://schemas.openxmlformats.org/officeDocument/2006/relationships/tags" Target="../tags/tag2191.xml"/><Relationship Id="rId30" Type="http://schemas.openxmlformats.org/officeDocument/2006/relationships/tags" Target="../tags/tag2194.xml"/><Relationship Id="rId35" Type="http://schemas.openxmlformats.org/officeDocument/2006/relationships/notesSlide" Target="../notesSlides/notesSlide70.xml"/><Relationship Id="rId8" Type="http://schemas.openxmlformats.org/officeDocument/2006/relationships/tags" Target="../tags/tag2172.xml"/><Relationship Id="rId3" Type="http://schemas.openxmlformats.org/officeDocument/2006/relationships/tags" Target="../tags/tag216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2200.xml"/><Relationship Id="rId2" Type="http://schemas.openxmlformats.org/officeDocument/2006/relationships/tags" Target="../tags/tag2199.xml"/><Relationship Id="rId1" Type="http://schemas.openxmlformats.org/officeDocument/2006/relationships/tags" Target="../tags/tag2198.xml"/><Relationship Id="rId6" Type="http://schemas.openxmlformats.org/officeDocument/2006/relationships/notesSlide" Target="../notesSlides/notesSlide7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0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2204.xml"/><Relationship Id="rId2" Type="http://schemas.openxmlformats.org/officeDocument/2006/relationships/tags" Target="../tags/tag2203.xml"/><Relationship Id="rId1" Type="http://schemas.openxmlformats.org/officeDocument/2006/relationships/tags" Target="../tags/tag2202.x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0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208.xml"/><Relationship Id="rId2" Type="http://schemas.openxmlformats.org/officeDocument/2006/relationships/tags" Target="../tags/tag2207.xml"/><Relationship Id="rId1" Type="http://schemas.openxmlformats.org/officeDocument/2006/relationships/tags" Target="../tags/tag2206.xml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2211.xml"/><Relationship Id="rId2" Type="http://schemas.openxmlformats.org/officeDocument/2006/relationships/tags" Target="../tags/tag2210.xml"/><Relationship Id="rId1" Type="http://schemas.openxmlformats.org/officeDocument/2006/relationships/tags" Target="../tags/tag2209.x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/>
              <a:t>3.3 Connectionless transport: UDP</a:t>
            </a:r>
          </a:p>
          <a:p>
            <a:r>
              <a:rPr lang="en-US" sz="2400" smtClean="0"/>
              <a:t>3.4 Principles of reliable data transfer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3.5 Connection-oriented transport: TCP</a:t>
            </a:r>
          </a:p>
          <a:p>
            <a:pPr lvl="1"/>
            <a:r>
              <a:rPr lang="en-US" sz="2000" dirty="0" smtClean="0"/>
              <a:t>reliable data transfer</a:t>
            </a:r>
          </a:p>
          <a:p>
            <a:pPr lvl="1"/>
            <a:r>
              <a:rPr lang="en-US" sz="2000" dirty="0" smtClean="0"/>
              <a:t>flow control</a:t>
            </a:r>
          </a:p>
          <a:p>
            <a:pPr lvl="1"/>
            <a:r>
              <a:rPr lang="en-US" sz="2000" dirty="0" smtClean="0"/>
              <a:t>connection management</a:t>
            </a:r>
          </a:p>
          <a:p>
            <a:r>
              <a:rPr lang="en-US" sz="2400" dirty="0" smtClean="0"/>
              <a:t>3.6 Principles of congestion control</a:t>
            </a:r>
          </a:p>
          <a:p>
            <a:r>
              <a:rPr lang="en-US" sz="2400" dirty="0" smtClean="0"/>
              <a:t>3.7 TCP congestion control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TCP reliable data transfer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TCP creates transport service on top of IP’s unreliable service</a:t>
            </a:r>
          </a:p>
          <a:p>
            <a:r>
              <a:rPr lang="en-US" sz="2000" dirty="0" smtClean="0"/>
              <a:t>Approach (similar to Go-Back-N/Selective Repeat)</a:t>
            </a:r>
          </a:p>
          <a:p>
            <a:pPr lvl="1"/>
            <a:r>
              <a:rPr lang="en-US" sz="1800" dirty="0" smtClean="0"/>
              <a:t>Send a window of segments</a:t>
            </a:r>
          </a:p>
          <a:p>
            <a:pPr lvl="1"/>
            <a:r>
              <a:rPr lang="en-US" sz="1800" dirty="0" smtClean="0"/>
              <a:t>If a loss is detected, then resend</a:t>
            </a:r>
          </a:p>
          <a:p>
            <a:r>
              <a:rPr lang="en-US" sz="2000" dirty="0" smtClean="0"/>
              <a:t>Issues</a:t>
            </a:r>
          </a:p>
          <a:p>
            <a:pPr lvl="1"/>
            <a:r>
              <a:rPr lang="en-US" sz="1800" dirty="0" smtClean="0"/>
              <a:t>Sequence numbering – to identify which segments have been sent and are being </a:t>
            </a:r>
            <a:r>
              <a:rPr lang="en-US" sz="1800" dirty="0" err="1" smtClean="0"/>
              <a:t>ACKed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Detecting losses</a:t>
            </a:r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Timeout</a:t>
            </a:r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Duplicate ACKs</a:t>
            </a:r>
          </a:p>
          <a:p>
            <a:pPr lvl="1"/>
            <a:r>
              <a:rPr lang="en-US" sz="1800" dirty="0" smtClean="0"/>
              <a:t>Which segments are resent?</a:t>
            </a:r>
          </a:p>
          <a:p>
            <a:r>
              <a:rPr lang="en-US" sz="2000" dirty="0" smtClean="0"/>
              <a:t>Note: we will only consider TCP-Reno. There are several other versions of TCP that are slightly different.</a:t>
            </a:r>
          </a:p>
          <a:p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Timeout</a:t>
            </a:r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3"/>
            </p:custDataLst>
          </p:nvPr>
        </p:nvCxnSpPr>
        <p:spPr bwMode="auto">
          <a:xfrm rot="16200000" flipH="1">
            <a:off x="1902279" y="3763735"/>
            <a:ext cx="360861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 bwMode="auto">
          <a:xfrm rot="16200000" flipH="1">
            <a:off x="4547508" y="3878035"/>
            <a:ext cx="360861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 bwMode="auto">
          <a:xfrm>
            <a:off x="3731079" y="2179865"/>
            <a:ext cx="1812471" cy="3592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>
            <p:custDataLst>
              <p:tags r:id="rId6"/>
            </p:custDataLst>
          </p:nvPr>
        </p:nvCxnSpPr>
        <p:spPr bwMode="auto">
          <a:xfrm rot="5400000">
            <a:off x="5400678" y="2420712"/>
            <a:ext cx="408211" cy="2204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>
            <p:custDataLst>
              <p:tags r:id="rId7"/>
            </p:custDataLst>
          </p:nvPr>
        </p:nvCxnSpPr>
        <p:spPr bwMode="auto">
          <a:xfrm flipV="1">
            <a:off x="3311977" y="3830638"/>
            <a:ext cx="3837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>
            <p:custDataLst>
              <p:tags r:id="rId8"/>
            </p:custDataLst>
          </p:nvPr>
        </p:nvSpPr>
        <p:spPr>
          <a:xfrm>
            <a:off x="3135085" y="2833008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RTO</a:t>
            </a:r>
            <a:endParaRPr lang="en-US" dirty="0"/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2898322" y="416378"/>
            <a:ext cx="358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an ACK is not received before RTO (retransmission timeout), a timeout is declared</a:t>
            </a:r>
            <a:endParaRPr lang="en-US" dirty="0"/>
          </a:p>
        </p:txBody>
      </p:sp>
      <p:sp>
        <p:nvSpPr>
          <p:cNvPr id="19" name="Text Box 5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18388" y="1931524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/>
              <a:t>Seq</a:t>
            </a:r>
            <a:r>
              <a:rPr lang="en-US" sz="1000" dirty="0"/>
              <a:t> no: 101</a:t>
            </a:r>
          </a:p>
          <a:p>
            <a:r>
              <a:rPr lang="en-US" sz="1000" dirty="0"/>
              <a:t>ACK no: 12</a:t>
            </a:r>
          </a:p>
          <a:p>
            <a:r>
              <a:rPr lang="en-US" sz="1000" dirty="0"/>
              <a:t>Data: HEL</a:t>
            </a:r>
          </a:p>
          <a:p>
            <a:r>
              <a:rPr lang="en-US" sz="1000" dirty="0"/>
              <a:t>Length: 3</a:t>
            </a:r>
          </a:p>
        </p:txBody>
      </p:sp>
      <p:cxnSp>
        <p:nvCxnSpPr>
          <p:cNvPr id="22" name="Straight Arrow Connector 21"/>
          <p:cNvCxnSpPr/>
          <p:nvPr>
            <p:custDataLst>
              <p:tags r:id="rId11"/>
            </p:custDataLst>
          </p:nvPr>
        </p:nvCxnSpPr>
        <p:spPr bwMode="auto">
          <a:xfrm>
            <a:off x="3731079" y="3829050"/>
            <a:ext cx="2628900" cy="514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 Box 5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18388" y="3580709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/>
              <a:t>Seq</a:t>
            </a:r>
            <a:r>
              <a:rPr lang="en-US" sz="1000" dirty="0"/>
              <a:t> no: 101</a:t>
            </a:r>
          </a:p>
          <a:p>
            <a:r>
              <a:rPr lang="en-US" sz="1000" dirty="0"/>
              <a:t>ACK no: 12</a:t>
            </a:r>
          </a:p>
          <a:p>
            <a:r>
              <a:rPr lang="en-US" sz="1000" dirty="0"/>
              <a:t>Data: HEL</a:t>
            </a:r>
          </a:p>
          <a:p>
            <a:r>
              <a:rPr lang="en-US" sz="1000" dirty="0"/>
              <a:t>Length: 3</a:t>
            </a:r>
          </a:p>
        </p:txBody>
      </p:sp>
      <p:cxnSp>
        <p:nvCxnSpPr>
          <p:cNvPr id="26" name="Straight Arrow Connector 25"/>
          <p:cNvCxnSpPr/>
          <p:nvPr>
            <p:custDataLst>
              <p:tags r:id="rId13"/>
            </p:custDataLst>
          </p:nvPr>
        </p:nvCxnSpPr>
        <p:spPr bwMode="auto">
          <a:xfrm rot="10800000" flipV="1">
            <a:off x="3690257" y="4327071"/>
            <a:ext cx="2628900" cy="6123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>
            <p:custDataLst>
              <p:tags r:id="rId14"/>
            </p:custDataLst>
          </p:nvPr>
        </p:nvCxnSpPr>
        <p:spPr bwMode="auto">
          <a:xfrm rot="16200000" flipH="1">
            <a:off x="3106869" y="3504387"/>
            <a:ext cx="6656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>
            <p:custDataLst>
              <p:tags r:id="rId15"/>
            </p:custDataLst>
          </p:nvPr>
        </p:nvCxnSpPr>
        <p:spPr bwMode="auto">
          <a:xfrm rot="5400000" flipH="1" flipV="1">
            <a:off x="3133534" y="2486025"/>
            <a:ext cx="6123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 bwMode="auto">
          <a:xfrm flipV="1">
            <a:off x="3311977" y="2178731"/>
            <a:ext cx="3837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>
            <p:custDataLst>
              <p:tags r:id="rId17"/>
            </p:custDataLst>
          </p:nvPr>
        </p:nvCxnSpPr>
        <p:spPr bwMode="auto">
          <a:xfrm rot="16200000" flipH="1">
            <a:off x="5384351" y="2445204"/>
            <a:ext cx="424541" cy="1877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>
            <p:custDataLst>
              <p:tags r:id="rId18"/>
            </p:custDataLst>
          </p:nvPr>
        </p:nvSpPr>
        <p:spPr>
          <a:xfrm>
            <a:off x="1085857" y="3526972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Timeout event:</a:t>
            </a:r>
          </a:p>
          <a:p>
            <a:r>
              <a:rPr lang="en-US" dirty="0" smtClean="0"/>
              <a:t>Retransmit segment</a:t>
            </a:r>
            <a:endParaRPr lang="en-US" dirty="0"/>
          </a:p>
        </p:txBody>
      </p:sp>
      <p:sp>
        <p:nvSpPr>
          <p:cNvPr id="41" name="Text Box 6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60384" y="4566556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12</a:t>
            </a:r>
          </a:p>
          <a:p>
            <a:r>
              <a:rPr lang="en-US" sz="1000"/>
              <a:t>ACK no:         </a:t>
            </a:r>
          </a:p>
          <a:p>
            <a:r>
              <a:rPr lang="en-US" sz="1000"/>
              <a:t>Data: </a:t>
            </a:r>
          </a:p>
          <a:p>
            <a:r>
              <a:rPr lang="en-US" sz="1000"/>
              <a:t>Length: 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Timeout</a:t>
            </a:r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3"/>
            </p:custDataLst>
          </p:nvPr>
        </p:nvCxnSpPr>
        <p:spPr bwMode="auto">
          <a:xfrm rot="5400000">
            <a:off x="1138929" y="3931113"/>
            <a:ext cx="5118987" cy="16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 bwMode="auto">
          <a:xfrm rot="16200000" flipH="1">
            <a:off x="3869882" y="3976017"/>
            <a:ext cx="4972030" cy="81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 bwMode="auto">
          <a:xfrm>
            <a:off x="3731079" y="1600221"/>
            <a:ext cx="1812471" cy="3592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>
            <p:custDataLst>
              <p:tags r:id="rId6"/>
            </p:custDataLst>
          </p:nvPr>
        </p:nvCxnSpPr>
        <p:spPr bwMode="auto">
          <a:xfrm rot="5400000">
            <a:off x="5400678" y="1841068"/>
            <a:ext cx="408211" cy="2204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>
            <p:custDataLst>
              <p:tags r:id="rId7"/>
            </p:custDataLst>
          </p:nvPr>
        </p:nvCxnSpPr>
        <p:spPr bwMode="auto">
          <a:xfrm flipV="1">
            <a:off x="3311977" y="5218518"/>
            <a:ext cx="3837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>
            <p:custDataLst>
              <p:tags r:id="rId8"/>
            </p:custDataLst>
          </p:nvPr>
        </p:nvSpPr>
        <p:spPr>
          <a:xfrm>
            <a:off x="3126920" y="3371871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RTO</a:t>
            </a:r>
            <a:endParaRPr lang="en-US" dirty="0"/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2898322" y="416378"/>
            <a:ext cx="358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an ACK is not received before RTO (retransmission timeout), a timeout is declared</a:t>
            </a:r>
            <a:endParaRPr lang="en-US" dirty="0"/>
          </a:p>
        </p:txBody>
      </p:sp>
      <p:sp>
        <p:nvSpPr>
          <p:cNvPr id="19" name="Text Box 5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18388" y="1351880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/>
              <a:t>Seq</a:t>
            </a:r>
            <a:r>
              <a:rPr lang="en-US" sz="1000" dirty="0"/>
              <a:t> no: 101</a:t>
            </a:r>
          </a:p>
          <a:p>
            <a:r>
              <a:rPr lang="en-US" sz="1000" dirty="0"/>
              <a:t>ACK no: 12</a:t>
            </a:r>
          </a:p>
          <a:p>
            <a:r>
              <a:rPr lang="en-US" sz="1000" dirty="0"/>
              <a:t>Data: HEL</a:t>
            </a:r>
          </a:p>
          <a:p>
            <a:r>
              <a:rPr lang="en-US" sz="1000" dirty="0"/>
              <a:t>Length: 3</a:t>
            </a:r>
          </a:p>
        </p:txBody>
      </p:sp>
      <p:cxnSp>
        <p:nvCxnSpPr>
          <p:cNvPr id="22" name="Straight Arrow Connector 21"/>
          <p:cNvCxnSpPr/>
          <p:nvPr>
            <p:custDataLst>
              <p:tags r:id="rId11"/>
            </p:custDataLst>
          </p:nvPr>
        </p:nvCxnSpPr>
        <p:spPr bwMode="auto">
          <a:xfrm>
            <a:off x="3731079" y="5216930"/>
            <a:ext cx="2628900" cy="514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 Box 5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18388" y="4968589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/>
              <a:t>Seq</a:t>
            </a:r>
            <a:r>
              <a:rPr lang="en-US" sz="1000" dirty="0"/>
              <a:t> no: 101</a:t>
            </a:r>
          </a:p>
          <a:p>
            <a:r>
              <a:rPr lang="en-US" sz="1000" dirty="0"/>
              <a:t>ACK no: 12</a:t>
            </a:r>
          </a:p>
          <a:p>
            <a:r>
              <a:rPr lang="en-US" sz="1000" dirty="0"/>
              <a:t>Data: HEL</a:t>
            </a:r>
          </a:p>
          <a:p>
            <a:r>
              <a:rPr lang="en-US" sz="1000" dirty="0"/>
              <a:t>Length: 3</a:t>
            </a:r>
          </a:p>
        </p:txBody>
      </p:sp>
      <p:cxnSp>
        <p:nvCxnSpPr>
          <p:cNvPr id="26" name="Straight Arrow Connector 25"/>
          <p:cNvCxnSpPr/>
          <p:nvPr>
            <p:custDataLst>
              <p:tags r:id="rId13"/>
            </p:custDataLst>
          </p:nvPr>
        </p:nvCxnSpPr>
        <p:spPr bwMode="auto">
          <a:xfrm rot="10800000" flipV="1">
            <a:off x="3690257" y="5714951"/>
            <a:ext cx="2628900" cy="6123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7" idx="2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2683990" y="4461292"/>
            <a:ext cx="1514737" cy="130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7" idx="0"/>
          </p:cNvCxnSpPr>
          <p:nvPr>
            <p:custDataLst>
              <p:tags r:id="rId15"/>
            </p:custDataLst>
          </p:nvPr>
        </p:nvCxnSpPr>
        <p:spPr bwMode="auto">
          <a:xfrm rot="5400000" flipH="1" flipV="1">
            <a:off x="2560409" y="2483627"/>
            <a:ext cx="1762693" cy="13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 bwMode="auto">
          <a:xfrm flipV="1">
            <a:off x="3311977" y="1599087"/>
            <a:ext cx="3837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>
            <p:custDataLst>
              <p:tags r:id="rId17"/>
            </p:custDataLst>
          </p:nvPr>
        </p:nvCxnSpPr>
        <p:spPr bwMode="auto">
          <a:xfrm rot="16200000" flipH="1">
            <a:off x="5384351" y="1865560"/>
            <a:ext cx="424541" cy="1877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>
            <p:custDataLst>
              <p:tags r:id="rId18"/>
            </p:custDataLst>
          </p:nvPr>
        </p:nvSpPr>
        <p:spPr>
          <a:xfrm>
            <a:off x="816445" y="4890360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Timeout event:</a:t>
            </a:r>
          </a:p>
          <a:p>
            <a:r>
              <a:rPr lang="en-US" dirty="0" smtClean="0"/>
              <a:t>Retransmit segment</a:t>
            </a:r>
            <a:endParaRPr lang="en-US" dirty="0"/>
          </a:p>
        </p:txBody>
      </p:sp>
      <p:sp>
        <p:nvSpPr>
          <p:cNvPr id="27" name="TextBox 26"/>
          <p:cNvSpPr txBox="1"/>
          <p:nvPr>
            <p:custDataLst>
              <p:tags r:id="rId19"/>
            </p:custDataLst>
          </p:nvPr>
        </p:nvSpPr>
        <p:spPr>
          <a:xfrm>
            <a:off x="16354" y="2824842"/>
            <a:ext cx="3127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RTO is too long. </a:t>
            </a:r>
          </a:p>
          <a:p>
            <a:r>
              <a:rPr lang="en-US" dirty="0" smtClean="0"/>
              <a:t>Waste time = waste bandwidth</a:t>
            </a:r>
            <a:endParaRPr lang="en-US" dirty="0"/>
          </a:p>
        </p:txBody>
      </p:sp>
      <p:sp>
        <p:nvSpPr>
          <p:cNvPr id="29" name="Text Box 6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72605" y="579936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12</a:t>
            </a:r>
          </a:p>
          <a:p>
            <a:r>
              <a:rPr lang="en-US" sz="1000"/>
              <a:t>ACK no:         </a:t>
            </a:r>
          </a:p>
          <a:p>
            <a:r>
              <a:rPr lang="en-US" sz="1000"/>
              <a:t>Data: </a:t>
            </a:r>
          </a:p>
          <a:p>
            <a:r>
              <a:rPr lang="en-US" sz="1000"/>
              <a:t>Length: 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Timeout</a:t>
            </a:r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3"/>
            </p:custDataLst>
          </p:nvPr>
        </p:nvCxnSpPr>
        <p:spPr bwMode="auto">
          <a:xfrm rot="5400000">
            <a:off x="1461407" y="4204607"/>
            <a:ext cx="44903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 bwMode="auto">
          <a:xfrm rot="5400000">
            <a:off x="4245429" y="4171950"/>
            <a:ext cx="4204608" cy="8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 bwMode="auto">
          <a:xfrm>
            <a:off x="3731079" y="2179865"/>
            <a:ext cx="2645228" cy="1102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Connector 15"/>
          <p:cNvCxnSpPr/>
          <p:nvPr>
            <p:custDataLst>
              <p:tags r:id="rId6"/>
            </p:custDataLst>
          </p:nvPr>
        </p:nvCxnSpPr>
        <p:spPr bwMode="auto">
          <a:xfrm flipV="1">
            <a:off x="3311977" y="3299959"/>
            <a:ext cx="3837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3135085" y="2530929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RTO</a:t>
            </a:r>
            <a:endParaRPr lang="en-US" dirty="0"/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2898322" y="416378"/>
            <a:ext cx="358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an ACK is not received before RTO (retransmission timeout), a timeout is declared</a:t>
            </a:r>
            <a:endParaRPr lang="en-US" dirty="0"/>
          </a:p>
        </p:txBody>
      </p:sp>
      <p:sp>
        <p:nvSpPr>
          <p:cNvPr id="19" name="Text Box 5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18388" y="1931524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/>
              <a:t>Seq</a:t>
            </a:r>
            <a:r>
              <a:rPr lang="en-US" sz="1000" dirty="0"/>
              <a:t> no: 101</a:t>
            </a:r>
          </a:p>
          <a:p>
            <a:r>
              <a:rPr lang="en-US" sz="1000" dirty="0"/>
              <a:t>ACK no: 12</a:t>
            </a:r>
          </a:p>
          <a:p>
            <a:r>
              <a:rPr lang="en-US" sz="1000" dirty="0"/>
              <a:t>Data: HEL</a:t>
            </a:r>
          </a:p>
          <a:p>
            <a:r>
              <a:rPr lang="en-US" sz="1000" dirty="0"/>
              <a:t>Length: 3</a:t>
            </a:r>
          </a:p>
        </p:txBody>
      </p:sp>
      <p:cxnSp>
        <p:nvCxnSpPr>
          <p:cNvPr id="26" name="Straight Arrow Connector 25"/>
          <p:cNvCxnSpPr/>
          <p:nvPr>
            <p:custDataLst>
              <p:tags r:id="rId10"/>
            </p:custDataLst>
          </p:nvPr>
        </p:nvCxnSpPr>
        <p:spPr bwMode="auto">
          <a:xfrm rot="10800000" flipV="1">
            <a:off x="3698421" y="3282041"/>
            <a:ext cx="2686052" cy="1216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>
            <p:custDataLst>
              <p:tags r:id="rId11"/>
            </p:custDataLst>
          </p:nvPr>
        </p:nvCxnSpPr>
        <p:spPr bwMode="auto">
          <a:xfrm rot="16200000" flipH="1">
            <a:off x="3219903" y="3089274"/>
            <a:ext cx="445218" cy="5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7" idx="0"/>
          </p:cNvCxnSpPr>
          <p:nvPr>
            <p:custDataLst>
              <p:tags r:id="rId12"/>
            </p:custDataLst>
          </p:nvPr>
        </p:nvCxnSpPr>
        <p:spPr bwMode="auto">
          <a:xfrm rot="16200000" flipV="1">
            <a:off x="3266621" y="2354527"/>
            <a:ext cx="350271" cy="25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3"/>
            </p:custDataLst>
          </p:nvPr>
        </p:nvCxnSpPr>
        <p:spPr bwMode="auto">
          <a:xfrm flipV="1">
            <a:off x="3311977" y="2178731"/>
            <a:ext cx="3837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>
          <a:xfrm>
            <a:off x="1012378" y="2963636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Spurious </a:t>
            </a:r>
            <a:r>
              <a:rPr lang="en-US" dirty="0" smtClean="0"/>
              <a:t>timeout event:</a:t>
            </a:r>
          </a:p>
          <a:p>
            <a:r>
              <a:rPr lang="en-US" dirty="0" smtClean="0"/>
              <a:t>Retransmit segment</a:t>
            </a:r>
            <a:endParaRPr lang="en-US" dirty="0"/>
          </a:p>
        </p:txBody>
      </p:sp>
      <p:sp>
        <p:nvSpPr>
          <p:cNvPr id="21" name="Text Box 6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21592" y="4044042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/>
              <a:t>Seq</a:t>
            </a:r>
            <a:r>
              <a:rPr lang="en-US" sz="1000" dirty="0"/>
              <a:t> no: 12</a:t>
            </a:r>
          </a:p>
          <a:p>
            <a:r>
              <a:rPr lang="en-US" sz="1000" dirty="0"/>
              <a:t>ACK no:         </a:t>
            </a:r>
          </a:p>
          <a:p>
            <a:r>
              <a:rPr lang="en-US" sz="1000" dirty="0"/>
              <a:t>Data: </a:t>
            </a:r>
          </a:p>
          <a:p>
            <a:r>
              <a:rPr lang="en-US" sz="1000" dirty="0"/>
              <a:t>Length: 0</a:t>
            </a:r>
          </a:p>
        </p:txBody>
      </p:sp>
      <p:sp>
        <p:nvSpPr>
          <p:cNvPr id="34" name="Text Box 5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63266" y="2829596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/>
              <a:t>Seq</a:t>
            </a:r>
            <a:r>
              <a:rPr lang="en-US" sz="1000" dirty="0"/>
              <a:t> no: 101</a:t>
            </a:r>
          </a:p>
          <a:p>
            <a:r>
              <a:rPr lang="en-US" sz="1000" dirty="0"/>
              <a:t>ACK no: 12</a:t>
            </a:r>
          </a:p>
          <a:p>
            <a:r>
              <a:rPr lang="en-US" sz="1000" dirty="0"/>
              <a:t>Data: HEL</a:t>
            </a:r>
          </a:p>
          <a:p>
            <a:r>
              <a:rPr lang="en-US" sz="1000" dirty="0"/>
              <a:t>Length: 3</a:t>
            </a:r>
          </a:p>
        </p:txBody>
      </p:sp>
      <p:cxnSp>
        <p:nvCxnSpPr>
          <p:cNvPr id="38" name="Straight Arrow Connector 37"/>
          <p:cNvCxnSpPr/>
          <p:nvPr>
            <p:custDataLst>
              <p:tags r:id="rId17"/>
            </p:custDataLst>
          </p:nvPr>
        </p:nvCxnSpPr>
        <p:spPr bwMode="auto">
          <a:xfrm>
            <a:off x="3682093" y="3290207"/>
            <a:ext cx="2645228" cy="1102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>
            <p:custDataLst>
              <p:tags r:id="rId18"/>
            </p:custDataLst>
          </p:nvPr>
        </p:nvCxnSpPr>
        <p:spPr bwMode="auto">
          <a:xfrm rot="10800000" flipV="1">
            <a:off x="3690258" y="4384221"/>
            <a:ext cx="2653393" cy="1445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>
            <p:custDataLst>
              <p:tags r:id="rId19"/>
            </p:custDataLst>
          </p:nvPr>
        </p:nvSpPr>
        <p:spPr>
          <a:xfrm>
            <a:off x="432719" y="3649451"/>
            <a:ext cx="3145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RTO is too small.</a:t>
            </a:r>
          </a:p>
          <a:p>
            <a:r>
              <a:rPr lang="en-US" dirty="0" smtClean="0"/>
              <a:t>Retransmission was not needed</a:t>
            </a:r>
          </a:p>
          <a:p>
            <a:r>
              <a:rPr lang="en-US" dirty="0" smtClean="0"/>
              <a:t>== wasted bandwidth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Timeout</a:t>
            </a:r>
            <a:endParaRPr lang="en-US" dirty="0"/>
          </a:p>
        </p:txBody>
      </p:sp>
      <p:cxnSp>
        <p:nvCxnSpPr>
          <p:cNvPr id="5" name="Straight Arrow Connector 4"/>
          <p:cNvCxnSpPr/>
          <p:nvPr>
            <p:custDataLst>
              <p:tags r:id="rId3"/>
            </p:custDataLst>
          </p:nvPr>
        </p:nvCxnSpPr>
        <p:spPr bwMode="auto">
          <a:xfrm rot="5400000">
            <a:off x="1461407" y="4204607"/>
            <a:ext cx="44903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>
            <p:custDataLst>
              <p:tags r:id="rId4"/>
            </p:custDataLst>
          </p:nvPr>
        </p:nvCxnSpPr>
        <p:spPr bwMode="auto">
          <a:xfrm rot="5400000">
            <a:off x="4245429" y="4171950"/>
            <a:ext cx="4204608" cy="8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 bwMode="auto">
          <a:xfrm>
            <a:off x="3731079" y="2179865"/>
            <a:ext cx="2645228" cy="1102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Connector 15"/>
          <p:cNvCxnSpPr/>
          <p:nvPr>
            <p:custDataLst>
              <p:tags r:id="rId6"/>
            </p:custDataLst>
          </p:nvPr>
        </p:nvCxnSpPr>
        <p:spPr bwMode="auto">
          <a:xfrm flipV="1">
            <a:off x="3311977" y="4647066"/>
            <a:ext cx="3837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3102428" y="3192236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RTO</a:t>
            </a:r>
            <a:endParaRPr lang="en-US" dirty="0"/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2898322" y="416378"/>
            <a:ext cx="358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an ACK is not received before RTO (retransmission timeout), a timeout is declared</a:t>
            </a:r>
            <a:endParaRPr lang="en-US" dirty="0"/>
          </a:p>
        </p:txBody>
      </p:sp>
      <p:sp>
        <p:nvSpPr>
          <p:cNvPr id="19" name="Text Box 5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18388" y="1931524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/>
              <a:t>Seq</a:t>
            </a:r>
            <a:r>
              <a:rPr lang="en-US" sz="1000" dirty="0"/>
              <a:t> no: 101</a:t>
            </a:r>
          </a:p>
          <a:p>
            <a:r>
              <a:rPr lang="en-US" sz="1000" dirty="0"/>
              <a:t>ACK no: 12</a:t>
            </a:r>
          </a:p>
          <a:p>
            <a:r>
              <a:rPr lang="en-US" sz="1000" dirty="0"/>
              <a:t>Data: HEL</a:t>
            </a:r>
          </a:p>
          <a:p>
            <a:r>
              <a:rPr lang="en-US" sz="1000" dirty="0"/>
              <a:t>Length: 3</a:t>
            </a:r>
          </a:p>
        </p:txBody>
      </p:sp>
      <p:cxnSp>
        <p:nvCxnSpPr>
          <p:cNvPr id="26" name="Straight Arrow Connector 25"/>
          <p:cNvCxnSpPr/>
          <p:nvPr>
            <p:custDataLst>
              <p:tags r:id="rId10"/>
            </p:custDataLst>
          </p:nvPr>
        </p:nvCxnSpPr>
        <p:spPr bwMode="auto">
          <a:xfrm rot="10800000" flipV="1">
            <a:off x="3698421" y="3282041"/>
            <a:ext cx="2686052" cy="1216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7" idx="2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2858257" y="4082897"/>
            <a:ext cx="1106523" cy="23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7" idx="0"/>
          </p:cNvCxnSpPr>
          <p:nvPr>
            <p:custDataLst>
              <p:tags r:id="rId12"/>
            </p:custDataLst>
          </p:nvPr>
        </p:nvCxnSpPr>
        <p:spPr bwMode="auto">
          <a:xfrm rot="5400000" flipH="1" flipV="1">
            <a:off x="2921661" y="2701226"/>
            <a:ext cx="979715" cy="2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3"/>
            </p:custDataLst>
          </p:nvPr>
        </p:nvCxnSpPr>
        <p:spPr bwMode="auto">
          <a:xfrm flipV="1">
            <a:off x="3311977" y="2178731"/>
            <a:ext cx="3837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>
          <a:xfrm>
            <a:off x="1012378" y="2963636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Timeout event:</a:t>
            </a:r>
          </a:p>
          <a:p>
            <a:r>
              <a:rPr lang="en-US" dirty="0" smtClean="0"/>
              <a:t>Retransmit segment</a:t>
            </a:r>
            <a:endParaRPr lang="en-US" dirty="0"/>
          </a:p>
        </p:txBody>
      </p:sp>
      <p:sp>
        <p:nvSpPr>
          <p:cNvPr id="21" name="Text Box 6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21592" y="4044042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/>
              <a:t>Seq</a:t>
            </a:r>
            <a:r>
              <a:rPr lang="en-US" sz="1000" dirty="0"/>
              <a:t> no: 12</a:t>
            </a:r>
          </a:p>
          <a:p>
            <a:r>
              <a:rPr lang="en-US" sz="1000" dirty="0"/>
              <a:t>ACK no:         </a:t>
            </a:r>
          </a:p>
          <a:p>
            <a:r>
              <a:rPr lang="en-US" sz="1000" dirty="0"/>
              <a:t>Data: </a:t>
            </a:r>
          </a:p>
          <a:p>
            <a:r>
              <a:rPr lang="en-US" sz="1000" dirty="0"/>
              <a:t>Length: 0</a:t>
            </a:r>
          </a:p>
        </p:txBody>
      </p:sp>
      <p:sp>
        <p:nvSpPr>
          <p:cNvPr id="44" name="TextBox 43"/>
          <p:cNvSpPr txBox="1"/>
          <p:nvPr>
            <p:custDataLst>
              <p:tags r:id="rId16"/>
            </p:custDataLst>
          </p:nvPr>
        </p:nvSpPr>
        <p:spPr>
          <a:xfrm>
            <a:off x="302090" y="5004723"/>
            <a:ext cx="3208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RTO is just right; a timeout would occur just after the ACK should arrive</a:t>
            </a:r>
          </a:p>
          <a:p>
            <a:r>
              <a:rPr lang="en-US" dirty="0" smtClean="0"/>
              <a:t>RTO = RTT+ a little bit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RTT</a:t>
            </a:r>
            <a:endParaRPr lang="en-US" dirty="0"/>
          </a:p>
        </p:txBody>
      </p:sp>
      <p:sp>
        <p:nvSpPr>
          <p:cNvPr id="116" name="Content Placeholder 115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33400" y="3371850"/>
            <a:ext cx="7772400" cy="2876550"/>
          </a:xfrm>
        </p:spPr>
        <p:txBody>
          <a:bodyPr/>
          <a:lstStyle/>
          <a:p>
            <a:r>
              <a:rPr lang="en-US" sz="2400" dirty="0" smtClean="0"/>
              <a:t>The network must have buffers (to enable statistical multiplexing)</a:t>
            </a:r>
          </a:p>
          <a:p>
            <a:r>
              <a:rPr lang="en-US" sz="2400" dirty="0" smtClean="0"/>
              <a:t>The buffer occupancy is time-varying</a:t>
            </a:r>
          </a:p>
          <a:p>
            <a:pPr lvl="1"/>
            <a:r>
              <a:rPr lang="en-US" sz="2000" dirty="0" smtClean="0"/>
              <a:t>As flows start and stop, congestion grows and decreases, causing buffer occupancy to increase and decrease.</a:t>
            </a:r>
          </a:p>
          <a:p>
            <a:r>
              <a:rPr lang="en-US" sz="2400" dirty="0" smtClean="0"/>
              <a:t>RTT is time-varying. There is no single RTT.</a:t>
            </a:r>
          </a:p>
          <a:p>
            <a:r>
              <a:rPr lang="en-US" sz="2400" dirty="0" smtClean="0"/>
              <a:t>Solution: make RTO a function of a smoothed RTT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26" name="Oval 27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63729" y="2581522"/>
            <a:ext cx="857250" cy="1857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63729" y="2565647"/>
            <a:ext cx="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7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420979" y="2565647"/>
            <a:ext cx="1587" cy="1143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63729" y="2565647"/>
            <a:ext cx="201612" cy="1143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0" name="Rectangle 27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60629" y="2559297"/>
            <a:ext cx="260350" cy="1127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1" name="Oval 27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54204" y="2432297"/>
            <a:ext cx="858837" cy="2174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27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762166" y="2479922"/>
            <a:ext cx="423863" cy="127000"/>
            <a:chOff x="2848" y="848"/>
            <a:chExt cx="140" cy="98"/>
          </a:xfrm>
        </p:grpSpPr>
        <p:sp>
          <p:nvSpPr>
            <p:cNvPr id="33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28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 flipV="1">
            <a:off x="1762166" y="2478334"/>
            <a:ext cx="423863" cy="125413"/>
            <a:chOff x="2848" y="848"/>
            <a:chExt cx="140" cy="98"/>
          </a:xfrm>
        </p:grpSpPr>
        <p:sp>
          <p:nvSpPr>
            <p:cNvPr id="37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Oval 2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31923" y="2731201"/>
            <a:ext cx="857250" cy="1857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27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31923" y="2715326"/>
            <a:ext cx="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7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089173" y="2715326"/>
            <a:ext cx="1587" cy="1143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27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31923" y="2715326"/>
            <a:ext cx="201612" cy="1143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44" name="Rectangle 27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28823" y="2708976"/>
            <a:ext cx="260350" cy="1127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45" name="Oval 27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398" y="2581976"/>
            <a:ext cx="858837" cy="2174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279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430360" y="2629601"/>
            <a:ext cx="423863" cy="127000"/>
            <a:chOff x="2848" y="848"/>
            <a:chExt cx="140" cy="98"/>
          </a:xfrm>
        </p:grpSpPr>
        <p:sp>
          <p:nvSpPr>
            <p:cNvPr id="47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28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 flipV="1">
            <a:off x="3430360" y="2628013"/>
            <a:ext cx="423863" cy="125413"/>
            <a:chOff x="2848" y="848"/>
            <a:chExt cx="140" cy="98"/>
          </a:xfrm>
        </p:grpSpPr>
        <p:sp>
          <p:nvSpPr>
            <p:cNvPr id="51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" name="Oval 27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7630" y="2804680"/>
            <a:ext cx="857250" cy="1857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7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807630" y="2788805"/>
            <a:ext cx="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7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64880" y="2788805"/>
            <a:ext cx="1587" cy="1143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7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07630" y="2788805"/>
            <a:ext cx="201612" cy="1143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58" name="Rectangle 27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404530" y="2782455"/>
            <a:ext cx="260350" cy="1127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59" name="Oval 27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98105" y="2655455"/>
            <a:ext cx="858837" cy="2174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279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5006067" y="2703080"/>
            <a:ext cx="423863" cy="127000"/>
            <a:chOff x="2848" y="848"/>
            <a:chExt cx="140" cy="98"/>
          </a:xfrm>
        </p:grpSpPr>
        <p:sp>
          <p:nvSpPr>
            <p:cNvPr id="61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283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flipV="1">
            <a:off x="5006067" y="2701492"/>
            <a:ext cx="423863" cy="125413"/>
            <a:chOff x="2848" y="848"/>
            <a:chExt cx="140" cy="98"/>
          </a:xfrm>
        </p:grpSpPr>
        <p:sp>
          <p:nvSpPr>
            <p:cNvPr id="65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Oval 27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03724" y="2886323"/>
            <a:ext cx="857250" cy="1857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7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203724" y="2870448"/>
            <a:ext cx="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7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060974" y="2870448"/>
            <a:ext cx="1587" cy="1143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7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03724" y="2870448"/>
            <a:ext cx="201612" cy="1143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72" name="Rectangle 27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00624" y="2864098"/>
            <a:ext cx="260350" cy="1127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73" name="Oval 27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194199" y="2737098"/>
            <a:ext cx="858837" cy="2174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" name="Group 279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6402161" y="2784723"/>
            <a:ext cx="423863" cy="127000"/>
            <a:chOff x="2848" y="848"/>
            <a:chExt cx="140" cy="98"/>
          </a:xfrm>
        </p:grpSpPr>
        <p:sp>
          <p:nvSpPr>
            <p:cNvPr id="75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Group 283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 flipV="1">
            <a:off x="6402161" y="2783135"/>
            <a:ext cx="423863" cy="125413"/>
            <a:chOff x="2848" y="848"/>
            <a:chExt cx="140" cy="98"/>
          </a:xfrm>
        </p:grpSpPr>
        <p:sp>
          <p:nvSpPr>
            <p:cNvPr id="79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3" name="Straight Arrow Connector 82"/>
          <p:cNvCxnSpPr>
            <a:stCxn id="30" idx="3"/>
            <a:endCxn id="45" idx="2"/>
          </p:cNvCxnSpPr>
          <p:nvPr>
            <p:custDataLst>
              <p:tags r:id="rId37"/>
            </p:custDataLst>
          </p:nvPr>
        </p:nvCxnSpPr>
        <p:spPr bwMode="auto">
          <a:xfrm>
            <a:off x="2420979" y="2615653"/>
            <a:ext cx="801419" cy="7506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5" name="Straight Connector 84"/>
          <p:cNvCxnSpPr>
            <a:stCxn id="44" idx="3"/>
            <a:endCxn id="55" idx="0"/>
          </p:cNvCxnSpPr>
          <p:nvPr>
            <p:custDataLst>
              <p:tags r:id="rId38"/>
            </p:custDataLst>
          </p:nvPr>
        </p:nvCxnSpPr>
        <p:spPr bwMode="auto">
          <a:xfrm>
            <a:off x="4089173" y="2765332"/>
            <a:ext cx="718457" cy="23473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58" idx="3"/>
            <a:endCxn id="73" idx="2"/>
          </p:cNvCxnSpPr>
          <p:nvPr>
            <p:custDataLst>
              <p:tags r:id="rId39"/>
            </p:custDataLst>
          </p:nvPr>
        </p:nvCxnSpPr>
        <p:spPr bwMode="auto">
          <a:xfrm>
            <a:off x="5664880" y="2838811"/>
            <a:ext cx="529319" cy="703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8" name="Object 6"/>
          <p:cNvGraphicFramePr>
            <a:graphicFrameLocks noChangeAspect="1"/>
          </p:cNvGraphicFramePr>
          <p:nvPr>
            <p:custDataLst>
              <p:tags r:id="rId40"/>
            </p:custDataLst>
          </p:nvPr>
        </p:nvGraphicFramePr>
        <p:xfrm>
          <a:off x="443593" y="2151082"/>
          <a:ext cx="6064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34" name="Clip" r:id="rId55" imgW="1305000" imgH="1085760" progId="">
                  <p:embed/>
                </p:oleObj>
              </mc:Choice>
              <mc:Fallback>
                <p:oleObj name="Clip" r:id="rId55" imgW="1305000" imgH="10857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93" y="2151082"/>
                        <a:ext cx="6064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6"/>
          <p:cNvGraphicFramePr>
            <a:graphicFrameLocks noChangeAspect="1"/>
          </p:cNvGraphicFramePr>
          <p:nvPr>
            <p:custDataLst>
              <p:tags r:id="rId41"/>
            </p:custDataLst>
          </p:nvPr>
        </p:nvGraphicFramePr>
        <p:xfrm>
          <a:off x="7668986" y="2665431"/>
          <a:ext cx="6064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35" name="Clip" r:id="rId57" imgW="1305000" imgH="1085760" progId="">
                  <p:embed/>
                </p:oleObj>
              </mc:Choice>
              <mc:Fallback>
                <p:oleObj name="Clip" r:id="rId57" imgW="1305000" imgH="108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986" y="2665431"/>
                        <a:ext cx="6064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1" name="Straight Connector 90"/>
          <p:cNvCxnSpPr>
            <a:endCxn id="31" idx="2"/>
          </p:cNvCxnSpPr>
          <p:nvPr>
            <p:custDataLst>
              <p:tags r:id="rId42"/>
            </p:custDataLst>
          </p:nvPr>
        </p:nvCxnSpPr>
        <p:spPr bwMode="auto">
          <a:xfrm>
            <a:off x="1036864" y="2465635"/>
            <a:ext cx="517340" cy="75406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72" idx="3"/>
          </p:cNvCxnSpPr>
          <p:nvPr>
            <p:custDataLst>
              <p:tags r:id="rId43"/>
            </p:custDataLst>
          </p:nvPr>
        </p:nvCxnSpPr>
        <p:spPr bwMode="auto">
          <a:xfrm flipV="1">
            <a:off x="7060974" y="2914670"/>
            <a:ext cx="637947" cy="578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2" name="Table 101"/>
          <p:cNvGraphicFramePr>
            <a:graphicFrameLocks noGrp="1"/>
          </p:cNvGraphicFramePr>
          <p:nvPr>
            <p:custDataLst>
              <p:tags r:id="rId44"/>
            </p:custDataLst>
          </p:nvPr>
        </p:nvGraphicFramePr>
        <p:xfrm>
          <a:off x="2234268" y="1543952"/>
          <a:ext cx="214993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93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custDataLst>
              <p:tags r:id="rId45"/>
            </p:custDataLst>
          </p:nvPr>
        </p:nvGraphicFramePr>
        <p:xfrm>
          <a:off x="4003182" y="1753502"/>
          <a:ext cx="214993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93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custDataLst>
              <p:tags r:id="rId46"/>
            </p:custDataLst>
          </p:nvPr>
        </p:nvGraphicFramePr>
        <p:xfrm>
          <a:off x="5546232" y="1810652"/>
          <a:ext cx="214993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93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>
            <p:custDataLst>
              <p:tags r:id="rId47"/>
            </p:custDataLst>
          </p:nvPr>
        </p:nvGraphicFramePr>
        <p:xfrm>
          <a:off x="6991311" y="1900459"/>
          <a:ext cx="214993" cy="9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93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7" name="TextBox 106"/>
          <p:cNvSpPr txBox="1"/>
          <p:nvPr>
            <p:custDataLst>
              <p:tags r:id="rId48"/>
            </p:custDataLst>
          </p:nvPr>
        </p:nvSpPr>
        <p:spPr>
          <a:xfrm>
            <a:off x="3804557" y="63683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buffers</a:t>
            </a:r>
            <a:endParaRPr lang="en-US" dirty="0"/>
          </a:p>
        </p:txBody>
      </p:sp>
      <p:cxnSp>
        <p:nvCxnSpPr>
          <p:cNvPr id="109" name="Straight Arrow Connector 108"/>
          <p:cNvCxnSpPr/>
          <p:nvPr>
            <p:custDataLst>
              <p:tags r:id="rId49"/>
            </p:custDataLst>
          </p:nvPr>
        </p:nvCxnSpPr>
        <p:spPr bwMode="auto">
          <a:xfrm rot="10800000" flipV="1">
            <a:off x="2457451" y="914420"/>
            <a:ext cx="1502229" cy="74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/>
          <p:nvPr>
            <p:custDataLst>
              <p:tags r:id="rId50"/>
            </p:custDataLst>
          </p:nvPr>
        </p:nvCxnSpPr>
        <p:spPr bwMode="auto">
          <a:xfrm rot="5400000">
            <a:off x="3820886" y="1257321"/>
            <a:ext cx="620486" cy="326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/>
          <p:nvPr>
            <p:custDataLst>
              <p:tags r:id="rId51"/>
            </p:custDataLst>
          </p:nvPr>
        </p:nvCxnSpPr>
        <p:spPr bwMode="auto">
          <a:xfrm>
            <a:off x="4425043" y="1069542"/>
            <a:ext cx="1004207" cy="7511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/>
          <p:nvPr>
            <p:custDataLst>
              <p:tags r:id="rId52"/>
            </p:custDataLst>
          </p:nvPr>
        </p:nvCxnSpPr>
        <p:spPr bwMode="auto">
          <a:xfrm>
            <a:off x="4678136" y="947077"/>
            <a:ext cx="2171700" cy="1151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dirty="0" smtClean="0"/>
              <a:t>Smooth RTT</a:t>
            </a:r>
            <a:endParaRPr lang="en-US" dirty="0" smtClean="0"/>
          </a:p>
        </p:txBody>
      </p:sp>
      <p:sp>
        <p:nvSpPr>
          <p:cNvPr id="7577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235529"/>
            <a:ext cx="751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Courier New" pitchFamily="49" charset="0"/>
              </a:rPr>
              <a:t>EstimatedRTT</a:t>
            </a:r>
            <a:r>
              <a:rPr lang="en-US" sz="2000" b="1" dirty="0">
                <a:latin typeface="Courier New" pitchFamily="49" charset="0"/>
              </a:rPr>
              <a:t> = (1-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 dirty="0">
                <a:latin typeface="Courier New" pitchFamily="49" charset="0"/>
              </a:rPr>
              <a:t>)*</a:t>
            </a:r>
            <a:r>
              <a:rPr lang="en-US" sz="2000" b="1" dirty="0" err="1">
                <a:latin typeface="Courier New" pitchFamily="49" charset="0"/>
              </a:rPr>
              <a:t>EstimatedRTT</a:t>
            </a:r>
            <a:r>
              <a:rPr lang="en-US" sz="2000" b="1" dirty="0">
                <a:latin typeface="Courier New" pitchFamily="49" charset="0"/>
              </a:rPr>
              <a:t> +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b="1" dirty="0" err="1">
                <a:latin typeface="Courier New" pitchFamily="49" charset="0"/>
              </a:rPr>
              <a:t>SampleRTT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21228" y="1725385"/>
            <a:ext cx="7067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Exponential weighted moving average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influence of past sample decreases exponentially fast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typical value: </a:t>
            </a:r>
            <a:r>
              <a:rPr lang="en-US" sz="2000" b="1" dirty="0">
                <a:latin typeface="Courier New" pitchFamily="49" charset="0"/>
                <a:sym typeface="Symbol" pitchFamily="18" charset="2"/>
              </a:rPr>
              <a:t> =</a:t>
            </a:r>
            <a:r>
              <a:rPr lang="en-US" sz="2000" dirty="0"/>
              <a:t> 0.125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375" y="2824843"/>
            <a:ext cx="7739062" cy="403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533400" y="1295400"/>
            <a:ext cx="7639050" cy="14954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Setting the timeout (RTO)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Courier New" pitchFamily="49" charset="0"/>
              </a:rPr>
              <a:t>RTO = </a:t>
            </a:r>
            <a:r>
              <a:rPr lang="en-US" sz="2000" b="1" dirty="0" err="1" smtClean="0">
                <a:latin typeface="Courier New" pitchFamily="49" charset="0"/>
              </a:rPr>
              <a:t>EstimtedRTT</a:t>
            </a:r>
            <a:r>
              <a:rPr lang="en-US" sz="2000" dirty="0" smtClean="0"/>
              <a:t> plus “safety margin”</a:t>
            </a:r>
          </a:p>
          <a:p>
            <a:pPr lvl="1"/>
            <a:r>
              <a:rPr lang="en-US" sz="1800" dirty="0" smtClean="0"/>
              <a:t>large variation in </a:t>
            </a:r>
            <a:r>
              <a:rPr lang="en-US" sz="1800" b="1" dirty="0" err="1" smtClean="0">
                <a:latin typeface="Courier New" pitchFamily="49" charset="0"/>
              </a:rPr>
              <a:t>EstimatedRTT</a:t>
            </a:r>
            <a:r>
              <a:rPr lang="en-US" sz="1800" b="1" dirty="0" smtClean="0">
                <a:latin typeface="Courier New" pitchFamily="49" charset="0"/>
              </a:rPr>
              <a:t> -&gt;</a:t>
            </a:r>
            <a:r>
              <a:rPr lang="en-US" sz="1800" dirty="0" smtClean="0"/>
              <a:t> larger safety margin</a:t>
            </a:r>
          </a:p>
          <a:p>
            <a:r>
              <a:rPr lang="en-US" sz="2000" dirty="0" smtClean="0"/>
              <a:t>first estimate of how much </a:t>
            </a:r>
            <a:r>
              <a:rPr lang="en-US" sz="2000" dirty="0" err="1" smtClean="0"/>
              <a:t>SampleRTT</a:t>
            </a:r>
            <a:r>
              <a:rPr lang="en-US" sz="2000" dirty="0" smtClean="0"/>
              <a:t> deviates from </a:t>
            </a:r>
            <a:r>
              <a:rPr lang="en-US" sz="2000" dirty="0" err="1" smtClean="0"/>
              <a:t>EstimatedRTT</a:t>
            </a:r>
            <a:r>
              <a:rPr lang="en-US" sz="2000" dirty="0" smtClean="0"/>
              <a:t>: 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5486400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RTO = EstimatedRTT + 4*DevRTT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5395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3429000"/>
            <a:ext cx="6975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Courier New" pitchFamily="49" charset="0"/>
              </a:rPr>
              <a:t>DevRTT = (1-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>
                <a:latin typeface="Courier New" pitchFamily="49" charset="0"/>
              </a:rPr>
              <a:t>)*DevRTT +</a:t>
            </a:r>
          </a:p>
          <a:p>
            <a:pPr algn="l"/>
            <a:r>
              <a:rPr lang="en-US" sz="2000" b="1">
                <a:latin typeface="Courier New" pitchFamily="49" charset="0"/>
              </a:rPr>
              <a:t>            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>
                <a:latin typeface="Courier New" pitchFamily="49" charset="0"/>
              </a:rPr>
              <a:t>*|SampleRTT-EstimatedRTT|</a:t>
            </a:r>
          </a:p>
          <a:p>
            <a:pPr algn="l"/>
            <a:endParaRPr lang="en-US" sz="2000" b="1">
              <a:latin typeface="Courier New" pitchFamily="49" charset="0"/>
            </a:endParaRPr>
          </a:p>
          <a:p>
            <a:pPr algn="l"/>
            <a:r>
              <a:rPr lang="en-US" sz="2000" b="1">
                <a:latin typeface="Courier New" pitchFamily="49" charset="0"/>
              </a:rPr>
              <a:t>(typically,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 = 0.25)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4953000"/>
            <a:ext cx="334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 </a:t>
            </a:r>
            <a:r>
              <a:rPr lang="en-US" sz="2000">
                <a:solidFill>
                  <a:srgbClr val="FF0000"/>
                </a:solidFill>
              </a:rPr>
              <a:t>Then set timeout interval:</a:t>
            </a:r>
            <a:endParaRPr lang="en-US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8" grpId="0"/>
      <p:bldP spid="2539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600" smtClean="0"/>
              <a:t>TCP Round Trip Time and Timeout</a:t>
            </a:r>
          </a:p>
        </p:txBody>
      </p:sp>
      <p:sp>
        <p:nvSpPr>
          <p:cNvPr id="49459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1363" y="1836738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RTO = EstimatedRTT + 4*DevRTT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7885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00738" y="1828800"/>
            <a:ext cx="2293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Might not always work</a:t>
            </a:r>
          </a:p>
        </p:txBody>
      </p:sp>
      <p:sp>
        <p:nvSpPr>
          <p:cNvPr id="49459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4425" y="2727325"/>
            <a:ext cx="658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RTO = max(MinRTO, EstimatedRTT + 4*DevRTT)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9459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03438" y="3273425"/>
            <a:ext cx="3333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MinRTO = 250 ms for Linux</a:t>
            </a:r>
          </a:p>
          <a:p>
            <a:r>
              <a:rPr lang="en-US"/>
              <a:t>                     500 ms for windows</a:t>
            </a:r>
          </a:p>
          <a:p>
            <a:r>
              <a:rPr lang="en-US"/>
              <a:t>            1 sec for BSD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2288" y="4460875"/>
            <a:ext cx="320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So in most cases RTO = minRTO</a:t>
            </a:r>
          </a:p>
        </p:txBody>
      </p:sp>
      <p:sp>
        <p:nvSpPr>
          <p:cNvPr id="49460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4188" y="5149850"/>
            <a:ext cx="7986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Actually, when RTO&gt;</a:t>
            </a:r>
            <a:r>
              <a:rPr lang="en-US" dirty="0" err="1"/>
              <a:t>MinRTO</a:t>
            </a:r>
            <a:r>
              <a:rPr lang="en-US" dirty="0"/>
              <a:t>, the performance is quite bad; there are many spurious timeouts.</a:t>
            </a:r>
          </a:p>
          <a:p>
            <a:pPr algn="l"/>
            <a:r>
              <a:rPr lang="en-US" dirty="0"/>
              <a:t>Note that RTO was computed in an ad hoc way. It is really a signal processing and queuing theory question…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6" grpId="0"/>
      <p:bldP spid="494598" grpId="0"/>
      <p:bldP spid="494598" grpId="1"/>
      <p:bldP spid="494599" grpId="0"/>
      <p:bldP spid="4946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RTO details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27025" y="1370013"/>
            <a:ext cx="4083050" cy="4648200"/>
          </a:xfrm>
        </p:spPr>
        <p:txBody>
          <a:bodyPr/>
          <a:lstStyle/>
          <a:p>
            <a:r>
              <a:rPr lang="en-US" sz="2000" dirty="0" smtClean="0"/>
              <a:t>When a </a:t>
            </a:r>
            <a:r>
              <a:rPr lang="en-US" sz="2000" dirty="0" err="1" smtClean="0"/>
              <a:t>pkt</a:t>
            </a:r>
            <a:r>
              <a:rPr lang="en-US" sz="2000" dirty="0" smtClean="0"/>
              <a:t> is sent, the timer is started, unless it is already running.</a:t>
            </a:r>
          </a:p>
          <a:p>
            <a:r>
              <a:rPr lang="en-US" sz="2000" dirty="0" smtClean="0"/>
              <a:t>When a new ACK is received, the timer is restarted</a:t>
            </a:r>
          </a:p>
          <a:p>
            <a:r>
              <a:rPr lang="en-US" sz="2000" dirty="0" smtClean="0"/>
              <a:t>Thus, the timer is for the oldest </a:t>
            </a:r>
            <a:r>
              <a:rPr lang="en-US" sz="2000" dirty="0" err="1" smtClean="0"/>
              <a:t>unACKed</a:t>
            </a:r>
            <a:r>
              <a:rPr lang="en-US" sz="2000" dirty="0" smtClean="0"/>
              <a:t> </a:t>
            </a:r>
            <a:r>
              <a:rPr lang="en-US" sz="2000" dirty="0" err="1" smtClean="0"/>
              <a:t>pkt</a:t>
            </a:r>
            <a:endParaRPr lang="en-US" sz="2000" dirty="0" smtClean="0"/>
          </a:p>
          <a:p>
            <a:pPr lvl="1"/>
            <a:r>
              <a:rPr lang="en-US" sz="1800" dirty="0" smtClean="0"/>
              <a:t>Q: if RTO=RTT+</a:t>
            </a:r>
            <a:r>
              <a:rPr lang="en-US" sz="1800" dirty="0" smtClean="0">
                <a:sym typeface="Symbol" pitchFamily="18" charset="2"/>
              </a:rPr>
              <a:t>, are there many spurious timeouts?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A: Not necessarily</a:t>
            </a:r>
          </a:p>
          <a:p>
            <a:endParaRPr lang="en-US" sz="2000" dirty="0" smtClean="0"/>
          </a:p>
        </p:txBody>
      </p:sp>
      <p:sp>
        <p:nvSpPr>
          <p:cNvPr id="79876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156450" y="400050"/>
            <a:ext cx="7938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77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304213" y="360363"/>
            <a:ext cx="7937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78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140575" y="641350"/>
            <a:ext cx="1163638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79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148513" y="881063"/>
            <a:ext cx="11398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0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132638" y="793750"/>
            <a:ext cx="1163637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1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40575" y="930275"/>
            <a:ext cx="1163638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2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148513" y="1139825"/>
            <a:ext cx="1163637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703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7148513" y="1057275"/>
            <a:ext cx="11398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621463" y="1122363"/>
            <a:ext cx="511175" cy="488950"/>
            <a:chOff x="4226" y="1339"/>
            <a:chExt cx="322" cy="308"/>
          </a:xfrm>
        </p:grpSpPr>
        <p:sp>
          <p:nvSpPr>
            <p:cNvPr id="79910" name="Line 18"/>
            <p:cNvSpPr>
              <a:spLocks noChangeShapeType="1"/>
            </p:cNvSpPr>
            <p:nvPr/>
          </p:nvSpPr>
          <p:spPr bwMode="auto">
            <a:xfrm flipH="1" flipV="1">
              <a:off x="4260" y="133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11" name="Line 19"/>
            <p:cNvSpPr>
              <a:spLocks noChangeShapeType="1"/>
            </p:cNvSpPr>
            <p:nvPr/>
          </p:nvSpPr>
          <p:spPr bwMode="auto">
            <a:xfrm flipH="1" flipV="1">
              <a:off x="4240" y="164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12" name="Text Box 20"/>
            <p:cNvSpPr txBox="1">
              <a:spLocks noChangeArrowheads="1"/>
            </p:cNvSpPr>
            <p:nvPr/>
          </p:nvSpPr>
          <p:spPr bwMode="auto">
            <a:xfrm>
              <a:off x="4226" y="1424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RTO</a:t>
              </a:r>
            </a:p>
          </p:txBody>
        </p:sp>
        <p:sp>
          <p:nvSpPr>
            <p:cNvPr id="79913" name="Line 21"/>
            <p:cNvSpPr>
              <a:spLocks noChangeShapeType="1"/>
            </p:cNvSpPr>
            <p:nvPr/>
          </p:nvSpPr>
          <p:spPr bwMode="auto">
            <a:xfrm flipV="1">
              <a:off x="4361" y="1344"/>
              <a:ext cx="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14" name="Line 22"/>
            <p:cNvSpPr>
              <a:spLocks noChangeShapeType="1"/>
            </p:cNvSpPr>
            <p:nvPr/>
          </p:nvSpPr>
          <p:spPr bwMode="auto">
            <a:xfrm>
              <a:off x="4351" y="1571"/>
              <a:ext cx="0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7047" name="Text Box 2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80025" y="5842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ACK arrives, and so RTO timer is restarted</a:t>
            </a:r>
          </a:p>
        </p:txBody>
      </p:sp>
      <p:grpSp>
        <p:nvGrpSpPr>
          <p:cNvPr id="3" name="Group 2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670675" y="1274763"/>
            <a:ext cx="511175" cy="488950"/>
            <a:chOff x="4232" y="1430"/>
            <a:chExt cx="322" cy="308"/>
          </a:xfrm>
        </p:grpSpPr>
        <p:sp>
          <p:nvSpPr>
            <p:cNvPr id="79905" name="Line 24"/>
            <p:cNvSpPr>
              <a:spLocks noChangeShapeType="1"/>
            </p:cNvSpPr>
            <p:nvPr/>
          </p:nvSpPr>
          <p:spPr bwMode="auto">
            <a:xfrm flipH="1" flipV="1">
              <a:off x="4266" y="143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6" name="Line 25"/>
            <p:cNvSpPr>
              <a:spLocks noChangeShapeType="1"/>
            </p:cNvSpPr>
            <p:nvPr/>
          </p:nvSpPr>
          <p:spPr bwMode="auto">
            <a:xfrm flipH="1" flipV="1">
              <a:off x="4246" y="173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7" name="Text Box 26"/>
            <p:cNvSpPr txBox="1">
              <a:spLocks noChangeArrowheads="1"/>
            </p:cNvSpPr>
            <p:nvPr/>
          </p:nvSpPr>
          <p:spPr bwMode="auto">
            <a:xfrm>
              <a:off x="4232" y="1515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RTO</a:t>
              </a:r>
            </a:p>
          </p:txBody>
        </p:sp>
        <p:sp>
          <p:nvSpPr>
            <p:cNvPr id="79908" name="Line 27"/>
            <p:cNvSpPr>
              <a:spLocks noChangeShapeType="1"/>
            </p:cNvSpPr>
            <p:nvPr/>
          </p:nvSpPr>
          <p:spPr bwMode="auto">
            <a:xfrm flipV="1">
              <a:off x="4367" y="1435"/>
              <a:ext cx="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9" name="Line 28"/>
            <p:cNvSpPr>
              <a:spLocks noChangeShapeType="1"/>
            </p:cNvSpPr>
            <p:nvPr/>
          </p:nvSpPr>
          <p:spPr bwMode="auto">
            <a:xfrm>
              <a:off x="4357" y="1662"/>
              <a:ext cx="0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7055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180263" y="1292225"/>
            <a:ext cx="1163637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7056" name="Line 3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7180263" y="1217613"/>
            <a:ext cx="11398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6662738" y="1466850"/>
            <a:ext cx="511175" cy="488950"/>
            <a:chOff x="4232" y="1430"/>
            <a:chExt cx="322" cy="308"/>
          </a:xfrm>
        </p:grpSpPr>
        <p:sp>
          <p:nvSpPr>
            <p:cNvPr id="79900" name="Line 34"/>
            <p:cNvSpPr>
              <a:spLocks noChangeShapeType="1"/>
            </p:cNvSpPr>
            <p:nvPr/>
          </p:nvSpPr>
          <p:spPr bwMode="auto">
            <a:xfrm flipH="1" flipV="1">
              <a:off x="4266" y="143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1" name="Line 35"/>
            <p:cNvSpPr>
              <a:spLocks noChangeShapeType="1"/>
            </p:cNvSpPr>
            <p:nvPr/>
          </p:nvSpPr>
          <p:spPr bwMode="auto">
            <a:xfrm flipH="1" flipV="1">
              <a:off x="4246" y="173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2" name="Text Box 36"/>
            <p:cNvSpPr txBox="1">
              <a:spLocks noChangeArrowheads="1"/>
            </p:cNvSpPr>
            <p:nvPr/>
          </p:nvSpPr>
          <p:spPr bwMode="auto">
            <a:xfrm>
              <a:off x="4232" y="1515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RTO</a:t>
              </a:r>
            </a:p>
          </p:txBody>
        </p:sp>
        <p:sp>
          <p:nvSpPr>
            <p:cNvPr id="79903" name="Line 37"/>
            <p:cNvSpPr>
              <a:spLocks noChangeShapeType="1"/>
            </p:cNvSpPr>
            <p:nvPr/>
          </p:nvSpPr>
          <p:spPr bwMode="auto">
            <a:xfrm flipV="1">
              <a:off x="4367" y="1435"/>
              <a:ext cx="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4" name="Line 38"/>
            <p:cNvSpPr>
              <a:spLocks noChangeShapeType="1"/>
            </p:cNvSpPr>
            <p:nvPr/>
          </p:nvSpPr>
          <p:spPr bwMode="auto">
            <a:xfrm>
              <a:off x="4357" y="1662"/>
              <a:ext cx="0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7063" name="Line 3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188200" y="1476375"/>
            <a:ext cx="1163638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7064" name="Line 4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7188200" y="1427163"/>
            <a:ext cx="11398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6662738" y="1692275"/>
            <a:ext cx="511175" cy="488950"/>
            <a:chOff x="4232" y="1430"/>
            <a:chExt cx="322" cy="308"/>
          </a:xfrm>
        </p:grpSpPr>
        <p:sp>
          <p:nvSpPr>
            <p:cNvPr id="79895" name="Line 42"/>
            <p:cNvSpPr>
              <a:spLocks noChangeShapeType="1"/>
            </p:cNvSpPr>
            <p:nvPr/>
          </p:nvSpPr>
          <p:spPr bwMode="auto">
            <a:xfrm flipH="1" flipV="1">
              <a:off x="4266" y="143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6" name="Line 43"/>
            <p:cNvSpPr>
              <a:spLocks noChangeShapeType="1"/>
            </p:cNvSpPr>
            <p:nvPr/>
          </p:nvSpPr>
          <p:spPr bwMode="auto">
            <a:xfrm flipH="1" flipV="1">
              <a:off x="4246" y="173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7" name="Text Box 44"/>
            <p:cNvSpPr txBox="1">
              <a:spLocks noChangeArrowheads="1"/>
            </p:cNvSpPr>
            <p:nvPr/>
          </p:nvSpPr>
          <p:spPr bwMode="auto">
            <a:xfrm>
              <a:off x="4232" y="1515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RTO</a:t>
              </a:r>
            </a:p>
          </p:txBody>
        </p:sp>
        <p:sp>
          <p:nvSpPr>
            <p:cNvPr id="79898" name="Line 45"/>
            <p:cNvSpPr>
              <a:spLocks noChangeShapeType="1"/>
            </p:cNvSpPr>
            <p:nvPr/>
          </p:nvSpPr>
          <p:spPr bwMode="auto">
            <a:xfrm flipV="1">
              <a:off x="4367" y="1435"/>
              <a:ext cx="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9" name="Line 46"/>
            <p:cNvSpPr>
              <a:spLocks noChangeShapeType="1"/>
            </p:cNvSpPr>
            <p:nvPr/>
          </p:nvSpPr>
          <p:spPr bwMode="auto">
            <a:xfrm>
              <a:off x="4357" y="1662"/>
              <a:ext cx="0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7071" name="Text Box 4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57750" y="3095625"/>
            <a:ext cx="40941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algn="l">
              <a:buFontTx/>
              <a:buChar char="•"/>
            </a:pPr>
            <a:r>
              <a:rPr lang="en-US"/>
              <a:t>This shifting of the RTO means that even if RTO&lt;RTT, there might not be a timeout.</a:t>
            </a:r>
          </a:p>
          <a:p>
            <a:pPr marL="233363" indent="-233363" algn="l">
              <a:buFontTx/>
              <a:buChar char="•"/>
            </a:pPr>
            <a:r>
              <a:rPr lang="en-US"/>
              <a:t>However, for the first packet sent, the timer is started. If RTO&lt;RTT of this first packet, then there will be a spurious timeout.</a:t>
            </a:r>
          </a:p>
        </p:txBody>
      </p:sp>
      <p:sp>
        <p:nvSpPr>
          <p:cNvPr id="257072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3375" y="5446713"/>
            <a:ext cx="83772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algn="l">
              <a:buFontTx/>
              <a:buChar char="•"/>
            </a:pPr>
            <a:r>
              <a:rPr lang="en-US" sz="1400"/>
              <a:t>While it is implementation dependent, some implementations estimate RTT only once per RTT. </a:t>
            </a:r>
          </a:p>
          <a:p>
            <a:pPr marL="288925" indent="-288925" algn="l">
              <a:buFontTx/>
              <a:buChar char="•"/>
            </a:pPr>
            <a:r>
              <a:rPr lang="en-US" sz="1400"/>
              <a:t>The RTT of every pkt is not measured. </a:t>
            </a:r>
          </a:p>
          <a:p>
            <a:pPr marL="288925" indent="-288925" algn="l">
              <a:buFontTx/>
              <a:buChar char="•"/>
            </a:pPr>
            <a:r>
              <a:rPr lang="en-US" sz="1400"/>
              <a:t>Instead, if no RTT is being measured, then the RTT of the next pkt is measured. But the RTT of retransmitted pkts is not measured</a:t>
            </a:r>
          </a:p>
          <a:p>
            <a:pPr marL="288925" indent="-288925" algn="l">
              <a:buFontTx/>
              <a:buChar char="•"/>
            </a:pPr>
            <a:r>
              <a:rPr lang="en-US" sz="1400"/>
              <a:t>Some versions of TCP measure RTT more often.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8" grpId="0" animBg="1"/>
      <p:bldP spid="257047" grpId="0"/>
      <p:bldP spid="257055" grpId="0" animBg="1"/>
      <p:bldP spid="257056" grpId="0" animBg="1"/>
      <p:bldP spid="257056" grpId="1" animBg="1"/>
      <p:bldP spid="257063" grpId="0" animBg="1"/>
      <p:bldP spid="257064" grpId="0" animBg="1"/>
      <p:bldP spid="25706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533400" y="228600"/>
            <a:ext cx="8143875" cy="1143000"/>
          </a:xfrm>
        </p:spPr>
        <p:txBody>
          <a:bodyPr/>
          <a:lstStyle/>
          <a:p>
            <a:r>
              <a:rPr lang="en-US" smtClean="0"/>
              <a:t>TCP: Overview</a:t>
            </a:r>
            <a:r>
              <a:rPr lang="en-US" u="none" smtClean="0"/>
              <a:t>   </a:t>
            </a:r>
            <a:r>
              <a:rPr lang="en-US" sz="2000" u="none" smtClean="0"/>
              <a:t>RFCs: 793, 1122, 1323, 2018, 2581</a:t>
            </a:r>
            <a:endParaRPr lang="en-US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full duplex data:</a:t>
            </a:r>
            <a:endParaRPr lang="en-US" sz="2400" smtClean="0"/>
          </a:p>
          <a:p>
            <a:pPr lvl="1"/>
            <a:r>
              <a:rPr lang="en-US" sz="2000" smtClean="0"/>
              <a:t>bi-directional data flow in same connection</a:t>
            </a:r>
          </a:p>
          <a:p>
            <a:pPr lvl="1"/>
            <a:r>
              <a:rPr lang="en-US" sz="2000" smtClean="0"/>
              <a:t>MSS: maximum segment size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connection-oriented:</a:t>
            </a:r>
            <a:r>
              <a:rPr lang="en-US" sz="2400" smtClean="0"/>
              <a:t> </a:t>
            </a:r>
          </a:p>
          <a:p>
            <a:pPr lvl="1"/>
            <a:r>
              <a:rPr lang="en-US" sz="2000" smtClean="0"/>
              <a:t>handshaking (exchange of control msgs) init’s sender, receiver state before data exchange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flow controlled:</a:t>
            </a:r>
          </a:p>
          <a:p>
            <a:pPr lvl="1"/>
            <a:r>
              <a:rPr lang="en-US" sz="2000" smtClean="0"/>
              <a:t>sender will not overwhelm receiver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point-to-point:</a:t>
            </a:r>
            <a:endParaRPr lang="en-US" sz="2400" smtClean="0"/>
          </a:p>
          <a:p>
            <a:pPr lvl="1"/>
            <a:r>
              <a:rPr lang="en-US" sz="2000" smtClean="0"/>
              <a:t>one sender, one receiver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reliable, in-order </a:t>
            </a:r>
            <a:r>
              <a:rPr lang="en-US" sz="2400" i="1" smtClean="0">
                <a:solidFill>
                  <a:srgbClr val="FF0000"/>
                </a:solidFill>
              </a:rPr>
              <a:t>byte steam:</a:t>
            </a:r>
            <a:endParaRPr lang="en-US" sz="2400" i="1" smtClean="0"/>
          </a:p>
          <a:p>
            <a:r>
              <a:rPr lang="en-US" sz="2400" smtClean="0">
                <a:solidFill>
                  <a:srgbClr val="FF0000"/>
                </a:solidFill>
              </a:rPr>
              <a:t>Pipelined and time-varying window size:</a:t>
            </a:r>
            <a:endParaRPr lang="en-US" sz="2400" smtClean="0"/>
          </a:p>
          <a:p>
            <a:pPr lvl="1"/>
            <a:r>
              <a:rPr lang="en-US" sz="2000" smtClean="0"/>
              <a:t>TCP congestion and flow control set window size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send &amp; receive buffers</a:t>
            </a:r>
            <a:endParaRPr lang="en-US" sz="2400" i="1" smtClean="0"/>
          </a:p>
          <a:p>
            <a:endParaRPr lang="en-US" sz="2400" smtClean="0"/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-490538" y="5421313"/>
          <a:ext cx="6026151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9" imgW="6602400" imgH="1122840" progId="Visio.Drawing.11">
                  <p:embed/>
                </p:oleObj>
              </mc:Choice>
              <mc:Fallback>
                <p:oleObj name="VISIO" r:id="rId9" imgW="6602400" imgH="112284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0538" y="5421313"/>
                        <a:ext cx="6026151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TCP reliable data transfer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TCP creates transport service on top of IP’s unreliable service</a:t>
            </a:r>
          </a:p>
          <a:p>
            <a:r>
              <a:rPr lang="en-US" sz="2000" dirty="0" smtClean="0"/>
              <a:t>Approach (similar to Go-Back-N/Selective Repeat)</a:t>
            </a:r>
          </a:p>
          <a:p>
            <a:pPr lvl="1"/>
            <a:r>
              <a:rPr lang="en-US" sz="1800" dirty="0" smtClean="0"/>
              <a:t>Send a window of segments</a:t>
            </a:r>
          </a:p>
          <a:p>
            <a:pPr lvl="1"/>
            <a:r>
              <a:rPr lang="en-US" sz="1800" dirty="0" smtClean="0"/>
              <a:t>If a loss is detected, then resend</a:t>
            </a:r>
          </a:p>
          <a:p>
            <a:r>
              <a:rPr lang="en-US" sz="2000" dirty="0" smtClean="0"/>
              <a:t>Issues</a:t>
            </a:r>
          </a:p>
          <a:p>
            <a:pPr lvl="1"/>
            <a:r>
              <a:rPr lang="en-US" sz="1800" dirty="0" smtClean="0"/>
              <a:t>Sequence numbering – to identify which segments have been sent and are being </a:t>
            </a:r>
            <a:r>
              <a:rPr lang="en-US" sz="1800" dirty="0" err="1" smtClean="0"/>
              <a:t>ACKed</a:t>
            </a:r>
            <a:endParaRPr lang="en-US" sz="1800" dirty="0" smtClean="0"/>
          </a:p>
          <a:p>
            <a:pPr lvl="1"/>
            <a:r>
              <a:rPr lang="en-US" sz="1800" dirty="0" smtClean="0"/>
              <a:t>Detecting losses</a:t>
            </a:r>
          </a:p>
          <a:p>
            <a:pPr lvl="2"/>
            <a:r>
              <a:rPr lang="en-US" sz="1400" dirty="0" smtClean="0"/>
              <a:t>Timeout</a:t>
            </a:r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Duplicate ACKs</a:t>
            </a:r>
          </a:p>
          <a:p>
            <a:pPr lvl="1"/>
            <a:r>
              <a:rPr lang="en-US" sz="1800" dirty="0" smtClean="0"/>
              <a:t>Which segments are resent?</a:t>
            </a:r>
          </a:p>
          <a:p>
            <a:r>
              <a:rPr lang="en-US" sz="2000" dirty="0" smtClean="0"/>
              <a:t>Note: we will only consider TCP-Reno. There are several other versions of TCP that are slightly different.</a:t>
            </a:r>
          </a:p>
          <a:p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28625" y="0"/>
            <a:ext cx="7772400" cy="652463"/>
          </a:xfrm>
        </p:spPr>
        <p:txBody>
          <a:bodyPr/>
          <a:lstStyle/>
          <a:p>
            <a:r>
              <a:rPr lang="en-US" sz="3600" dirty="0" smtClean="0"/>
              <a:t>Lost Detection</a:t>
            </a:r>
          </a:p>
        </p:txBody>
      </p:sp>
      <p:sp>
        <p:nvSpPr>
          <p:cNvPr id="80899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1688" y="763588"/>
            <a:ext cx="74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sender</a:t>
            </a:r>
          </a:p>
        </p:txBody>
      </p:sp>
      <p:sp>
        <p:nvSpPr>
          <p:cNvPr id="8090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6775" y="696913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receiver</a:t>
            </a:r>
          </a:p>
        </p:txBody>
      </p:sp>
      <p:sp>
        <p:nvSpPr>
          <p:cNvPr id="80901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185863" y="1082675"/>
            <a:ext cx="6350" cy="567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55875" y="1019175"/>
            <a:ext cx="36513" cy="567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3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5450" y="140493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pkt0</a:t>
            </a:r>
          </a:p>
        </p:txBody>
      </p:sp>
      <p:sp>
        <p:nvSpPr>
          <p:cNvPr id="80904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181100" y="158750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5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5450" y="157956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pkt2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5450" y="175418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pkt3</a:t>
            </a:r>
          </a:p>
        </p:txBody>
      </p:sp>
      <p:sp>
        <p:nvSpPr>
          <p:cNvPr id="80907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81100" y="172402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8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181100" y="1868488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9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81100" y="2003425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0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192213" y="203676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1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174750" y="22050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2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181100" y="2349500"/>
            <a:ext cx="135413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3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81100" y="2486025"/>
            <a:ext cx="135413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4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192213" y="2620963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5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192213" y="2798763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6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81100" y="2935288"/>
            <a:ext cx="863600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7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185863" y="3054350"/>
            <a:ext cx="139223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8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020888" y="3103563"/>
            <a:ext cx="95250" cy="241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9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971675" y="3135313"/>
            <a:ext cx="163513" cy="233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0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185863" y="308768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1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192213" y="3248025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2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198563" y="366395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3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185863" y="3808413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4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1203325" y="35131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5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1192213" y="4130675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6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192213" y="408940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7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1174750" y="430688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8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25450" y="248761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pkt4</a:t>
            </a:r>
          </a:p>
        </p:txBody>
      </p:sp>
      <p:sp>
        <p:nvSpPr>
          <p:cNvPr id="80929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25450" y="261461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pkt5</a:t>
            </a:r>
          </a:p>
        </p:txBody>
      </p:sp>
      <p:sp>
        <p:nvSpPr>
          <p:cNvPr id="80930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25450" y="2781300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pkt6</a:t>
            </a:r>
          </a:p>
        </p:txBody>
      </p:sp>
      <p:sp>
        <p:nvSpPr>
          <p:cNvPr id="80931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25450" y="292258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pkt7</a:t>
            </a:r>
          </a:p>
        </p:txBody>
      </p:sp>
      <p:sp>
        <p:nvSpPr>
          <p:cNvPr id="80932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100" y="3530600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pkt8</a:t>
            </a:r>
          </a:p>
        </p:txBody>
      </p:sp>
      <p:sp>
        <p:nvSpPr>
          <p:cNvPr id="80933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36563" y="3754438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pkt9</a:t>
            </a:r>
          </a:p>
        </p:txBody>
      </p:sp>
      <p:sp>
        <p:nvSpPr>
          <p:cNvPr id="80934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09575" y="3979863"/>
            <a:ext cx="852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pkt10</a:t>
            </a:r>
          </a:p>
        </p:txBody>
      </p:sp>
      <p:sp>
        <p:nvSpPr>
          <p:cNvPr id="80935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31800" y="4541838"/>
            <a:ext cx="831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pkt11</a:t>
            </a:r>
          </a:p>
        </p:txBody>
      </p:sp>
      <p:sp>
        <p:nvSpPr>
          <p:cNvPr id="80936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07950" y="2935288"/>
            <a:ext cx="1077913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37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25413" y="5510213"/>
            <a:ext cx="1077912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38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-73025" y="3940175"/>
            <a:ext cx="446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TO</a:t>
            </a:r>
          </a:p>
        </p:txBody>
      </p:sp>
      <p:sp>
        <p:nvSpPr>
          <p:cNvPr id="80939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192088" y="4283075"/>
            <a:ext cx="4762" cy="120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0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192088" y="2943225"/>
            <a:ext cx="0" cy="922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1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203325" y="45545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2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203325" y="5091113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3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1192213" y="4697413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4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203325" y="4897438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5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1211263" y="549910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6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181100" y="5635625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7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1176338" y="579755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8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1211263" y="595947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9" name="Text Box 5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22275" y="4775200"/>
            <a:ext cx="852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pkt12</a:t>
            </a:r>
          </a:p>
        </p:txBody>
      </p:sp>
      <p:sp>
        <p:nvSpPr>
          <p:cNvPr id="80950" name="Text Box 5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03225" y="4959350"/>
            <a:ext cx="852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pkt13</a:t>
            </a:r>
          </a:p>
        </p:txBody>
      </p:sp>
      <p:sp>
        <p:nvSpPr>
          <p:cNvPr id="80951" name="Text Box 5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30213" y="5353050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pkt6</a:t>
            </a:r>
          </a:p>
        </p:txBody>
      </p:sp>
      <p:sp>
        <p:nvSpPr>
          <p:cNvPr id="80952" name="Text Box 5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23863" y="5521325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pkt7</a:t>
            </a:r>
          </a:p>
        </p:txBody>
      </p:sp>
      <p:sp>
        <p:nvSpPr>
          <p:cNvPr id="80953" name="Text Box 5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30213" y="5665788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pkt8</a:t>
            </a:r>
          </a:p>
        </p:txBody>
      </p:sp>
      <p:sp>
        <p:nvSpPr>
          <p:cNvPr id="80954" name="Text Box 5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36563" y="5834063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pkt9</a:t>
            </a:r>
          </a:p>
        </p:txBody>
      </p:sp>
      <p:sp>
        <p:nvSpPr>
          <p:cNvPr id="80955" name="Text Box 6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579688" y="1800225"/>
            <a:ext cx="2233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0, give to app, and Send ACK no= 1</a:t>
            </a:r>
          </a:p>
        </p:txBody>
      </p:sp>
      <p:sp>
        <p:nvSpPr>
          <p:cNvPr id="80956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1222375" y="5172075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57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1198563" y="536416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58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1198563" y="55324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59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1203325" y="5949950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60" name="Text Box 65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579688" y="1952625"/>
            <a:ext cx="2233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1, give to app, and Send ACK no= 2</a:t>
            </a:r>
          </a:p>
        </p:txBody>
      </p:sp>
      <p:sp>
        <p:nvSpPr>
          <p:cNvPr id="80961" name="Text Box 66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79688" y="2120900"/>
            <a:ext cx="2287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2, give to app, and Send ACK no = 3</a:t>
            </a:r>
          </a:p>
        </p:txBody>
      </p:sp>
      <p:sp>
        <p:nvSpPr>
          <p:cNvPr id="80962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579688" y="2330450"/>
            <a:ext cx="2252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3, give to app, and Send ACK no =4</a:t>
            </a:r>
          </a:p>
        </p:txBody>
      </p:sp>
      <p:sp>
        <p:nvSpPr>
          <p:cNvPr id="80963" name="Text Box 68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579688" y="2843213"/>
            <a:ext cx="2287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4, give to app, and Send ACK no = 5</a:t>
            </a:r>
          </a:p>
        </p:txBody>
      </p:sp>
      <p:sp>
        <p:nvSpPr>
          <p:cNvPr id="80964" name="Text Box 6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579688" y="3116263"/>
            <a:ext cx="2287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5, give to app, and Send ACK no = 6</a:t>
            </a:r>
          </a:p>
        </p:txBody>
      </p:sp>
      <p:sp>
        <p:nvSpPr>
          <p:cNvPr id="80965" name="Text Box 70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579688" y="3405188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7, save in buffer, and Send ACK no = 6</a:t>
            </a:r>
          </a:p>
        </p:txBody>
      </p:sp>
      <p:sp>
        <p:nvSpPr>
          <p:cNvPr id="80966" name="Text Box 7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579688" y="3949700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8, save in buffer, and Send ACK no = 6</a:t>
            </a:r>
          </a:p>
        </p:txBody>
      </p:sp>
      <p:sp>
        <p:nvSpPr>
          <p:cNvPr id="80967" name="Text Box 7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579688" y="4206875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9, save in buffer, and Send ACK no = 6</a:t>
            </a:r>
          </a:p>
        </p:txBody>
      </p:sp>
      <p:sp>
        <p:nvSpPr>
          <p:cNvPr id="80968" name="Text Box 73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2579688" y="4479925"/>
            <a:ext cx="2520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10, save in buffer, and Send ACK no = 6</a:t>
            </a:r>
          </a:p>
        </p:txBody>
      </p:sp>
      <p:sp>
        <p:nvSpPr>
          <p:cNvPr id="80969" name="Text Box 74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579688" y="5041900"/>
            <a:ext cx="2501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11, save in buffer, and Send ACK no = 6</a:t>
            </a:r>
          </a:p>
        </p:txBody>
      </p:sp>
      <p:sp>
        <p:nvSpPr>
          <p:cNvPr id="80970" name="Text Box 75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579688" y="5275263"/>
            <a:ext cx="2486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12, save in buffer, and Send ACK no= 6</a:t>
            </a:r>
          </a:p>
        </p:txBody>
      </p:sp>
      <p:sp>
        <p:nvSpPr>
          <p:cNvPr id="80971" name="Text Box 76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579688" y="5500688"/>
            <a:ext cx="2451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13, save in buffer, and Send ACK no=6</a:t>
            </a:r>
          </a:p>
        </p:txBody>
      </p:sp>
      <p:sp>
        <p:nvSpPr>
          <p:cNvPr id="80972" name="Text Box 77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579688" y="5837238"/>
            <a:ext cx="23320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6, give to app,. and Send ACK no =14</a:t>
            </a:r>
          </a:p>
        </p:txBody>
      </p:sp>
      <p:sp>
        <p:nvSpPr>
          <p:cNvPr id="80973" name="Text Box 78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579688" y="6045200"/>
            <a:ext cx="23320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7, give to app,. and Send ACK no =14</a:t>
            </a:r>
          </a:p>
        </p:txBody>
      </p:sp>
      <p:sp>
        <p:nvSpPr>
          <p:cNvPr id="80974" name="Text Box 79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579688" y="6221413"/>
            <a:ext cx="23320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8, give to app,. and Send ACK no =14</a:t>
            </a:r>
          </a:p>
        </p:txBody>
      </p:sp>
      <p:sp>
        <p:nvSpPr>
          <p:cNvPr id="80975" name="Text Box 80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579688" y="6502400"/>
            <a:ext cx="2297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9, give to app,. and Send ACK no=14</a:t>
            </a:r>
          </a:p>
        </p:txBody>
      </p:sp>
      <p:sp>
        <p:nvSpPr>
          <p:cNvPr id="495697" name="Text Box 8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946650" y="506413"/>
            <a:ext cx="4029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 algn="l">
              <a:buFontTx/>
              <a:buChar char="•"/>
            </a:pPr>
            <a:r>
              <a:rPr lang="en-US" sz="1200"/>
              <a:t>It took a long time to detect the loss with RTO</a:t>
            </a:r>
          </a:p>
          <a:p>
            <a:pPr marL="168275" indent="-168275" algn="l">
              <a:buFontTx/>
              <a:buChar char="•"/>
            </a:pPr>
            <a:r>
              <a:rPr lang="en-US" sz="1200"/>
              <a:t>But by examining the ACK no, it is possible to determine that pkt 6 was lost</a:t>
            </a:r>
          </a:p>
          <a:p>
            <a:pPr marL="168275" indent="-168275" algn="l">
              <a:buFontTx/>
              <a:buChar char="•"/>
            </a:pPr>
            <a:r>
              <a:rPr lang="en-US" sz="1200"/>
              <a:t>Specifically, receiving two ACKs with ACK no=6 indicates that segment 6 was lost</a:t>
            </a:r>
          </a:p>
          <a:p>
            <a:pPr marL="168275" indent="-168275" algn="l">
              <a:buFontTx/>
              <a:buChar char="•"/>
            </a:pPr>
            <a:r>
              <a:rPr lang="en-US" sz="1200"/>
              <a:t>A more conservative approach is to wait for 4 of the same ACK no (</a:t>
            </a:r>
            <a:r>
              <a:rPr lang="en-US" sz="1200">
                <a:solidFill>
                  <a:srgbClr val="FF0000"/>
                </a:solidFill>
              </a:rPr>
              <a:t>triple-duplicate ACKs</a:t>
            </a:r>
            <a:r>
              <a:rPr lang="en-US" sz="1200"/>
              <a:t>), to decide that a packet was lost</a:t>
            </a:r>
          </a:p>
          <a:p>
            <a:pPr marL="168275" indent="-168275" algn="l">
              <a:buFontTx/>
              <a:buChar char="•"/>
            </a:pPr>
            <a:r>
              <a:rPr lang="en-US" sz="1200"/>
              <a:t>This is called fast retransmit</a:t>
            </a:r>
          </a:p>
          <a:p>
            <a:pPr marL="168275" indent="-168275" algn="l">
              <a:buFontTx/>
              <a:buChar char="•"/>
            </a:pPr>
            <a:r>
              <a:rPr lang="en-US" sz="1200"/>
              <a:t>Triple dup-ACK is like a NACK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8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17888" y="5440363"/>
            <a:ext cx="852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pkt14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28625" y="0"/>
            <a:ext cx="7772400" cy="652463"/>
          </a:xfrm>
        </p:spPr>
        <p:txBody>
          <a:bodyPr/>
          <a:lstStyle/>
          <a:p>
            <a:r>
              <a:rPr lang="en-US" sz="3600" smtClean="0"/>
              <a:t>Fast Retransmit</a:t>
            </a:r>
          </a:p>
        </p:txBody>
      </p:sp>
      <p:sp>
        <p:nvSpPr>
          <p:cNvPr id="8192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7938" y="690563"/>
            <a:ext cx="74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sender</a:t>
            </a:r>
          </a:p>
        </p:txBody>
      </p:sp>
      <p:sp>
        <p:nvSpPr>
          <p:cNvPr id="8192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53025" y="623888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receiver</a:t>
            </a:r>
          </a:p>
        </p:txBody>
      </p:sp>
      <p:sp>
        <p:nvSpPr>
          <p:cNvPr id="81926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02113" y="1009650"/>
            <a:ext cx="6350" cy="567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27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572125" y="946150"/>
            <a:ext cx="36513" cy="567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2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41700" y="133191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pkt0</a:t>
            </a:r>
          </a:p>
        </p:txBody>
      </p:sp>
      <p:sp>
        <p:nvSpPr>
          <p:cNvPr id="81929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197350" y="151447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0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41700" y="150653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pkt2</a:t>
            </a:r>
          </a:p>
        </p:txBody>
      </p:sp>
      <p:sp>
        <p:nvSpPr>
          <p:cNvPr id="81931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41700" y="168116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pkt3</a:t>
            </a:r>
          </a:p>
        </p:txBody>
      </p:sp>
      <p:sp>
        <p:nvSpPr>
          <p:cNvPr id="81932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197350" y="165100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3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197350" y="1795463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4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197350" y="1930400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5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208463" y="19637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6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191000" y="213201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7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197350" y="2276475"/>
            <a:ext cx="135413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197350" y="2413000"/>
            <a:ext cx="135413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9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08463" y="2547938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0" name="Line 1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08463" y="2725738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1" name="Line 2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7350" y="2862263"/>
            <a:ext cx="863600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2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02113" y="2981325"/>
            <a:ext cx="139223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3" name="Line 2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37138" y="3030538"/>
            <a:ext cx="95250" cy="241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4" name="Line 2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987925" y="3062288"/>
            <a:ext cx="163513" cy="233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5" name="Line 2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202113" y="301466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6" name="Line 2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4208463" y="3175000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7" name="Line 2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214813" y="359092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8" name="Line 2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202113" y="3735388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9" name="Line 2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219575" y="344011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50" name="Line 2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4208463" y="4057650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51" name="Line 30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208463" y="401637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52" name="Line 3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4191000" y="423386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53" name="Text Box 3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441700" y="241458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pkt4</a:t>
            </a:r>
          </a:p>
        </p:txBody>
      </p:sp>
      <p:sp>
        <p:nvSpPr>
          <p:cNvPr id="81954" name="Text Box 3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41700" y="254158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pkt5</a:t>
            </a:r>
          </a:p>
        </p:txBody>
      </p:sp>
      <p:sp>
        <p:nvSpPr>
          <p:cNvPr id="81955" name="Text Box 3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41700" y="2708275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pkt6</a:t>
            </a:r>
          </a:p>
        </p:txBody>
      </p:sp>
      <p:sp>
        <p:nvSpPr>
          <p:cNvPr id="81956" name="Text Box 3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441700" y="284956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pkt7</a:t>
            </a:r>
          </a:p>
        </p:txBody>
      </p:sp>
      <p:sp>
        <p:nvSpPr>
          <p:cNvPr id="81957" name="Text Box 3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435350" y="3457575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pkt8</a:t>
            </a:r>
          </a:p>
        </p:txBody>
      </p:sp>
      <p:sp>
        <p:nvSpPr>
          <p:cNvPr id="81958" name="Text Box 3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452813" y="3681413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pkt9</a:t>
            </a:r>
          </a:p>
        </p:txBody>
      </p:sp>
      <p:sp>
        <p:nvSpPr>
          <p:cNvPr id="81959" name="Text Box 3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425825" y="3906838"/>
            <a:ext cx="852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pkt10</a:t>
            </a:r>
          </a:p>
        </p:txBody>
      </p:sp>
      <p:sp>
        <p:nvSpPr>
          <p:cNvPr id="81960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448050" y="4468813"/>
            <a:ext cx="831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pkt11</a:t>
            </a:r>
          </a:p>
        </p:txBody>
      </p:sp>
      <p:sp>
        <p:nvSpPr>
          <p:cNvPr id="8196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219575" y="448151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2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4219575" y="5018088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3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208463" y="4624388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4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19575" y="4824413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5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27513" y="542607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6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4197350" y="5562600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7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4192588" y="572452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8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4227513" y="588645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9" name="Text Box 5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67100" y="4702175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Send pkt6</a:t>
            </a:r>
          </a:p>
        </p:txBody>
      </p:sp>
      <p:sp>
        <p:nvSpPr>
          <p:cNvPr id="81970" name="Text Box 54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419475" y="4886325"/>
            <a:ext cx="852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pkt12</a:t>
            </a:r>
          </a:p>
        </p:txBody>
      </p:sp>
      <p:sp>
        <p:nvSpPr>
          <p:cNvPr id="81971" name="Text Box 55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417888" y="5280025"/>
            <a:ext cx="852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pkt13</a:t>
            </a:r>
          </a:p>
        </p:txBody>
      </p:sp>
      <p:sp>
        <p:nvSpPr>
          <p:cNvPr id="81972" name="Text Box 57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417888" y="5592763"/>
            <a:ext cx="852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pkt15</a:t>
            </a:r>
          </a:p>
        </p:txBody>
      </p:sp>
      <p:sp>
        <p:nvSpPr>
          <p:cNvPr id="81973" name="Text Box 58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424238" y="5761038"/>
            <a:ext cx="852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pkt16</a:t>
            </a:r>
          </a:p>
        </p:txBody>
      </p:sp>
      <p:sp>
        <p:nvSpPr>
          <p:cNvPr id="81974" name="Text Box 59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572125" y="1727200"/>
            <a:ext cx="2233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0, give to app, and Send ACK no= 1</a:t>
            </a:r>
          </a:p>
        </p:txBody>
      </p:sp>
      <p:sp>
        <p:nvSpPr>
          <p:cNvPr id="81975" name="Line 60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4238625" y="5099050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6" name="Line 6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214813" y="52911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7" name="Line 62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4214813" y="545941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8" name="Line 6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4219575" y="5876925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9" name="Text Box 64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572125" y="1879600"/>
            <a:ext cx="2233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1, give to app, and Send ACK no= 2</a:t>
            </a:r>
          </a:p>
        </p:txBody>
      </p:sp>
      <p:sp>
        <p:nvSpPr>
          <p:cNvPr id="81980" name="Text Box 65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572125" y="2047875"/>
            <a:ext cx="2287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2, give to app, and Send ACK no = 3</a:t>
            </a:r>
          </a:p>
        </p:txBody>
      </p:sp>
      <p:sp>
        <p:nvSpPr>
          <p:cNvPr id="81981" name="Text Box 66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572125" y="2257425"/>
            <a:ext cx="2252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3, give to app, and Send ACK no =4</a:t>
            </a:r>
          </a:p>
        </p:txBody>
      </p:sp>
      <p:sp>
        <p:nvSpPr>
          <p:cNvPr id="81982" name="Text Box 67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572125" y="2770188"/>
            <a:ext cx="2287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4, give to app, and Send ACK no = 5</a:t>
            </a:r>
          </a:p>
        </p:txBody>
      </p:sp>
      <p:sp>
        <p:nvSpPr>
          <p:cNvPr id="81983" name="Text Box 68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572125" y="3043238"/>
            <a:ext cx="2287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5, give to app, and Send ACK no = 6</a:t>
            </a:r>
          </a:p>
        </p:txBody>
      </p:sp>
      <p:sp>
        <p:nvSpPr>
          <p:cNvPr id="81984" name="Text Box 6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572125" y="3332163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7, save in buffer, and Send ACK no = 6</a:t>
            </a:r>
          </a:p>
        </p:txBody>
      </p:sp>
      <p:sp>
        <p:nvSpPr>
          <p:cNvPr id="81985" name="Text Box 70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5572125" y="3876675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8, save in buffer, and Send ACK no = 6</a:t>
            </a:r>
          </a:p>
        </p:txBody>
      </p:sp>
      <p:sp>
        <p:nvSpPr>
          <p:cNvPr id="81986" name="Text Box 7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572125" y="4133850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9, save in buffer, and Send ACK no = 6</a:t>
            </a:r>
          </a:p>
        </p:txBody>
      </p:sp>
      <p:sp>
        <p:nvSpPr>
          <p:cNvPr id="81987" name="Text Box 72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5572125" y="4406900"/>
            <a:ext cx="2520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10, save in buffer, and Send ACK no = 6</a:t>
            </a:r>
          </a:p>
        </p:txBody>
      </p:sp>
      <p:sp>
        <p:nvSpPr>
          <p:cNvPr id="81988" name="Text Box 73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572125" y="4968875"/>
            <a:ext cx="2501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11, save in buffer, and Send ACK no = 6</a:t>
            </a:r>
          </a:p>
        </p:txBody>
      </p:sp>
      <p:sp>
        <p:nvSpPr>
          <p:cNvPr id="81989" name="Text Box 74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572125" y="5202238"/>
            <a:ext cx="2330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6, save in buffer, and Send ACK= 12</a:t>
            </a:r>
          </a:p>
        </p:txBody>
      </p:sp>
      <p:sp>
        <p:nvSpPr>
          <p:cNvPr id="81990" name="Text Box 75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546725" y="5427663"/>
            <a:ext cx="2346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12, save in buffer, and Send ACK=13</a:t>
            </a:r>
          </a:p>
        </p:txBody>
      </p:sp>
      <p:sp>
        <p:nvSpPr>
          <p:cNvPr id="81991" name="Text Box 76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546725" y="5764213"/>
            <a:ext cx="2192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13, give to app,. and Send ACK=14</a:t>
            </a:r>
          </a:p>
        </p:txBody>
      </p:sp>
      <p:sp>
        <p:nvSpPr>
          <p:cNvPr id="81992" name="Text Box 77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546725" y="5972175"/>
            <a:ext cx="2192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14, give to app,. and Send ACK=15</a:t>
            </a:r>
          </a:p>
        </p:txBody>
      </p:sp>
      <p:sp>
        <p:nvSpPr>
          <p:cNvPr id="81993" name="Text Box 78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546725" y="6148388"/>
            <a:ext cx="2192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15, give to app,. and Send ACK=16</a:t>
            </a:r>
          </a:p>
        </p:txBody>
      </p:sp>
      <p:sp>
        <p:nvSpPr>
          <p:cNvPr id="81994" name="Text Box 79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546725" y="6429375"/>
            <a:ext cx="2192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16, give to app,. and Send ACK=17</a:t>
            </a:r>
          </a:p>
        </p:txBody>
      </p:sp>
      <p:sp>
        <p:nvSpPr>
          <p:cNvPr id="81995" name="Text Box 81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362075" y="3865563"/>
            <a:ext cx="1179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first dup-ACK</a:t>
            </a:r>
          </a:p>
        </p:txBody>
      </p:sp>
      <p:sp>
        <p:nvSpPr>
          <p:cNvPr id="81996" name="Text Box 82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260475" y="4494213"/>
            <a:ext cx="1323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second dup-ACK</a:t>
            </a:r>
          </a:p>
        </p:txBody>
      </p:sp>
      <p:sp>
        <p:nvSpPr>
          <p:cNvPr id="81997" name="Text Box 83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343025" y="4697413"/>
            <a:ext cx="1203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third dup-ACK</a:t>
            </a:r>
          </a:p>
        </p:txBody>
      </p:sp>
      <p:sp>
        <p:nvSpPr>
          <p:cNvPr id="81998" name="Line 84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486025" y="3970338"/>
            <a:ext cx="1565275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99" name="Line 85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2533650" y="4637088"/>
            <a:ext cx="1565275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00" name="Line 8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2541588" y="4772025"/>
            <a:ext cx="1565275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01" name="Line 87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2559050" y="4884738"/>
            <a:ext cx="16446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02" name="Text Box 88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1187450" y="5130800"/>
            <a:ext cx="1393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Retransmit pkt 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Which segments to resend?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 smtClean="0"/>
              <a:t>Recall, in go-back-N, all segments in the window are resent. However, in TCP …</a:t>
            </a:r>
          </a:p>
          <a:p>
            <a:endParaRPr lang="en-US" sz="2400" dirty="0" smtClean="0"/>
          </a:p>
          <a:p>
            <a:r>
              <a:rPr lang="en-US" sz="2400" dirty="0" smtClean="0"/>
              <a:t>Cumulative ACK only (TCP-</a:t>
            </a:r>
            <a:r>
              <a:rPr lang="en-US" sz="2400" dirty="0" err="1" smtClean="0"/>
              <a:t>Reno+TCP</a:t>
            </a:r>
            <a:r>
              <a:rPr lang="en-US" sz="2400" dirty="0" smtClean="0"/>
              <a:t>-New Reno): retransmit the missing segment, and assume that all other </a:t>
            </a:r>
            <a:r>
              <a:rPr lang="en-US" sz="2400" dirty="0" err="1" smtClean="0"/>
              <a:t>unACKed</a:t>
            </a:r>
            <a:r>
              <a:rPr lang="en-US" sz="2400" dirty="0" smtClean="0"/>
              <a:t> segments were correctly received.</a:t>
            </a:r>
          </a:p>
          <a:p>
            <a:endParaRPr lang="en-US" sz="2400" dirty="0" smtClean="0"/>
          </a:p>
          <a:p>
            <a:r>
              <a:rPr lang="en-US" sz="2400" dirty="0" smtClean="0"/>
              <a:t>Selective ACK (TCP-SACK): retransmit any missing segment (or holes in the </a:t>
            </a:r>
            <a:r>
              <a:rPr lang="en-US" sz="2400" dirty="0" err="1" smtClean="0"/>
              <a:t>ACKed</a:t>
            </a:r>
            <a:r>
              <a:rPr lang="en-US" sz="2400" dirty="0" smtClean="0"/>
              <a:t> sequence numbers)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Delayed 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ACKs use bandwidth. </a:t>
            </a:r>
          </a:p>
          <a:p>
            <a:r>
              <a:rPr lang="en-US" dirty="0" smtClean="0"/>
              <a:t>What happens if an ACK is lost?</a:t>
            </a:r>
          </a:p>
          <a:p>
            <a:pPr lvl="1"/>
            <a:r>
              <a:rPr lang="en-US" dirty="0" smtClean="0"/>
              <a:t>Not much, cumulative ACKs mitigate the impact of lost ACKS</a:t>
            </a:r>
          </a:p>
          <a:p>
            <a:pPr lvl="1"/>
            <a:r>
              <a:rPr lang="en-US" dirty="0" smtClean="0"/>
              <a:t>(of course, if too many ACKs are lost, then timeout occurs)</a:t>
            </a:r>
          </a:p>
          <a:p>
            <a:r>
              <a:rPr lang="en-US" dirty="0" smtClean="0"/>
              <a:t>To reduce bandwidth, only send fewer ACKS</a:t>
            </a:r>
          </a:p>
          <a:p>
            <a:r>
              <a:rPr lang="en-US" dirty="0" smtClean="0"/>
              <a:t>Send one ACK for every two segments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600" smtClean="0"/>
              <a:t>TCP ACK generation</a:t>
            </a:r>
            <a:r>
              <a:rPr lang="en-US" u="none" smtClean="0"/>
              <a:t> </a:t>
            </a:r>
            <a:r>
              <a:rPr lang="en-US" sz="2400" u="none" smtClean="0"/>
              <a:t>[RFC 1122, RFC 2581]</a:t>
            </a:r>
            <a:endParaRPr lang="en-US" smtClean="0"/>
          </a:p>
        </p:txBody>
      </p:sp>
      <p:sp>
        <p:nvSpPr>
          <p:cNvPr id="19046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475" y="1554163"/>
            <a:ext cx="33464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Event at Receiver</a:t>
            </a:r>
            <a:endParaRPr lang="en-US" sz="1800">
              <a:latin typeface="Arial" pitchFamily="34" charset="0"/>
            </a:endParaRP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pitchFamily="34" charset="0"/>
              </a:rPr>
              <a:t>expected seq #. All data up to</a:t>
            </a:r>
          </a:p>
          <a:p>
            <a:pPr algn="l"/>
            <a:r>
              <a:rPr lang="en-US" sz="1800">
                <a:latin typeface="Arial" pitchFamily="34" charset="0"/>
              </a:rPr>
              <a:t>expected seq # already ACKed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pitchFamily="34" charset="0"/>
              </a:rPr>
              <a:t>expected seq #. One other </a:t>
            </a:r>
          </a:p>
          <a:p>
            <a:pPr algn="l"/>
            <a:r>
              <a:rPr lang="en-US" sz="1800">
                <a:latin typeface="Arial" pitchFamily="34" charset="0"/>
              </a:rPr>
              <a:t>segment has ACK pending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Arrival of out-of-order segment</a:t>
            </a:r>
          </a:p>
          <a:p>
            <a:pPr algn="l"/>
            <a:r>
              <a:rPr lang="en-US" sz="1800">
                <a:latin typeface="Arial" pitchFamily="34" charset="0"/>
              </a:rPr>
              <a:t>higher-than-expect seq. # .</a:t>
            </a:r>
          </a:p>
          <a:p>
            <a:pPr algn="l"/>
            <a:r>
              <a:rPr lang="en-US" sz="1800">
                <a:latin typeface="Arial" pitchFamily="34" charset="0"/>
              </a:rPr>
              <a:t>Gap detected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Arrival of segment that </a:t>
            </a:r>
          </a:p>
          <a:p>
            <a:pPr algn="l"/>
            <a:r>
              <a:rPr lang="en-US" sz="1800">
                <a:latin typeface="Arial" pitchFamily="34" charset="0"/>
              </a:rPr>
              <a:t>partially or completely fills gap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endParaRPr lang="en-US" sz="1000">
              <a:latin typeface="Times New Roman" pitchFamily="18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14850" y="1544638"/>
            <a:ext cx="438241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TCP Receiver action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Delayed ACK. Wait up to </a:t>
            </a:r>
            <a:r>
              <a:rPr lang="en-US" sz="1800" dirty="0" smtClean="0">
                <a:latin typeface="Arial" pitchFamily="34" charset="0"/>
              </a:rPr>
              <a:t>500ms (200ms)</a:t>
            </a:r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for next segment. If no next segment,</a:t>
            </a:r>
          </a:p>
          <a:p>
            <a:pPr algn="l"/>
            <a:r>
              <a:rPr lang="en-US" sz="1800" dirty="0">
                <a:latin typeface="Arial" pitchFamily="34" charset="0"/>
              </a:rPr>
              <a:t>send ACK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Immediately send single cumulative </a:t>
            </a:r>
          </a:p>
          <a:p>
            <a:pPr algn="l"/>
            <a:r>
              <a:rPr lang="en-US" sz="1800" dirty="0">
                <a:latin typeface="Arial" pitchFamily="34" charset="0"/>
              </a:rPr>
              <a:t>ACK, </a:t>
            </a:r>
            <a:r>
              <a:rPr lang="en-US" sz="1800" dirty="0" err="1">
                <a:latin typeface="Arial" pitchFamily="34" charset="0"/>
              </a:rPr>
              <a:t>ACKing</a:t>
            </a:r>
            <a:r>
              <a:rPr lang="en-US" sz="1800" dirty="0">
                <a:latin typeface="Arial" pitchFamily="34" charset="0"/>
              </a:rPr>
              <a:t> both in-order segments 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Immediately send 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</a:rPr>
              <a:t>duplicate ACK</a:t>
            </a:r>
            <a:r>
              <a:rPr lang="en-US" sz="1800" dirty="0">
                <a:latin typeface="Arial" pitchFamily="34" charset="0"/>
              </a:rPr>
              <a:t>, </a:t>
            </a:r>
          </a:p>
          <a:p>
            <a:pPr algn="l"/>
            <a:r>
              <a:rPr lang="en-US" sz="1800" dirty="0">
                <a:latin typeface="Arial" pitchFamily="34" charset="0"/>
              </a:rPr>
              <a:t>indicating seq. # of next expected byte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Immediate send ACK, provided that</a:t>
            </a:r>
          </a:p>
          <a:p>
            <a:pPr algn="l"/>
            <a:r>
              <a:rPr lang="en-US" sz="1800" dirty="0">
                <a:latin typeface="Arial" pitchFamily="34" charset="0"/>
              </a:rPr>
              <a:t>segment starts at lower end of gap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000" dirty="0">
              <a:latin typeface="Times New Roman" pitchFamily="18" charset="0"/>
            </a:endParaRPr>
          </a:p>
        </p:txBody>
      </p:sp>
      <p:sp>
        <p:nvSpPr>
          <p:cNvPr id="8294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76300" y="2009775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847725" y="3190875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57250" y="4305300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66775" y="5410200"/>
            <a:ext cx="74866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/>
              <a:t>3.3 Connectionless transport: UDP</a:t>
            </a:r>
          </a:p>
          <a:p>
            <a:r>
              <a:rPr lang="en-US" sz="2400" smtClean="0"/>
              <a:t>3.4 Principles of reliable data transfer</a:t>
            </a:r>
          </a:p>
        </p:txBody>
      </p:sp>
      <p:sp>
        <p:nvSpPr>
          <p:cNvPr id="83972" name="Rectangle 1028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 smtClean="0"/>
              <a:t>3.5 Connection-oriented transport: TCP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reliable data transfer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flow control</a:t>
            </a:r>
            <a:endParaRPr lang="en-US" sz="2000" dirty="0" smtClean="0"/>
          </a:p>
          <a:p>
            <a:pPr lvl="1"/>
            <a:r>
              <a:rPr lang="en-US" sz="2000" dirty="0" smtClean="0"/>
              <a:t>connection management</a:t>
            </a:r>
          </a:p>
          <a:p>
            <a:r>
              <a:rPr lang="en-US" sz="2400" dirty="0" smtClean="0"/>
              <a:t>3.6 Principles of congestion control</a:t>
            </a:r>
          </a:p>
          <a:p>
            <a:r>
              <a:rPr lang="en-US" sz="2400" dirty="0" smtClean="0"/>
              <a:t>3.7 TCP congestion control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smtClean="0"/>
              <a:t>TCP segment structure</a:t>
            </a:r>
            <a:endParaRPr lang="en-US" smtClean="0"/>
          </a:p>
        </p:txBody>
      </p:sp>
      <p:grpSp>
        <p:nvGrpSpPr>
          <p:cNvPr id="84995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85014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5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16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17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5018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1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2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4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5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6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7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85028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2" name="Text Box 22"/>
            <p:cNvSpPr txBox="1">
              <a:spLocks noChangeArrowheads="1"/>
            </p:cNvSpPr>
            <p:nvPr/>
          </p:nvSpPr>
          <p:spPr bwMode="auto">
            <a:xfrm>
              <a:off x="4057" y="1697"/>
              <a:ext cx="1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Receive window</a:t>
              </a:r>
              <a:endParaRPr lang="en-US" sz="2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5033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5034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5035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6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7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8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0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2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3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4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5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6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7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5048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5049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0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84996" name="Group 4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49225" y="1431925"/>
            <a:ext cx="4556125" cy="3390900"/>
            <a:chOff x="94" y="902"/>
            <a:chExt cx="2870" cy="2136"/>
          </a:xfrm>
        </p:grpSpPr>
        <p:sp>
          <p:nvSpPr>
            <p:cNvPr id="85006" name="Text Box 42"/>
            <p:cNvSpPr txBox="1">
              <a:spLocks noChangeArrowheads="1"/>
            </p:cNvSpPr>
            <p:nvPr/>
          </p:nvSpPr>
          <p:spPr bwMode="auto">
            <a:xfrm>
              <a:off x="112" y="902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URG: urgent data </a:t>
              </a:r>
            </a:p>
            <a:p>
              <a:pPr algn="r"/>
              <a:r>
                <a:rPr lang="en-US" sz="1800"/>
                <a:t>(generally not used)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85007" name="Text Box 43"/>
            <p:cNvSpPr txBox="1">
              <a:spLocks noChangeArrowheads="1"/>
            </p:cNvSpPr>
            <p:nvPr/>
          </p:nvSpPr>
          <p:spPr bwMode="auto">
            <a:xfrm>
              <a:off x="597" y="1358"/>
              <a:ext cx="9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ACK: ACK #</a:t>
              </a:r>
            </a:p>
            <a:p>
              <a:pPr algn="r"/>
              <a:r>
                <a:rPr lang="en-US" sz="1800"/>
                <a:t>valid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85008" name="Text Box 44"/>
            <p:cNvSpPr txBox="1">
              <a:spLocks noChangeArrowheads="1"/>
            </p:cNvSpPr>
            <p:nvPr/>
          </p:nvSpPr>
          <p:spPr bwMode="auto">
            <a:xfrm>
              <a:off x="94" y="1784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PSH: push data now</a:t>
              </a:r>
            </a:p>
            <a:p>
              <a:pPr algn="r"/>
              <a:r>
                <a:rPr lang="en-US" sz="1800"/>
                <a:t>(generally not used)</a:t>
              </a:r>
            </a:p>
          </p:txBody>
        </p:sp>
        <p:sp>
          <p:nvSpPr>
            <p:cNvPr id="85009" name="Text Box 45"/>
            <p:cNvSpPr txBox="1">
              <a:spLocks noChangeArrowheads="1"/>
            </p:cNvSpPr>
            <p:nvPr/>
          </p:nvSpPr>
          <p:spPr bwMode="auto">
            <a:xfrm>
              <a:off x="300" y="2288"/>
              <a:ext cx="124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RST, SYN, FIN:</a:t>
              </a:r>
            </a:p>
            <a:p>
              <a:pPr algn="r"/>
              <a:r>
                <a:rPr lang="en-US" sz="1800"/>
                <a:t>connection estab</a:t>
              </a:r>
            </a:p>
            <a:p>
              <a:pPr algn="r"/>
              <a:r>
                <a:rPr lang="en-US" sz="1800"/>
                <a:t>(setup, teardown</a:t>
              </a:r>
            </a:p>
            <a:p>
              <a:pPr algn="r"/>
              <a:r>
                <a:rPr lang="en-US" sz="1800"/>
                <a:t>commands)</a:t>
              </a:r>
            </a:p>
          </p:txBody>
        </p:sp>
        <p:sp>
          <p:nvSpPr>
            <p:cNvPr id="85010" name="Line 46"/>
            <p:cNvSpPr>
              <a:spLocks noChangeShapeType="1"/>
            </p:cNvSpPr>
            <p:nvPr/>
          </p:nvSpPr>
          <p:spPr bwMode="auto">
            <a:xfrm>
              <a:off x="1494" y="1134"/>
              <a:ext cx="942" cy="6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Line 47"/>
            <p:cNvSpPr>
              <a:spLocks noChangeShapeType="1"/>
            </p:cNvSpPr>
            <p:nvPr/>
          </p:nvSpPr>
          <p:spPr bwMode="auto">
            <a:xfrm>
              <a:off x="1476" y="1560"/>
              <a:ext cx="1038" cy="2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2" name="Line 48"/>
            <p:cNvSpPr>
              <a:spLocks noChangeShapeType="1"/>
            </p:cNvSpPr>
            <p:nvPr/>
          </p:nvSpPr>
          <p:spPr bwMode="auto">
            <a:xfrm flipV="1">
              <a:off x="1482" y="1782"/>
              <a:ext cx="1158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3" name="Freeform 49"/>
            <p:cNvSpPr>
              <a:spLocks/>
            </p:cNvSpPr>
            <p:nvPr/>
          </p:nvSpPr>
          <p:spPr bwMode="auto">
            <a:xfrm>
              <a:off x="1506" y="1956"/>
              <a:ext cx="1458" cy="444"/>
            </a:xfrm>
            <a:custGeom>
              <a:avLst/>
              <a:gdLst>
                <a:gd name="T0" fmla="*/ 0 w 1458"/>
                <a:gd name="T1" fmla="*/ 444 h 444"/>
                <a:gd name="T2" fmla="*/ 1248 w 1458"/>
                <a:gd name="T3" fmla="*/ 0 h 444"/>
                <a:gd name="T4" fmla="*/ 1458 w 1458"/>
                <a:gd name="T5" fmla="*/ 6 h 444"/>
                <a:gd name="T6" fmla="*/ 0 60000 65536"/>
                <a:gd name="T7" fmla="*/ 0 60000 65536"/>
                <a:gd name="T8" fmla="*/ 0 60000 65536"/>
                <a:gd name="T9" fmla="*/ 0 w 1458"/>
                <a:gd name="T10" fmla="*/ 0 h 444"/>
                <a:gd name="T11" fmla="*/ 1458 w 1458"/>
                <a:gd name="T12" fmla="*/ 444 h 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7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Internet</a:t>
            </a:r>
          </a:p>
          <a:p>
            <a:pPr algn="r"/>
            <a:r>
              <a:rPr lang="en-US" sz="1800"/>
              <a:t>checksum</a:t>
            </a:r>
          </a:p>
          <a:p>
            <a:pPr algn="r"/>
            <a:r>
              <a:rPr lang="en-US" sz="1800"/>
              <a:t>(as in UDP)</a:t>
            </a:r>
          </a:p>
        </p:txBody>
      </p:sp>
      <p:sp>
        <p:nvSpPr>
          <p:cNvPr id="84998" name="Line 5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999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686550" y="3013075"/>
            <a:ext cx="2100263" cy="915988"/>
            <a:chOff x="4212" y="1898"/>
            <a:chExt cx="1323" cy="577"/>
          </a:xfrm>
        </p:grpSpPr>
        <p:sp>
          <p:nvSpPr>
            <p:cNvPr id="85004" name="Text Box 53"/>
            <p:cNvSpPr txBox="1">
              <a:spLocks noChangeArrowheads="1"/>
            </p:cNvSpPr>
            <p:nvPr/>
          </p:nvSpPr>
          <p:spPr bwMode="auto">
            <a:xfrm>
              <a:off x="4686" y="1898"/>
              <a:ext cx="84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# bytes </a:t>
              </a:r>
            </a:p>
            <a:p>
              <a:pPr algn="l"/>
              <a:r>
                <a:rPr lang="en-US" sz="1800"/>
                <a:t>rcvr willing</a:t>
              </a:r>
            </a:p>
            <a:p>
              <a:pPr algn="l"/>
              <a:r>
                <a:rPr lang="en-US" sz="1800"/>
                <a:t>to accept</a:t>
              </a:r>
            </a:p>
          </p:txBody>
        </p:sp>
        <p:sp>
          <p:nvSpPr>
            <p:cNvPr id="85005" name="Line 54"/>
            <p:cNvSpPr>
              <a:spLocks noChangeShapeType="1"/>
            </p:cNvSpPr>
            <p:nvPr/>
          </p:nvSpPr>
          <p:spPr bwMode="auto">
            <a:xfrm flipH="1" flipV="1">
              <a:off x="4212" y="1902"/>
              <a:ext cx="510" cy="2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00" name="Group 5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581775" y="1527175"/>
            <a:ext cx="2371725" cy="1190625"/>
            <a:chOff x="4146" y="962"/>
            <a:chExt cx="1494" cy="750"/>
          </a:xfrm>
        </p:grpSpPr>
        <p:sp>
          <p:nvSpPr>
            <p:cNvPr id="85001" name="Text Box 56"/>
            <p:cNvSpPr txBox="1">
              <a:spLocks noChangeArrowheads="1"/>
            </p:cNvSpPr>
            <p:nvPr/>
          </p:nvSpPr>
          <p:spPr bwMode="auto">
            <a:xfrm>
              <a:off x="4493" y="962"/>
              <a:ext cx="114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counting</a:t>
              </a:r>
            </a:p>
            <a:p>
              <a:pPr algn="l"/>
              <a:r>
                <a:rPr lang="en-US" sz="1800"/>
                <a:t>by bytes </a:t>
              </a:r>
            </a:p>
            <a:p>
              <a:pPr algn="l"/>
              <a:r>
                <a:rPr lang="en-US" sz="1800"/>
                <a:t>of data</a:t>
              </a:r>
            </a:p>
            <a:p>
              <a:pPr algn="l"/>
              <a:r>
                <a:rPr lang="en-US" sz="1800"/>
                <a:t>(not segments!)</a:t>
              </a:r>
            </a:p>
          </p:txBody>
        </p:sp>
        <p:sp>
          <p:nvSpPr>
            <p:cNvPr id="85002" name="Line 57"/>
            <p:cNvSpPr>
              <a:spLocks noChangeShapeType="1"/>
            </p:cNvSpPr>
            <p:nvPr/>
          </p:nvSpPr>
          <p:spPr bwMode="auto">
            <a:xfrm flipH="1">
              <a:off x="4170" y="1086"/>
              <a:ext cx="348" cy="5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3" name="Line 58"/>
            <p:cNvSpPr>
              <a:spLocks noChangeShapeType="1"/>
            </p:cNvSpPr>
            <p:nvPr/>
          </p:nvSpPr>
          <p:spPr bwMode="auto">
            <a:xfrm flipH="1">
              <a:off x="4146" y="1080"/>
              <a:ext cx="360" cy="3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TCP Flow Control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533400" y="1600200"/>
            <a:ext cx="38100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receive side of TCP connection has a receive buffer: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029200" y="3276600"/>
            <a:ext cx="38100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speed-matching service: matching the send rate to the receiving app’s drain rate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The sender never has more than a receiver windows worth of bytes unACKed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This way, the receiver buffer will never overflow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262149" name="Picture 5" descr="rcvwin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2971800"/>
            <a:ext cx="480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5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9530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app process may be slow at reading from buffer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181600" y="1066800"/>
            <a:ext cx="3057525" cy="1692275"/>
            <a:chOff x="564" y="803"/>
            <a:chExt cx="1926" cy="1066"/>
          </a:xfrm>
        </p:grpSpPr>
        <p:sp>
          <p:nvSpPr>
            <p:cNvPr id="86024" name="Rectangle 9"/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10"/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sender won’t overflow</a:t>
              </a:r>
            </a:p>
            <a:p>
              <a:r>
                <a:rPr lang="en-US" sz="2000"/>
                <a:t>receiver’s buffer by</a:t>
              </a:r>
            </a:p>
            <a:p>
              <a:r>
                <a:rPr lang="en-US" sz="2000"/>
                <a:t>transmitting too much,</a:t>
              </a:r>
            </a:p>
            <a:p>
              <a:r>
                <a:rPr lang="en-US" sz="2000"/>
                <a:t> too fast</a:t>
              </a:r>
              <a:endParaRPr lang="en-US" sz="1000">
                <a:latin typeface="Times New Roman" pitchFamily="18" charset="0"/>
              </a:endParaRPr>
            </a:p>
          </p:txBody>
        </p:sp>
        <p:grpSp>
          <p:nvGrpSpPr>
            <p:cNvPr id="86026" name="Group 11"/>
            <p:cNvGrpSpPr>
              <a:grpSpLocks/>
            </p:cNvGrpSpPr>
            <p:nvPr/>
          </p:nvGrpSpPr>
          <p:grpSpPr bwMode="auto">
            <a:xfrm>
              <a:off x="604" y="803"/>
              <a:ext cx="1193" cy="288"/>
              <a:chOff x="3448" y="305"/>
              <a:chExt cx="1193" cy="288"/>
            </a:xfrm>
          </p:grpSpPr>
          <p:sp>
            <p:nvSpPr>
              <p:cNvPr id="86027" name="Rectangle 12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28" name="Text Box 13"/>
              <p:cNvSpPr txBox="1">
                <a:spLocks noChangeArrowheads="1"/>
              </p:cNvSpPr>
              <p:nvPr/>
            </p:nvSpPr>
            <p:spPr bwMode="auto">
              <a:xfrm>
                <a:off x="3448" y="305"/>
                <a:ext cx="11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flow control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  <p:bldP spid="262148" grpId="0" build="p"/>
      <p:bldP spid="2621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r>
              <a:rPr lang="en-US" sz="2400" smtClean="0"/>
              <a:t>Flow control – so the receive doesn’t get overwhelmed.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486525" y="685800"/>
            <a:ext cx="2819400" cy="1066800"/>
          </a:xfrm>
        </p:spPr>
        <p:txBody>
          <a:bodyPr/>
          <a:lstStyle/>
          <a:p>
            <a:r>
              <a:rPr lang="en-US" sz="1400" smtClean="0"/>
              <a:t>The number of unacknowledged packets must be less than the receiver window.</a:t>
            </a:r>
          </a:p>
          <a:p>
            <a:r>
              <a:rPr lang="en-US" sz="1400" smtClean="0"/>
              <a:t>As the receivers buffer fills, decreases the receiver window.</a:t>
            </a:r>
          </a:p>
        </p:txBody>
      </p:sp>
      <p:sp>
        <p:nvSpPr>
          <p:cNvPr id="87044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04775" y="1130300"/>
            <a:ext cx="0" cy="663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62175" y="1212850"/>
            <a:ext cx="0" cy="663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04775" y="1462088"/>
            <a:ext cx="2057400" cy="331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0975" y="938213"/>
            <a:ext cx="1903413" cy="639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Seq#=20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Data = ‘Hi’, size = 2 (bytes)</a:t>
            </a:r>
          </a:p>
        </p:txBody>
      </p:sp>
      <p:sp>
        <p:nvSpPr>
          <p:cNvPr id="507912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04775" y="2954338"/>
            <a:ext cx="2057400" cy="331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7913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1975" y="2941638"/>
            <a:ext cx="822325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Ack#=24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Rwin=0</a:t>
            </a:r>
          </a:p>
        </p:txBody>
      </p:sp>
      <p:sp>
        <p:nvSpPr>
          <p:cNvPr id="507914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4775" y="2457450"/>
            <a:ext cx="2057400" cy="496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7175" y="2208213"/>
            <a:ext cx="1928813" cy="639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Seq#=22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Data = ‘By’, size = 2 (bytes)</a:t>
            </a:r>
          </a:p>
        </p:txBody>
      </p:sp>
      <p:sp>
        <p:nvSpPr>
          <p:cNvPr id="507916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04775" y="4945063"/>
            <a:ext cx="2057400" cy="912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7917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5775" y="5002213"/>
            <a:ext cx="1819275" cy="639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Seq#=4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Data = ‘e’, size = 1 (bytes)</a:t>
            </a:r>
          </a:p>
        </p:txBody>
      </p:sp>
      <p:sp>
        <p:nvSpPr>
          <p:cNvPr id="507918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04775" y="1793875"/>
            <a:ext cx="2057400" cy="249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7919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3375" y="1616075"/>
            <a:ext cx="757238" cy="638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9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Ack#=22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Rwin=2</a:t>
            </a:r>
          </a:p>
        </p:txBody>
      </p:sp>
      <p:sp>
        <p:nvSpPr>
          <p:cNvPr id="507993" name="Line 8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04775" y="4365625"/>
            <a:ext cx="2057400" cy="331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7994" name="Text Box 9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47738" y="4102100"/>
            <a:ext cx="822325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Ack#=24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Rwin=9</a:t>
            </a:r>
          </a:p>
        </p:txBody>
      </p:sp>
      <p:sp>
        <p:nvSpPr>
          <p:cNvPr id="87058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30575" y="1628775"/>
            <a:ext cx="2976563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Times New Roman" pitchFamily="18" charset="0"/>
            </a:endParaRPr>
          </a:p>
        </p:txBody>
      </p:sp>
      <p:sp>
        <p:nvSpPr>
          <p:cNvPr id="87059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663950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0" name="Line 1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998913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1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332288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2" name="Line 2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665663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3" name="Line 2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000625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4" name="Line 2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334000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5" name="Line 2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667375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6" name="Line 2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002338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7" name="Line 2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35713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8" name="Text Box 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44863" y="1374775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15</a:t>
            </a:r>
          </a:p>
        </p:txBody>
      </p:sp>
      <p:sp>
        <p:nvSpPr>
          <p:cNvPr id="87069" name="Text Box 2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800350" y="1636713"/>
            <a:ext cx="557213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buffer</a:t>
            </a:r>
          </a:p>
        </p:txBody>
      </p:sp>
      <p:sp>
        <p:nvSpPr>
          <p:cNvPr id="87070" name="Text Box 2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89250" y="1344613"/>
            <a:ext cx="441325" cy="228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900">
                <a:latin typeface="Times New Roman" pitchFamily="18" charset="0"/>
              </a:rPr>
              <a:t>Seq #</a:t>
            </a:r>
          </a:p>
        </p:txBody>
      </p:sp>
      <p:sp>
        <p:nvSpPr>
          <p:cNvPr id="87071" name="Line 2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3497263" y="1193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72" name="Text Box 3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51175" y="908050"/>
            <a:ext cx="13017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SYN had seq#=14</a:t>
            </a:r>
          </a:p>
        </p:txBody>
      </p:sp>
      <p:sp>
        <p:nvSpPr>
          <p:cNvPr id="87073" name="Text Box 3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78238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16</a:t>
            </a:r>
          </a:p>
        </p:txBody>
      </p:sp>
      <p:sp>
        <p:nvSpPr>
          <p:cNvPr id="87074" name="Text Box 3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011613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17</a:t>
            </a:r>
          </a:p>
        </p:txBody>
      </p:sp>
      <p:sp>
        <p:nvSpPr>
          <p:cNvPr id="87075" name="Text Box 3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384675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18</a:t>
            </a:r>
          </a:p>
        </p:txBody>
      </p:sp>
      <p:sp>
        <p:nvSpPr>
          <p:cNvPr id="87076" name="Text Box 3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21225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19</a:t>
            </a:r>
          </a:p>
        </p:txBody>
      </p:sp>
      <p:sp>
        <p:nvSpPr>
          <p:cNvPr id="87077" name="Text Box 3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56188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</a:t>
            </a:r>
          </a:p>
        </p:txBody>
      </p:sp>
      <p:sp>
        <p:nvSpPr>
          <p:cNvPr id="87078" name="Text Box 36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348288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21</a:t>
            </a:r>
          </a:p>
        </p:txBody>
      </p:sp>
      <p:sp>
        <p:nvSpPr>
          <p:cNvPr id="87079" name="Text Box 3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737225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22</a:t>
            </a:r>
          </a:p>
        </p:txBody>
      </p:sp>
      <p:sp>
        <p:nvSpPr>
          <p:cNvPr id="87080" name="Text Box 38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400425" y="1625600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S</a:t>
            </a:r>
          </a:p>
        </p:txBody>
      </p:sp>
      <p:sp>
        <p:nvSpPr>
          <p:cNvPr id="87081" name="Text Box 39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775075" y="1625600"/>
            <a:ext cx="2476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t</a:t>
            </a:r>
          </a:p>
        </p:txBody>
      </p:sp>
      <p:sp>
        <p:nvSpPr>
          <p:cNvPr id="87082" name="Text Box 4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052888" y="1625600"/>
            <a:ext cx="2857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e</a:t>
            </a:r>
          </a:p>
        </p:txBody>
      </p:sp>
      <p:sp>
        <p:nvSpPr>
          <p:cNvPr id="87083" name="Text Box 4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387850" y="1625600"/>
            <a:ext cx="2984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v</a:t>
            </a:r>
          </a:p>
        </p:txBody>
      </p:sp>
      <p:sp>
        <p:nvSpPr>
          <p:cNvPr id="87084" name="Text Box 4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711700" y="1616075"/>
            <a:ext cx="2857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e</a:t>
            </a:r>
          </a:p>
        </p:txBody>
      </p:sp>
      <p:sp>
        <p:nvSpPr>
          <p:cNvPr id="87085" name="Text Box 4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026025" y="1625600"/>
            <a:ext cx="3492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H</a:t>
            </a:r>
          </a:p>
        </p:txBody>
      </p:sp>
      <p:sp>
        <p:nvSpPr>
          <p:cNvPr id="87086" name="Text Box 44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360988" y="1625600"/>
            <a:ext cx="2476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i</a:t>
            </a:r>
          </a:p>
        </p:txBody>
      </p:sp>
      <p:grpSp>
        <p:nvGrpSpPr>
          <p:cNvPr id="2" name="Group 111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3357563" y="2190750"/>
            <a:ext cx="2976562" cy="782638"/>
            <a:chOff x="2115" y="1380"/>
            <a:chExt cx="1875" cy="493"/>
          </a:xfrm>
        </p:grpSpPr>
        <p:sp>
          <p:nvSpPr>
            <p:cNvPr id="87128" name="Rectangle 45"/>
            <p:cNvSpPr>
              <a:spLocks noChangeArrowheads="1"/>
            </p:cNvSpPr>
            <p:nvPr/>
          </p:nvSpPr>
          <p:spPr bwMode="auto">
            <a:xfrm>
              <a:off x="2115" y="1644"/>
              <a:ext cx="1875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7129" name="Line 46"/>
            <p:cNvSpPr>
              <a:spLocks noChangeShapeType="1"/>
            </p:cNvSpPr>
            <p:nvPr/>
          </p:nvSpPr>
          <p:spPr bwMode="auto">
            <a:xfrm>
              <a:off x="2325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0" name="Line 47"/>
            <p:cNvSpPr>
              <a:spLocks noChangeShapeType="1"/>
            </p:cNvSpPr>
            <p:nvPr/>
          </p:nvSpPr>
          <p:spPr bwMode="auto">
            <a:xfrm>
              <a:off x="2535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1" name="Line 48"/>
            <p:cNvSpPr>
              <a:spLocks noChangeShapeType="1"/>
            </p:cNvSpPr>
            <p:nvPr/>
          </p:nvSpPr>
          <p:spPr bwMode="auto">
            <a:xfrm>
              <a:off x="2746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2" name="Line 49"/>
            <p:cNvSpPr>
              <a:spLocks noChangeShapeType="1"/>
            </p:cNvSpPr>
            <p:nvPr/>
          </p:nvSpPr>
          <p:spPr bwMode="auto">
            <a:xfrm>
              <a:off x="2956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3" name="Line 50"/>
            <p:cNvSpPr>
              <a:spLocks noChangeShapeType="1"/>
            </p:cNvSpPr>
            <p:nvPr/>
          </p:nvSpPr>
          <p:spPr bwMode="auto">
            <a:xfrm>
              <a:off x="3166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4" name="Line 51"/>
            <p:cNvSpPr>
              <a:spLocks noChangeShapeType="1"/>
            </p:cNvSpPr>
            <p:nvPr/>
          </p:nvSpPr>
          <p:spPr bwMode="auto">
            <a:xfrm>
              <a:off x="3377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5" name="Line 52"/>
            <p:cNvSpPr>
              <a:spLocks noChangeShapeType="1"/>
            </p:cNvSpPr>
            <p:nvPr/>
          </p:nvSpPr>
          <p:spPr bwMode="auto">
            <a:xfrm>
              <a:off x="3587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6" name="Line 53"/>
            <p:cNvSpPr>
              <a:spLocks noChangeShapeType="1"/>
            </p:cNvSpPr>
            <p:nvPr/>
          </p:nvSpPr>
          <p:spPr bwMode="auto">
            <a:xfrm>
              <a:off x="3797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7" name="Text Box 54"/>
            <p:cNvSpPr txBox="1">
              <a:spLocks noChangeArrowheads="1"/>
            </p:cNvSpPr>
            <p:nvPr/>
          </p:nvSpPr>
          <p:spPr bwMode="auto">
            <a:xfrm>
              <a:off x="2159" y="1642"/>
              <a:ext cx="19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87138" name="Text Box 55"/>
            <p:cNvSpPr txBox="1">
              <a:spLocks noChangeArrowheads="1"/>
            </p:cNvSpPr>
            <p:nvPr/>
          </p:nvSpPr>
          <p:spPr bwMode="auto">
            <a:xfrm>
              <a:off x="2395" y="1642"/>
              <a:ext cx="15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87139" name="Text Box 56"/>
            <p:cNvSpPr txBox="1">
              <a:spLocks noChangeArrowheads="1"/>
            </p:cNvSpPr>
            <p:nvPr/>
          </p:nvSpPr>
          <p:spPr bwMode="auto">
            <a:xfrm>
              <a:off x="2570" y="1642"/>
              <a:ext cx="18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87140" name="Text Box 57"/>
            <p:cNvSpPr txBox="1">
              <a:spLocks noChangeArrowheads="1"/>
            </p:cNvSpPr>
            <p:nvPr/>
          </p:nvSpPr>
          <p:spPr bwMode="auto">
            <a:xfrm>
              <a:off x="2781" y="1642"/>
              <a:ext cx="1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87141" name="Text Box 58"/>
            <p:cNvSpPr txBox="1">
              <a:spLocks noChangeArrowheads="1"/>
            </p:cNvSpPr>
            <p:nvPr/>
          </p:nvSpPr>
          <p:spPr bwMode="auto">
            <a:xfrm>
              <a:off x="2984" y="1636"/>
              <a:ext cx="18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87142" name="Text Box 59"/>
            <p:cNvSpPr txBox="1">
              <a:spLocks noChangeArrowheads="1"/>
            </p:cNvSpPr>
            <p:nvPr/>
          </p:nvSpPr>
          <p:spPr bwMode="auto">
            <a:xfrm>
              <a:off x="3183" y="1642"/>
              <a:ext cx="22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87143" name="Text Box 60"/>
            <p:cNvSpPr txBox="1">
              <a:spLocks noChangeArrowheads="1"/>
            </p:cNvSpPr>
            <p:nvPr/>
          </p:nvSpPr>
          <p:spPr bwMode="auto">
            <a:xfrm>
              <a:off x="3393" y="1642"/>
              <a:ext cx="15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87144" name="Text Box 61"/>
            <p:cNvSpPr txBox="1">
              <a:spLocks noChangeArrowheads="1"/>
            </p:cNvSpPr>
            <p:nvPr/>
          </p:nvSpPr>
          <p:spPr bwMode="auto">
            <a:xfrm>
              <a:off x="3621" y="1642"/>
              <a:ext cx="21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7145" name="Text Box 62"/>
            <p:cNvSpPr txBox="1">
              <a:spLocks noChangeArrowheads="1"/>
            </p:cNvSpPr>
            <p:nvPr/>
          </p:nvSpPr>
          <p:spPr bwMode="auto">
            <a:xfrm>
              <a:off x="3797" y="1642"/>
              <a:ext cx="1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87146" name="Text Box 63"/>
            <p:cNvSpPr txBox="1">
              <a:spLocks noChangeArrowheads="1"/>
            </p:cNvSpPr>
            <p:nvPr/>
          </p:nvSpPr>
          <p:spPr bwMode="auto">
            <a:xfrm>
              <a:off x="2115" y="1387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87147" name="Text Box 64"/>
            <p:cNvSpPr txBox="1">
              <a:spLocks noChangeArrowheads="1"/>
            </p:cNvSpPr>
            <p:nvPr/>
          </p:nvSpPr>
          <p:spPr bwMode="auto">
            <a:xfrm>
              <a:off x="2326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87148" name="Text Box 65"/>
            <p:cNvSpPr txBox="1">
              <a:spLocks noChangeArrowheads="1"/>
            </p:cNvSpPr>
            <p:nvPr/>
          </p:nvSpPr>
          <p:spPr bwMode="auto">
            <a:xfrm>
              <a:off x="2535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17</a:t>
              </a:r>
            </a:p>
          </p:txBody>
        </p:sp>
        <p:sp>
          <p:nvSpPr>
            <p:cNvPr id="87149" name="Text Box 66"/>
            <p:cNvSpPr txBox="1">
              <a:spLocks noChangeArrowheads="1"/>
            </p:cNvSpPr>
            <p:nvPr/>
          </p:nvSpPr>
          <p:spPr bwMode="auto">
            <a:xfrm>
              <a:off x="2770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87150" name="Text Box 67"/>
            <p:cNvSpPr txBox="1">
              <a:spLocks noChangeArrowheads="1"/>
            </p:cNvSpPr>
            <p:nvPr/>
          </p:nvSpPr>
          <p:spPr bwMode="auto">
            <a:xfrm>
              <a:off x="2982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19</a:t>
              </a:r>
            </a:p>
          </p:txBody>
        </p:sp>
        <p:sp>
          <p:nvSpPr>
            <p:cNvPr id="87151" name="Text Box 68"/>
            <p:cNvSpPr txBox="1">
              <a:spLocks noChangeArrowheads="1"/>
            </p:cNvSpPr>
            <p:nvPr/>
          </p:nvSpPr>
          <p:spPr bwMode="auto">
            <a:xfrm>
              <a:off x="3193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87152" name="Text Box 69"/>
            <p:cNvSpPr txBox="1">
              <a:spLocks noChangeArrowheads="1"/>
            </p:cNvSpPr>
            <p:nvPr/>
          </p:nvSpPr>
          <p:spPr bwMode="auto">
            <a:xfrm>
              <a:off x="3377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21</a:t>
              </a:r>
            </a:p>
          </p:txBody>
        </p:sp>
        <p:sp>
          <p:nvSpPr>
            <p:cNvPr id="87153" name="Text Box 70"/>
            <p:cNvSpPr txBox="1">
              <a:spLocks noChangeArrowheads="1"/>
            </p:cNvSpPr>
            <p:nvPr/>
          </p:nvSpPr>
          <p:spPr bwMode="auto">
            <a:xfrm>
              <a:off x="3621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22</a:t>
              </a:r>
            </a:p>
          </p:txBody>
        </p:sp>
      </p:grpSp>
      <p:grpSp>
        <p:nvGrpSpPr>
          <p:cNvPr id="3" name="Group 114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3067050" y="3581400"/>
            <a:ext cx="3209925" cy="876300"/>
            <a:chOff x="1932" y="2256"/>
            <a:chExt cx="2022" cy="552"/>
          </a:xfrm>
        </p:grpSpPr>
        <p:sp>
          <p:nvSpPr>
            <p:cNvPr id="87110" name="Rectangle 71"/>
            <p:cNvSpPr>
              <a:spLocks noChangeArrowheads="1"/>
            </p:cNvSpPr>
            <p:nvPr/>
          </p:nvSpPr>
          <p:spPr bwMode="auto">
            <a:xfrm>
              <a:off x="2080" y="2616"/>
              <a:ext cx="1874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7111" name="Line 72"/>
            <p:cNvSpPr>
              <a:spLocks noChangeShapeType="1"/>
            </p:cNvSpPr>
            <p:nvPr/>
          </p:nvSpPr>
          <p:spPr bwMode="auto">
            <a:xfrm>
              <a:off x="2290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2" name="Line 73"/>
            <p:cNvSpPr>
              <a:spLocks noChangeShapeType="1"/>
            </p:cNvSpPr>
            <p:nvPr/>
          </p:nvSpPr>
          <p:spPr bwMode="auto">
            <a:xfrm>
              <a:off x="2500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3" name="Line 74"/>
            <p:cNvSpPr>
              <a:spLocks noChangeShapeType="1"/>
            </p:cNvSpPr>
            <p:nvPr/>
          </p:nvSpPr>
          <p:spPr bwMode="auto">
            <a:xfrm>
              <a:off x="2711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4" name="Line 75"/>
            <p:cNvSpPr>
              <a:spLocks noChangeShapeType="1"/>
            </p:cNvSpPr>
            <p:nvPr/>
          </p:nvSpPr>
          <p:spPr bwMode="auto">
            <a:xfrm>
              <a:off x="2921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5" name="Line 76"/>
            <p:cNvSpPr>
              <a:spLocks noChangeShapeType="1"/>
            </p:cNvSpPr>
            <p:nvPr/>
          </p:nvSpPr>
          <p:spPr bwMode="auto">
            <a:xfrm>
              <a:off x="3131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6" name="Line 77"/>
            <p:cNvSpPr>
              <a:spLocks noChangeShapeType="1"/>
            </p:cNvSpPr>
            <p:nvPr/>
          </p:nvSpPr>
          <p:spPr bwMode="auto">
            <a:xfrm>
              <a:off x="3342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7" name="Line 78"/>
            <p:cNvSpPr>
              <a:spLocks noChangeShapeType="1"/>
            </p:cNvSpPr>
            <p:nvPr/>
          </p:nvSpPr>
          <p:spPr bwMode="auto">
            <a:xfrm>
              <a:off x="3552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8" name="Line 79"/>
            <p:cNvSpPr>
              <a:spLocks noChangeShapeType="1"/>
            </p:cNvSpPr>
            <p:nvPr/>
          </p:nvSpPr>
          <p:spPr bwMode="auto">
            <a:xfrm>
              <a:off x="3762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9" name="Text Box 80"/>
            <p:cNvSpPr txBox="1">
              <a:spLocks noChangeArrowheads="1"/>
            </p:cNvSpPr>
            <p:nvPr/>
          </p:nvSpPr>
          <p:spPr bwMode="auto">
            <a:xfrm>
              <a:off x="2080" y="2455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87120" name="Text Box 81"/>
            <p:cNvSpPr txBox="1">
              <a:spLocks noChangeArrowheads="1"/>
            </p:cNvSpPr>
            <p:nvPr/>
          </p:nvSpPr>
          <p:spPr bwMode="auto">
            <a:xfrm>
              <a:off x="2290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87121" name="Text Box 82"/>
            <p:cNvSpPr txBox="1">
              <a:spLocks noChangeArrowheads="1"/>
            </p:cNvSpPr>
            <p:nvPr/>
          </p:nvSpPr>
          <p:spPr bwMode="auto">
            <a:xfrm>
              <a:off x="2500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26</a:t>
              </a:r>
            </a:p>
          </p:txBody>
        </p:sp>
        <p:sp>
          <p:nvSpPr>
            <p:cNvPr id="87122" name="Text Box 83"/>
            <p:cNvSpPr txBox="1">
              <a:spLocks noChangeArrowheads="1"/>
            </p:cNvSpPr>
            <p:nvPr/>
          </p:nvSpPr>
          <p:spPr bwMode="auto">
            <a:xfrm>
              <a:off x="2735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27</a:t>
              </a:r>
            </a:p>
          </p:txBody>
        </p:sp>
        <p:sp>
          <p:nvSpPr>
            <p:cNvPr id="87123" name="Text Box 84"/>
            <p:cNvSpPr txBox="1">
              <a:spLocks noChangeArrowheads="1"/>
            </p:cNvSpPr>
            <p:nvPr/>
          </p:nvSpPr>
          <p:spPr bwMode="auto">
            <a:xfrm>
              <a:off x="2947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87124" name="Text Box 85"/>
            <p:cNvSpPr txBox="1">
              <a:spLocks noChangeArrowheads="1"/>
            </p:cNvSpPr>
            <p:nvPr/>
          </p:nvSpPr>
          <p:spPr bwMode="auto">
            <a:xfrm>
              <a:off x="3158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29</a:t>
              </a:r>
            </a:p>
          </p:txBody>
        </p:sp>
        <p:sp>
          <p:nvSpPr>
            <p:cNvPr id="87125" name="Text Box 86"/>
            <p:cNvSpPr txBox="1">
              <a:spLocks noChangeArrowheads="1"/>
            </p:cNvSpPr>
            <p:nvPr/>
          </p:nvSpPr>
          <p:spPr bwMode="auto">
            <a:xfrm>
              <a:off x="3342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87126" name="Text Box 87"/>
            <p:cNvSpPr txBox="1">
              <a:spLocks noChangeArrowheads="1"/>
            </p:cNvSpPr>
            <p:nvPr/>
          </p:nvSpPr>
          <p:spPr bwMode="auto">
            <a:xfrm>
              <a:off x="3587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87127" name="Text Box 88"/>
            <p:cNvSpPr txBox="1">
              <a:spLocks noChangeArrowheads="1"/>
            </p:cNvSpPr>
            <p:nvPr/>
          </p:nvSpPr>
          <p:spPr bwMode="auto">
            <a:xfrm>
              <a:off x="1932" y="2256"/>
              <a:ext cx="1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Application reads buffer</a:t>
              </a:r>
            </a:p>
          </p:txBody>
        </p:sp>
      </p:grpSp>
      <p:grpSp>
        <p:nvGrpSpPr>
          <p:cNvPr id="4" name="Group 115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3302000" y="5086350"/>
            <a:ext cx="2974975" cy="608013"/>
            <a:chOff x="2080" y="3204"/>
            <a:chExt cx="1874" cy="383"/>
          </a:xfrm>
        </p:grpSpPr>
        <p:sp>
          <p:nvSpPr>
            <p:cNvPr id="87092" name="Rectangle 91"/>
            <p:cNvSpPr>
              <a:spLocks noChangeArrowheads="1"/>
            </p:cNvSpPr>
            <p:nvPr/>
          </p:nvSpPr>
          <p:spPr bwMode="auto">
            <a:xfrm>
              <a:off x="2080" y="3372"/>
              <a:ext cx="1874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7093" name="Line 92"/>
            <p:cNvSpPr>
              <a:spLocks noChangeShapeType="1"/>
            </p:cNvSpPr>
            <p:nvPr/>
          </p:nvSpPr>
          <p:spPr bwMode="auto">
            <a:xfrm>
              <a:off x="2290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4" name="Line 93"/>
            <p:cNvSpPr>
              <a:spLocks noChangeShapeType="1"/>
            </p:cNvSpPr>
            <p:nvPr/>
          </p:nvSpPr>
          <p:spPr bwMode="auto">
            <a:xfrm>
              <a:off x="2500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5" name="Line 94"/>
            <p:cNvSpPr>
              <a:spLocks noChangeShapeType="1"/>
            </p:cNvSpPr>
            <p:nvPr/>
          </p:nvSpPr>
          <p:spPr bwMode="auto">
            <a:xfrm>
              <a:off x="2711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6" name="Line 95"/>
            <p:cNvSpPr>
              <a:spLocks noChangeShapeType="1"/>
            </p:cNvSpPr>
            <p:nvPr/>
          </p:nvSpPr>
          <p:spPr bwMode="auto">
            <a:xfrm>
              <a:off x="2921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7" name="Line 96"/>
            <p:cNvSpPr>
              <a:spLocks noChangeShapeType="1"/>
            </p:cNvSpPr>
            <p:nvPr/>
          </p:nvSpPr>
          <p:spPr bwMode="auto">
            <a:xfrm>
              <a:off x="3131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8" name="Line 97"/>
            <p:cNvSpPr>
              <a:spLocks noChangeShapeType="1"/>
            </p:cNvSpPr>
            <p:nvPr/>
          </p:nvSpPr>
          <p:spPr bwMode="auto">
            <a:xfrm>
              <a:off x="3342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9" name="Line 98"/>
            <p:cNvSpPr>
              <a:spLocks noChangeShapeType="1"/>
            </p:cNvSpPr>
            <p:nvPr/>
          </p:nvSpPr>
          <p:spPr bwMode="auto">
            <a:xfrm>
              <a:off x="3552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00" name="Line 99"/>
            <p:cNvSpPr>
              <a:spLocks noChangeShapeType="1"/>
            </p:cNvSpPr>
            <p:nvPr/>
          </p:nvSpPr>
          <p:spPr bwMode="auto">
            <a:xfrm>
              <a:off x="3762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01" name="Text Box 100"/>
            <p:cNvSpPr txBox="1">
              <a:spLocks noChangeArrowheads="1"/>
            </p:cNvSpPr>
            <p:nvPr/>
          </p:nvSpPr>
          <p:spPr bwMode="auto">
            <a:xfrm>
              <a:off x="2080" y="3211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87102" name="Text Box 101"/>
            <p:cNvSpPr txBox="1">
              <a:spLocks noChangeArrowheads="1"/>
            </p:cNvSpPr>
            <p:nvPr/>
          </p:nvSpPr>
          <p:spPr bwMode="auto">
            <a:xfrm>
              <a:off x="2290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87103" name="Text Box 102"/>
            <p:cNvSpPr txBox="1">
              <a:spLocks noChangeArrowheads="1"/>
            </p:cNvSpPr>
            <p:nvPr/>
          </p:nvSpPr>
          <p:spPr bwMode="auto">
            <a:xfrm>
              <a:off x="2500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26</a:t>
              </a:r>
            </a:p>
          </p:txBody>
        </p:sp>
        <p:sp>
          <p:nvSpPr>
            <p:cNvPr id="87104" name="Text Box 103"/>
            <p:cNvSpPr txBox="1">
              <a:spLocks noChangeArrowheads="1"/>
            </p:cNvSpPr>
            <p:nvPr/>
          </p:nvSpPr>
          <p:spPr bwMode="auto">
            <a:xfrm>
              <a:off x="2735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27</a:t>
              </a:r>
            </a:p>
          </p:txBody>
        </p:sp>
        <p:sp>
          <p:nvSpPr>
            <p:cNvPr id="87105" name="Text Box 104"/>
            <p:cNvSpPr txBox="1">
              <a:spLocks noChangeArrowheads="1"/>
            </p:cNvSpPr>
            <p:nvPr/>
          </p:nvSpPr>
          <p:spPr bwMode="auto">
            <a:xfrm>
              <a:off x="2947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87106" name="Text Box 105"/>
            <p:cNvSpPr txBox="1">
              <a:spLocks noChangeArrowheads="1"/>
            </p:cNvSpPr>
            <p:nvPr/>
          </p:nvSpPr>
          <p:spPr bwMode="auto">
            <a:xfrm>
              <a:off x="3158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29</a:t>
              </a:r>
            </a:p>
          </p:txBody>
        </p:sp>
        <p:sp>
          <p:nvSpPr>
            <p:cNvPr id="87107" name="Text Box 106"/>
            <p:cNvSpPr txBox="1">
              <a:spLocks noChangeArrowheads="1"/>
            </p:cNvSpPr>
            <p:nvPr/>
          </p:nvSpPr>
          <p:spPr bwMode="auto">
            <a:xfrm>
              <a:off x="3342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87108" name="Text Box 107"/>
            <p:cNvSpPr txBox="1">
              <a:spLocks noChangeArrowheads="1"/>
            </p:cNvSpPr>
            <p:nvPr/>
          </p:nvSpPr>
          <p:spPr bwMode="auto">
            <a:xfrm>
              <a:off x="3587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87109" name="Text Box 108"/>
            <p:cNvSpPr txBox="1">
              <a:spLocks noChangeArrowheads="1"/>
            </p:cNvSpPr>
            <p:nvPr/>
          </p:nvSpPr>
          <p:spPr bwMode="auto">
            <a:xfrm>
              <a:off x="2094" y="3356"/>
              <a:ext cx="18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e</a:t>
              </a:r>
            </a:p>
          </p:txBody>
        </p:sp>
      </p:grpSp>
      <p:sp>
        <p:nvSpPr>
          <p:cNvPr id="508016" name="Text Box 112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274888" y="3181350"/>
            <a:ext cx="1516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The rBuffer is full</a:t>
            </a:r>
          </a:p>
        </p:txBody>
      </p:sp>
      <p:sp>
        <p:nvSpPr>
          <p:cNvPr id="508017" name="Line 11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1228725" y="3362325"/>
            <a:ext cx="96202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2" grpId="0" animBg="1"/>
      <p:bldP spid="507913" grpId="0"/>
      <p:bldP spid="507914" grpId="0" animBg="1"/>
      <p:bldP spid="507915" grpId="0"/>
      <p:bldP spid="507916" grpId="0" animBg="1"/>
      <p:bldP spid="507917" grpId="0"/>
      <p:bldP spid="507918" grpId="0" animBg="1"/>
      <p:bldP spid="507919" grpId="0"/>
      <p:bldP spid="507993" grpId="0" animBg="1"/>
      <p:bldP spid="507994" grpId="0"/>
      <p:bldP spid="508016" grpId="0"/>
      <p:bldP spid="5080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dirty="0" smtClean="0"/>
              <a:t>TCP Header</a:t>
            </a:r>
            <a:endParaRPr lang="en-US" dirty="0" smtClean="0"/>
          </a:p>
        </p:txBody>
      </p:sp>
      <p:grpSp>
        <p:nvGrpSpPr>
          <p:cNvPr id="71683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71702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3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04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05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06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7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8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9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10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1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2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13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14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5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71716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7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8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9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0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Receive window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21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22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23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24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5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6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7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8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9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0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31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32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33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34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35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36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37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8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49225" y="1431925"/>
            <a:ext cx="4556125" cy="3390900"/>
            <a:chOff x="94" y="902"/>
            <a:chExt cx="2870" cy="2136"/>
          </a:xfrm>
        </p:grpSpPr>
        <p:sp>
          <p:nvSpPr>
            <p:cNvPr id="71694" name="Text Box 41"/>
            <p:cNvSpPr txBox="1">
              <a:spLocks noChangeArrowheads="1"/>
            </p:cNvSpPr>
            <p:nvPr/>
          </p:nvSpPr>
          <p:spPr bwMode="auto">
            <a:xfrm>
              <a:off x="112" y="902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URG: urgent data </a:t>
              </a:r>
            </a:p>
            <a:p>
              <a:pPr algn="r"/>
              <a:r>
                <a:rPr lang="en-US" sz="1800"/>
                <a:t>(generally not used)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71695" name="Text Box 42"/>
            <p:cNvSpPr txBox="1">
              <a:spLocks noChangeArrowheads="1"/>
            </p:cNvSpPr>
            <p:nvPr/>
          </p:nvSpPr>
          <p:spPr bwMode="auto">
            <a:xfrm>
              <a:off x="597" y="1358"/>
              <a:ext cx="9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ACK: ACK #</a:t>
              </a:r>
            </a:p>
            <a:p>
              <a:pPr algn="r"/>
              <a:r>
                <a:rPr lang="en-US" sz="1800"/>
                <a:t>valid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71696" name="Text Box 43"/>
            <p:cNvSpPr txBox="1">
              <a:spLocks noChangeArrowheads="1"/>
            </p:cNvSpPr>
            <p:nvPr/>
          </p:nvSpPr>
          <p:spPr bwMode="auto">
            <a:xfrm>
              <a:off x="94" y="1784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PSH: push data now</a:t>
              </a:r>
            </a:p>
            <a:p>
              <a:pPr algn="r"/>
              <a:r>
                <a:rPr lang="en-US" sz="1800"/>
                <a:t>(generally not used)</a:t>
              </a:r>
            </a:p>
          </p:txBody>
        </p:sp>
        <p:sp>
          <p:nvSpPr>
            <p:cNvPr id="71697" name="Text Box 44"/>
            <p:cNvSpPr txBox="1">
              <a:spLocks noChangeArrowheads="1"/>
            </p:cNvSpPr>
            <p:nvPr/>
          </p:nvSpPr>
          <p:spPr bwMode="auto">
            <a:xfrm>
              <a:off x="300" y="2288"/>
              <a:ext cx="124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RST, SYN, FIN:</a:t>
              </a:r>
            </a:p>
            <a:p>
              <a:pPr algn="r"/>
              <a:r>
                <a:rPr lang="en-US" sz="1800"/>
                <a:t>connection estab</a:t>
              </a:r>
            </a:p>
            <a:p>
              <a:pPr algn="r"/>
              <a:r>
                <a:rPr lang="en-US" sz="1800"/>
                <a:t>(setup, teardown</a:t>
              </a:r>
            </a:p>
            <a:p>
              <a:pPr algn="r"/>
              <a:r>
                <a:rPr lang="en-US" sz="1800"/>
                <a:t>commands)</a:t>
              </a:r>
            </a:p>
          </p:txBody>
        </p:sp>
        <p:sp>
          <p:nvSpPr>
            <p:cNvPr id="71698" name="Line 45"/>
            <p:cNvSpPr>
              <a:spLocks noChangeShapeType="1"/>
            </p:cNvSpPr>
            <p:nvPr/>
          </p:nvSpPr>
          <p:spPr bwMode="auto">
            <a:xfrm>
              <a:off x="1494" y="1134"/>
              <a:ext cx="942" cy="606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9" name="Line 46"/>
            <p:cNvSpPr>
              <a:spLocks noChangeShapeType="1"/>
            </p:cNvSpPr>
            <p:nvPr/>
          </p:nvSpPr>
          <p:spPr bwMode="auto">
            <a:xfrm>
              <a:off x="1476" y="1560"/>
              <a:ext cx="1038" cy="222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0" name="Line 47"/>
            <p:cNvSpPr>
              <a:spLocks noChangeShapeType="1"/>
            </p:cNvSpPr>
            <p:nvPr/>
          </p:nvSpPr>
          <p:spPr bwMode="auto">
            <a:xfrm flipV="1">
              <a:off x="1482" y="1782"/>
              <a:ext cx="1158" cy="288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1" name="Freeform 48"/>
            <p:cNvSpPr>
              <a:spLocks/>
            </p:cNvSpPr>
            <p:nvPr/>
          </p:nvSpPr>
          <p:spPr bwMode="auto">
            <a:xfrm>
              <a:off x="1506" y="1956"/>
              <a:ext cx="1458" cy="444"/>
            </a:xfrm>
            <a:custGeom>
              <a:avLst/>
              <a:gdLst>
                <a:gd name="T0" fmla="*/ 0 w 1458"/>
                <a:gd name="T1" fmla="*/ 444 h 444"/>
                <a:gd name="T2" fmla="*/ 1248 w 1458"/>
                <a:gd name="T3" fmla="*/ 0 h 444"/>
                <a:gd name="T4" fmla="*/ 1458 w 1458"/>
                <a:gd name="T5" fmla="*/ 6 h 444"/>
                <a:gd name="T6" fmla="*/ 0 60000 65536"/>
                <a:gd name="T7" fmla="*/ 0 60000 65536"/>
                <a:gd name="T8" fmla="*/ 0 60000 65536"/>
                <a:gd name="T9" fmla="*/ 0 w 1458"/>
                <a:gd name="T10" fmla="*/ 0 h 444"/>
                <a:gd name="T11" fmla="*/ 1458 w 1458"/>
                <a:gd name="T12" fmla="*/ 444 h 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419" name="Text Box 5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 dirty="0"/>
              <a:t>Internet</a:t>
            </a:r>
          </a:p>
          <a:p>
            <a:pPr algn="r"/>
            <a:r>
              <a:rPr lang="en-US" sz="1800" dirty="0"/>
              <a:t>checksum</a:t>
            </a:r>
          </a:p>
          <a:p>
            <a:pPr algn="r"/>
            <a:r>
              <a:rPr lang="en-US" sz="1800" dirty="0"/>
              <a:t>(as in UDP)</a:t>
            </a:r>
          </a:p>
        </p:txBody>
      </p:sp>
      <p:sp>
        <p:nvSpPr>
          <p:cNvPr id="186420" name="Line 5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686558" y="3013075"/>
            <a:ext cx="2230441" cy="646113"/>
            <a:chOff x="4212" y="1898"/>
            <a:chExt cx="1405" cy="407"/>
          </a:xfrm>
        </p:grpSpPr>
        <p:sp>
          <p:nvSpPr>
            <p:cNvPr id="71692" name="Text Box 49"/>
            <p:cNvSpPr txBox="1">
              <a:spLocks noChangeArrowheads="1"/>
            </p:cNvSpPr>
            <p:nvPr/>
          </p:nvSpPr>
          <p:spPr bwMode="auto">
            <a:xfrm>
              <a:off x="4686" y="1898"/>
              <a:ext cx="93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en-US" sz="1800" dirty="0" smtClean="0"/>
            </a:p>
            <a:p>
              <a:pPr algn="l"/>
              <a:r>
                <a:rPr lang="en-US" sz="1800" dirty="0" smtClean="0"/>
                <a:t>flow control</a:t>
              </a:r>
              <a:endParaRPr lang="en-US" sz="1800" dirty="0"/>
            </a:p>
          </p:txBody>
        </p:sp>
        <p:sp>
          <p:nvSpPr>
            <p:cNvPr id="71693" name="Line 53"/>
            <p:cNvSpPr>
              <a:spLocks noChangeShapeType="1"/>
            </p:cNvSpPr>
            <p:nvPr/>
          </p:nvSpPr>
          <p:spPr bwMode="auto">
            <a:xfrm flipH="1" flipV="1">
              <a:off x="4212" y="1902"/>
              <a:ext cx="510" cy="294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581777" y="1527175"/>
            <a:ext cx="1774826" cy="1082675"/>
            <a:chOff x="4146" y="962"/>
            <a:chExt cx="1118" cy="682"/>
          </a:xfrm>
        </p:grpSpPr>
        <p:sp>
          <p:nvSpPr>
            <p:cNvPr id="71689" name="Text Box 50"/>
            <p:cNvSpPr txBox="1">
              <a:spLocks noChangeArrowheads="1"/>
            </p:cNvSpPr>
            <p:nvPr/>
          </p:nvSpPr>
          <p:spPr bwMode="auto">
            <a:xfrm>
              <a:off x="4493" y="962"/>
              <a:ext cx="7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smtClean="0"/>
                <a:t>reliability</a:t>
              </a:r>
              <a:endParaRPr lang="en-US" sz="1800" dirty="0"/>
            </a:p>
          </p:txBody>
        </p:sp>
        <p:sp>
          <p:nvSpPr>
            <p:cNvPr id="71690" name="Line 54"/>
            <p:cNvSpPr>
              <a:spLocks noChangeShapeType="1"/>
            </p:cNvSpPr>
            <p:nvPr/>
          </p:nvSpPr>
          <p:spPr bwMode="auto">
            <a:xfrm flipH="1">
              <a:off x="4170" y="1086"/>
              <a:ext cx="348" cy="558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1" name="Line 55"/>
            <p:cNvSpPr>
              <a:spLocks noChangeShapeType="1"/>
            </p:cNvSpPr>
            <p:nvPr/>
          </p:nvSpPr>
          <p:spPr bwMode="auto">
            <a:xfrm flipH="1">
              <a:off x="4146" y="1080"/>
              <a:ext cx="360" cy="330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>
            <p:custDataLst>
              <p:tags r:id="rId9"/>
            </p:custDataLst>
          </p:nvPr>
        </p:nvGrpSpPr>
        <p:grpSpPr>
          <a:xfrm>
            <a:off x="2516777" y="930729"/>
            <a:ext cx="4891472" cy="1141911"/>
            <a:chOff x="2516777" y="930729"/>
            <a:chExt cx="4891472" cy="1141911"/>
          </a:xfrm>
        </p:grpSpPr>
        <p:sp>
          <p:nvSpPr>
            <p:cNvPr id="59" name="Oval 58"/>
            <p:cNvSpPr/>
            <p:nvPr/>
          </p:nvSpPr>
          <p:spPr bwMode="auto">
            <a:xfrm>
              <a:off x="2516777" y="1532709"/>
              <a:ext cx="4284617" cy="539931"/>
            </a:xfrm>
            <a:prstGeom prst="ellipse">
              <a:avLst/>
            </a:prstGeom>
            <a:noFill/>
            <a:ln w="317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74229" y="930729"/>
              <a:ext cx="1334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multiplexing</a:t>
              </a:r>
              <a:endParaRPr lang="en-US" dirty="0"/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 rot="10800000" flipV="1">
              <a:off x="5788480" y="1167492"/>
              <a:ext cx="383721" cy="367393"/>
            </a:xfrm>
            <a:prstGeom prst="straightConnector1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</p:cxnSp>
      </p:grpSp>
      <p:sp>
        <p:nvSpPr>
          <p:cNvPr id="65" name="TextBox 64"/>
          <p:cNvSpPr txBox="1"/>
          <p:nvPr>
            <p:custDataLst>
              <p:tags r:id="rId10"/>
            </p:custDataLst>
          </p:nvPr>
        </p:nvSpPr>
        <p:spPr>
          <a:xfrm>
            <a:off x="204107" y="6523267"/>
            <a:ext cx="3243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bytes header. It is quite big.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19" grpId="0"/>
      <p:bldP spid="186420" grpId="0" animBg="1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1000" y="533400"/>
            <a:ext cx="0" cy="60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438400" y="609600"/>
            <a:ext cx="0" cy="60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838200"/>
            <a:ext cx="2057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6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81000"/>
            <a:ext cx="161925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Seq#=20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= ‘Hi’, size = 2 (bytes)</a:t>
            </a:r>
          </a:p>
        </p:txBody>
      </p:sp>
      <p:sp>
        <p:nvSpPr>
          <p:cNvPr id="8807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81000" y="2209800"/>
            <a:ext cx="2057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2209800"/>
            <a:ext cx="757238" cy="638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9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Ack#=24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Rwin=0</a:t>
            </a:r>
          </a:p>
        </p:txBody>
      </p:sp>
      <p:sp>
        <p:nvSpPr>
          <p:cNvPr id="88072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1000" y="1752600"/>
            <a:ext cx="2057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1547813"/>
            <a:ext cx="1639888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Seq#=22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= ‘By’, size = 2 (bytes)</a:t>
            </a:r>
          </a:p>
        </p:txBody>
      </p:sp>
      <p:sp>
        <p:nvSpPr>
          <p:cNvPr id="88074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381000" y="1143000"/>
            <a:ext cx="2057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5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990600"/>
            <a:ext cx="69056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Ack#=22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Rwin=2</a:t>
            </a:r>
          </a:p>
        </p:txBody>
      </p:sp>
      <p:sp>
        <p:nvSpPr>
          <p:cNvPr id="88076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09900" y="1023938"/>
            <a:ext cx="6826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buffer</a:t>
            </a:r>
          </a:p>
        </p:txBody>
      </p:sp>
      <p:grpSp>
        <p:nvGrpSpPr>
          <p:cNvPr id="2" name="Group 12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62000" y="3276600"/>
            <a:ext cx="1676400" cy="685800"/>
            <a:chOff x="480" y="2064"/>
            <a:chExt cx="1056" cy="432"/>
          </a:xfrm>
        </p:grpSpPr>
        <p:sp>
          <p:nvSpPr>
            <p:cNvPr id="88187" name="Line 89"/>
            <p:cNvSpPr>
              <a:spLocks noChangeShapeType="1"/>
            </p:cNvSpPr>
            <p:nvPr/>
          </p:nvSpPr>
          <p:spPr bwMode="auto">
            <a:xfrm flipH="1">
              <a:off x="672" y="2208"/>
              <a:ext cx="86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8" name="Text Box 90"/>
            <p:cNvSpPr txBox="1">
              <a:spLocks noChangeArrowheads="1"/>
            </p:cNvSpPr>
            <p:nvPr/>
          </p:nvSpPr>
          <p:spPr bwMode="auto">
            <a:xfrm>
              <a:off x="771" y="2064"/>
              <a:ext cx="477" cy="4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900">
                  <a:latin typeface="Times New Roman" pitchFamily="18" charset="0"/>
                </a:rPr>
                <a:t>Seq#=1001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Ack#=24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Data size =0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Rwin=9</a:t>
              </a:r>
            </a:p>
          </p:txBody>
        </p:sp>
        <p:sp>
          <p:nvSpPr>
            <p:cNvPr id="88189" name="Line 91"/>
            <p:cNvSpPr>
              <a:spLocks noChangeShapeType="1"/>
            </p:cNvSpPr>
            <p:nvPr/>
          </p:nvSpPr>
          <p:spPr bwMode="auto">
            <a:xfrm>
              <a:off x="480" y="220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90" name="Line 92"/>
            <p:cNvSpPr>
              <a:spLocks noChangeShapeType="1"/>
            </p:cNvSpPr>
            <p:nvPr/>
          </p:nvSpPr>
          <p:spPr bwMode="auto">
            <a:xfrm flipH="1">
              <a:off x="486" y="2181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81000" y="5334000"/>
            <a:ext cx="2057400" cy="638175"/>
            <a:chOff x="240" y="3360"/>
            <a:chExt cx="1296" cy="402"/>
          </a:xfrm>
        </p:grpSpPr>
        <p:sp>
          <p:nvSpPr>
            <p:cNvPr id="88185" name="Line 93"/>
            <p:cNvSpPr>
              <a:spLocks noChangeShapeType="1"/>
            </p:cNvSpPr>
            <p:nvPr/>
          </p:nvSpPr>
          <p:spPr bwMode="auto">
            <a:xfrm flipH="1">
              <a:off x="240" y="3504"/>
              <a:ext cx="12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6" name="Text Box 94"/>
            <p:cNvSpPr txBox="1">
              <a:spLocks noChangeArrowheads="1"/>
            </p:cNvSpPr>
            <p:nvPr/>
          </p:nvSpPr>
          <p:spPr bwMode="auto">
            <a:xfrm>
              <a:off x="771" y="3360"/>
              <a:ext cx="477" cy="4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900">
                  <a:latin typeface="Times New Roman" pitchFamily="18" charset="0"/>
                </a:rPr>
                <a:t>Seq#=1001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Ack#=24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Data size =0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Rwin=9</a:t>
              </a:r>
            </a:p>
          </p:txBody>
        </p:sp>
      </p:grpSp>
      <p:grpSp>
        <p:nvGrpSpPr>
          <p:cNvPr id="4" name="Group 12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-63500" y="2514600"/>
            <a:ext cx="444500" cy="1905000"/>
            <a:chOff x="-40" y="1584"/>
            <a:chExt cx="280" cy="1200"/>
          </a:xfrm>
        </p:grpSpPr>
        <p:sp>
          <p:nvSpPr>
            <p:cNvPr id="88180" name="Line 95"/>
            <p:cNvSpPr>
              <a:spLocks noChangeShapeType="1"/>
            </p:cNvSpPr>
            <p:nvPr/>
          </p:nvSpPr>
          <p:spPr bwMode="auto">
            <a:xfrm>
              <a:off x="0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1" name="Line 96"/>
            <p:cNvSpPr>
              <a:spLocks noChangeShapeType="1"/>
            </p:cNvSpPr>
            <p:nvPr/>
          </p:nvSpPr>
          <p:spPr bwMode="auto">
            <a:xfrm flipH="1">
              <a:off x="0" y="27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2" name="Text Box 97"/>
            <p:cNvSpPr txBox="1">
              <a:spLocks noChangeArrowheads="1"/>
            </p:cNvSpPr>
            <p:nvPr/>
          </p:nvSpPr>
          <p:spPr bwMode="auto">
            <a:xfrm>
              <a:off x="-40" y="2040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3 s</a:t>
              </a:r>
            </a:p>
          </p:txBody>
        </p:sp>
        <p:sp>
          <p:nvSpPr>
            <p:cNvPr id="88183" name="Line 98"/>
            <p:cNvSpPr>
              <a:spLocks noChangeShapeType="1"/>
            </p:cNvSpPr>
            <p:nvPr/>
          </p:nvSpPr>
          <p:spPr bwMode="auto">
            <a:xfrm>
              <a:off x="96" y="23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4" name="Line 99"/>
            <p:cNvSpPr>
              <a:spLocks noChangeShapeType="1"/>
            </p:cNvSpPr>
            <p:nvPr/>
          </p:nvSpPr>
          <p:spPr bwMode="auto">
            <a:xfrm flipV="1">
              <a:off x="96" y="15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30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81000" y="5867400"/>
            <a:ext cx="2057400" cy="838200"/>
            <a:chOff x="240" y="3696"/>
            <a:chExt cx="1296" cy="528"/>
          </a:xfrm>
        </p:grpSpPr>
        <p:sp>
          <p:nvSpPr>
            <p:cNvPr id="88178" name="Line 100"/>
            <p:cNvSpPr>
              <a:spLocks noChangeShapeType="1"/>
            </p:cNvSpPr>
            <p:nvPr/>
          </p:nvSpPr>
          <p:spPr bwMode="auto">
            <a:xfrm>
              <a:off x="240" y="3696"/>
              <a:ext cx="129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79" name="Text Box 101"/>
            <p:cNvSpPr txBox="1">
              <a:spLocks noChangeArrowheads="1"/>
            </p:cNvSpPr>
            <p:nvPr/>
          </p:nvSpPr>
          <p:spPr bwMode="auto">
            <a:xfrm>
              <a:off x="480" y="3744"/>
              <a:ext cx="976" cy="3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Seq#=4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Ack#=1001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Data = ‘e’, size = 1 (bytes)</a:t>
              </a:r>
            </a:p>
          </p:txBody>
        </p:sp>
      </p:grpSp>
      <p:sp>
        <p:nvSpPr>
          <p:cNvPr id="88081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65550" y="1019175"/>
            <a:ext cx="3121025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latin typeface="Times New Roman" pitchFamily="18" charset="0"/>
            </a:endParaRPr>
          </a:p>
        </p:txBody>
      </p:sp>
      <p:sp>
        <p:nvSpPr>
          <p:cNvPr id="88082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16388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3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465638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4" name="Line 1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16475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5" name="Line 2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165725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6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16563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7" name="Line 2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865813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8" name="Line 2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216650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9" name="Line 2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565900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0" name="Line 2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916738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1" name="Text Box 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779838" y="741363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15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03588" y="722313"/>
            <a:ext cx="4699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 #</a:t>
            </a:r>
          </a:p>
        </p:txBody>
      </p:sp>
      <p:sp>
        <p:nvSpPr>
          <p:cNvPr id="88093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940175" y="584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94" name="Text Box 3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473450" y="273050"/>
            <a:ext cx="1490663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SYN had seq#=14</a:t>
            </a:r>
          </a:p>
        </p:txBody>
      </p:sp>
      <p:sp>
        <p:nvSpPr>
          <p:cNvPr id="88095" name="Text Box 3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30675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16</a:t>
            </a:r>
          </a:p>
        </p:txBody>
      </p:sp>
      <p:sp>
        <p:nvSpPr>
          <p:cNvPr id="88096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479925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17</a:t>
            </a:r>
          </a:p>
        </p:txBody>
      </p:sp>
      <p:sp>
        <p:nvSpPr>
          <p:cNvPr id="88097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872038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18</a:t>
            </a:r>
          </a:p>
        </p:txBody>
      </p:sp>
      <p:sp>
        <p:nvSpPr>
          <p:cNvPr id="88098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24463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19</a:t>
            </a:r>
          </a:p>
        </p:txBody>
      </p:sp>
      <p:sp>
        <p:nvSpPr>
          <p:cNvPr id="88099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73713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20</a:t>
            </a:r>
          </a:p>
        </p:txBody>
      </p:sp>
      <p:sp>
        <p:nvSpPr>
          <p:cNvPr id="88100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80100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21</a:t>
            </a:r>
          </a:p>
        </p:txBody>
      </p:sp>
      <p:sp>
        <p:nvSpPr>
          <p:cNvPr id="88101" name="Text Box 3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289675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22</a:t>
            </a:r>
          </a:p>
        </p:txBody>
      </p:sp>
      <p:sp>
        <p:nvSpPr>
          <p:cNvPr id="88102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840163" y="992188"/>
            <a:ext cx="32543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S</a:t>
            </a:r>
          </a:p>
        </p:txBody>
      </p:sp>
      <p:sp>
        <p:nvSpPr>
          <p:cNvPr id="88103" name="Text Box 3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32275" y="992188"/>
            <a:ext cx="254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t</a:t>
            </a:r>
          </a:p>
        </p:txBody>
      </p:sp>
      <p:sp>
        <p:nvSpPr>
          <p:cNvPr id="88104" name="Text Box 4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524375" y="992188"/>
            <a:ext cx="2968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88105" name="Text Box 4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873625" y="992188"/>
            <a:ext cx="311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v</a:t>
            </a:r>
          </a:p>
        </p:txBody>
      </p:sp>
      <p:sp>
        <p:nvSpPr>
          <p:cNvPr id="88106" name="Text Box 42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213350" y="982663"/>
            <a:ext cx="2968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88107" name="Text Box 43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543550" y="992188"/>
            <a:ext cx="3683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H</a:t>
            </a:r>
          </a:p>
        </p:txBody>
      </p:sp>
      <p:sp>
        <p:nvSpPr>
          <p:cNvPr id="88108" name="Text Box 44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894388" y="992188"/>
            <a:ext cx="254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i</a:t>
            </a:r>
          </a:p>
        </p:txBody>
      </p:sp>
      <p:sp>
        <p:nvSpPr>
          <p:cNvPr id="88109" name="Rectangle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94125" y="2000250"/>
            <a:ext cx="3119438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latin typeface="Times New Roman" pitchFamily="18" charset="0"/>
            </a:endParaRPr>
          </a:p>
        </p:txBody>
      </p:sp>
      <p:sp>
        <p:nvSpPr>
          <p:cNvPr id="88110" name="Line 46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4143375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1" name="Line 47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4494213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2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4843463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3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194300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4" name="Line 50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5543550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5" name="Line 5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5894388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6" name="Line 5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245225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7" name="Line 5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594475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8" name="Text Box 5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867150" y="1973263"/>
            <a:ext cx="3254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S</a:t>
            </a:r>
          </a:p>
        </p:txBody>
      </p:sp>
      <p:sp>
        <p:nvSpPr>
          <p:cNvPr id="88119" name="Text Box 55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260850" y="1973263"/>
            <a:ext cx="254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t</a:t>
            </a:r>
          </a:p>
        </p:txBody>
      </p:sp>
      <p:sp>
        <p:nvSpPr>
          <p:cNvPr id="88120" name="Text Box 5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51363" y="1973263"/>
            <a:ext cx="2968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88121" name="Text Box 57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902200" y="1973263"/>
            <a:ext cx="311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v</a:t>
            </a:r>
          </a:p>
        </p:txBody>
      </p:sp>
      <p:sp>
        <p:nvSpPr>
          <p:cNvPr id="88122" name="Text Box 5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241925" y="1963738"/>
            <a:ext cx="2968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88123" name="Text Box 5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572125" y="1973263"/>
            <a:ext cx="3683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H</a:t>
            </a:r>
          </a:p>
        </p:txBody>
      </p:sp>
      <p:sp>
        <p:nvSpPr>
          <p:cNvPr id="88124" name="Text Box 6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921375" y="1973263"/>
            <a:ext cx="254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i</a:t>
            </a:r>
          </a:p>
        </p:txBody>
      </p:sp>
      <p:sp>
        <p:nvSpPr>
          <p:cNvPr id="88125" name="Text Box 6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302375" y="1973263"/>
            <a:ext cx="35401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B</a:t>
            </a:r>
          </a:p>
        </p:txBody>
      </p:sp>
      <p:sp>
        <p:nvSpPr>
          <p:cNvPr id="88126" name="Text Box 62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594475" y="1973263"/>
            <a:ext cx="311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y</a:t>
            </a:r>
          </a:p>
        </p:txBody>
      </p:sp>
      <p:sp>
        <p:nvSpPr>
          <p:cNvPr id="88127" name="Text Box 63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794125" y="15684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15</a:t>
            </a:r>
          </a:p>
        </p:txBody>
      </p:sp>
      <p:sp>
        <p:nvSpPr>
          <p:cNvPr id="88128" name="Text Box 6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4143375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16</a:t>
            </a:r>
          </a:p>
        </p:txBody>
      </p:sp>
      <p:sp>
        <p:nvSpPr>
          <p:cNvPr id="88129" name="Text Box 6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494213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17</a:t>
            </a:r>
          </a:p>
        </p:txBody>
      </p:sp>
      <p:sp>
        <p:nvSpPr>
          <p:cNvPr id="88130" name="Text Box 66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884738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18</a:t>
            </a:r>
          </a:p>
        </p:txBody>
      </p:sp>
      <p:sp>
        <p:nvSpPr>
          <p:cNvPr id="88131" name="Text Box 67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5237163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19</a:t>
            </a:r>
          </a:p>
        </p:txBody>
      </p:sp>
      <p:sp>
        <p:nvSpPr>
          <p:cNvPr id="88132" name="Text Box 68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588000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20</a:t>
            </a:r>
          </a:p>
        </p:txBody>
      </p:sp>
      <p:sp>
        <p:nvSpPr>
          <p:cNvPr id="88133" name="Text Box 69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894388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21</a:t>
            </a:r>
          </a:p>
        </p:txBody>
      </p:sp>
      <p:sp>
        <p:nvSpPr>
          <p:cNvPr id="88134" name="Text Box 70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302375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22</a:t>
            </a:r>
          </a:p>
        </p:txBody>
      </p:sp>
      <p:grpSp>
        <p:nvGrpSpPr>
          <p:cNvPr id="6" name="Group 125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3489325" y="2700338"/>
            <a:ext cx="3367088" cy="900112"/>
            <a:chOff x="2198" y="1701"/>
            <a:chExt cx="2121" cy="567"/>
          </a:xfrm>
        </p:grpSpPr>
        <p:sp>
          <p:nvSpPr>
            <p:cNvPr id="88160" name="Rectangle 71"/>
            <p:cNvSpPr>
              <a:spLocks noChangeArrowheads="1"/>
            </p:cNvSpPr>
            <p:nvPr/>
          </p:nvSpPr>
          <p:spPr bwMode="auto">
            <a:xfrm>
              <a:off x="2353" y="2076"/>
              <a:ext cx="1966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88161" name="Line 72"/>
            <p:cNvSpPr>
              <a:spLocks noChangeShapeType="1"/>
            </p:cNvSpPr>
            <p:nvPr/>
          </p:nvSpPr>
          <p:spPr bwMode="auto">
            <a:xfrm>
              <a:off x="2573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2" name="Line 73"/>
            <p:cNvSpPr>
              <a:spLocks noChangeShapeType="1"/>
            </p:cNvSpPr>
            <p:nvPr/>
          </p:nvSpPr>
          <p:spPr bwMode="auto">
            <a:xfrm>
              <a:off x="2794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3" name="Line 74"/>
            <p:cNvSpPr>
              <a:spLocks noChangeShapeType="1"/>
            </p:cNvSpPr>
            <p:nvPr/>
          </p:nvSpPr>
          <p:spPr bwMode="auto">
            <a:xfrm>
              <a:off x="3015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4" name="Line 75"/>
            <p:cNvSpPr>
              <a:spLocks noChangeShapeType="1"/>
            </p:cNvSpPr>
            <p:nvPr/>
          </p:nvSpPr>
          <p:spPr bwMode="auto">
            <a:xfrm>
              <a:off x="3235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5" name="Line 76"/>
            <p:cNvSpPr>
              <a:spLocks noChangeShapeType="1"/>
            </p:cNvSpPr>
            <p:nvPr/>
          </p:nvSpPr>
          <p:spPr bwMode="auto">
            <a:xfrm>
              <a:off x="3456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6" name="Line 77"/>
            <p:cNvSpPr>
              <a:spLocks noChangeShapeType="1"/>
            </p:cNvSpPr>
            <p:nvPr/>
          </p:nvSpPr>
          <p:spPr bwMode="auto">
            <a:xfrm>
              <a:off x="3676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7" name="Line 78"/>
            <p:cNvSpPr>
              <a:spLocks noChangeShapeType="1"/>
            </p:cNvSpPr>
            <p:nvPr/>
          </p:nvSpPr>
          <p:spPr bwMode="auto">
            <a:xfrm>
              <a:off x="3897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8" name="Line 79"/>
            <p:cNvSpPr>
              <a:spLocks noChangeShapeType="1"/>
            </p:cNvSpPr>
            <p:nvPr/>
          </p:nvSpPr>
          <p:spPr bwMode="auto">
            <a:xfrm>
              <a:off x="4117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9" name="Text Box 80"/>
            <p:cNvSpPr txBox="1">
              <a:spLocks noChangeArrowheads="1"/>
            </p:cNvSpPr>
            <p:nvPr/>
          </p:nvSpPr>
          <p:spPr bwMode="auto">
            <a:xfrm>
              <a:off x="2353" y="1900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88170" name="Text Box 81"/>
            <p:cNvSpPr txBox="1">
              <a:spLocks noChangeArrowheads="1"/>
            </p:cNvSpPr>
            <p:nvPr/>
          </p:nvSpPr>
          <p:spPr bwMode="auto">
            <a:xfrm>
              <a:off x="2573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88171" name="Text Box 82"/>
            <p:cNvSpPr txBox="1">
              <a:spLocks noChangeArrowheads="1"/>
            </p:cNvSpPr>
            <p:nvPr/>
          </p:nvSpPr>
          <p:spPr bwMode="auto">
            <a:xfrm>
              <a:off x="2794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26</a:t>
              </a:r>
            </a:p>
          </p:txBody>
        </p:sp>
        <p:sp>
          <p:nvSpPr>
            <p:cNvPr id="88172" name="Text Box 83"/>
            <p:cNvSpPr txBox="1">
              <a:spLocks noChangeArrowheads="1"/>
            </p:cNvSpPr>
            <p:nvPr/>
          </p:nvSpPr>
          <p:spPr bwMode="auto">
            <a:xfrm>
              <a:off x="3041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27</a:t>
              </a:r>
            </a:p>
          </p:txBody>
        </p:sp>
        <p:sp>
          <p:nvSpPr>
            <p:cNvPr id="88173" name="Text Box 84"/>
            <p:cNvSpPr txBox="1">
              <a:spLocks noChangeArrowheads="1"/>
            </p:cNvSpPr>
            <p:nvPr/>
          </p:nvSpPr>
          <p:spPr bwMode="auto">
            <a:xfrm>
              <a:off x="3263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88174" name="Text Box 85"/>
            <p:cNvSpPr txBox="1">
              <a:spLocks noChangeArrowheads="1"/>
            </p:cNvSpPr>
            <p:nvPr/>
          </p:nvSpPr>
          <p:spPr bwMode="auto">
            <a:xfrm>
              <a:off x="3483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29</a:t>
              </a:r>
            </a:p>
          </p:txBody>
        </p:sp>
        <p:sp>
          <p:nvSpPr>
            <p:cNvPr id="88175" name="Text Box 86"/>
            <p:cNvSpPr txBox="1">
              <a:spLocks noChangeArrowheads="1"/>
            </p:cNvSpPr>
            <p:nvPr/>
          </p:nvSpPr>
          <p:spPr bwMode="auto">
            <a:xfrm>
              <a:off x="3676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88176" name="Text Box 87"/>
            <p:cNvSpPr txBox="1">
              <a:spLocks noChangeArrowheads="1"/>
            </p:cNvSpPr>
            <p:nvPr/>
          </p:nvSpPr>
          <p:spPr bwMode="auto">
            <a:xfrm>
              <a:off x="3934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88177" name="Text Box 88"/>
            <p:cNvSpPr txBox="1">
              <a:spLocks noChangeArrowheads="1"/>
            </p:cNvSpPr>
            <p:nvPr/>
          </p:nvSpPr>
          <p:spPr bwMode="auto">
            <a:xfrm>
              <a:off x="2198" y="1701"/>
              <a:ext cx="16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latin typeface="Times New Roman" pitchFamily="18" charset="0"/>
                </a:rPr>
                <a:t>Application reads buffer</a:t>
              </a:r>
            </a:p>
          </p:txBody>
        </p:sp>
      </p:grpSp>
      <p:grpSp>
        <p:nvGrpSpPr>
          <p:cNvPr id="7" name="Group 131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3617913" y="5999163"/>
            <a:ext cx="3121025" cy="638175"/>
            <a:chOff x="2279" y="3779"/>
            <a:chExt cx="1966" cy="402"/>
          </a:xfrm>
        </p:grpSpPr>
        <p:sp>
          <p:nvSpPr>
            <p:cNvPr id="88142" name="Rectangle 102"/>
            <p:cNvSpPr>
              <a:spLocks noChangeArrowheads="1"/>
            </p:cNvSpPr>
            <p:nvPr/>
          </p:nvSpPr>
          <p:spPr bwMode="auto">
            <a:xfrm>
              <a:off x="2279" y="3962"/>
              <a:ext cx="1966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88143" name="Line 103"/>
            <p:cNvSpPr>
              <a:spLocks noChangeShapeType="1"/>
            </p:cNvSpPr>
            <p:nvPr/>
          </p:nvSpPr>
          <p:spPr bwMode="auto">
            <a:xfrm>
              <a:off x="2500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4" name="Line 104"/>
            <p:cNvSpPr>
              <a:spLocks noChangeShapeType="1"/>
            </p:cNvSpPr>
            <p:nvPr/>
          </p:nvSpPr>
          <p:spPr bwMode="auto">
            <a:xfrm>
              <a:off x="2720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5" name="Line 105"/>
            <p:cNvSpPr>
              <a:spLocks noChangeShapeType="1"/>
            </p:cNvSpPr>
            <p:nvPr/>
          </p:nvSpPr>
          <p:spPr bwMode="auto">
            <a:xfrm>
              <a:off x="2941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6" name="Line 106"/>
            <p:cNvSpPr>
              <a:spLocks noChangeShapeType="1"/>
            </p:cNvSpPr>
            <p:nvPr/>
          </p:nvSpPr>
          <p:spPr bwMode="auto">
            <a:xfrm>
              <a:off x="3162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7" name="Line 107"/>
            <p:cNvSpPr>
              <a:spLocks noChangeShapeType="1"/>
            </p:cNvSpPr>
            <p:nvPr/>
          </p:nvSpPr>
          <p:spPr bwMode="auto">
            <a:xfrm>
              <a:off x="3382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8" name="Line 108"/>
            <p:cNvSpPr>
              <a:spLocks noChangeShapeType="1"/>
            </p:cNvSpPr>
            <p:nvPr/>
          </p:nvSpPr>
          <p:spPr bwMode="auto">
            <a:xfrm>
              <a:off x="3603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9" name="Line 109"/>
            <p:cNvSpPr>
              <a:spLocks noChangeShapeType="1"/>
            </p:cNvSpPr>
            <p:nvPr/>
          </p:nvSpPr>
          <p:spPr bwMode="auto">
            <a:xfrm>
              <a:off x="3823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Line 110"/>
            <p:cNvSpPr>
              <a:spLocks noChangeShapeType="1"/>
            </p:cNvSpPr>
            <p:nvPr/>
          </p:nvSpPr>
          <p:spPr bwMode="auto">
            <a:xfrm>
              <a:off x="4044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1" name="Text Box 111"/>
            <p:cNvSpPr txBox="1">
              <a:spLocks noChangeArrowheads="1"/>
            </p:cNvSpPr>
            <p:nvPr/>
          </p:nvSpPr>
          <p:spPr bwMode="auto">
            <a:xfrm>
              <a:off x="2279" y="3786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88152" name="Text Box 112"/>
            <p:cNvSpPr txBox="1">
              <a:spLocks noChangeArrowheads="1"/>
            </p:cNvSpPr>
            <p:nvPr/>
          </p:nvSpPr>
          <p:spPr bwMode="auto">
            <a:xfrm>
              <a:off x="2500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88153" name="Text Box 113"/>
            <p:cNvSpPr txBox="1">
              <a:spLocks noChangeArrowheads="1"/>
            </p:cNvSpPr>
            <p:nvPr/>
          </p:nvSpPr>
          <p:spPr bwMode="auto">
            <a:xfrm>
              <a:off x="2720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26</a:t>
              </a:r>
            </a:p>
          </p:txBody>
        </p:sp>
        <p:sp>
          <p:nvSpPr>
            <p:cNvPr id="88154" name="Text Box 114"/>
            <p:cNvSpPr txBox="1">
              <a:spLocks noChangeArrowheads="1"/>
            </p:cNvSpPr>
            <p:nvPr/>
          </p:nvSpPr>
          <p:spPr bwMode="auto">
            <a:xfrm>
              <a:off x="2967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27</a:t>
              </a:r>
            </a:p>
          </p:txBody>
        </p:sp>
        <p:sp>
          <p:nvSpPr>
            <p:cNvPr id="88155" name="Text Box 115"/>
            <p:cNvSpPr txBox="1">
              <a:spLocks noChangeArrowheads="1"/>
            </p:cNvSpPr>
            <p:nvPr/>
          </p:nvSpPr>
          <p:spPr bwMode="auto">
            <a:xfrm>
              <a:off x="3189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88156" name="Text Box 116"/>
            <p:cNvSpPr txBox="1">
              <a:spLocks noChangeArrowheads="1"/>
            </p:cNvSpPr>
            <p:nvPr/>
          </p:nvSpPr>
          <p:spPr bwMode="auto">
            <a:xfrm>
              <a:off x="3410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29</a:t>
              </a:r>
            </a:p>
          </p:txBody>
        </p:sp>
        <p:sp>
          <p:nvSpPr>
            <p:cNvPr id="88157" name="Text Box 117"/>
            <p:cNvSpPr txBox="1">
              <a:spLocks noChangeArrowheads="1"/>
            </p:cNvSpPr>
            <p:nvPr/>
          </p:nvSpPr>
          <p:spPr bwMode="auto">
            <a:xfrm>
              <a:off x="3603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88158" name="Text Box 118"/>
            <p:cNvSpPr txBox="1">
              <a:spLocks noChangeArrowheads="1"/>
            </p:cNvSpPr>
            <p:nvPr/>
          </p:nvSpPr>
          <p:spPr bwMode="auto">
            <a:xfrm>
              <a:off x="3860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88159" name="Text Box 119"/>
            <p:cNvSpPr txBox="1">
              <a:spLocks noChangeArrowheads="1"/>
            </p:cNvSpPr>
            <p:nvPr/>
          </p:nvSpPr>
          <p:spPr bwMode="auto">
            <a:xfrm>
              <a:off x="2295" y="3931"/>
              <a:ext cx="187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latin typeface="Times New Roman" pitchFamily="18" charset="0"/>
                </a:rPr>
                <a:t>e</a:t>
              </a:r>
            </a:p>
          </p:txBody>
        </p:sp>
      </p:grpSp>
      <p:grpSp>
        <p:nvGrpSpPr>
          <p:cNvPr id="8" name="Group 128"/>
          <p:cNvGrpSpPr>
            <a:grpSpLocks/>
          </p:cNvGrpSpPr>
          <p:nvPr>
            <p:custDataLst>
              <p:tags r:id="rId73"/>
            </p:custDataLst>
          </p:nvPr>
        </p:nvGrpSpPr>
        <p:grpSpPr bwMode="auto">
          <a:xfrm>
            <a:off x="381000" y="4308475"/>
            <a:ext cx="4054475" cy="949325"/>
            <a:chOff x="240" y="2714"/>
            <a:chExt cx="2554" cy="598"/>
          </a:xfrm>
        </p:grpSpPr>
        <p:sp>
          <p:nvSpPr>
            <p:cNvPr id="88138" name="Line 12"/>
            <p:cNvSpPr>
              <a:spLocks noChangeShapeType="1"/>
            </p:cNvSpPr>
            <p:nvPr/>
          </p:nvSpPr>
          <p:spPr bwMode="auto">
            <a:xfrm>
              <a:off x="240" y="2784"/>
              <a:ext cx="129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39" name="Text Box 13"/>
            <p:cNvSpPr txBox="1">
              <a:spLocks noChangeArrowheads="1"/>
            </p:cNvSpPr>
            <p:nvPr/>
          </p:nvSpPr>
          <p:spPr bwMode="auto">
            <a:xfrm>
              <a:off x="416" y="2736"/>
              <a:ext cx="886" cy="3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 dirty="0" err="1">
                  <a:latin typeface="Times New Roman" pitchFamily="18" charset="0"/>
                </a:rPr>
                <a:t>Seq</a:t>
              </a:r>
              <a:r>
                <a:rPr lang="en-US" sz="1000" dirty="0" smtClean="0">
                  <a:latin typeface="Times New Roman" pitchFamily="18" charset="0"/>
                </a:rPr>
                <a:t>#=24</a:t>
              </a:r>
              <a:endParaRPr lang="en-US" sz="1000" dirty="0">
                <a:latin typeface="Times New Roman" pitchFamily="18" charset="0"/>
              </a:endParaRPr>
            </a:p>
            <a:p>
              <a:pPr algn="l" eaLnBrk="1" hangingPunct="1"/>
              <a:r>
                <a:rPr lang="en-US" sz="1000" dirty="0" err="1">
                  <a:latin typeface="Times New Roman" pitchFamily="18" charset="0"/>
                </a:rPr>
                <a:t>Ack</a:t>
              </a:r>
              <a:r>
                <a:rPr lang="en-US" sz="1000" dirty="0">
                  <a:latin typeface="Times New Roman" pitchFamily="18" charset="0"/>
                </a:rPr>
                <a:t>#=1001</a:t>
              </a:r>
            </a:p>
            <a:p>
              <a:pPr algn="l" eaLnBrk="1" hangingPunct="1"/>
              <a:r>
                <a:rPr lang="en-US" sz="1000" dirty="0">
                  <a:latin typeface="Times New Roman" pitchFamily="18" charset="0"/>
                </a:rPr>
                <a:t>Data = , size = 0 (bytes)</a:t>
              </a:r>
            </a:p>
          </p:txBody>
        </p:sp>
        <p:sp>
          <p:nvSpPr>
            <p:cNvPr id="88140" name="Text Box 120"/>
            <p:cNvSpPr txBox="1">
              <a:spLocks noChangeArrowheads="1"/>
            </p:cNvSpPr>
            <p:nvPr/>
          </p:nvSpPr>
          <p:spPr bwMode="auto">
            <a:xfrm>
              <a:off x="1574" y="2714"/>
              <a:ext cx="12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window probe</a:t>
              </a:r>
            </a:p>
          </p:txBody>
        </p:sp>
        <p:sp>
          <p:nvSpPr>
            <p:cNvPr id="88141" name="Line 121"/>
            <p:cNvSpPr>
              <a:spLocks noChangeShapeType="1"/>
            </p:cNvSpPr>
            <p:nvPr/>
          </p:nvSpPr>
          <p:spPr bwMode="auto">
            <a:xfrm flipH="1">
              <a:off x="1296" y="292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1000" y="533400"/>
            <a:ext cx="0" cy="60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438400" y="609600"/>
            <a:ext cx="0" cy="60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838200"/>
            <a:ext cx="2057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81000"/>
            <a:ext cx="161925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Seq#=20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= ‘Hi’, size = 2 (bytes)</a:t>
            </a:r>
          </a:p>
        </p:txBody>
      </p:sp>
      <p:sp>
        <p:nvSpPr>
          <p:cNvPr id="8909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81000" y="2209800"/>
            <a:ext cx="2057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2209800"/>
            <a:ext cx="757238" cy="638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9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Ack#=24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Rwin=0</a:t>
            </a:r>
          </a:p>
        </p:txBody>
      </p:sp>
      <p:sp>
        <p:nvSpPr>
          <p:cNvPr id="8909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1000" y="1752600"/>
            <a:ext cx="2057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1547813"/>
            <a:ext cx="1639888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Seq#=22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= ‘By’, size = 2 (bytes)</a:t>
            </a:r>
          </a:p>
        </p:txBody>
      </p:sp>
      <p:sp>
        <p:nvSpPr>
          <p:cNvPr id="8909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381000" y="1143000"/>
            <a:ext cx="2057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990600"/>
            <a:ext cx="69056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Ack#=22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Rwin=2</a:t>
            </a:r>
          </a:p>
        </p:txBody>
      </p:sp>
      <p:sp>
        <p:nvSpPr>
          <p:cNvPr id="89100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92488" y="1076325"/>
            <a:ext cx="4075112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89101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496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2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3068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3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7640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4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212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6784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6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356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7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5928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8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0500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9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75072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0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11538" y="773113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15</a:t>
            </a:r>
          </a:p>
        </p:txBody>
      </p:sp>
      <p:sp>
        <p:nvSpPr>
          <p:cNvPr id="89111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67000" y="1033463"/>
            <a:ext cx="6826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buffer</a:t>
            </a:r>
          </a:p>
        </p:txBody>
      </p:sp>
      <p:sp>
        <p:nvSpPr>
          <p:cNvPr id="89112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89238" y="755650"/>
            <a:ext cx="5270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 #</a:t>
            </a:r>
          </a:p>
        </p:txBody>
      </p:sp>
      <p:sp>
        <p:nvSpPr>
          <p:cNvPr id="89113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621088" y="6413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114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11488" y="304800"/>
            <a:ext cx="1674812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SYN had seq#=14</a:t>
            </a:r>
          </a:p>
        </p:txBody>
      </p:sp>
      <p:sp>
        <p:nvSpPr>
          <p:cNvPr id="89115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6873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16</a:t>
            </a:r>
          </a:p>
        </p:txBody>
      </p:sp>
      <p:sp>
        <p:nvSpPr>
          <p:cNvPr id="89116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32593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17</a:t>
            </a:r>
          </a:p>
        </p:txBody>
      </p:sp>
      <p:sp>
        <p:nvSpPr>
          <p:cNvPr id="89117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37113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18</a:t>
            </a:r>
          </a:p>
        </p:txBody>
      </p:sp>
      <p:sp>
        <p:nvSpPr>
          <p:cNvPr id="89118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29748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19</a:t>
            </a:r>
          </a:p>
        </p:txBody>
      </p:sp>
      <p:sp>
        <p:nvSpPr>
          <p:cNvPr id="89119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75468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20</a:t>
            </a:r>
          </a:p>
        </p:txBody>
      </p:sp>
      <p:sp>
        <p:nvSpPr>
          <p:cNvPr id="89120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15473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21</a:t>
            </a:r>
          </a:p>
        </p:txBody>
      </p:sp>
      <p:sp>
        <p:nvSpPr>
          <p:cNvPr id="89121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68813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89122" name="Text Box 3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89325" y="1000125"/>
            <a:ext cx="3540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S</a:t>
            </a:r>
          </a:p>
        </p:txBody>
      </p:sp>
      <p:sp>
        <p:nvSpPr>
          <p:cNvPr id="89123" name="Text Box 3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02088" y="1000125"/>
            <a:ext cx="2682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t</a:t>
            </a:r>
          </a:p>
        </p:txBody>
      </p:sp>
      <p:sp>
        <p:nvSpPr>
          <p:cNvPr id="89124" name="Text Box 4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383088" y="1000125"/>
            <a:ext cx="3190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9125" name="Text Box 4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840288" y="1000125"/>
            <a:ext cx="336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v</a:t>
            </a:r>
          </a:p>
        </p:txBody>
      </p:sp>
      <p:sp>
        <p:nvSpPr>
          <p:cNvPr id="89126" name="Text Box 4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283200" y="990600"/>
            <a:ext cx="3190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9127" name="Text Box 4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715000" y="1000125"/>
            <a:ext cx="4048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H</a:t>
            </a:r>
          </a:p>
        </p:txBody>
      </p:sp>
      <p:sp>
        <p:nvSpPr>
          <p:cNvPr id="89128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172200" y="1000125"/>
            <a:ext cx="2682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i</a:t>
            </a:r>
          </a:p>
        </p:txBody>
      </p:sp>
      <p:sp>
        <p:nvSpPr>
          <p:cNvPr id="89129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429000" y="2057400"/>
            <a:ext cx="4075113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89130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38862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1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3434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2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8006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3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2578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4" name="Line 5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7150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5" name="Line 5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61722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6" name="Line 5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66294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7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0866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8" name="Text Box 54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525838" y="1981200"/>
            <a:ext cx="3540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S</a:t>
            </a:r>
          </a:p>
        </p:txBody>
      </p:sp>
      <p:sp>
        <p:nvSpPr>
          <p:cNvPr id="89139" name="Text Box 55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038600" y="1981200"/>
            <a:ext cx="2682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t</a:t>
            </a:r>
          </a:p>
        </p:txBody>
      </p:sp>
      <p:sp>
        <p:nvSpPr>
          <p:cNvPr id="89140" name="Text Box 56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419600" y="1981200"/>
            <a:ext cx="3190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9141" name="Text Box 57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876800" y="1981200"/>
            <a:ext cx="336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v</a:t>
            </a:r>
          </a:p>
        </p:txBody>
      </p:sp>
      <p:sp>
        <p:nvSpPr>
          <p:cNvPr id="89142" name="Text Box 58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319713" y="1971675"/>
            <a:ext cx="3190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9143" name="Text Box 59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751513" y="1981200"/>
            <a:ext cx="4048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H</a:t>
            </a:r>
          </a:p>
        </p:txBody>
      </p:sp>
      <p:sp>
        <p:nvSpPr>
          <p:cNvPr id="89144" name="Text Box 60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08713" y="1981200"/>
            <a:ext cx="2682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i</a:t>
            </a:r>
          </a:p>
        </p:txBody>
      </p:sp>
      <p:sp>
        <p:nvSpPr>
          <p:cNvPr id="89145" name="Text Box 61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705600" y="1981200"/>
            <a:ext cx="3873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89146" name="Text Box 62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086600" y="1981200"/>
            <a:ext cx="336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y</a:t>
            </a:r>
          </a:p>
        </p:txBody>
      </p:sp>
      <p:sp>
        <p:nvSpPr>
          <p:cNvPr id="89147" name="Text Box 63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429000" y="16002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15</a:t>
            </a:r>
          </a:p>
        </p:txBody>
      </p:sp>
      <p:sp>
        <p:nvSpPr>
          <p:cNvPr id="89148" name="Text Box 64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88620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16</a:t>
            </a:r>
          </a:p>
        </p:txBody>
      </p:sp>
      <p:sp>
        <p:nvSpPr>
          <p:cNvPr id="89149" name="Text Box 6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34340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17</a:t>
            </a:r>
          </a:p>
        </p:txBody>
      </p:sp>
      <p:sp>
        <p:nvSpPr>
          <p:cNvPr id="89150" name="Text Box 66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854575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18</a:t>
            </a:r>
          </a:p>
        </p:txBody>
      </p:sp>
      <p:sp>
        <p:nvSpPr>
          <p:cNvPr id="89151" name="Text Box 67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31495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19</a:t>
            </a:r>
          </a:p>
        </p:txBody>
      </p:sp>
      <p:sp>
        <p:nvSpPr>
          <p:cNvPr id="89152" name="Text Box 68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77215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20</a:t>
            </a:r>
          </a:p>
        </p:txBody>
      </p:sp>
      <p:sp>
        <p:nvSpPr>
          <p:cNvPr id="89153" name="Text Box 6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17220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21</a:t>
            </a:r>
          </a:p>
        </p:txBody>
      </p:sp>
      <p:sp>
        <p:nvSpPr>
          <p:cNvPr id="89154" name="Text Box 70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70560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22</a:t>
            </a:r>
          </a:p>
        </p:txBody>
      </p:sp>
      <p:grpSp>
        <p:nvGrpSpPr>
          <p:cNvPr id="2" name="Group 92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-63500" y="2514600"/>
            <a:ext cx="2425700" cy="1539875"/>
            <a:chOff x="-40" y="1584"/>
            <a:chExt cx="1528" cy="970"/>
          </a:xfrm>
        </p:grpSpPr>
        <p:sp>
          <p:nvSpPr>
            <p:cNvPr id="89176" name="Line 12"/>
            <p:cNvSpPr>
              <a:spLocks noChangeShapeType="1"/>
            </p:cNvSpPr>
            <p:nvPr/>
          </p:nvSpPr>
          <p:spPr bwMode="auto">
            <a:xfrm>
              <a:off x="240" y="2256"/>
              <a:ext cx="124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7" name="Text Box 13"/>
            <p:cNvSpPr txBox="1">
              <a:spLocks noChangeArrowheads="1"/>
            </p:cNvSpPr>
            <p:nvPr/>
          </p:nvSpPr>
          <p:spPr bwMode="auto">
            <a:xfrm>
              <a:off x="416" y="2208"/>
              <a:ext cx="886" cy="3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Seq#=4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Ack#=1001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Data = , size = 0 (bytes)</a:t>
              </a:r>
            </a:p>
          </p:txBody>
        </p:sp>
        <p:sp>
          <p:nvSpPr>
            <p:cNvPr id="89178" name="Line 71"/>
            <p:cNvSpPr>
              <a:spLocks noChangeShapeType="1"/>
            </p:cNvSpPr>
            <p:nvPr/>
          </p:nvSpPr>
          <p:spPr bwMode="auto">
            <a:xfrm>
              <a:off x="0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9" name="Line 72"/>
            <p:cNvSpPr>
              <a:spLocks noChangeShapeType="1"/>
            </p:cNvSpPr>
            <p:nvPr/>
          </p:nvSpPr>
          <p:spPr bwMode="auto">
            <a:xfrm flipH="1">
              <a:off x="0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0" name="Text Box 73"/>
            <p:cNvSpPr txBox="1">
              <a:spLocks noChangeArrowheads="1"/>
            </p:cNvSpPr>
            <p:nvPr/>
          </p:nvSpPr>
          <p:spPr bwMode="auto">
            <a:xfrm>
              <a:off x="-40" y="1824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3 s</a:t>
              </a:r>
            </a:p>
          </p:txBody>
        </p:sp>
        <p:sp>
          <p:nvSpPr>
            <p:cNvPr id="89181" name="Line 74"/>
            <p:cNvSpPr>
              <a:spLocks noChangeShapeType="1"/>
            </p:cNvSpPr>
            <p:nvPr/>
          </p:nvSpPr>
          <p:spPr bwMode="auto">
            <a:xfrm>
              <a:off x="96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2" name="Line 75"/>
            <p:cNvSpPr>
              <a:spLocks noChangeShapeType="1"/>
            </p:cNvSpPr>
            <p:nvPr/>
          </p:nvSpPr>
          <p:spPr bwMode="auto">
            <a:xfrm flipV="1">
              <a:off x="96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3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>
            <a:off x="381000" y="3962400"/>
            <a:ext cx="2057400" cy="638175"/>
            <a:chOff x="240" y="2496"/>
            <a:chExt cx="1296" cy="402"/>
          </a:xfrm>
        </p:grpSpPr>
        <p:sp>
          <p:nvSpPr>
            <p:cNvPr id="89174" name="Line 76"/>
            <p:cNvSpPr>
              <a:spLocks noChangeShapeType="1"/>
            </p:cNvSpPr>
            <p:nvPr/>
          </p:nvSpPr>
          <p:spPr bwMode="auto">
            <a:xfrm flipH="1">
              <a:off x="240" y="2496"/>
              <a:ext cx="12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5" name="Text Box 77"/>
            <p:cNvSpPr txBox="1">
              <a:spLocks noChangeArrowheads="1"/>
            </p:cNvSpPr>
            <p:nvPr/>
          </p:nvSpPr>
          <p:spPr bwMode="auto">
            <a:xfrm>
              <a:off x="528" y="2496"/>
              <a:ext cx="477" cy="4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900">
                  <a:latin typeface="Times New Roman" pitchFamily="18" charset="0"/>
                </a:rPr>
                <a:t>Seq#=1001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Ack#=24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Data size =0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Rwin=0</a:t>
              </a:r>
            </a:p>
          </p:txBody>
        </p:sp>
      </p:grpSp>
      <p:grpSp>
        <p:nvGrpSpPr>
          <p:cNvPr id="4" name="Group 97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-76200" y="4267200"/>
            <a:ext cx="444500" cy="1066800"/>
            <a:chOff x="-48" y="2688"/>
            <a:chExt cx="280" cy="672"/>
          </a:xfrm>
        </p:grpSpPr>
        <p:sp>
          <p:nvSpPr>
            <p:cNvPr id="89169" name="Line 78"/>
            <p:cNvSpPr>
              <a:spLocks noChangeShapeType="1"/>
            </p:cNvSpPr>
            <p:nvPr/>
          </p:nvSpPr>
          <p:spPr bwMode="auto">
            <a:xfrm>
              <a:off x="-8" y="26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0" name="Line 79"/>
            <p:cNvSpPr>
              <a:spLocks noChangeShapeType="1"/>
            </p:cNvSpPr>
            <p:nvPr/>
          </p:nvSpPr>
          <p:spPr bwMode="auto">
            <a:xfrm flipH="1">
              <a:off x="-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1" name="Text Box 80"/>
            <p:cNvSpPr txBox="1">
              <a:spLocks noChangeArrowheads="1"/>
            </p:cNvSpPr>
            <p:nvPr/>
          </p:nvSpPr>
          <p:spPr bwMode="auto">
            <a:xfrm>
              <a:off x="-48" y="2928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6 s</a:t>
              </a:r>
            </a:p>
          </p:txBody>
        </p:sp>
        <p:sp>
          <p:nvSpPr>
            <p:cNvPr id="89172" name="Line 81"/>
            <p:cNvSpPr>
              <a:spLocks noChangeShapeType="1"/>
            </p:cNvSpPr>
            <p:nvPr/>
          </p:nvSpPr>
          <p:spPr bwMode="auto">
            <a:xfrm>
              <a:off x="88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3" name="Line 82"/>
            <p:cNvSpPr>
              <a:spLocks noChangeShapeType="1"/>
            </p:cNvSpPr>
            <p:nvPr/>
          </p:nvSpPr>
          <p:spPr bwMode="auto">
            <a:xfrm flipV="1">
              <a:off x="88" y="26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98"/>
          <p:cNvGrpSpPr>
            <a:grpSpLocks/>
          </p:cNvGrpSpPr>
          <p:nvPr>
            <p:custDataLst>
              <p:tags r:id="rId70"/>
            </p:custDataLst>
          </p:nvPr>
        </p:nvGrpSpPr>
        <p:grpSpPr bwMode="auto">
          <a:xfrm>
            <a:off x="381000" y="5257800"/>
            <a:ext cx="1981200" cy="549275"/>
            <a:chOff x="240" y="3312"/>
            <a:chExt cx="1248" cy="346"/>
          </a:xfrm>
        </p:grpSpPr>
        <p:sp>
          <p:nvSpPr>
            <p:cNvPr id="89167" name="Line 83"/>
            <p:cNvSpPr>
              <a:spLocks noChangeShapeType="1"/>
            </p:cNvSpPr>
            <p:nvPr/>
          </p:nvSpPr>
          <p:spPr bwMode="auto">
            <a:xfrm>
              <a:off x="240" y="3360"/>
              <a:ext cx="124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8" name="Text Box 84"/>
            <p:cNvSpPr txBox="1">
              <a:spLocks noChangeArrowheads="1"/>
            </p:cNvSpPr>
            <p:nvPr/>
          </p:nvSpPr>
          <p:spPr bwMode="auto">
            <a:xfrm>
              <a:off x="416" y="3312"/>
              <a:ext cx="886" cy="3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Seq#=4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Ack#=1001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Data = , size = 0 (bytes)</a:t>
              </a:r>
            </a:p>
          </p:txBody>
        </p:sp>
      </p:grpSp>
      <p:sp>
        <p:nvSpPr>
          <p:cNvPr id="510037" name="Line 8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381000" y="5715000"/>
            <a:ext cx="2057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0038" name="Oval 8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0668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0039" name="Oval 8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0668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0040" name="Oval 8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0668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0041" name="Text Box 8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200400" y="5029200"/>
            <a:ext cx="5751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Max time between probes is 60 or 64 seconds</a:t>
            </a:r>
          </a:p>
        </p:txBody>
      </p:sp>
      <p:grpSp>
        <p:nvGrpSpPr>
          <p:cNvPr id="6" name="Group 96"/>
          <p:cNvGrpSpPr>
            <a:grpSpLocks/>
          </p:cNvGrpSpPr>
          <p:nvPr>
            <p:custDataLst>
              <p:tags r:id="rId76"/>
            </p:custDataLst>
          </p:nvPr>
        </p:nvGrpSpPr>
        <p:grpSpPr bwMode="auto">
          <a:xfrm>
            <a:off x="1362075" y="4162425"/>
            <a:ext cx="2960688" cy="314325"/>
            <a:chOff x="858" y="2622"/>
            <a:chExt cx="1865" cy="198"/>
          </a:xfrm>
        </p:grpSpPr>
        <p:sp>
          <p:nvSpPr>
            <p:cNvPr id="89165" name="Text Box 94"/>
            <p:cNvSpPr txBox="1">
              <a:spLocks noChangeArrowheads="1"/>
            </p:cNvSpPr>
            <p:nvPr/>
          </p:nvSpPr>
          <p:spPr bwMode="auto">
            <a:xfrm>
              <a:off x="1618" y="2622"/>
              <a:ext cx="11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The buffer is still full</a:t>
              </a:r>
            </a:p>
          </p:txBody>
        </p:sp>
        <p:sp>
          <p:nvSpPr>
            <p:cNvPr id="89166" name="Line 95"/>
            <p:cNvSpPr>
              <a:spLocks noChangeShapeType="1"/>
            </p:cNvSpPr>
            <p:nvPr/>
          </p:nvSpPr>
          <p:spPr bwMode="auto">
            <a:xfrm flipH="1">
              <a:off x="858" y="2712"/>
              <a:ext cx="804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037" grpId="0" animBg="1"/>
      <p:bldP spid="510038" grpId="0" animBg="1"/>
      <p:bldP spid="510039" grpId="0" animBg="1"/>
      <p:bldP spid="510040" grpId="0" animBg="1"/>
      <p:bldP spid="5100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84415" y="0"/>
            <a:ext cx="7772400" cy="693964"/>
          </a:xfrm>
        </p:spPr>
        <p:txBody>
          <a:bodyPr/>
          <a:lstStyle/>
          <a:p>
            <a:r>
              <a:rPr lang="en-US" dirty="0" smtClean="0"/>
              <a:t>Receiver window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6957" y="714375"/>
            <a:ext cx="54292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The receiver window field is 16 bits.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Default receiver window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By default, the receiver window is in units of bytes.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Hence 64KB is max receiver size for any (default) implementation.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Is that enough?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Recall that the optimal window size is the bandwidth delay product.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Suppose the bit-rate is 100Mbps = 12.5MBps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2^16 / 12.5M = 0.005 = 5msec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If RTT is greater than 5 </a:t>
            </a:r>
            <a:r>
              <a:rPr lang="en-US" sz="1400" dirty="0" err="1" smtClean="0"/>
              <a:t>msec</a:t>
            </a:r>
            <a:r>
              <a:rPr lang="en-US" sz="1400" dirty="0" smtClean="0"/>
              <a:t>, then the receiver window will force the window to be less than optimal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Windows 2K had a default window size of 12KB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Receiver window scale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During SYN, one option is Receiver window scale.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This option provides the amount to shift the Receiver window.</a:t>
            </a:r>
          </a:p>
          <a:p>
            <a:pPr lvl="1">
              <a:lnSpc>
                <a:spcPct val="90000"/>
              </a:lnSpc>
            </a:pPr>
            <a:r>
              <a:rPr lang="en-US" sz="1600" dirty="0" err="1" smtClean="0"/>
              <a:t>Eg</a:t>
            </a:r>
            <a:r>
              <a:rPr lang="en-US" sz="1600" dirty="0" smtClean="0"/>
              <a:t>. Is </a:t>
            </a:r>
            <a:r>
              <a:rPr lang="en-US" sz="1600" dirty="0" err="1" smtClean="0"/>
              <a:t>rec</a:t>
            </a:r>
            <a:r>
              <a:rPr lang="en-US" sz="1600" dirty="0" smtClean="0"/>
              <a:t> win scale = 4 and </a:t>
            </a:r>
            <a:r>
              <a:rPr lang="en-US" sz="1600" dirty="0" err="1" smtClean="0"/>
              <a:t>rec</a:t>
            </a:r>
            <a:r>
              <a:rPr lang="en-US" sz="1600" dirty="0" smtClean="0"/>
              <a:t> win=10, then real receiver window is 10&lt;&lt;4 = 160 bytes.</a:t>
            </a:r>
          </a:p>
        </p:txBody>
      </p:sp>
      <p:grpSp>
        <p:nvGrpSpPr>
          <p:cNvPr id="43" name="Group 42"/>
          <p:cNvGrpSpPr/>
          <p:nvPr>
            <p:custDataLst>
              <p:tags r:id="rId4"/>
            </p:custDataLst>
          </p:nvPr>
        </p:nvGrpSpPr>
        <p:grpSpPr>
          <a:xfrm>
            <a:off x="6310998" y="1690006"/>
            <a:ext cx="2378534" cy="2775858"/>
            <a:chOff x="6310998" y="1690006"/>
            <a:chExt cx="2378534" cy="2775858"/>
          </a:xfrm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5988504" y="3212646"/>
              <a:ext cx="2498272" cy="81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rot="5400000">
              <a:off x="7467599" y="3241221"/>
              <a:ext cx="2427516" cy="54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249886" y="2073728"/>
              <a:ext cx="1428750" cy="8572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7255334" y="2119996"/>
              <a:ext cx="1428750" cy="8572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260782" y="2378528"/>
              <a:ext cx="1428750" cy="8572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Oval 16"/>
            <p:cNvSpPr/>
            <p:nvPr/>
          </p:nvSpPr>
          <p:spPr bwMode="auto">
            <a:xfrm>
              <a:off x="7870372" y="2539075"/>
              <a:ext cx="18288" cy="1828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870372" y="2613917"/>
              <a:ext cx="18288" cy="1828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870372" y="2688759"/>
              <a:ext cx="18288" cy="1828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10800000" flipV="1">
              <a:off x="7233558" y="2922813"/>
              <a:ext cx="1428750" cy="8735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10800000" flipV="1">
              <a:off x="7247170" y="2977245"/>
              <a:ext cx="1428750" cy="8735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0800000" flipV="1">
              <a:off x="7252618" y="3227613"/>
              <a:ext cx="1428750" cy="8735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7494816" y="1690006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64KB sent</a:t>
              </a:r>
              <a:endParaRPr lang="en-US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5400000">
              <a:off x="7787209" y="1982977"/>
              <a:ext cx="280052" cy="1953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Oval 26"/>
            <p:cNvSpPr/>
            <p:nvPr/>
          </p:nvSpPr>
          <p:spPr bwMode="auto">
            <a:xfrm>
              <a:off x="7690758" y="2196192"/>
              <a:ext cx="146957" cy="58782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10800000">
              <a:off x="6343652" y="2049235"/>
              <a:ext cx="88990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10800000">
              <a:off x="6906986" y="2392135"/>
              <a:ext cx="3347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6637568" y="2081897"/>
              <a:ext cx="6383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5msec</a:t>
              </a:r>
              <a:endParaRPr lang="en-US" sz="1200" dirty="0"/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10800000">
              <a:off x="6332766" y="3769178"/>
              <a:ext cx="88990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6310998" y="2759533"/>
              <a:ext cx="5918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RTT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stCxn id="35" idx="0"/>
            </p:cNvCxnSpPr>
            <p:nvPr/>
          </p:nvCxnSpPr>
          <p:spPr bwMode="auto">
            <a:xfrm rot="16200000" flipV="1">
              <a:off x="6233432" y="2396219"/>
              <a:ext cx="72662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35" idx="2"/>
            </p:cNvCxnSpPr>
            <p:nvPr/>
          </p:nvCxnSpPr>
          <p:spPr bwMode="auto">
            <a:xfrm rot="5400000">
              <a:off x="6277169" y="3417663"/>
              <a:ext cx="649320" cy="101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/>
              <a:t>3.3 Connectionless transport: UDP</a:t>
            </a:r>
          </a:p>
          <a:p>
            <a:r>
              <a:rPr lang="en-US" sz="2400" smtClean="0"/>
              <a:t>3.4 Principles of reliable data transfer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smtClean="0"/>
              <a:t>3.5 Connection-oriented transport: TCP</a:t>
            </a:r>
            <a:endParaRPr lang="en-US" sz="2400" smtClean="0">
              <a:solidFill>
                <a:srgbClr val="FF0000"/>
              </a:solidFill>
            </a:endParaRPr>
          </a:p>
          <a:p>
            <a:pPr lvl="1"/>
            <a:r>
              <a:rPr lang="en-US" sz="2000" smtClean="0"/>
              <a:t>segment structure</a:t>
            </a:r>
          </a:p>
          <a:p>
            <a:pPr lvl="1"/>
            <a:r>
              <a:rPr lang="en-US" sz="2000" smtClean="0"/>
              <a:t>reliable data transfer</a:t>
            </a:r>
          </a:p>
          <a:p>
            <a:pPr lvl="1"/>
            <a:r>
              <a:rPr lang="en-US" sz="2000" smtClean="0"/>
              <a:t>flow control</a:t>
            </a:r>
            <a:endParaRPr lang="en-US" sz="2000" b="1" smtClean="0"/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connection management</a:t>
            </a:r>
            <a:endParaRPr lang="en-US" sz="2000" smtClean="0"/>
          </a:p>
          <a:p>
            <a:r>
              <a:rPr lang="en-US" sz="2400" smtClean="0"/>
              <a:t>3.6 Principles of congestion control</a:t>
            </a:r>
          </a:p>
          <a:p>
            <a:r>
              <a:rPr lang="en-US" sz="2400" smtClean="0"/>
              <a:t>3.7 TCP congestion control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0"/>
            <a:ext cx="7772400" cy="895350"/>
          </a:xfrm>
        </p:spPr>
        <p:txBody>
          <a:bodyPr/>
          <a:lstStyle/>
          <a:p>
            <a:r>
              <a:rPr lang="en-US" sz="3200" smtClean="0"/>
              <a:t>TCP Connection Management</a:t>
            </a:r>
            <a:endParaRPr lang="en-US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457200" y="9144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Recall:</a:t>
            </a:r>
            <a:r>
              <a:rPr lang="en-US" sz="2400" smtClean="0"/>
              <a:t> </a:t>
            </a:r>
            <a:r>
              <a:rPr lang="en-US" sz="2000" smtClean="0"/>
              <a:t>TCP sender, receiver establish “connection” before exchanging data segments</a:t>
            </a:r>
          </a:p>
          <a:p>
            <a:r>
              <a:rPr lang="en-US" sz="2000" smtClean="0"/>
              <a:t>initialize TCP variables:</a:t>
            </a:r>
            <a:endParaRPr lang="en-US" sz="2400" smtClean="0"/>
          </a:p>
          <a:p>
            <a:pPr lvl="1"/>
            <a:r>
              <a:rPr lang="en-US" sz="2000" smtClean="0"/>
              <a:t>seq. #s</a:t>
            </a:r>
          </a:p>
          <a:p>
            <a:pPr lvl="1"/>
            <a:r>
              <a:rPr lang="en-US" sz="2000" smtClean="0"/>
              <a:t>buffers, flow control info (e.g. </a:t>
            </a:r>
            <a:r>
              <a:rPr lang="en-US" sz="2000" b="1" smtClean="0">
                <a:latin typeface="Courier New" pitchFamily="49" charset="0"/>
              </a:rPr>
              <a:t>RcvWindow</a:t>
            </a:r>
            <a:r>
              <a:rPr lang="en-US" sz="2000" smtClean="0"/>
              <a:t>)</a:t>
            </a:r>
          </a:p>
          <a:p>
            <a:pPr lvl="1"/>
            <a:r>
              <a:rPr lang="en-US" sz="2000" smtClean="0"/>
              <a:t>Establish options and versions of TCP</a:t>
            </a:r>
          </a:p>
          <a:p>
            <a:endParaRPr lang="en-US" sz="1600" smtClean="0">
              <a:latin typeface="Arial" pitchFamily="34" charset="0"/>
            </a:endParaRP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495800" y="838200"/>
            <a:ext cx="4114800" cy="5048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Three way handshake:</a:t>
            </a:r>
            <a:endParaRPr lang="en-US" sz="2400" smtClean="0"/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Step 1:</a:t>
            </a:r>
            <a:r>
              <a:rPr lang="en-US" sz="2400" smtClean="0"/>
              <a:t> </a:t>
            </a:r>
            <a:r>
              <a:rPr lang="en-US" sz="2000" smtClean="0"/>
              <a:t>client host sends TCP SYN segment to server</a:t>
            </a:r>
          </a:p>
          <a:p>
            <a:pPr lvl="1"/>
            <a:r>
              <a:rPr lang="en-US" sz="2000" smtClean="0"/>
              <a:t>specifies initial seq #</a:t>
            </a:r>
          </a:p>
          <a:p>
            <a:pPr lvl="1"/>
            <a:r>
              <a:rPr lang="en-US" sz="2000" smtClean="0"/>
              <a:t>no data</a:t>
            </a:r>
          </a:p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Step 2:</a:t>
            </a:r>
            <a:r>
              <a:rPr lang="en-US" sz="2400" smtClean="0"/>
              <a:t> </a:t>
            </a:r>
            <a:r>
              <a:rPr lang="en-US" sz="2000" smtClean="0"/>
              <a:t>server host receives SYN, replies with SYNACK segment</a:t>
            </a:r>
          </a:p>
          <a:p>
            <a:pPr lvl="1">
              <a:spcBef>
                <a:spcPct val="40000"/>
              </a:spcBef>
            </a:pPr>
            <a:r>
              <a:rPr lang="en-US" sz="2000" smtClean="0"/>
              <a:t>server allocates buffers</a:t>
            </a:r>
          </a:p>
          <a:p>
            <a:pPr lvl="1"/>
            <a:r>
              <a:rPr lang="en-US" sz="2000" smtClean="0"/>
              <a:t>specifies server initial seq. #</a:t>
            </a:r>
          </a:p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Step 3:</a:t>
            </a:r>
            <a:r>
              <a:rPr lang="en-US" sz="2000" smtClean="0"/>
              <a:t> client receives SYNACK, replies with ACK segment, which may contain data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sz="20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smtClean="0"/>
              <a:t>TCP segment structure</a:t>
            </a:r>
            <a:endParaRPr lang="en-US" smtClean="0"/>
          </a:p>
        </p:txBody>
      </p:sp>
      <p:grpSp>
        <p:nvGrpSpPr>
          <p:cNvPr id="93187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93206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7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08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09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3210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1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2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3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14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5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6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17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18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9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93220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1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2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3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4" name="Text Box 22"/>
            <p:cNvSpPr txBox="1">
              <a:spLocks noChangeArrowheads="1"/>
            </p:cNvSpPr>
            <p:nvPr/>
          </p:nvSpPr>
          <p:spPr bwMode="auto">
            <a:xfrm>
              <a:off x="4069" y="1697"/>
              <a:ext cx="12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Receive window</a:t>
              </a:r>
            </a:p>
          </p:txBody>
        </p:sp>
        <p:sp>
          <p:nvSpPr>
            <p:cNvPr id="93225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3226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3227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28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9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0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1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2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3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4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35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36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37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38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39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3240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3241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2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93188" name="Group 4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49225" y="1431925"/>
            <a:ext cx="4556125" cy="3390900"/>
            <a:chOff x="94" y="902"/>
            <a:chExt cx="2870" cy="2136"/>
          </a:xfrm>
        </p:grpSpPr>
        <p:sp>
          <p:nvSpPr>
            <p:cNvPr id="93198" name="Text Box 42"/>
            <p:cNvSpPr txBox="1">
              <a:spLocks noChangeArrowheads="1"/>
            </p:cNvSpPr>
            <p:nvPr/>
          </p:nvSpPr>
          <p:spPr bwMode="auto">
            <a:xfrm>
              <a:off x="112" y="902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URG: urgent data </a:t>
              </a:r>
            </a:p>
            <a:p>
              <a:pPr algn="r"/>
              <a:r>
                <a:rPr lang="en-US" sz="1800"/>
                <a:t>(generally not used)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93199" name="Text Box 43"/>
            <p:cNvSpPr txBox="1">
              <a:spLocks noChangeArrowheads="1"/>
            </p:cNvSpPr>
            <p:nvPr/>
          </p:nvSpPr>
          <p:spPr bwMode="auto">
            <a:xfrm>
              <a:off x="597" y="1358"/>
              <a:ext cx="9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>
                  <a:solidFill>
                    <a:srgbClr val="FF0000"/>
                  </a:solidFill>
                </a:rPr>
                <a:t>ACK: ACK #</a:t>
              </a:r>
            </a:p>
            <a:p>
              <a:pPr algn="r"/>
              <a:r>
                <a:rPr lang="en-US" sz="1800">
                  <a:solidFill>
                    <a:srgbClr val="FF0000"/>
                  </a:solidFill>
                </a:rPr>
                <a:t>valid</a:t>
              </a:r>
              <a:endParaRPr lang="en-US" sz="1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3200" name="Text Box 44"/>
            <p:cNvSpPr txBox="1">
              <a:spLocks noChangeArrowheads="1"/>
            </p:cNvSpPr>
            <p:nvPr/>
          </p:nvSpPr>
          <p:spPr bwMode="auto">
            <a:xfrm>
              <a:off x="94" y="1784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PSH: push data now</a:t>
              </a:r>
            </a:p>
            <a:p>
              <a:pPr algn="r"/>
              <a:r>
                <a:rPr lang="en-US" sz="1800"/>
                <a:t>(generally not used)</a:t>
              </a:r>
            </a:p>
          </p:txBody>
        </p:sp>
        <p:sp>
          <p:nvSpPr>
            <p:cNvPr id="93201" name="Text Box 45"/>
            <p:cNvSpPr txBox="1">
              <a:spLocks noChangeArrowheads="1"/>
            </p:cNvSpPr>
            <p:nvPr/>
          </p:nvSpPr>
          <p:spPr bwMode="auto">
            <a:xfrm>
              <a:off x="300" y="2288"/>
              <a:ext cx="124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RST, </a:t>
              </a:r>
              <a:r>
                <a:rPr lang="en-US" sz="1800">
                  <a:solidFill>
                    <a:srgbClr val="FF0000"/>
                  </a:solidFill>
                </a:rPr>
                <a:t>SYN</a:t>
              </a:r>
              <a:r>
                <a:rPr lang="en-US" sz="1800"/>
                <a:t>, FIN:</a:t>
              </a:r>
            </a:p>
            <a:p>
              <a:pPr algn="r"/>
              <a:r>
                <a:rPr lang="en-US" sz="1800"/>
                <a:t>connection estab</a:t>
              </a:r>
            </a:p>
            <a:p>
              <a:pPr algn="r"/>
              <a:r>
                <a:rPr lang="en-US" sz="1800"/>
                <a:t>(setup, teardown</a:t>
              </a:r>
            </a:p>
            <a:p>
              <a:pPr algn="r"/>
              <a:r>
                <a:rPr lang="en-US" sz="1800"/>
                <a:t>commands)</a:t>
              </a:r>
            </a:p>
          </p:txBody>
        </p:sp>
        <p:sp>
          <p:nvSpPr>
            <p:cNvPr id="93202" name="Line 46"/>
            <p:cNvSpPr>
              <a:spLocks noChangeShapeType="1"/>
            </p:cNvSpPr>
            <p:nvPr/>
          </p:nvSpPr>
          <p:spPr bwMode="auto">
            <a:xfrm>
              <a:off x="1494" y="1134"/>
              <a:ext cx="942" cy="6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3" name="Line 47"/>
            <p:cNvSpPr>
              <a:spLocks noChangeShapeType="1"/>
            </p:cNvSpPr>
            <p:nvPr/>
          </p:nvSpPr>
          <p:spPr bwMode="auto">
            <a:xfrm>
              <a:off x="1476" y="1560"/>
              <a:ext cx="1038" cy="2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4" name="Line 48"/>
            <p:cNvSpPr>
              <a:spLocks noChangeShapeType="1"/>
            </p:cNvSpPr>
            <p:nvPr/>
          </p:nvSpPr>
          <p:spPr bwMode="auto">
            <a:xfrm flipV="1">
              <a:off x="1482" y="1782"/>
              <a:ext cx="1158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5" name="Freeform 49"/>
            <p:cNvSpPr>
              <a:spLocks/>
            </p:cNvSpPr>
            <p:nvPr/>
          </p:nvSpPr>
          <p:spPr bwMode="auto">
            <a:xfrm>
              <a:off x="1506" y="1956"/>
              <a:ext cx="1458" cy="444"/>
            </a:xfrm>
            <a:custGeom>
              <a:avLst/>
              <a:gdLst>
                <a:gd name="T0" fmla="*/ 0 w 1458"/>
                <a:gd name="T1" fmla="*/ 444 h 444"/>
                <a:gd name="T2" fmla="*/ 1248 w 1458"/>
                <a:gd name="T3" fmla="*/ 0 h 444"/>
                <a:gd name="T4" fmla="*/ 1458 w 1458"/>
                <a:gd name="T5" fmla="*/ 6 h 444"/>
                <a:gd name="T6" fmla="*/ 0 60000 65536"/>
                <a:gd name="T7" fmla="*/ 0 60000 65536"/>
                <a:gd name="T8" fmla="*/ 0 60000 65536"/>
                <a:gd name="T9" fmla="*/ 0 w 1458"/>
                <a:gd name="T10" fmla="*/ 0 h 444"/>
                <a:gd name="T11" fmla="*/ 1458 w 1458"/>
                <a:gd name="T12" fmla="*/ 444 h 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89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Internet</a:t>
            </a:r>
          </a:p>
          <a:p>
            <a:pPr algn="r"/>
            <a:r>
              <a:rPr lang="en-US" sz="1800"/>
              <a:t>checksum</a:t>
            </a:r>
          </a:p>
          <a:p>
            <a:pPr algn="r"/>
            <a:r>
              <a:rPr lang="en-US" sz="1800"/>
              <a:t>(as in UDP)</a:t>
            </a:r>
          </a:p>
        </p:txBody>
      </p:sp>
      <p:sp>
        <p:nvSpPr>
          <p:cNvPr id="93190" name="Line 5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191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686550" y="3013075"/>
            <a:ext cx="2100263" cy="915988"/>
            <a:chOff x="4212" y="1898"/>
            <a:chExt cx="1323" cy="577"/>
          </a:xfrm>
        </p:grpSpPr>
        <p:sp>
          <p:nvSpPr>
            <p:cNvPr id="93196" name="Text Box 53"/>
            <p:cNvSpPr txBox="1">
              <a:spLocks noChangeArrowheads="1"/>
            </p:cNvSpPr>
            <p:nvPr/>
          </p:nvSpPr>
          <p:spPr bwMode="auto">
            <a:xfrm>
              <a:off x="4686" y="1898"/>
              <a:ext cx="84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# bytes </a:t>
              </a:r>
            </a:p>
            <a:p>
              <a:pPr algn="l"/>
              <a:r>
                <a:rPr lang="en-US" sz="1800"/>
                <a:t>rcvr willing</a:t>
              </a:r>
            </a:p>
            <a:p>
              <a:pPr algn="l"/>
              <a:r>
                <a:rPr lang="en-US" sz="1800"/>
                <a:t>to accept</a:t>
              </a:r>
            </a:p>
          </p:txBody>
        </p:sp>
        <p:sp>
          <p:nvSpPr>
            <p:cNvPr id="93197" name="Line 54"/>
            <p:cNvSpPr>
              <a:spLocks noChangeShapeType="1"/>
            </p:cNvSpPr>
            <p:nvPr/>
          </p:nvSpPr>
          <p:spPr bwMode="auto">
            <a:xfrm flipH="1" flipV="1">
              <a:off x="4212" y="1902"/>
              <a:ext cx="510" cy="2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192" name="Group 5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581775" y="1527175"/>
            <a:ext cx="2371725" cy="1190625"/>
            <a:chOff x="4146" y="962"/>
            <a:chExt cx="1494" cy="750"/>
          </a:xfrm>
        </p:grpSpPr>
        <p:sp>
          <p:nvSpPr>
            <p:cNvPr id="93193" name="Text Box 56"/>
            <p:cNvSpPr txBox="1">
              <a:spLocks noChangeArrowheads="1"/>
            </p:cNvSpPr>
            <p:nvPr/>
          </p:nvSpPr>
          <p:spPr bwMode="auto">
            <a:xfrm>
              <a:off x="4493" y="962"/>
              <a:ext cx="114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counting</a:t>
              </a:r>
            </a:p>
            <a:p>
              <a:pPr algn="l"/>
              <a:r>
                <a:rPr lang="en-US" sz="1800"/>
                <a:t>by bytes </a:t>
              </a:r>
            </a:p>
            <a:p>
              <a:pPr algn="l"/>
              <a:r>
                <a:rPr lang="en-US" sz="1800"/>
                <a:t>of data</a:t>
              </a:r>
            </a:p>
            <a:p>
              <a:pPr algn="l"/>
              <a:r>
                <a:rPr lang="en-US" sz="1800"/>
                <a:t>(not segments!)</a:t>
              </a:r>
            </a:p>
          </p:txBody>
        </p:sp>
        <p:sp>
          <p:nvSpPr>
            <p:cNvPr id="93194" name="Line 57"/>
            <p:cNvSpPr>
              <a:spLocks noChangeShapeType="1"/>
            </p:cNvSpPr>
            <p:nvPr/>
          </p:nvSpPr>
          <p:spPr bwMode="auto">
            <a:xfrm flipH="1">
              <a:off x="4170" y="1086"/>
              <a:ext cx="348" cy="5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Line 58"/>
            <p:cNvSpPr>
              <a:spLocks noChangeShapeType="1"/>
            </p:cNvSpPr>
            <p:nvPr/>
          </p:nvSpPr>
          <p:spPr bwMode="auto">
            <a:xfrm flipH="1">
              <a:off x="4146" y="1080"/>
              <a:ext cx="360" cy="3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42875"/>
            <a:ext cx="7772400" cy="523875"/>
          </a:xfrm>
        </p:spPr>
        <p:txBody>
          <a:bodyPr/>
          <a:lstStyle/>
          <a:p>
            <a:r>
              <a:rPr lang="en-US" sz="3600" smtClean="0"/>
              <a:t>Connection establishment</a:t>
            </a:r>
          </a:p>
        </p:txBody>
      </p:sp>
      <p:sp>
        <p:nvSpPr>
          <p:cNvPr id="9421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03388" y="23622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2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646863" y="2143125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03388" y="2590800"/>
            <a:ext cx="489585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214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82838" y="2090738"/>
            <a:ext cx="136525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/>
              <a:t>Seq no=2197</a:t>
            </a:r>
          </a:p>
          <a:p>
            <a:pPr algn="l" eaLnBrk="1" hangingPunct="1"/>
            <a:r>
              <a:rPr lang="en-US" sz="1400"/>
              <a:t>Ack no = xxxx</a:t>
            </a:r>
          </a:p>
          <a:p>
            <a:pPr algn="l" eaLnBrk="1" hangingPunct="1"/>
            <a:r>
              <a:rPr lang="en-US" sz="1400"/>
              <a:t>SYN=1</a:t>
            </a:r>
          </a:p>
          <a:p>
            <a:pPr algn="l" eaLnBrk="1" hangingPunct="1"/>
            <a:r>
              <a:rPr lang="en-US" sz="1400"/>
              <a:t>ACK=0</a:t>
            </a:r>
          </a:p>
        </p:txBody>
      </p:sp>
      <p:sp>
        <p:nvSpPr>
          <p:cNvPr id="94215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2327275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Send SYN</a:t>
            </a:r>
          </a:p>
        </p:txBody>
      </p:sp>
      <p:sp>
        <p:nvSpPr>
          <p:cNvPr id="94216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13200" y="2224088"/>
            <a:ext cx="246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Reset the sequence number</a:t>
            </a:r>
          </a:p>
        </p:txBody>
      </p:sp>
      <p:sp>
        <p:nvSpPr>
          <p:cNvPr id="94217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3076575" y="2381250"/>
            <a:ext cx="94297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4218" name="Text 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22763" y="2519363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 ACK no is invalid</a:t>
            </a:r>
          </a:p>
        </p:txBody>
      </p:sp>
      <p:sp>
        <p:nvSpPr>
          <p:cNvPr id="94219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114675" y="2733675"/>
            <a:ext cx="1247775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741488" y="3203575"/>
            <a:ext cx="7402512" cy="1654175"/>
            <a:chOff x="1097" y="2018"/>
            <a:chExt cx="4663" cy="1042"/>
          </a:xfrm>
        </p:grpSpPr>
        <p:sp>
          <p:nvSpPr>
            <p:cNvPr id="94227" name="Line 10"/>
            <p:cNvSpPr>
              <a:spLocks noChangeShapeType="1"/>
            </p:cNvSpPr>
            <p:nvPr/>
          </p:nvSpPr>
          <p:spPr bwMode="auto">
            <a:xfrm flipH="1">
              <a:off x="1097" y="2220"/>
              <a:ext cx="3132" cy="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Text Box 11"/>
            <p:cNvSpPr txBox="1">
              <a:spLocks noChangeArrowheads="1"/>
            </p:cNvSpPr>
            <p:nvPr/>
          </p:nvSpPr>
          <p:spPr bwMode="auto">
            <a:xfrm>
              <a:off x="1183" y="2253"/>
              <a:ext cx="867" cy="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/>
                <a:t>Seq no = 12</a:t>
              </a:r>
            </a:p>
            <a:p>
              <a:pPr algn="l" eaLnBrk="1" hangingPunct="1"/>
              <a:r>
                <a:rPr lang="en-US" sz="1400"/>
                <a:t>ACK no = 2198</a:t>
              </a:r>
            </a:p>
            <a:p>
              <a:pPr algn="l" eaLnBrk="1" hangingPunct="1"/>
              <a:r>
                <a:rPr lang="en-US" sz="1400"/>
                <a:t>SYN=1</a:t>
              </a:r>
            </a:p>
            <a:p>
              <a:pPr algn="l" eaLnBrk="1" hangingPunct="1"/>
              <a:r>
                <a:rPr lang="en-US" sz="1400"/>
                <a:t>ACK=1</a:t>
              </a:r>
            </a:p>
          </p:txBody>
        </p:sp>
        <p:sp>
          <p:nvSpPr>
            <p:cNvPr id="94229" name="Text Box 21"/>
            <p:cNvSpPr txBox="1">
              <a:spLocks noChangeArrowheads="1"/>
            </p:cNvSpPr>
            <p:nvPr/>
          </p:nvSpPr>
          <p:spPr bwMode="auto">
            <a:xfrm>
              <a:off x="4309" y="2018"/>
              <a:ext cx="14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Send SYN-ACK </a:t>
              </a:r>
            </a:p>
          </p:txBody>
        </p:sp>
        <p:sp>
          <p:nvSpPr>
            <p:cNvPr id="94230" name="Text Box 22"/>
            <p:cNvSpPr txBox="1">
              <a:spLocks noChangeArrowheads="1"/>
            </p:cNvSpPr>
            <p:nvPr/>
          </p:nvSpPr>
          <p:spPr bwMode="auto">
            <a:xfrm>
              <a:off x="2383" y="2073"/>
              <a:ext cx="15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Although no new data has arrived, the ACK no is incremented (2197 + 1) </a:t>
              </a:r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flipH="1">
              <a:off x="2016" y="2322"/>
              <a:ext cx="48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6200" y="4537075"/>
            <a:ext cx="6570663" cy="1616075"/>
            <a:chOff x="48" y="2858"/>
            <a:chExt cx="4139" cy="1018"/>
          </a:xfrm>
        </p:grpSpPr>
        <p:sp>
          <p:nvSpPr>
            <p:cNvPr id="94222" name="Line 12"/>
            <p:cNvSpPr>
              <a:spLocks noChangeShapeType="1"/>
            </p:cNvSpPr>
            <p:nvPr/>
          </p:nvSpPr>
          <p:spPr bwMode="auto">
            <a:xfrm>
              <a:off x="1073" y="3168"/>
              <a:ext cx="3114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3" name="Text Box 13"/>
            <p:cNvSpPr txBox="1">
              <a:spLocks noChangeArrowheads="1"/>
            </p:cNvSpPr>
            <p:nvPr/>
          </p:nvSpPr>
          <p:spPr bwMode="auto">
            <a:xfrm>
              <a:off x="1189" y="3267"/>
              <a:ext cx="847" cy="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/>
                <a:t>Seq no = 2198</a:t>
              </a:r>
            </a:p>
            <a:p>
              <a:pPr algn="l" eaLnBrk="1" hangingPunct="1"/>
              <a:r>
                <a:rPr lang="en-US" sz="1400"/>
                <a:t>ACK no = 13</a:t>
              </a:r>
            </a:p>
            <a:p>
              <a:pPr algn="l" eaLnBrk="1" hangingPunct="1"/>
              <a:r>
                <a:rPr lang="en-US" sz="1400"/>
                <a:t>SYN = 0</a:t>
              </a:r>
            </a:p>
            <a:p>
              <a:pPr algn="l" eaLnBrk="1" hangingPunct="1"/>
              <a:r>
                <a:rPr lang="en-US" sz="1400"/>
                <a:t>ACK =1</a:t>
              </a:r>
            </a:p>
          </p:txBody>
        </p:sp>
        <p:sp>
          <p:nvSpPr>
            <p:cNvPr id="94224" name="Text Box 15"/>
            <p:cNvSpPr txBox="1">
              <a:spLocks noChangeArrowheads="1"/>
            </p:cNvSpPr>
            <p:nvPr/>
          </p:nvSpPr>
          <p:spPr bwMode="auto">
            <a:xfrm>
              <a:off x="48" y="2858"/>
              <a:ext cx="100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Send ACK </a:t>
              </a:r>
            </a:p>
            <a:p>
              <a:pPr algn="l" eaLnBrk="1" hangingPunct="1"/>
              <a:r>
                <a:rPr lang="en-US" sz="2400">
                  <a:latin typeface="Times New Roman" pitchFamily="18" charset="0"/>
                </a:rPr>
                <a:t>(for syn)</a:t>
              </a:r>
            </a:p>
          </p:txBody>
        </p:sp>
        <p:sp>
          <p:nvSpPr>
            <p:cNvPr id="94225" name="Rectangle 25"/>
            <p:cNvSpPr>
              <a:spLocks noChangeArrowheads="1"/>
            </p:cNvSpPr>
            <p:nvPr/>
          </p:nvSpPr>
          <p:spPr bwMode="auto">
            <a:xfrm>
              <a:off x="2407" y="2996"/>
              <a:ext cx="176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Although no new data has arrived, the ACK no is incremented (2197 + 1)</a:t>
              </a:r>
            </a:p>
          </p:txBody>
        </p:sp>
        <p:sp>
          <p:nvSpPr>
            <p:cNvPr id="94226" name="Line 26"/>
            <p:cNvSpPr>
              <a:spLocks noChangeShapeType="1"/>
            </p:cNvSpPr>
            <p:nvPr/>
          </p:nvSpPr>
          <p:spPr bwMode="auto">
            <a:xfrm flipH="1">
              <a:off x="1902" y="3216"/>
              <a:ext cx="7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7772400" cy="733425"/>
          </a:xfrm>
        </p:spPr>
        <p:txBody>
          <a:bodyPr/>
          <a:lstStyle/>
          <a:p>
            <a:r>
              <a:rPr lang="en-US" smtClean="0"/>
              <a:t>Connection with losses</a:t>
            </a:r>
          </a:p>
        </p:txBody>
      </p:sp>
      <p:sp>
        <p:nvSpPr>
          <p:cNvPr id="95235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458913" y="1171575"/>
            <a:ext cx="9525" cy="526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36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725863" y="1038225"/>
            <a:ext cx="9525" cy="526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506538" y="1122363"/>
            <a:ext cx="2209800" cy="411162"/>
            <a:chOff x="1470" y="701"/>
            <a:chExt cx="1392" cy="259"/>
          </a:xfrm>
        </p:grpSpPr>
        <p:sp>
          <p:nvSpPr>
            <p:cNvPr id="95276" name="Line 6"/>
            <p:cNvSpPr>
              <a:spLocks noChangeShapeType="1"/>
            </p:cNvSpPr>
            <p:nvPr/>
          </p:nvSpPr>
          <p:spPr bwMode="auto">
            <a:xfrm>
              <a:off x="1470" y="864"/>
              <a:ext cx="13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77" name="Text Box 7"/>
            <p:cNvSpPr txBox="1">
              <a:spLocks noChangeArrowheads="1"/>
            </p:cNvSpPr>
            <p:nvPr/>
          </p:nvSpPr>
          <p:spPr bwMode="auto">
            <a:xfrm>
              <a:off x="1553" y="701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239963" y="1533525"/>
            <a:ext cx="1485900" cy="371475"/>
            <a:chOff x="1932" y="960"/>
            <a:chExt cx="936" cy="234"/>
          </a:xfrm>
        </p:grpSpPr>
        <p:sp>
          <p:nvSpPr>
            <p:cNvPr id="95273" name="Line 8"/>
            <p:cNvSpPr>
              <a:spLocks noChangeShapeType="1"/>
            </p:cNvSpPr>
            <p:nvPr/>
          </p:nvSpPr>
          <p:spPr bwMode="auto">
            <a:xfrm flipH="1">
              <a:off x="2058" y="960"/>
              <a:ext cx="81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74" name="Line 9"/>
            <p:cNvSpPr>
              <a:spLocks noChangeShapeType="1"/>
            </p:cNvSpPr>
            <p:nvPr/>
          </p:nvSpPr>
          <p:spPr bwMode="auto">
            <a:xfrm>
              <a:off x="1932" y="1038"/>
              <a:ext cx="16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75" name="Line 10"/>
            <p:cNvSpPr>
              <a:spLocks noChangeShapeType="1"/>
            </p:cNvSpPr>
            <p:nvPr/>
          </p:nvSpPr>
          <p:spPr bwMode="auto">
            <a:xfrm flipV="1">
              <a:off x="1932" y="1032"/>
              <a:ext cx="144" cy="1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6108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801688" y="1371600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4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69925" y="1570038"/>
            <a:ext cx="750888" cy="544512"/>
            <a:chOff x="422" y="989"/>
            <a:chExt cx="473" cy="343"/>
          </a:xfrm>
        </p:grpSpPr>
        <p:sp>
          <p:nvSpPr>
            <p:cNvPr id="95271" name="Text Box 11"/>
            <p:cNvSpPr txBox="1">
              <a:spLocks noChangeArrowheads="1"/>
            </p:cNvSpPr>
            <p:nvPr/>
          </p:nvSpPr>
          <p:spPr bwMode="auto">
            <a:xfrm>
              <a:off x="422" y="989"/>
              <a:ext cx="4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 sec</a:t>
              </a:r>
            </a:p>
          </p:txBody>
        </p:sp>
        <p:sp>
          <p:nvSpPr>
            <p:cNvPr id="95272" name="Line 13"/>
            <p:cNvSpPr>
              <a:spLocks noChangeShapeType="1"/>
            </p:cNvSpPr>
            <p:nvPr/>
          </p:nvSpPr>
          <p:spPr bwMode="auto">
            <a:xfrm flipH="1">
              <a:off x="499" y="1332"/>
              <a:ext cx="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497013" y="1874838"/>
            <a:ext cx="2209800" cy="411162"/>
            <a:chOff x="1470" y="701"/>
            <a:chExt cx="1392" cy="259"/>
          </a:xfrm>
        </p:grpSpPr>
        <p:sp>
          <p:nvSpPr>
            <p:cNvPr id="95269" name="Line 16"/>
            <p:cNvSpPr>
              <a:spLocks noChangeShapeType="1"/>
            </p:cNvSpPr>
            <p:nvPr/>
          </p:nvSpPr>
          <p:spPr bwMode="auto">
            <a:xfrm>
              <a:off x="1470" y="864"/>
              <a:ext cx="13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70" name="Text Box 17"/>
            <p:cNvSpPr txBox="1">
              <a:spLocks noChangeArrowheads="1"/>
            </p:cNvSpPr>
            <p:nvPr/>
          </p:nvSpPr>
          <p:spPr bwMode="auto">
            <a:xfrm>
              <a:off x="1553" y="701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sp>
        <p:nvSpPr>
          <p:cNvPr id="516115" name="Text 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7825" y="2408238"/>
            <a:ext cx="115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2x3=6 sec</a:t>
            </a:r>
          </a:p>
        </p:txBody>
      </p:sp>
      <p:grpSp>
        <p:nvGrpSpPr>
          <p:cNvPr id="6" name="Group 20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239963" y="2343150"/>
            <a:ext cx="1485900" cy="371475"/>
            <a:chOff x="1932" y="960"/>
            <a:chExt cx="936" cy="234"/>
          </a:xfrm>
        </p:grpSpPr>
        <p:sp>
          <p:nvSpPr>
            <p:cNvPr id="95266" name="Line 21"/>
            <p:cNvSpPr>
              <a:spLocks noChangeShapeType="1"/>
            </p:cNvSpPr>
            <p:nvPr/>
          </p:nvSpPr>
          <p:spPr bwMode="auto">
            <a:xfrm flipH="1">
              <a:off x="2058" y="960"/>
              <a:ext cx="81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7" name="Line 22"/>
            <p:cNvSpPr>
              <a:spLocks noChangeShapeType="1"/>
            </p:cNvSpPr>
            <p:nvPr/>
          </p:nvSpPr>
          <p:spPr bwMode="auto">
            <a:xfrm>
              <a:off x="1932" y="1038"/>
              <a:ext cx="16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8" name="Line 23"/>
            <p:cNvSpPr>
              <a:spLocks noChangeShapeType="1"/>
            </p:cNvSpPr>
            <p:nvPr/>
          </p:nvSpPr>
          <p:spPr bwMode="auto">
            <a:xfrm flipV="1">
              <a:off x="1932" y="1032"/>
              <a:ext cx="144" cy="1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2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39863" y="2855913"/>
            <a:ext cx="2209800" cy="411162"/>
            <a:chOff x="1470" y="701"/>
            <a:chExt cx="1392" cy="259"/>
          </a:xfrm>
        </p:grpSpPr>
        <p:sp>
          <p:nvSpPr>
            <p:cNvPr id="95264" name="Line 25"/>
            <p:cNvSpPr>
              <a:spLocks noChangeShapeType="1"/>
            </p:cNvSpPr>
            <p:nvPr/>
          </p:nvSpPr>
          <p:spPr bwMode="auto">
            <a:xfrm>
              <a:off x="1470" y="864"/>
              <a:ext cx="13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5" name="Text Box 26"/>
            <p:cNvSpPr txBox="1">
              <a:spLocks noChangeArrowheads="1"/>
            </p:cNvSpPr>
            <p:nvPr/>
          </p:nvSpPr>
          <p:spPr bwMode="auto">
            <a:xfrm>
              <a:off x="1553" y="701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239963" y="3429000"/>
            <a:ext cx="1485900" cy="371475"/>
            <a:chOff x="1932" y="960"/>
            <a:chExt cx="936" cy="234"/>
          </a:xfrm>
        </p:grpSpPr>
        <p:sp>
          <p:nvSpPr>
            <p:cNvPr id="95261" name="Line 28"/>
            <p:cNvSpPr>
              <a:spLocks noChangeShapeType="1"/>
            </p:cNvSpPr>
            <p:nvPr/>
          </p:nvSpPr>
          <p:spPr bwMode="auto">
            <a:xfrm flipH="1">
              <a:off x="2058" y="960"/>
              <a:ext cx="81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2" name="Line 29"/>
            <p:cNvSpPr>
              <a:spLocks noChangeShapeType="1"/>
            </p:cNvSpPr>
            <p:nvPr/>
          </p:nvSpPr>
          <p:spPr bwMode="auto">
            <a:xfrm>
              <a:off x="1932" y="1038"/>
              <a:ext cx="16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3" name="Line 30"/>
            <p:cNvSpPr>
              <a:spLocks noChangeShapeType="1"/>
            </p:cNvSpPr>
            <p:nvPr/>
          </p:nvSpPr>
          <p:spPr bwMode="auto">
            <a:xfrm flipV="1">
              <a:off x="1932" y="1032"/>
              <a:ext cx="144" cy="1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6127" name="Text Box 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2438" y="3522663"/>
            <a:ext cx="774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 sec</a:t>
            </a:r>
          </a:p>
        </p:txBody>
      </p:sp>
      <p:grpSp>
        <p:nvGrpSpPr>
          <p:cNvPr id="9" name="Group 4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01663" y="4276725"/>
            <a:ext cx="114300" cy="603250"/>
            <a:chOff x="900" y="2688"/>
            <a:chExt cx="72" cy="380"/>
          </a:xfrm>
        </p:grpSpPr>
        <p:sp>
          <p:nvSpPr>
            <p:cNvPr id="95258" name="Oval 32"/>
            <p:cNvSpPr>
              <a:spLocks noChangeArrowheads="1"/>
            </p:cNvSpPr>
            <p:nvPr/>
          </p:nvSpPr>
          <p:spPr bwMode="auto">
            <a:xfrm>
              <a:off x="900" y="2688"/>
              <a:ext cx="72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9" name="Oval 33"/>
            <p:cNvSpPr>
              <a:spLocks noChangeArrowheads="1"/>
            </p:cNvSpPr>
            <p:nvPr/>
          </p:nvSpPr>
          <p:spPr bwMode="auto">
            <a:xfrm>
              <a:off x="900" y="2838"/>
              <a:ext cx="72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0" name="Oval 34"/>
            <p:cNvSpPr>
              <a:spLocks noChangeArrowheads="1"/>
            </p:cNvSpPr>
            <p:nvPr/>
          </p:nvSpPr>
          <p:spPr bwMode="auto">
            <a:xfrm>
              <a:off x="900" y="3012"/>
              <a:ext cx="72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468438" y="4865688"/>
            <a:ext cx="2209800" cy="411162"/>
            <a:chOff x="1470" y="701"/>
            <a:chExt cx="1392" cy="259"/>
          </a:xfrm>
        </p:grpSpPr>
        <p:sp>
          <p:nvSpPr>
            <p:cNvPr id="95256" name="Line 36"/>
            <p:cNvSpPr>
              <a:spLocks noChangeShapeType="1"/>
            </p:cNvSpPr>
            <p:nvPr/>
          </p:nvSpPr>
          <p:spPr bwMode="auto">
            <a:xfrm>
              <a:off x="1470" y="864"/>
              <a:ext cx="13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7" name="Text Box 37"/>
            <p:cNvSpPr txBox="1">
              <a:spLocks noChangeArrowheads="1"/>
            </p:cNvSpPr>
            <p:nvPr/>
          </p:nvSpPr>
          <p:spPr bwMode="auto">
            <a:xfrm>
              <a:off x="1553" y="701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278063" y="5381625"/>
            <a:ext cx="1485900" cy="371475"/>
            <a:chOff x="1932" y="960"/>
            <a:chExt cx="936" cy="234"/>
          </a:xfrm>
        </p:grpSpPr>
        <p:sp>
          <p:nvSpPr>
            <p:cNvPr id="95253" name="Line 39"/>
            <p:cNvSpPr>
              <a:spLocks noChangeShapeType="1"/>
            </p:cNvSpPr>
            <p:nvPr/>
          </p:nvSpPr>
          <p:spPr bwMode="auto">
            <a:xfrm flipH="1">
              <a:off x="2058" y="960"/>
              <a:ext cx="81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4" name="Line 40"/>
            <p:cNvSpPr>
              <a:spLocks noChangeShapeType="1"/>
            </p:cNvSpPr>
            <p:nvPr/>
          </p:nvSpPr>
          <p:spPr bwMode="auto">
            <a:xfrm>
              <a:off x="1932" y="1038"/>
              <a:ext cx="16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5" name="Line 41"/>
            <p:cNvSpPr>
              <a:spLocks noChangeShapeType="1"/>
            </p:cNvSpPr>
            <p:nvPr/>
          </p:nvSpPr>
          <p:spPr bwMode="auto">
            <a:xfrm flipV="1">
              <a:off x="1932" y="1032"/>
              <a:ext cx="144" cy="1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6138" name="Text Box 4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6088" y="5427663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64 sec</a:t>
            </a:r>
          </a:p>
        </p:txBody>
      </p:sp>
      <p:sp>
        <p:nvSpPr>
          <p:cNvPr id="516139" name="Text Box 4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5989638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Give up</a:t>
            </a:r>
          </a:p>
        </p:txBody>
      </p:sp>
      <p:sp>
        <p:nvSpPr>
          <p:cNvPr id="516141" name="Text Box 4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16513" y="1169988"/>
            <a:ext cx="27606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Total waiting time</a:t>
            </a:r>
          </a:p>
          <a:p>
            <a:pPr algn="l"/>
            <a:r>
              <a:rPr lang="en-US"/>
              <a:t>3+6+12+24+48+64 = 157sec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8" grpId="0" animBg="1"/>
      <p:bldP spid="516115" grpId="0"/>
      <p:bldP spid="516127" grpId="0"/>
      <p:bldP spid="516138" grpId="0"/>
      <p:bldP spid="516139" grpId="0"/>
      <p:bldP spid="5161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14300"/>
            <a:ext cx="8305800" cy="600075"/>
          </a:xfrm>
        </p:spPr>
        <p:txBody>
          <a:bodyPr/>
          <a:lstStyle/>
          <a:p>
            <a:r>
              <a:rPr lang="en-US" sz="3600" smtClean="0"/>
              <a:t>SYN Attack</a:t>
            </a:r>
          </a:p>
        </p:txBody>
      </p:sp>
      <p:sp>
        <p:nvSpPr>
          <p:cNvPr id="96259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458913" y="1171575"/>
            <a:ext cx="9525" cy="451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6260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735388" y="1038225"/>
            <a:ext cx="0" cy="467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6261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39813" y="79851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attacker</a:t>
            </a: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271593" y="1060449"/>
            <a:ext cx="2443168" cy="415924"/>
            <a:chOff x="801" y="668"/>
            <a:chExt cx="1539" cy="262"/>
          </a:xfrm>
        </p:grpSpPr>
        <p:sp>
          <p:nvSpPr>
            <p:cNvPr id="96299" name="Line 7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00" name="Text Box 8"/>
            <p:cNvSpPr txBox="1">
              <a:spLocks noChangeArrowheads="1"/>
            </p:cNvSpPr>
            <p:nvPr/>
          </p:nvSpPr>
          <p:spPr bwMode="auto">
            <a:xfrm>
              <a:off x="801" y="668"/>
              <a:ext cx="152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SYN: to port 80, from port 12344</a:t>
              </a:r>
              <a:endParaRPr lang="en-US" sz="1100" dirty="0"/>
            </a:p>
          </p:txBody>
        </p:sp>
      </p:grpSp>
      <p:sp>
        <p:nvSpPr>
          <p:cNvPr id="51712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65675" y="1019175"/>
            <a:ext cx="42100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Reserve memory for TCP connection.</a:t>
            </a:r>
          </a:p>
          <a:p>
            <a:r>
              <a:rPr lang="en-US" sz="1200"/>
              <a:t>Must reserve enough for the receiver buffer. </a:t>
            </a:r>
          </a:p>
          <a:p>
            <a:r>
              <a:rPr lang="en-US" sz="1200"/>
              <a:t>And that must be large enough to support high data rate</a:t>
            </a:r>
          </a:p>
        </p:txBody>
      </p:sp>
      <p:sp>
        <p:nvSpPr>
          <p:cNvPr id="51713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485900" y="1609725"/>
            <a:ext cx="22574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713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0513" y="1522413"/>
            <a:ext cx="89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ignored</a:t>
            </a:r>
          </a:p>
        </p:txBody>
      </p:sp>
      <p:sp>
        <p:nvSpPr>
          <p:cNvPr id="51713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41463" y="1408113"/>
            <a:ext cx="1095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SYN-ACK</a:t>
            </a:r>
          </a:p>
        </p:txBody>
      </p:sp>
      <p:grpSp>
        <p:nvGrpSpPr>
          <p:cNvPr id="3" name="Group 1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66855" y="1738313"/>
            <a:ext cx="2257429" cy="366712"/>
            <a:chOff x="918" y="699"/>
            <a:chExt cx="1422" cy="231"/>
          </a:xfrm>
        </p:grpSpPr>
        <p:sp>
          <p:nvSpPr>
            <p:cNvPr id="96297" name="Line 15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98" name="Text Box 16"/>
            <p:cNvSpPr txBox="1">
              <a:spLocks noChangeArrowheads="1"/>
            </p:cNvSpPr>
            <p:nvPr/>
          </p:nvSpPr>
          <p:spPr bwMode="auto">
            <a:xfrm>
              <a:off x="931" y="699"/>
              <a:ext cx="119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50" dirty="0" smtClean="0"/>
                <a:t>SYN: to port 80 from 1235</a:t>
              </a:r>
              <a:endParaRPr lang="en-US" sz="1050" dirty="0"/>
            </a:p>
          </p:txBody>
        </p:sp>
      </p:grpSp>
      <p:grpSp>
        <p:nvGrpSpPr>
          <p:cNvPr id="4" name="Group 1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19225" y="2084388"/>
            <a:ext cx="2257425" cy="392112"/>
            <a:chOff x="918" y="683"/>
            <a:chExt cx="1422" cy="247"/>
          </a:xfrm>
        </p:grpSpPr>
        <p:sp>
          <p:nvSpPr>
            <p:cNvPr id="96295" name="Line 18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96" name="Text Box 19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419225" y="2446338"/>
            <a:ext cx="2257425" cy="392112"/>
            <a:chOff x="918" y="683"/>
            <a:chExt cx="1422" cy="247"/>
          </a:xfrm>
        </p:grpSpPr>
        <p:sp>
          <p:nvSpPr>
            <p:cNvPr id="96293" name="Line 21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94" name="Text Box 22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38275" y="2874963"/>
            <a:ext cx="2257425" cy="392112"/>
            <a:chOff x="918" y="683"/>
            <a:chExt cx="1422" cy="247"/>
          </a:xfrm>
        </p:grpSpPr>
        <p:sp>
          <p:nvSpPr>
            <p:cNvPr id="96291" name="Line 24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92" name="Text Box 25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447800" y="3265488"/>
            <a:ext cx="2257425" cy="392112"/>
            <a:chOff x="918" y="683"/>
            <a:chExt cx="1422" cy="247"/>
          </a:xfrm>
        </p:grpSpPr>
        <p:sp>
          <p:nvSpPr>
            <p:cNvPr id="96289" name="Line 27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90" name="Text Box 28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438275" y="3675063"/>
            <a:ext cx="2257425" cy="392112"/>
            <a:chOff x="918" y="683"/>
            <a:chExt cx="1422" cy="247"/>
          </a:xfrm>
        </p:grpSpPr>
        <p:sp>
          <p:nvSpPr>
            <p:cNvPr id="96287" name="Line 30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88" name="Text Box 31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57325" y="4084638"/>
            <a:ext cx="2257425" cy="392112"/>
            <a:chOff x="918" y="683"/>
            <a:chExt cx="1422" cy="247"/>
          </a:xfrm>
        </p:grpSpPr>
        <p:sp>
          <p:nvSpPr>
            <p:cNvPr id="96285" name="Line 33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86" name="Text Box 34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352675" y="4514850"/>
            <a:ext cx="152400" cy="555625"/>
            <a:chOff x="1482" y="2844"/>
            <a:chExt cx="96" cy="350"/>
          </a:xfrm>
        </p:grpSpPr>
        <p:sp>
          <p:nvSpPr>
            <p:cNvPr id="96282" name="Oval 35"/>
            <p:cNvSpPr>
              <a:spLocks noChangeArrowheads="1"/>
            </p:cNvSpPr>
            <p:nvPr/>
          </p:nvSpPr>
          <p:spPr bwMode="auto">
            <a:xfrm>
              <a:off x="1482" y="2844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3" name="Oval 36"/>
            <p:cNvSpPr>
              <a:spLocks noChangeArrowheads="1"/>
            </p:cNvSpPr>
            <p:nvPr/>
          </p:nvSpPr>
          <p:spPr bwMode="auto">
            <a:xfrm>
              <a:off x="1482" y="2994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4" name="Oval 37"/>
            <p:cNvSpPr>
              <a:spLocks noChangeArrowheads="1"/>
            </p:cNvSpPr>
            <p:nvPr/>
          </p:nvSpPr>
          <p:spPr bwMode="auto">
            <a:xfrm>
              <a:off x="1482" y="3138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4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800475" y="1447800"/>
            <a:ext cx="971550" cy="4076700"/>
            <a:chOff x="2394" y="912"/>
            <a:chExt cx="612" cy="2568"/>
          </a:xfrm>
        </p:grpSpPr>
        <p:sp>
          <p:nvSpPr>
            <p:cNvPr id="96277" name="Text Box 39"/>
            <p:cNvSpPr txBox="1">
              <a:spLocks noChangeArrowheads="1"/>
            </p:cNvSpPr>
            <p:nvPr/>
          </p:nvSpPr>
          <p:spPr bwMode="auto">
            <a:xfrm>
              <a:off x="2478" y="2093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157sec</a:t>
              </a:r>
            </a:p>
          </p:txBody>
        </p:sp>
        <p:sp>
          <p:nvSpPr>
            <p:cNvPr id="96278" name="Line 40"/>
            <p:cNvSpPr>
              <a:spLocks noChangeShapeType="1"/>
            </p:cNvSpPr>
            <p:nvPr/>
          </p:nvSpPr>
          <p:spPr bwMode="auto">
            <a:xfrm>
              <a:off x="2406" y="91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79" name="Line 41"/>
            <p:cNvSpPr>
              <a:spLocks noChangeShapeType="1"/>
            </p:cNvSpPr>
            <p:nvPr/>
          </p:nvSpPr>
          <p:spPr bwMode="auto">
            <a:xfrm>
              <a:off x="2394" y="34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80" name="Line 42"/>
            <p:cNvSpPr>
              <a:spLocks noChangeShapeType="1"/>
            </p:cNvSpPr>
            <p:nvPr/>
          </p:nvSpPr>
          <p:spPr bwMode="auto">
            <a:xfrm>
              <a:off x="2640" y="2358"/>
              <a:ext cx="0" cy="1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81" name="Line 43"/>
            <p:cNvSpPr>
              <a:spLocks noChangeShapeType="1"/>
            </p:cNvSpPr>
            <p:nvPr/>
          </p:nvSpPr>
          <p:spPr bwMode="auto">
            <a:xfrm flipV="1">
              <a:off x="2646" y="912"/>
              <a:ext cx="0" cy="1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7165" name="Text Box 4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722813" y="4929188"/>
            <a:ext cx="3079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Victim gives up on first SYN-ACK and frees first chunk of memory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9" grpId="0"/>
      <p:bldP spid="517130" grpId="0" animBg="1"/>
      <p:bldP spid="517131" grpId="0"/>
      <p:bldP spid="517132" grpId="0"/>
      <p:bldP spid="51716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14300"/>
            <a:ext cx="8305800" cy="600075"/>
          </a:xfrm>
        </p:spPr>
        <p:txBody>
          <a:bodyPr/>
          <a:lstStyle/>
          <a:p>
            <a:r>
              <a:rPr lang="en-US" sz="3600" smtClean="0"/>
              <a:t>SYN Attack</a:t>
            </a:r>
          </a:p>
        </p:txBody>
      </p:sp>
      <p:sp>
        <p:nvSpPr>
          <p:cNvPr id="97283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158875" y="1171575"/>
            <a:ext cx="6350" cy="451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7284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849563" y="1038225"/>
            <a:ext cx="0" cy="467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7285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9138" y="79851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attacker</a:t>
            </a:r>
          </a:p>
        </p:txBody>
      </p:sp>
      <p:grpSp>
        <p:nvGrpSpPr>
          <p:cNvPr id="97286" name="Group 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157288" y="1084263"/>
            <a:ext cx="1677987" cy="392112"/>
            <a:chOff x="918" y="683"/>
            <a:chExt cx="1422" cy="247"/>
          </a:xfrm>
        </p:grpSpPr>
        <p:sp>
          <p:nvSpPr>
            <p:cNvPr id="97322" name="Line 7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23" name="Text Box 8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sp>
        <p:nvSpPr>
          <p:cNvPr id="97287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179513" y="1609725"/>
            <a:ext cx="1676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7288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6213" y="1522413"/>
            <a:ext cx="89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ignored</a:t>
            </a:r>
          </a:p>
        </p:txBody>
      </p:sp>
      <p:sp>
        <p:nvSpPr>
          <p:cNvPr id="97289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79500" y="1408113"/>
            <a:ext cx="1095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SYN-ACK</a:t>
            </a:r>
          </a:p>
        </p:txBody>
      </p:sp>
      <p:grpSp>
        <p:nvGrpSpPr>
          <p:cNvPr id="97290" name="Group 1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65225" y="1712913"/>
            <a:ext cx="1676400" cy="392112"/>
            <a:chOff x="918" y="683"/>
            <a:chExt cx="1422" cy="247"/>
          </a:xfrm>
        </p:grpSpPr>
        <p:sp>
          <p:nvSpPr>
            <p:cNvPr id="97320" name="Line 14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21" name="Text Box 15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1" name="Group 1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28713" y="2084388"/>
            <a:ext cx="1677987" cy="392112"/>
            <a:chOff x="918" y="683"/>
            <a:chExt cx="1422" cy="247"/>
          </a:xfrm>
        </p:grpSpPr>
        <p:sp>
          <p:nvSpPr>
            <p:cNvPr id="97318" name="Line 17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19" name="Text Box 18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2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128713" y="2446338"/>
            <a:ext cx="1677987" cy="392112"/>
            <a:chOff x="918" y="683"/>
            <a:chExt cx="1422" cy="247"/>
          </a:xfrm>
        </p:grpSpPr>
        <p:sp>
          <p:nvSpPr>
            <p:cNvPr id="97316" name="Line 20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17" name="Text Box 21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3" name="Group 2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143000" y="2874963"/>
            <a:ext cx="1677988" cy="392112"/>
            <a:chOff x="918" y="683"/>
            <a:chExt cx="1422" cy="247"/>
          </a:xfrm>
        </p:grpSpPr>
        <p:sp>
          <p:nvSpPr>
            <p:cNvPr id="97314" name="Line 23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15" name="Text Box 24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4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150938" y="3265488"/>
            <a:ext cx="1676400" cy="392112"/>
            <a:chOff x="918" y="683"/>
            <a:chExt cx="1422" cy="247"/>
          </a:xfrm>
        </p:grpSpPr>
        <p:sp>
          <p:nvSpPr>
            <p:cNvPr id="97312" name="Line 26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13" name="Text Box 27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5" name="Group 2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143000" y="3675063"/>
            <a:ext cx="1677988" cy="392112"/>
            <a:chOff x="918" y="683"/>
            <a:chExt cx="1422" cy="247"/>
          </a:xfrm>
        </p:grpSpPr>
        <p:sp>
          <p:nvSpPr>
            <p:cNvPr id="97310" name="Line 29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11" name="Text Box 30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6" name="Group 3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157288" y="4084638"/>
            <a:ext cx="1677987" cy="392112"/>
            <a:chOff x="918" y="683"/>
            <a:chExt cx="1422" cy="247"/>
          </a:xfrm>
        </p:grpSpPr>
        <p:sp>
          <p:nvSpPr>
            <p:cNvPr id="97308" name="Line 32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09" name="Text Box 33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7" name="Group 3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822450" y="4514850"/>
            <a:ext cx="112713" cy="555625"/>
            <a:chOff x="1482" y="2844"/>
            <a:chExt cx="96" cy="350"/>
          </a:xfrm>
        </p:grpSpPr>
        <p:sp>
          <p:nvSpPr>
            <p:cNvPr id="97305" name="Oval 35"/>
            <p:cNvSpPr>
              <a:spLocks noChangeArrowheads="1"/>
            </p:cNvSpPr>
            <p:nvPr/>
          </p:nvSpPr>
          <p:spPr bwMode="auto">
            <a:xfrm>
              <a:off x="1482" y="2844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6" name="Oval 36"/>
            <p:cNvSpPr>
              <a:spLocks noChangeArrowheads="1"/>
            </p:cNvSpPr>
            <p:nvPr/>
          </p:nvSpPr>
          <p:spPr bwMode="auto">
            <a:xfrm>
              <a:off x="1482" y="2994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7" name="Oval 37"/>
            <p:cNvSpPr>
              <a:spLocks noChangeArrowheads="1"/>
            </p:cNvSpPr>
            <p:nvPr/>
          </p:nvSpPr>
          <p:spPr bwMode="auto">
            <a:xfrm>
              <a:off x="1482" y="3138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298" name="Group 38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890838" y="1447800"/>
            <a:ext cx="836612" cy="4076700"/>
            <a:chOff x="2387" y="912"/>
            <a:chExt cx="710" cy="2568"/>
          </a:xfrm>
        </p:grpSpPr>
        <p:sp>
          <p:nvSpPr>
            <p:cNvPr id="97300" name="Text Box 39"/>
            <p:cNvSpPr txBox="1">
              <a:spLocks noChangeArrowheads="1"/>
            </p:cNvSpPr>
            <p:nvPr/>
          </p:nvSpPr>
          <p:spPr bwMode="auto">
            <a:xfrm>
              <a:off x="2387" y="2093"/>
              <a:ext cx="7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157sec</a:t>
              </a:r>
            </a:p>
          </p:txBody>
        </p:sp>
        <p:sp>
          <p:nvSpPr>
            <p:cNvPr id="97301" name="Line 40"/>
            <p:cNvSpPr>
              <a:spLocks noChangeShapeType="1"/>
            </p:cNvSpPr>
            <p:nvPr/>
          </p:nvSpPr>
          <p:spPr bwMode="auto">
            <a:xfrm>
              <a:off x="2406" y="91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02" name="Line 41"/>
            <p:cNvSpPr>
              <a:spLocks noChangeShapeType="1"/>
            </p:cNvSpPr>
            <p:nvPr/>
          </p:nvSpPr>
          <p:spPr bwMode="auto">
            <a:xfrm>
              <a:off x="2394" y="34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03" name="Line 42"/>
            <p:cNvSpPr>
              <a:spLocks noChangeShapeType="1"/>
            </p:cNvSpPr>
            <p:nvPr/>
          </p:nvSpPr>
          <p:spPr bwMode="auto">
            <a:xfrm>
              <a:off x="2640" y="2358"/>
              <a:ext cx="0" cy="1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04" name="Line 43"/>
            <p:cNvSpPr>
              <a:spLocks noChangeShapeType="1"/>
            </p:cNvSpPr>
            <p:nvPr/>
          </p:nvSpPr>
          <p:spPr bwMode="auto">
            <a:xfrm flipV="1">
              <a:off x="2646" y="912"/>
              <a:ext cx="0" cy="1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8191" name="Text Box 4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24250" y="1900238"/>
            <a:ext cx="54991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 sz="1400"/>
              <a:t>Total memory usage: </a:t>
            </a:r>
          </a:p>
          <a:p>
            <a:pPr lvl="1" algn="l">
              <a:buFontTx/>
              <a:buChar char="•"/>
            </a:pPr>
            <a:r>
              <a:rPr lang="en-US" sz="1400"/>
              <a:t>Memory per connection x number of SYNs sent in 157 sec</a:t>
            </a:r>
          </a:p>
          <a:p>
            <a:pPr marL="114300" indent="-114300" algn="l">
              <a:buFontTx/>
              <a:buChar char="•"/>
            </a:pPr>
            <a:r>
              <a:rPr lang="en-US" sz="1400"/>
              <a:t>Number of syns sent in 157 sec: </a:t>
            </a:r>
          </a:p>
          <a:p>
            <a:pPr lvl="1" algn="l">
              <a:buFontTx/>
              <a:buChar char="•"/>
            </a:pPr>
            <a:r>
              <a:rPr lang="en-US" sz="1400"/>
              <a:t>157 x 10Mbps / (SYN size x 8) = 157 x 31250 = 5M</a:t>
            </a:r>
          </a:p>
          <a:p>
            <a:pPr marL="114300" indent="-114300" algn="l">
              <a:buFontTx/>
              <a:buChar char="•"/>
            </a:pPr>
            <a:r>
              <a:rPr lang="en-US" sz="1400"/>
              <a:t>Suppose Memory per connection = 20K</a:t>
            </a:r>
          </a:p>
          <a:p>
            <a:pPr marL="114300" indent="-114300" algn="l">
              <a:buFontTx/>
              <a:buChar char="•"/>
            </a:pPr>
            <a:r>
              <a:rPr lang="en-US" sz="1400"/>
              <a:t>Total memory = 20K x 5M = 100GB … machine will crash</a:t>
            </a:r>
          </a:p>
          <a:p>
            <a:pPr marL="114300" indent="-114300" algn="l"/>
            <a:endParaRPr lang="en-US" sz="1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/>
              <a:t>3.1 Transport-layer services</a:t>
            </a:r>
          </a:p>
          <a:p>
            <a:r>
              <a:rPr lang="en-US" sz="2400" dirty="0"/>
              <a:t>3.2 Multiplexing and </a:t>
            </a:r>
            <a:r>
              <a:rPr lang="en-US" sz="2400" dirty="0" err="1"/>
              <a:t>demultiplexing</a:t>
            </a:r>
            <a:endParaRPr lang="en-US" sz="2400" dirty="0"/>
          </a:p>
          <a:p>
            <a:r>
              <a:rPr lang="en-US" sz="2400" dirty="0"/>
              <a:t>3.3 Connectionless transport: UDP</a:t>
            </a:r>
          </a:p>
          <a:p>
            <a:r>
              <a:rPr lang="en-US" sz="2400" dirty="0"/>
              <a:t>3.4 Principles of reliable data transfer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/>
              <a:t>3.5 Connection-oriented transport: TCP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reliable data transfer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sequence numbers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RTO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fast retransmit</a:t>
            </a:r>
            <a:endParaRPr lang="en-US" sz="1600" dirty="0" smtClean="0"/>
          </a:p>
          <a:p>
            <a:pPr lvl="1"/>
            <a:r>
              <a:rPr lang="en-US" sz="2000" dirty="0" smtClean="0"/>
              <a:t>flow </a:t>
            </a:r>
            <a:r>
              <a:rPr lang="en-US" sz="2000" dirty="0"/>
              <a:t>control</a:t>
            </a:r>
          </a:p>
          <a:p>
            <a:pPr lvl="1"/>
            <a:r>
              <a:rPr lang="en-US" sz="2000" dirty="0"/>
              <a:t>connection management</a:t>
            </a:r>
          </a:p>
          <a:p>
            <a:r>
              <a:rPr lang="en-US" sz="2400" dirty="0"/>
              <a:t>3.6 Principles of congestion control</a:t>
            </a:r>
          </a:p>
          <a:p>
            <a:r>
              <a:rPr lang="en-US" sz="2400" dirty="0"/>
              <a:t>3.7 TCP congestion control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14300"/>
            <a:ext cx="8305800" cy="600075"/>
          </a:xfrm>
        </p:spPr>
        <p:txBody>
          <a:bodyPr/>
          <a:lstStyle/>
          <a:p>
            <a:r>
              <a:rPr lang="en-US" sz="3600" smtClean="0"/>
              <a:t>Defense from SYN Attack</a:t>
            </a:r>
          </a:p>
        </p:txBody>
      </p:sp>
      <p:sp>
        <p:nvSpPr>
          <p:cNvPr id="98307" name="Text Box 4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3725" y="1036638"/>
            <a:ext cx="5710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/>
              <a:t>If too many SYNs come from the same host, ignore them</a:t>
            </a:r>
          </a:p>
          <a:p>
            <a:pPr marL="114300" indent="-114300" algn="l"/>
            <a:endParaRPr lang="en-US"/>
          </a:p>
        </p:txBody>
      </p:sp>
      <p:grpSp>
        <p:nvGrpSpPr>
          <p:cNvPr id="2" name="Group 5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76213" y="798513"/>
            <a:ext cx="3592512" cy="4916487"/>
            <a:chOff x="111" y="503"/>
            <a:chExt cx="2263" cy="3097"/>
          </a:xfrm>
        </p:grpSpPr>
        <p:sp>
          <p:nvSpPr>
            <p:cNvPr id="98310" name="Line 4"/>
            <p:cNvSpPr>
              <a:spLocks noChangeShapeType="1"/>
            </p:cNvSpPr>
            <p:nvPr/>
          </p:nvSpPr>
          <p:spPr bwMode="auto">
            <a:xfrm flipH="1">
              <a:off x="730" y="738"/>
              <a:ext cx="4" cy="2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1" name="Line 5"/>
            <p:cNvSpPr>
              <a:spLocks noChangeShapeType="1"/>
            </p:cNvSpPr>
            <p:nvPr/>
          </p:nvSpPr>
          <p:spPr bwMode="auto">
            <a:xfrm flipH="1">
              <a:off x="1795" y="654"/>
              <a:ext cx="0" cy="2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2" name="Text Box 6"/>
            <p:cNvSpPr txBox="1">
              <a:spLocks noChangeArrowheads="1"/>
            </p:cNvSpPr>
            <p:nvPr/>
          </p:nvSpPr>
          <p:spPr bwMode="auto">
            <a:xfrm>
              <a:off x="453" y="503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attacker</a:t>
              </a:r>
            </a:p>
          </p:txBody>
        </p:sp>
        <p:grpSp>
          <p:nvGrpSpPr>
            <p:cNvPr id="98313" name="Group 7"/>
            <p:cNvGrpSpPr>
              <a:grpSpLocks/>
            </p:cNvGrpSpPr>
            <p:nvPr/>
          </p:nvGrpSpPr>
          <p:grpSpPr bwMode="auto">
            <a:xfrm>
              <a:off x="729" y="683"/>
              <a:ext cx="1057" cy="247"/>
              <a:chOff x="918" y="683"/>
              <a:chExt cx="1422" cy="247"/>
            </a:xfrm>
          </p:grpSpPr>
          <p:sp>
            <p:nvSpPr>
              <p:cNvPr id="98347" name="Line 8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48" name="Text Box 9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 flipH="1">
              <a:off x="743" y="1014"/>
              <a:ext cx="1056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111" y="959"/>
              <a:ext cx="5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ignored</a:t>
              </a:r>
            </a:p>
          </p:txBody>
        </p:sp>
        <p:sp>
          <p:nvSpPr>
            <p:cNvPr id="98316" name="Text Box 12"/>
            <p:cNvSpPr txBox="1">
              <a:spLocks noChangeArrowheads="1"/>
            </p:cNvSpPr>
            <p:nvPr/>
          </p:nvSpPr>
          <p:spPr bwMode="auto">
            <a:xfrm>
              <a:off x="680" y="887"/>
              <a:ext cx="6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SYN-ACK</a:t>
              </a:r>
            </a:p>
          </p:txBody>
        </p:sp>
        <p:grpSp>
          <p:nvGrpSpPr>
            <p:cNvPr id="98317" name="Group 13"/>
            <p:cNvGrpSpPr>
              <a:grpSpLocks/>
            </p:cNvGrpSpPr>
            <p:nvPr/>
          </p:nvGrpSpPr>
          <p:grpSpPr bwMode="auto">
            <a:xfrm>
              <a:off x="734" y="1079"/>
              <a:ext cx="1056" cy="247"/>
              <a:chOff x="918" y="683"/>
              <a:chExt cx="1422" cy="247"/>
            </a:xfrm>
          </p:grpSpPr>
          <p:sp>
            <p:nvSpPr>
              <p:cNvPr id="98345" name="Line 14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46" name="Text Box 15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18" name="Group 16"/>
            <p:cNvGrpSpPr>
              <a:grpSpLocks/>
            </p:cNvGrpSpPr>
            <p:nvPr/>
          </p:nvGrpSpPr>
          <p:grpSpPr bwMode="auto">
            <a:xfrm>
              <a:off x="711" y="1313"/>
              <a:ext cx="1057" cy="247"/>
              <a:chOff x="918" y="683"/>
              <a:chExt cx="1422" cy="247"/>
            </a:xfrm>
          </p:grpSpPr>
          <p:sp>
            <p:nvSpPr>
              <p:cNvPr id="98343" name="Line 17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44" name="Text Box 18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19" name="Group 19"/>
            <p:cNvGrpSpPr>
              <a:grpSpLocks/>
            </p:cNvGrpSpPr>
            <p:nvPr/>
          </p:nvGrpSpPr>
          <p:grpSpPr bwMode="auto">
            <a:xfrm>
              <a:off x="711" y="1541"/>
              <a:ext cx="1057" cy="247"/>
              <a:chOff x="918" y="683"/>
              <a:chExt cx="1422" cy="247"/>
            </a:xfrm>
          </p:grpSpPr>
          <p:sp>
            <p:nvSpPr>
              <p:cNvPr id="98341" name="Line 20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42" name="Text Box 21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20" name="Group 22"/>
            <p:cNvGrpSpPr>
              <a:grpSpLocks/>
            </p:cNvGrpSpPr>
            <p:nvPr/>
          </p:nvGrpSpPr>
          <p:grpSpPr bwMode="auto">
            <a:xfrm>
              <a:off x="720" y="1811"/>
              <a:ext cx="1057" cy="247"/>
              <a:chOff x="918" y="683"/>
              <a:chExt cx="1422" cy="247"/>
            </a:xfrm>
          </p:grpSpPr>
          <p:sp>
            <p:nvSpPr>
              <p:cNvPr id="98339" name="Line 23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40" name="Text Box 24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21" name="Group 25"/>
            <p:cNvGrpSpPr>
              <a:grpSpLocks/>
            </p:cNvGrpSpPr>
            <p:nvPr/>
          </p:nvGrpSpPr>
          <p:grpSpPr bwMode="auto">
            <a:xfrm>
              <a:off x="725" y="2057"/>
              <a:ext cx="1056" cy="247"/>
              <a:chOff x="918" y="683"/>
              <a:chExt cx="1422" cy="247"/>
            </a:xfrm>
          </p:grpSpPr>
          <p:sp>
            <p:nvSpPr>
              <p:cNvPr id="98337" name="Line 26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38" name="Text Box 27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22" name="Group 28"/>
            <p:cNvGrpSpPr>
              <a:grpSpLocks/>
            </p:cNvGrpSpPr>
            <p:nvPr/>
          </p:nvGrpSpPr>
          <p:grpSpPr bwMode="auto">
            <a:xfrm>
              <a:off x="720" y="2315"/>
              <a:ext cx="1057" cy="247"/>
              <a:chOff x="918" y="683"/>
              <a:chExt cx="1422" cy="247"/>
            </a:xfrm>
          </p:grpSpPr>
          <p:sp>
            <p:nvSpPr>
              <p:cNvPr id="98335" name="Line 29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36" name="Text Box 30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23" name="Group 31"/>
            <p:cNvGrpSpPr>
              <a:grpSpLocks/>
            </p:cNvGrpSpPr>
            <p:nvPr/>
          </p:nvGrpSpPr>
          <p:grpSpPr bwMode="auto">
            <a:xfrm>
              <a:off x="729" y="2573"/>
              <a:ext cx="1057" cy="247"/>
              <a:chOff x="918" y="683"/>
              <a:chExt cx="1422" cy="247"/>
            </a:xfrm>
          </p:grpSpPr>
          <p:sp>
            <p:nvSpPr>
              <p:cNvPr id="98333" name="Line 32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34" name="Text Box 33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24" name="Group 34"/>
            <p:cNvGrpSpPr>
              <a:grpSpLocks/>
            </p:cNvGrpSpPr>
            <p:nvPr/>
          </p:nvGrpSpPr>
          <p:grpSpPr bwMode="auto">
            <a:xfrm>
              <a:off x="1148" y="2844"/>
              <a:ext cx="71" cy="350"/>
              <a:chOff x="1482" y="2844"/>
              <a:chExt cx="96" cy="350"/>
            </a:xfrm>
          </p:grpSpPr>
          <p:sp>
            <p:nvSpPr>
              <p:cNvPr id="98330" name="Oval 35"/>
              <p:cNvSpPr>
                <a:spLocks noChangeArrowheads="1"/>
              </p:cNvSpPr>
              <p:nvPr/>
            </p:nvSpPr>
            <p:spPr bwMode="auto">
              <a:xfrm>
                <a:off x="1482" y="2844"/>
                <a:ext cx="9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1" name="Oval 36"/>
              <p:cNvSpPr>
                <a:spLocks noChangeArrowheads="1"/>
              </p:cNvSpPr>
              <p:nvPr/>
            </p:nvSpPr>
            <p:spPr bwMode="auto">
              <a:xfrm>
                <a:off x="1482" y="2994"/>
                <a:ext cx="9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2" name="Oval 37"/>
              <p:cNvSpPr>
                <a:spLocks noChangeArrowheads="1"/>
              </p:cNvSpPr>
              <p:nvPr/>
            </p:nvSpPr>
            <p:spPr bwMode="auto">
              <a:xfrm>
                <a:off x="1482" y="3138"/>
                <a:ext cx="9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25" name="Text Box 45"/>
            <p:cNvSpPr txBox="1">
              <a:spLocks noChangeArrowheads="1"/>
            </p:cNvSpPr>
            <p:nvPr/>
          </p:nvSpPr>
          <p:spPr bwMode="auto">
            <a:xfrm>
              <a:off x="1888" y="166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</a:t>
              </a:r>
            </a:p>
          </p:txBody>
        </p:sp>
        <p:sp>
          <p:nvSpPr>
            <p:cNvPr id="98326" name="Text Box 46"/>
            <p:cNvSpPr txBox="1">
              <a:spLocks noChangeArrowheads="1"/>
            </p:cNvSpPr>
            <p:nvPr/>
          </p:nvSpPr>
          <p:spPr bwMode="auto">
            <a:xfrm>
              <a:off x="1888" y="1943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</a:t>
              </a:r>
            </a:p>
          </p:txBody>
        </p:sp>
        <p:sp>
          <p:nvSpPr>
            <p:cNvPr id="98327" name="Text Box 47"/>
            <p:cNvSpPr txBox="1">
              <a:spLocks noChangeArrowheads="1"/>
            </p:cNvSpPr>
            <p:nvPr/>
          </p:nvSpPr>
          <p:spPr bwMode="auto">
            <a:xfrm>
              <a:off x="1888" y="2159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</a:t>
              </a:r>
            </a:p>
          </p:txBody>
        </p:sp>
        <p:sp>
          <p:nvSpPr>
            <p:cNvPr id="98328" name="Text Box 48"/>
            <p:cNvSpPr txBox="1">
              <a:spLocks noChangeArrowheads="1"/>
            </p:cNvSpPr>
            <p:nvPr/>
          </p:nvSpPr>
          <p:spPr bwMode="auto">
            <a:xfrm>
              <a:off x="1864" y="2429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</a:t>
              </a:r>
            </a:p>
          </p:txBody>
        </p:sp>
        <p:sp>
          <p:nvSpPr>
            <p:cNvPr id="98329" name="Text Box 49"/>
            <p:cNvSpPr txBox="1">
              <a:spLocks noChangeArrowheads="1"/>
            </p:cNvSpPr>
            <p:nvPr/>
          </p:nvSpPr>
          <p:spPr bwMode="auto">
            <a:xfrm>
              <a:off x="1888" y="2747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</a:t>
              </a:r>
            </a:p>
          </p:txBody>
        </p:sp>
      </p:grpSp>
      <p:sp>
        <p:nvSpPr>
          <p:cNvPr id="520248" name="Text Box 5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33750" y="5195888"/>
            <a:ext cx="5599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 sz="1400"/>
              <a:t>Better attack</a:t>
            </a:r>
          </a:p>
          <a:p>
            <a:pPr marL="114300" indent="-114300" algn="l">
              <a:buFontTx/>
              <a:buChar char="•"/>
            </a:pPr>
            <a:r>
              <a:rPr lang="en-US" sz="1400"/>
              <a:t>Change the source address of the SYN to some random address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0"/>
            <a:ext cx="7772400" cy="653143"/>
          </a:xfrm>
        </p:spPr>
        <p:txBody>
          <a:bodyPr/>
          <a:lstStyle/>
          <a:p>
            <a:r>
              <a:rPr lang="en-US" dirty="0" smtClean="0"/>
              <a:t>SYN Cookie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8907" y="587828"/>
            <a:ext cx="7772400" cy="4648200"/>
          </a:xfrm>
        </p:spPr>
        <p:txBody>
          <a:bodyPr/>
          <a:lstStyle/>
          <a:p>
            <a:r>
              <a:rPr lang="en-US" sz="2000" dirty="0" smtClean="0"/>
              <a:t>Do not allocate memory when the SYN arrives, but when the ACK for the SYN-ACK arrives</a:t>
            </a:r>
          </a:p>
          <a:p>
            <a:r>
              <a:rPr lang="en-US" sz="2000" dirty="0" smtClean="0"/>
              <a:t>The attacker could send fake ACKs</a:t>
            </a:r>
          </a:p>
          <a:p>
            <a:r>
              <a:rPr lang="en-US" sz="2000" dirty="0" smtClean="0"/>
              <a:t>But the ACK must contain the correct ACK number</a:t>
            </a:r>
          </a:p>
          <a:p>
            <a:r>
              <a:rPr lang="en-US" sz="2000" dirty="0" smtClean="0"/>
              <a:t>Thus, the SYN-ACK must contain a sequence number that is </a:t>
            </a:r>
          </a:p>
          <a:p>
            <a:pPr lvl="1"/>
            <a:r>
              <a:rPr lang="en-US" sz="1800" dirty="0" smtClean="0"/>
              <a:t>not predictable </a:t>
            </a:r>
          </a:p>
          <a:p>
            <a:pPr lvl="1"/>
            <a:r>
              <a:rPr lang="en-US" sz="1800" dirty="0" smtClean="0"/>
              <a:t>and does not require saving any information.</a:t>
            </a:r>
          </a:p>
          <a:p>
            <a:r>
              <a:rPr lang="en-US" sz="2000" dirty="0" smtClean="0"/>
              <a:t>This is what the SYN cookie method does</a:t>
            </a:r>
          </a:p>
        </p:txBody>
      </p:sp>
      <p:grpSp>
        <p:nvGrpSpPr>
          <p:cNvPr id="46" name="Group 45"/>
          <p:cNvGrpSpPr/>
          <p:nvPr>
            <p:custDataLst>
              <p:tags r:id="rId4"/>
            </p:custDataLst>
          </p:nvPr>
        </p:nvGrpSpPr>
        <p:grpSpPr>
          <a:xfrm>
            <a:off x="2582636" y="4099152"/>
            <a:ext cx="6445154" cy="2758848"/>
            <a:chOff x="76200" y="2090738"/>
            <a:chExt cx="9361488" cy="4319587"/>
          </a:xfrm>
        </p:grpSpPr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1703388" y="2362200"/>
              <a:ext cx="0" cy="396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6646863" y="2143125"/>
              <a:ext cx="0" cy="426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1703388" y="2590800"/>
              <a:ext cx="4895850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382837" y="2090738"/>
              <a:ext cx="1618661" cy="12047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100"/>
                <a:t>Seq no=2197</a:t>
              </a:r>
            </a:p>
            <a:p>
              <a:pPr algn="l" eaLnBrk="1" hangingPunct="1"/>
              <a:r>
                <a:rPr lang="en-US" sz="1100"/>
                <a:t>Ack no = xxxx</a:t>
              </a:r>
            </a:p>
            <a:p>
              <a:pPr algn="l" eaLnBrk="1" hangingPunct="1"/>
              <a:r>
                <a:rPr lang="en-US" sz="1100"/>
                <a:t>SYN=1</a:t>
              </a:r>
            </a:p>
            <a:p>
              <a:pPr algn="l" eaLnBrk="1" hangingPunct="1"/>
              <a:r>
                <a:rPr lang="en-US" sz="1100"/>
                <a:t>ACK=0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152400" y="2327275"/>
              <a:ext cx="1693167" cy="57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Send SYN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4013201" y="2224087"/>
              <a:ext cx="2887604" cy="409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Reset the sequence number</a:t>
              </a: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flipH="1">
              <a:off x="3076575" y="2381250"/>
              <a:ext cx="94297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 sz="1200"/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4322763" y="2519364"/>
              <a:ext cx="2256624" cy="409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/>
                <a:t>The ACK no is invalid</a:t>
              </a:r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 flipH="1">
              <a:off x="3114675" y="2733675"/>
              <a:ext cx="1247775" cy="200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 sz="1200"/>
            </a:p>
          </p:txBody>
        </p:sp>
        <p:grpSp>
          <p:nvGrpSpPr>
            <p:cNvPr id="34" name="Group 24"/>
            <p:cNvGrpSpPr>
              <a:grpSpLocks/>
            </p:cNvGrpSpPr>
            <p:nvPr/>
          </p:nvGrpSpPr>
          <p:grpSpPr bwMode="auto">
            <a:xfrm>
              <a:off x="1741488" y="3203575"/>
              <a:ext cx="7696200" cy="1654175"/>
              <a:chOff x="1097" y="2018"/>
              <a:chExt cx="4848" cy="1042"/>
            </a:xfrm>
          </p:grpSpPr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 flipH="1">
                <a:off x="1097" y="2220"/>
                <a:ext cx="3132" cy="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1183" y="2253"/>
                <a:ext cx="1031" cy="7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100" dirty="0" err="1"/>
                  <a:t>Seq</a:t>
                </a:r>
                <a:r>
                  <a:rPr lang="en-US" sz="1100" dirty="0"/>
                  <a:t> no = 12</a:t>
                </a:r>
              </a:p>
              <a:p>
                <a:pPr algn="l" eaLnBrk="1" hangingPunct="1"/>
                <a:r>
                  <a:rPr lang="en-US" sz="1100" dirty="0"/>
                  <a:t>ACK no = 2198</a:t>
                </a:r>
              </a:p>
              <a:p>
                <a:pPr algn="l" eaLnBrk="1" hangingPunct="1"/>
                <a:r>
                  <a:rPr lang="en-US" sz="1100" dirty="0"/>
                  <a:t>SYN=1</a:t>
                </a:r>
              </a:p>
              <a:p>
                <a:pPr algn="l" eaLnBrk="1" hangingPunct="1"/>
                <a:r>
                  <a:rPr lang="en-US" sz="1100" dirty="0"/>
                  <a:t>ACK=1</a:t>
                </a:r>
              </a:p>
            </p:txBody>
          </p:sp>
          <p:sp>
            <p:nvSpPr>
              <p:cNvPr id="37" name="Text Box 21"/>
              <p:cNvSpPr txBox="1">
                <a:spLocks noChangeArrowheads="1"/>
              </p:cNvSpPr>
              <p:nvPr/>
            </p:nvSpPr>
            <p:spPr bwMode="auto">
              <a:xfrm>
                <a:off x="4309" y="2018"/>
                <a:ext cx="1636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>
                    <a:latin typeface="Times New Roman" pitchFamily="18" charset="0"/>
                  </a:rPr>
                  <a:t>Send SYN-ACK </a:t>
                </a:r>
              </a:p>
            </p:txBody>
          </p:sp>
          <p:sp>
            <p:nvSpPr>
              <p:cNvPr id="38" name="Text Box 22"/>
              <p:cNvSpPr txBox="1">
                <a:spLocks noChangeArrowheads="1"/>
              </p:cNvSpPr>
              <p:nvPr/>
            </p:nvSpPr>
            <p:spPr bwMode="auto">
              <a:xfrm>
                <a:off x="2383" y="2073"/>
                <a:ext cx="1516" cy="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/>
                  <a:t>Although no new data has arrived, the ACK no is incremented (2197 + 1) </a:t>
                </a:r>
              </a:p>
            </p:txBody>
          </p:sp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 flipH="1">
                <a:off x="2016" y="2322"/>
                <a:ext cx="486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 sz="1200"/>
              </a:p>
            </p:txBody>
          </p:sp>
        </p:grpSp>
        <p:grpSp>
          <p:nvGrpSpPr>
            <p:cNvPr id="40" name="Group 27"/>
            <p:cNvGrpSpPr>
              <a:grpSpLocks/>
            </p:cNvGrpSpPr>
            <p:nvPr/>
          </p:nvGrpSpPr>
          <p:grpSpPr bwMode="auto">
            <a:xfrm>
              <a:off x="76200" y="4537075"/>
              <a:ext cx="6570663" cy="1854200"/>
              <a:chOff x="48" y="2858"/>
              <a:chExt cx="4139" cy="1168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1073" y="3168"/>
                <a:ext cx="3114" cy="7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auto">
              <a:xfrm>
                <a:off x="1189" y="3267"/>
                <a:ext cx="1008" cy="7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100"/>
                  <a:t>Seq no = 2198</a:t>
                </a:r>
              </a:p>
              <a:p>
                <a:pPr algn="l" eaLnBrk="1" hangingPunct="1"/>
                <a:r>
                  <a:rPr lang="en-US" sz="1100"/>
                  <a:t>ACK no = 13</a:t>
                </a:r>
              </a:p>
              <a:p>
                <a:pPr algn="l" eaLnBrk="1" hangingPunct="1"/>
                <a:r>
                  <a:rPr lang="en-US" sz="1100"/>
                  <a:t>SYN = 0</a:t>
                </a:r>
              </a:p>
              <a:p>
                <a:pPr algn="l" eaLnBrk="1" hangingPunct="1"/>
                <a:r>
                  <a:rPr lang="en-US" sz="1100"/>
                  <a:t>ACK =1</a:t>
                </a:r>
              </a:p>
            </p:txBody>
          </p:sp>
          <p:sp>
            <p:nvSpPr>
              <p:cNvPr id="43" name="Text Box 15"/>
              <p:cNvSpPr txBox="1">
                <a:spLocks noChangeArrowheads="1"/>
              </p:cNvSpPr>
              <p:nvPr/>
            </p:nvSpPr>
            <p:spPr bwMode="auto">
              <a:xfrm>
                <a:off x="48" y="2858"/>
                <a:ext cx="1131" cy="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>
                    <a:latin typeface="Times New Roman" pitchFamily="18" charset="0"/>
                  </a:rPr>
                  <a:t>Send ACK </a:t>
                </a:r>
              </a:p>
              <a:p>
                <a:pPr algn="l" eaLnBrk="1" hangingPunct="1"/>
                <a:r>
                  <a:rPr lang="en-US" sz="1800">
                    <a:latin typeface="Times New Roman" pitchFamily="18" charset="0"/>
                  </a:rPr>
                  <a:t>(for syn)</a:t>
                </a:r>
              </a:p>
            </p:txBody>
          </p:sp>
          <p:sp>
            <p:nvSpPr>
              <p:cNvPr id="44" name="Rectangle 25"/>
              <p:cNvSpPr>
                <a:spLocks noChangeArrowheads="1"/>
              </p:cNvSpPr>
              <p:nvPr/>
            </p:nvSpPr>
            <p:spPr bwMode="auto">
              <a:xfrm>
                <a:off x="2407" y="2996"/>
                <a:ext cx="1768" cy="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/>
                  <a:t>Although no new data has arrived, the ACK no is incremented (2197 + 1)</a:t>
                </a:r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 flipH="1">
                <a:off x="1902" y="3216"/>
                <a:ext cx="7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 sz="1200"/>
              </a:p>
            </p:txBody>
          </p:sp>
        </p:grpSp>
      </p:grpSp>
      <p:sp>
        <p:nvSpPr>
          <p:cNvPr id="47" name="TextBox 46"/>
          <p:cNvSpPr txBox="1"/>
          <p:nvPr>
            <p:custDataLst>
              <p:tags r:id="rId5"/>
            </p:custDataLst>
          </p:nvPr>
        </p:nvSpPr>
        <p:spPr>
          <a:xfrm>
            <a:off x="7230973" y="6308674"/>
            <a:ext cx="1035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Allocate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memory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n-US" sz="3200" smtClean="0"/>
              <a:t>TCP Connection Management (cont.)</a:t>
            </a:r>
            <a:endParaRPr lang="en-US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Closing a connection: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sz="2400" u="sng" smtClean="0">
              <a:solidFill>
                <a:srgbClr val="FF0000"/>
              </a:solidFill>
            </a:endParaRP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1: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client</a:t>
            </a:r>
            <a:r>
              <a:rPr lang="en-US" sz="2000" smtClean="0"/>
              <a:t> end system sends TCP packet with FIN=1 to the server</a:t>
            </a:r>
            <a:r>
              <a:rPr lang="en-US" sz="2400" u="sng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2: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server</a:t>
            </a:r>
            <a:r>
              <a:rPr lang="en-US" sz="2000" smtClean="0"/>
              <a:t> receives FIN, replies with ACK with ACK no incremented Closes connection,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000" smtClean="0"/>
              <a:t>The server close its side of the conenction whenever it wants (by send a pkt with FIN=1) </a:t>
            </a:r>
          </a:p>
        </p:txBody>
      </p:sp>
      <p:grpSp>
        <p:nvGrpSpPr>
          <p:cNvPr id="5126" name="Group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18000" y="1731963"/>
            <a:ext cx="4254500" cy="4186237"/>
            <a:chOff x="2720" y="1091"/>
            <a:chExt cx="2680" cy="2637"/>
          </a:xfrm>
        </p:grpSpPr>
        <p:sp>
          <p:nvSpPr>
            <p:cNvPr id="5127" name="Line 5"/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" y="1091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client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29" name="Text Box 8"/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5123" name="Object 9"/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" y="1097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server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</a:t>
              </a: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2930" y="1388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4946" y="2102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closed</a:t>
              </a:r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timed wait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n-US" sz="3200" smtClean="0"/>
              <a:t>TCP Connection Management (cont.)</a:t>
            </a:r>
            <a:endParaRPr lang="en-US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3: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client</a:t>
            </a:r>
            <a:r>
              <a:rPr lang="en-US" sz="2000" smtClean="0"/>
              <a:t> receives FIN, replies with ACK. </a:t>
            </a:r>
          </a:p>
          <a:p>
            <a:pPr lvl="1">
              <a:spcBef>
                <a:spcPct val="60000"/>
              </a:spcBef>
            </a:pPr>
            <a:r>
              <a:rPr lang="en-US" sz="2000" smtClean="0"/>
              <a:t>Enters “timed wait” - will respond with ACK to received FINs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4: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server</a:t>
            </a:r>
            <a:r>
              <a:rPr lang="en-US" sz="2000" smtClean="0"/>
              <a:t>, receives ACK.  Connection closed.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Note:</a:t>
            </a:r>
            <a:r>
              <a:rPr lang="en-US" sz="2400" smtClean="0"/>
              <a:t> </a:t>
            </a:r>
            <a:r>
              <a:rPr lang="en-US" sz="2000" smtClean="0"/>
              <a:t>with small modification, can handle simultaneous FINs.</a:t>
            </a:r>
          </a:p>
        </p:txBody>
      </p:sp>
      <p:sp>
        <p:nvSpPr>
          <p:cNvPr id="615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391150" y="240030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978400" y="1731963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lip" r:id="rId29" imgW="1305000" imgH="1085760" progId="">
                  <p:embed/>
                </p:oleObj>
              </mc:Choice>
              <mc:Fallback>
                <p:oleObj name="Clip" r:id="rId29" imgW="1305000" imgH="10857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1731963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56238" y="1731963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2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706751">
            <a:off x="6481763" y="2441575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7635875" y="1741488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lip" r:id="rId31" imgW="1305000" imgH="1085760" progId="">
                  <p:embed/>
                </p:oleObj>
              </mc:Choice>
              <mc:Fallback>
                <p:oleObj name="Clip" r:id="rId31" imgW="1305000" imgH="10857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5" y="1741488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26263" y="1751013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server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00675" y="443865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229225" y="4295775"/>
            <a:ext cx="0" cy="134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7924800" y="2171700"/>
            <a:ext cx="0" cy="340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5362575" y="313372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-926867">
            <a:off x="5241925" y="3228975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pitchFamily="34" charset="0"/>
              </a:rPr>
              <a:t>ACK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706751">
            <a:off x="6365875" y="4443413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ACK</a:t>
            </a:r>
          </a:p>
        </p:txBody>
      </p:sp>
      <p:sp>
        <p:nvSpPr>
          <p:cNvPr id="6160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410200" y="3543300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926867">
            <a:off x="5289550" y="3638550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pitchFamily="34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62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381625" y="2324100"/>
            <a:ext cx="0" cy="3343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05325" y="220345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closing</a:t>
            </a:r>
          </a:p>
        </p:txBody>
      </p:sp>
      <p:sp>
        <p:nvSpPr>
          <p:cNvPr id="6164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77175" y="332740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closing</a:t>
            </a:r>
          </a:p>
        </p:txBody>
      </p:sp>
      <p:sp>
        <p:nvSpPr>
          <p:cNvPr id="6165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18000" y="555148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closed</a:t>
            </a:r>
          </a:p>
        </p:txBody>
      </p:sp>
      <p:sp>
        <p:nvSpPr>
          <p:cNvPr id="6166" name="Line 2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124450" y="4276725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38738" y="5657850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-5400000">
            <a:off x="4379119" y="4804569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timed wait</a:t>
            </a:r>
          </a:p>
        </p:txBody>
      </p:sp>
      <p:sp>
        <p:nvSpPr>
          <p:cNvPr id="6169" name="Text Box 2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350" y="480853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closed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95300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Connection Management (cont)</a:t>
            </a:r>
            <a:endParaRPr lang="en-US" smtClean="0"/>
          </a:p>
        </p:txBody>
      </p:sp>
      <p:pic>
        <p:nvPicPr>
          <p:cNvPr id="100355" name="Picture 3" descr="transClie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182688"/>
            <a:ext cx="48482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 descr="transServer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32225" y="3551238"/>
            <a:ext cx="47021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663" y="3808413"/>
            <a:ext cx="138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TCP client</a:t>
            </a:r>
          </a:p>
          <a:p>
            <a:pPr algn="l"/>
            <a:r>
              <a:rPr lang="en-US" sz="2000"/>
              <a:t>lifecycle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99263" y="2722563"/>
            <a:ext cx="148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TCP server</a:t>
            </a:r>
          </a:p>
          <a:p>
            <a:pPr algn="l"/>
            <a:r>
              <a:rPr lang="en-US" sz="2000"/>
              <a:t>lifecycle</a:t>
            </a:r>
            <a:endParaRPr lang="en-US" sz="100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/>
              <a:t>3.3 Connectionless transport: UDP</a:t>
            </a:r>
          </a:p>
          <a:p>
            <a:r>
              <a:rPr lang="en-US" sz="2400" smtClean="0"/>
              <a:t>3.4 Principles of reliable data transfer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smtClean="0"/>
              <a:t>3.5 Connection-oriented transport: TCP</a:t>
            </a:r>
            <a:endParaRPr lang="en-US" sz="2400" smtClean="0">
              <a:solidFill>
                <a:srgbClr val="FF0000"/>
              </a:solidFill>
            </a:endParaRPr>
          </a:p>
          <a:p>
            <a:pPr lvl="1"/>
            <a:r>
              <a:rPr lang="en-US" sz="2000" smtClean="0"/>
              <a:t>segment structure</a:t>
            </a:r>
          </a:p>
          <a:p>
            <a:pPr lvl="1"/>
            <a:r>
              <a:rPr lang="en-US" sz="2000" smtClean="0"/>
              <a:t>reliable data transfer</a:t>
            </a:r>
          </a:p>
          <a:p>
            <a:pPr lvl="1"/>
            <a:r>
              <a:rPr lang="en-US" sz="2000" smtClean="0"/>
              <a:t>flow control</a:t>
            </a:r>
          </a:p>
          <a:p>
            <a:pPr lvl="1"/>
            <a:r>
              <a:rPr lang="en-US" sz="2000" smtClean="0"/>
              <a:t>connection management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3.6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Principles of congestion control</a:t>
            </a:r>
            <a:endParaRPr lang="en-US" sz="2400" smtClean="0"/>
          </a:p>
          <a:p>
            <a:r>
              <a:rPr lang="en-US" sz="2400" smtClean="0"/>
              <a:t>3.7 TCP congestion control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600" smtClean="0"/>
              <a:t>Principles of Congestion Control</a:t>
            </a:r>
            <a:endParaRPr lang="en-US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Congestion: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informally: “too many sources sending too much data too fast for </a:t>
            </a:r>
            <a:r>
              <a:rPr lang="en-US" sz="2400" i="1" smtClean="0">
                <a:solidFill>
                  <a:schemeClr val="accent2"/>
                </a:solidFill>
              </a:rPr>
              <a:t>network</a:t>
            </a:r>
            <a:r>
              <a:rPr lang="en-US" sz="2400" smtClean="0"/>
              <a:t> to handle”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different from flow control!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manifestations: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lost packets (buffer overflow at routers)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long delays (queueing in router buffers)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On the other hand, the host should send as fast as possible (to speed up the file transfer)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 top-10 problem!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Low quality solution in wired networks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Big problems in wireless (especially cellular)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smtClean="0"/>
              <a:t>Causes/costs of congestion: scenario 1</a:t>
            </a:r>
            <a:r>
              <a:rPr lang="en-US" smtClean="0"/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47650" y="1447800"/>
            <a:ext cx="3152775" cy="4648200"/>
          </a:xfrm>
        </p:spPr>
        <p:txBody>
          <a:bodyPr/>
          <a:lstStyle/>
          <a:p>
            <a:r>
              <a:rPr lang="en-US" sz="2400" smtClean="0"/>
              <a:t>two senders, two receivers</a:t>
            </a:r>
          </a:p>
          <a:p>
            <a:r>
              <a:rPr lang="en-US" sz="2400" smtClean="0"/>
              <a:t>one router, infinite buffers </a:t>
            </a:r>
          </a:p>
          <a:p>
            <a:r>
              <a:rPr lang="en-US" sz="2400" smtClean="0"/>
              <a:t>no retransmission</a:t>
            </a:r>
          </a:p>
          <a:p>
            <a:endParaRPr lang="en-US" sz="2400" smtClean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38850" y="4171950"/>
            <a:ext cx="2790825" cy="2038350"/>
          </a:xfrm>
        </p:spPr>
        <p:txBody>
          <a:bodyPr/>
          <a:lstStyle/>
          <a:p>
            <a:r>
              <a:rPr lang="en-US" sz="2400" dirty="0" smtClean="0"/>
              <a:t>large delays when congested</a:t>
            </a:r>
          </a:p>
          <a:p>
            <a:r>
              <a:rPr lang="en-US" sz="2400" dirty="0" smtClean="0"/>
              <a:t>maximum achievable throughput</a:t>
            </a:r>
          </a:p>
        </p:txBody>
      </p:sp>
      <p:pic>
        <p:nvPicPr>
          <p:cNvPr id="103429" name="Picture 6" descr="congestion_perf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4210050"/>
            <a:ext cx="58832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30" name="Group 24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376613" y="1322388"/>
            <a:ext cx="5332412" cy="2559050"/>
            <a:chOff x="1448" y="2704"/>
            <a:chExt cx="3359" cy="1612"/>
          </a:xfrm>
        </p:grpSpPr>
        <p:sp>
          <p:nvSpPr>
            <p:cNvPr id="103431" name="Oval 7"/>
            <p:cNvSpPr>
              <a:spLocks noChangeArrowheads="1"/>
            </p:cNvSpPr>
            <p:nvPr/>
          </p:nvSpPr>
          <p:spPr bwMode="auto">
            <a:xfrm>
              <a:off x="2871" y="3774"/>
              <a:ext cx="670" cy="14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" name="Line 8"/>
            <p:cNvSpPr>
              <a:spLocks noChangeShapeType="1"/>
            </p:cNvSpPr>
            <p:nvPr/>
          </p:nvSpPr>
          <p:spPr bwMode="auto">
            <a:xfrm>
              <a:off x="2871" y="3762"/>
              <a:ext cx="0" cy="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>
              <a:off x="3541" y="3762"/>
              <a:ext cx="0" cy="9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2871" y="3762"/>
              <a:ext cx="159" cy="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3338" y="3756"/>
              <a:ext cx="203" cy="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3436" name="Oval 12"/>
            <p:cNvSpPr>
              <a:spLocks noChangeArrowheads="1"/>
            </p:cNvSpPr>
            <p:nvPr/>
          </p:nvSpPr>
          <p:spPr bwMode="auto">
            <a:xfrm>
              <a:off x="2864" y="3656"/>
              <a:ext cx="670" cy="17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37" name="Group 13"/>
            <p:cNvGrpSpPr>
              <a:grpSpLocks/>
            </p:cNvGrpSpPr>
            <p:nvPr/>
          </p:nvGrpSpPr>
          <p:grpSpPr bwMode="auto">
            <a:xfrm>
              <a:off x="3026" y="3693"/>
              <a:ext cx="332" cy="101"/>
              <a:chOff x="2848" y="848"/>
              <a:chExt cx="140" cy="98"/>
            </a:xfrm>
          </p:grpSpPr>
          <p:sp>
            <p:nvSpPr>
              <p:cNvPr id="103664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5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6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38" name="Group 17"/>
            <p:cNvGrpSpPr>
              <a:grpSpLocks/>
            </p:cNvGrpSpPr>
            <p:nvPr/>
          </p:nvGrpSpPr>
          <p:grpSpPr bwMode="auto">
            <a:xfrm flipV="1">
              <a:off x="3026" y="3692"/>
              <a:ext cx="332" cy="100"/>
              <a:chOff x="2848" y="848"/>
              <a:chExt cx="140" cy="98"/>
            </a:xfrm>
          </p:grpSpPr>
          <p:sp>
            <p:nvSpPr>
              <p:cNvPr id="103661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2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3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439" name="Text Box 21"/>
            <p:cNvSpPr txBox="1">
              <a:spLocks noChangeArrowheads="1"/>
            </p:cNvSpPr>
            <p:nvPr/>
          </p:nvSpPr>
          <p:spPr bwMode="auto">
            <a:xfrm>
              <a:off x="3026" y="3250"/>
              <a:ext cx="8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r>
                <a:rPr lang="en-US" sz="1000">
                  <a:solidFill>
                    <a:schemeClr val="tx2"/>
                  </a:solidFill>
                  <a:latin typeface="Arial" pitchFamily="34" charset="0"/>
                </a:rPr>
                <a:t>unlimited shared output link buffers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3440" name="Line 22"/>
            <p:cNvSpPr>
              <a:spLocks noChangeShapeType="1"/>
            </p:cNvSpPr>
            <p:nvPr/>
          </p:nvSpPr>
          <p:spPr bwMode="auto">
            <a:xfrm flipH="1">
              <a:off x="2168" y="3544"/>
              <a:ext cx="582" cy="5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1" name="Line 23"/>
            <p:cNvSpPr>
              <a:spLocks noChangeShapeType="1"/>
            </p:cNvSpPr>
            <p:nvPr/>
          </p:nvSpPr>
          <p:spPr bwMode="auto">
            <a:xfrm flipH="1">
              <a:off x="2474" y="3544"/>
              <a:ext cx="2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42" name="Group 24"/>
            <p:cNvGrpSpPr>
              <a:grpSpLocks/>
            </p:cNvGrpSpPr>
            <p:nvPr/>
          </p:nvGrpSpPr>
          <p:grpSpPr bwMode="auto">
            <a:xfrm>
              <a:off x="1988" y="2704"/>
              <a:ext cx="617" cy="947"/>
              <a:chOff x="12464" y="10193"/>
              <a:chExt cx="1481" cy="2272"/>
            </a:xfrm>
          </p:grpSpPr>
          <p:grpSp>
            <p:nvGrpSpPr>
              <p:cNvPr id="103613" name="Group 25"/>
              <p:cNvGrpSpPr>
                <a:grpSpLocks/>
              </p:cNvGrpSpPr>
              <p:nvPr/>
            </p:nvGrpSpPr>
            <p:grpSpPr bwMode="auto">
              <a:xfrm>
                <a:off x="12464" y="11102"/>
                <a:ext cx="1481" cy="1363"/>
                <a:chOff x="5850" y="13487"/>
                <a:chExt cx="2023" cy="1840"/>
              </a:xfrm>
            </p:grpSpPr>
            <p:sp>
              <p:nvSpPr>
                <p:cNvPr id="103622" name="Freeform 26"/>
                <p:cNvSpPr>
                  <a:spLocks/>
                </p:cNvSpPr>
                <p:nvPr/>
              </p:nvSpPr>
              <p:spPr bwMode="auto">
                <a:xfrm>
                  <a:off x="5850" y="13632"/>
                  <a:ext cx="2023" cy="1695"/>
                </a:xfrm>
                <a:custGeom>
                  <a:avLst/>
                  <a:gdLst>
                    <a:gd name="T0" fmla="*/ 570 w 2023"/>
                    <a:gd name="T1" fmla="*/ 121 h 1695"/>
                    <a:gd name="T2" fmla="*/ 575 w 2023"/>
                    <a:gd name="T3" fmla="*/ 120 h 1695"/>
                    <a:gd name="T4" fmla="*/ 586 w 2023"/>
                    <a:gd name="T5" fmla="*/ 116 h 1695"/>
                    <a:gd name="T6" fmla="*/ 607 w 2023"/>
                    <a:gd name="T7" fmla="*/ 108 h 1695"/>
                    <a:gd name="T8" fmla="*/ 636 w 2023"/>
                    <a:gd name="T9" fmla="*/ 101 h 1695"/>
                    <a:gd name="T10" fmla="*/ 672 w 2023"/>
                    <a:gd name="T11" fmla="*/ 90 h 1695"/>
                    <a:gd name="T12" fmla="*/ 718 w 2023"/>
                    <a:gd name="T13" fmla="*/ 79 h 1695"/>
                    <a:gd name="T14" fmla="*/ 771 w 2023"/>
                    <a:gd name="T15" fmla="*/ 67 h 1695"/>
                    <a:gd name="T16" fmla="*/ 834 w 2023"/>
                    <a:gd name="T17" fmla="*/ 55 h 1695"/>
                    <a:gd name="T18" fmla="*/ 904 w 2023"/>
                    <a:gd name="T19" fmla="*/ 43 h 1695"/>
                    <a:gd name="T20" fmla="*/ 982 w 2023"/>
                    <a:gd name="T21" fmla="*/ 33 h 1695"/>
                    <a:gd name="T22" fmla="*/ 1071 w 2023"/>
                    <a:gd name="T23" fmla="*/ 22 h 1695"/>
                    <a:gd name="T24" fmla="*/ 1166 w 2023"/>
                    <a:gd name="T25" fmla="*/ 13 h 1695"/>
                    <a:gd name="T26" fmla="*/ 1271 w 2023"/>
                    <a:gd name="T27" fmla="*/ 7 h 1695"/>
                    <a:gd name="T28" fmla="*/ 1384 w 2023"/>
                    <a:gd name="T29" fmla="*/ 1 h 1695"/>
                    <a:gd name="T30" fmla="*/ 1506 w 2023"/>
                    <a:gd name="T31" fmla="*/ 0 h 1695"/>
                    <a:gd name="T32" fmla="*/ 1636 w 2023"/>
                    <a:gd name="T33" fmla="*/ 1 h 1695"/>
                    <a:gd name="T34" fmla="*/ 1692 w 2023"/>
                    <a:gd name="T35" fmla="*/ 233 h 1695"/>
                    <a:gd name="T36" fmla="*/ 1713 w 2023"/>
                    <a:gd name="T37" fmla="*/ 243 h 1695"/>
                    <a:gd name="T38" fmla="*/ 1758 w 2023"/>
                    <a:gd name="T39" fmla="*/ 274 h 1695"/>
                    <a:gd name="T40" fmla="*/ 1806 w 2023"/>
                    <a:gd name="T41" fmla="*/ 329 h 1695"/>
                    <a:gd name="T42" fmla="*/ 1836 w 2023"/>
                    <a:gd name="T43" fmla="*/ 409 h 1695"/>
                    <a:gd name="T44" fmla="*/ 1955 w 2023"/>
                    <a:gd name="T45" fmla="*/ 948 h 1695"/>
                    <a:gd name="T46" fmla="*/ 2003 w 2023"/>
                    <a:gd name="T47" fmla="*/ 1171 h 1695"/>
                    <a:gd name="T48" fmla="*/ 2011 w 2023"/>
                    <a:gd name="T49" fmla="*/ 1188 h 1695"/>
                    <a:gd name="T50" fmla="*/ 2022 w 2023"/>
                    <a:gd name="T51" fmla="*/ 1231 h 1695"/>
                    <a:gd name="T52" fmla="*/ 2021 w 2023"/>
                    <a:gd name="T53" fmla="*/ 1297 h 1695"/>
                    <a:gd name="T54" fmla="*/ 1992 w 2023"/>
                    <a:gd name="T55" fmla="*/ 1380 h 1695"/>
                    <a:gd name="T56" fmla="*/ 0 w 2023"/>
                    <a:gd name="T57" fmla="*/ 1328 h 1695"/>
                    <a:gd name="T58" fmla="*/ 199 w 2023"/>
                    <a:gd name="T59" fmla="*/ 1223 h 1695"/>
                    <a:gd name="T60" fmla="*/ 200 w 2023"/>
                    <a:gd name="T61" fmla="*/ 232 h 1695"/>
                    <a:gd name="T62" fmla="*/ 210 w 2023"/>
                    <a:gd name="T63" fmla="*/ 226 h 1695"/>
                    <a:gd name="T64" fmla="*/ 230 w 2023"/>
                    <a:gd name="T65" fmla="*/ 214 h 1695"/>
                    <a:gd name="T66" fmla="*/ 259 w 2023"/>
                    <a:gd name="T67" fmla="*/ 201 h 1695"/>
                    <a:gd name="T68" fmla="*/ 297 w 2023"/>
                    <a:gd name="T69" fmla="*/ 189 h 1695"/>
                    <a:gd name="T70" fmla="*/ 344 w 2023"/>
                    <a:gd name="T71" fmla="*/ 183 h 1695"/>
                    <a:gd name="T72" fmla="*/ 399 w 2023"/>
                    <a:gd name="T73" fmla="*/ 181 h 1695"/>
                    <a:gd name="T74" fmla="*/ 464 w 2023"/>
                    <a:gd name="T75" fmla="*/ 191 h 1695"/>
                    <a:gd name="T76" fmla="*/ 548 w 2023"/>
                    <a:gd name="T77" fmla="*/ 225 h 16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23"/>
                    <a:gd name="T118" fmla="*/ 0 h 1695"/>
                    <a:gd name="T119" fmla="*/ 2023 w 2023"/>
                    <a:gd name="T120" fmla="*/ 1695 h 16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23" h="1695">
                      <a:moveTo>
                        <a:pt x="548" y="225"/>
                      </a:moveTo>
                      <a:lnTo>
                        <a:pt x="570" y="121"/>
                      </a:lnTo>
                      <a:lnTo>
                        <a:pt x="571" y="121"/>
                      </a:lnTo>
                      <a:lnTo>
                        <a:pt x="575" y="120"/>
                      </a:lnTo>
                      <a:lnTo>
                        <a:pt x="580" y="118"/>
                      </a:lnTo>
                      <a:lnTo>
                        <a:pt x="586" y="116"/>
                      </a:lnTo>
                      <a:lnTo>
                        <a:pt x="596" y="112"/>
                      </a:lnTo>
                      <a:lnTo>
                        <a:pt x="607" y="108"/>
                      </a:lnTo>
                      <a:lnTo>
                        <a:pt x="620" y="105"/>
                      </a:lnTo>
                      <a:lnTo>
                        <a:pt x="636" y="101"/>
                      </a:lnTo>
                      <a:lnTo>
                        <a:pt x="653" y="95"/>
                      </a:lnTo>
                      <a:lnTo>
                        <a:pt x="672" y="90"/>
                      </a:lnTo>
                      <a:lnTo>
                        <a:pt x="694" y="84"/>
                      </a:lnTo>
                      <a:lnTo>
                        <a:pt x="718" y="79"/>
                      </a:lnTo>
                      <a:lnTo>
                        <a:pt x="743" y="74"/>
                      </a:lnTo>
                      <a:lnTo>
                        <a:pt x="771" y="67"/>
                      </a:lnTo>
                      <a:lnTo>
                        <a:pt x="802" y="61"/>
                      </a:lnTo>
                      <a:lnTo>
                        <a:pt x="834" y="55"/>
                      </a:lnTo>
                      <a:lnTo>
                        <a:pt x="867" y="49"/>
                      </a:lnTo>
                      <a:lnTo>
                        <a:pt x="904" y="43"/>
                      </a:lnTo>
                      <a:lnTo>
                        <a:pt x="943" y="38"/>
                      </a:lnTo>
                      <a:lnTo>
                        <a:pt x="982" y="33"/>
                      </a:lnTo>
                      <a:lnTo>
                        <a:pt x="1025" y="27"/>
                      </a:lnTo>
                      <a:lnTo>
                        <a:pt x="1071" y="22"/>
                      </a:lnTo>
                      <a:lnTo>
                        <a:pt x="1117" y="17"/>
                      </a:lnTo>
                      <a:lnTo>
                        <a:pt x="1166" y="13"/>
                      </a:lnTo>
                      <a:lnTo>
                        <a:pt x="1218" y="10"/>
                      </a:lnTo>
                      <a:lnTo>
                        <a:pt x="1271" y="7"/>
                      </a:lnTo>
                      <a:lnTo>
                        <a:pt x="1327" y="3"/>
                      </a:lnTo>
                      <a:lnTo>
                        <a:pt x="1384" y="1"/>
                      </a:lnTo>
                      <a:lnTo>
                        <a:pt x="1444" y="0"/>
                      </a:lnTo>
                      <a:lnTo>
                        <a:pt x="1506" y="0"/>
                      </a:lnTo>
                      <a:lnTo>
                        <a:pt x="1570" y="0"/>
                      </a:lnTo>
                      <a:lnTo>
                        <a:pt x="1636" y="1"/>
                      </a:lnTo>
                      <a:lnTo>
                        <a:pt x="1709" y="41"/>
                      </a:lnTo>
                      <a:lnTo>
                        <a:pt x="1692" y="233"/>
                      </a:lnTo>
                      <a:lnTo>
                        <a:pt x="1698" y="235"/>
                      </a:lnTo>
                      <a:lnTo>
                        <a:pt x="1713" y="243"/>
                      </a:lnTo>
                      <a:lnTo>
                        <a:pt x="1733" y="256"/>
                      </a:lnTo>
                      <a:lnTo>
                        <a:pt x="1758" y="274"/>
                      </a:lnTo>
                      <a:lnTo>
                        <a:pt x="1784" y="299"/>
                      </a:lnTo>
                      <a:lnTo>
                        <a:pt x="1806" y="329"/>
                      </a:lnTo>
                      <a:lnTo>
                        <a:pt x="1825" y="366"/>
                      </a:lnTo>
                      <a:lnTo>
                        <a:pt x="1836" y="409"/>
                      </a:lnTo>
                      <a:lnTo>
                        <a:pt x="1999" y="557"/>
                      </a:lnTo>
                      <a:lnTo>
                        <a:pt x="1955" y="948"/>
                      </a:lnTo>
                      <a:lnTo>
                        <a:pt x="1692" y="1080"/>
                      </a:lnTo>
                      <a:lnTo>
                        <a:pt x="2003" y="1171"/>
                      </a:lnTo>
                      <a:lnTo>
                        <a:pt x="2006" y="1176"/>
                      </a:lnTo>
                      <a:lnTo>
                        <a:pt x="2011" y="1188"/>
                      </a:lnTo>
                      <a:lnTo>
                        <a:pt x="2016" y="1206"/>
                      </a:lnTo>
                      <a:lnTo>
                        <a:pt x="2022" y="1231"/>
                      </a:lnTo>
                      <a:lnTo>
                        <a:pt x="2023" y="1261"/>
                      </a:lnTo>
                      <a:lnTo>
                        <a:pt x="2021" y="1297"/>
                      </a:lnTo>
                      <a:lnTo>
                        <a:pt x="2010" y="1337"/>
                      </a:lnTo>
                      <a:lnTo>
                        <a:pt x="1992" y="1380"/>
                      </a:lnTo>
                      <a:lnTo>
                        <a:pt x="1171" y="1695"/>
                      </a:lnTo>
                      <a:lnTo>
                        <a:pt x="0" y="1328"/>
                      </a:lnTo>
                      <a:lnTo>
                        <a:pt x="20" y="1285"/>
                      </a:lnTo>
                      <a:lnTo>
                        <a:pt x="199" y="1223"/>
                      </a:lnTo>
                      <a:lnTo>
                        <a:pt x="199" y="233"/>
                      </a:lnTo>
                      <a:lnTo>
                        <a:pt x="200" y="232"/>
                      </a:lnTo>
                      <a:lnTo>
                        <a:pt x="204" y="229"/>
                      </a:lnTo>
                      <a:lnTo>
                        <a:pt x="210" y="226"/>
                      </a:lnTo>
                      <a:lnTo>
                        <a:pt x="218" y="220"/>
                      </a:lnTo>
                      <a:lnTo>
                        <a:pt x="230" y="214"/>
                      </a:lnTo>
                      <a:lnTo>
                        <a:pt x="243" y="207"/>
                      </a:lnTo>
                      <a:lnTo>
                        <a:pt x="259" y="201"/>
                      </a:lnTo>
                      <a:lnTo>
                        <a:pt x="277" y="194"/>
                      </a:lnTo>
                      <a:lnTo>
                        <a:pt x="297" y="189"/>
                      </a:lnTo>
                      <a:lnTo>
                        <a:pt x="320" y="185"/>
                      </a:lnTo>
                      <a:lnTo>
                        <a:pt x="344" y="183"/>
                      </a:lnTo>
                      <a:lnTo>
                        <a:pt x="370" y="180"/>
                      </a:lnTo>
                      <a:lnTo>
                        <a:pt x="399" y="181"/>
                      </a:lnTo>
                      <a:lnTo>
                        <a:pt x="430" y="185"/>
                      </a:lnTo>
                      <a:lnTo>
                        <a:pt x="464" y="191"/>
                      </a:lnTo>
                      <a:lnTo>
                        <a:pt x="498" y="201"/>
                      </a:lnTo>
                      <a:lnTo>
                        <a:pt x="548" y="22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3" name="Freeform 27"/>
                <p:cNvSpPr>
                  <a:spLocks/>
                </p:cNvSpPr>
                <p:nvPr/>
              </p:nvSpPr>
              <p:spPr bwMode="auto">
                <a:xfrm>
                  <a:off x="6551" y="13597"/>
                  <a:ext cx="650" cy="735"/>
                </a:xfrm>
                <a:custGeom>
                  <a:avLst/>
                  <a:gdLst>
                    <a:gd name="T0" fmla="*/ 645 w 650"/>
                    <a:gd name="T1" fmla="*/ 27 h 735"/>
                    <a:gd name="T2" fmla="*/ 642 w 650"/>
                    <a:gd name="T3" fmla="*/ 26 h 735"/>
                    <a:gd name="T4" fmla="*/ 631 w 650"/>
                    <a:gd name="T5" fmla="*/ 23 h 735"/>
                    <a:gd name="T6" fmla="*/ 615 w 650"/>
                    <a:gd name="T7" fmla="*/ 19 h 735"/>
                    <a:gd name="T8" fmla="*/ 592 w 650"/>
                    <a:gd name="T9" fmla="*/ 15 h 735"/>
                    <a:gd name="T10" fmla="*/ 565 w 650"/>
                    <a:gd name="T11" fmla="*/ 10 h 735"/>
                    <a:gd name="T12" fmla="*/ 533 w 650"/>
                    <a:gd name="T13" fmla="*/ 6 h 735"/>
                    <a:gd name="T14" fmla="*/ 496 w 650"/>
                    <a:gd name="T15" fmla="*/ 3 h 735"/>
                    <a:gd name="T16" fmla="*/ 456 w 650"/>
                    <a:gd name="T17" fmla="*/ 1 h 735"/>
                    <a:gd name="T18" fmla="*/ 411 w 650"/>
                    <a:gd name="T19" fmla="*/ 0 h 735"/>
                    <a:gd name="T20" fmla="*/ 364 w 650"/>
                    <a:gd name="T21" fmla="*/ 2 h 735"/>
                    <a:gd name="T22" fmla="*/ 315 w 650"/>
                    <a:gd name="T23" fmla="*/ 6 h 735"/>
                    <a:gd name="T24" fmla="*/ 262 w 650"/>
                    <a:gd name="T25" fmla="*/ 15 h 735"/>
                    <a:gd name="T26" fmla="*/ 209 w 650"/>
                    <a:gd name="T27" fmla="*/ 26 h 735"/>
                    <a:gd name="T28" fmla="*/ 154 w 650"/>
                    <a:gd name="T29" fmla="*/ 42 h 735"/>
                    <a:gd name="T30" fmla="*/ 98 w 650"/>
                    <a:gd name="T31" fmla="*/ 61 h 735"/>
                    <a:gd name="T32" fmla="*/ 42 w 650"/>
                    <a:gd name="T33" fmla="*/ 87 h 735"/>
                    <a:gd name="T34" fmla="*/ 38 w 650"/>
                    <a:gd name="T35" fmla="*/ 101 h 735"/>
                    <a:gd name="T36" fmla="*/ 28 w 650"/>
                    <a:gd name="T37" fmla="*/ 141 h 735"/>
                    <a:gd name="T38" fmla="*/ 17 w 650"/>
                    <a:gd name="T39" fmla="*/ 203 h 735"/>
                    <a:gd name="T40" fmla="*/ 6 w 650"/>
                    <a:gd name="T41" fmla="*/ 283 h 735"/>
                    <a:gd name="T42" fmla="*/ 0 w 650"/>
                    <a:gd name="T43" fmla="*/ 378 h 735"/>
                    <a:gd name="T44" fmla="*/ 5 w 650"/>
                    <a:gd name="T45" fmla="*/ 484 h 735"/>
                    <a:gd name="T46" fmla="*/ 21 w 650"/>
                    <a:gd name="T47" fmla="*/ 599 h 735"/>
                    <a:gd name="T48" fmla="*/ 54 w 650"/>
                    <a:gd name="T49" fmla="*/ 716 h 735"/>
                    <a:gd name="T50" fmla="*/ 58 w 650"/>
                    <a:gd name="T51" fmla="*/ 716 h 735"/>
                    <a:gd name="T52" fmla="*/ 66 w 650"/>
                    <a:gd name="T53" fmla="*/ 715 h 735"/>
                    <a:gd name="T54" fmla="*/ 80 w 650"/>
                    <a:gd name="T55" fmla="*/ 713 h 735"/>
                    <a:gd name="T56" fmla="*/ 99 w 650"/>
                    <a:gd name="T57" fmla="*/ 712 h 735"/>
                    <a:gd name="T58" fmla="*/ 124 w 650"/>
                    <a:gd name="T59" fmla="*/ 710 h 735"/>
                    <a:gd name="T60" fmla="*/ 153 w 650"/>
                    <a:gd name="T61" fmla="*/ 708 h 735"/>
                    <a:gd name="T62" fmla="*/ 188 w 650"/>
                    <a:gd name="T63" fmla="*/ 707 h 735"/>
                    <a:gd name="T64" fmla="*/ 225 w 650"/>
                    <a:gd name="T65" fmla="*/ 706 h 735"/>
                    <a:gd name="T66" fmla="*/ 267 w 650"/>
                    <a:gd name="T67" fmla="*/ 705 h 735"/>
                    <a:gd name="T68" fmla="*/ 313 w 650"/>
                    <a:gd name="T69" fmla="*/ 706 h 735"/>
                    <a:gd name="T70" fmla="*/ 362 w 650"/>
                    <a:gd name="T71" fmla="*/ 707 h 735"/>
                    <a:gd name="T72" fmla="*/ 415 w 650"/>
                    <a:gd name="T73" fmla="*/ 709 h 735"/>
                    <a:gd name="T74" fmla="*/ 470 w 650"/>
                    <a:gd name="T75" fmla="*/ 713 h 735"/>
                    <a:gd name="T76" fmla="*/ 528 w 650"/>
                    <a:gd name="T77" fmla="*/ 719 h 735"/>
                    <a:gd name="T78" fmla="*/ 588 w 650"/>
                    <a:gd name="T79" fmla="*/ 726 h 735"/>
                    <a:gd name="T80" fmla="*/ 650 w 650"/>
                    <a:gd name="T81" fmla="*/ 735 h 735"/>
                    <a:gd name="T82" fmla="*/ 647 w 650"/>
                    <a:gd name="T83" fmla="*/ 713 h 735"/>
                    <a:gd name="T84" fmla="*/ 641 w 650"/>
                    <a:gd name="T85" fmla="*/ 655 h 735"/>
                    <a:gd name="T86" fmla="*/ 631 w 650"/>
                    <a:gd name="T87" fmla="*/ 568 h 735"/>
                    <a:gd name="T88" fmla="*/ 623 w 650"/>
                    <a:gd name="T89" fmla="*/ 462 h 735"/>
                    <a:gd name="T90" fmla="*/ 618 w 650"/>
                    <a:gd name="T91" fmla="*/ 345 h 735"/>
                    <a:gd name="T92" fmla="*/ 618 w 650"/>
                    <a:gd name="T93" fmla="*/ 229 h 735"/>
                    <a:gd name="T94" fmla="*/ 627 w 650"/>
                    <a:gd name="T95" fmla="*/ 119 h 735"/>
                    <a:gd name="T96" fmla="*/ 645 w 650"/>
                    <a:gd name="T97" fmla="*/ 27 h 73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50"/>
                    <a:gd name="T148" fmla="*/ 0 h 735"/>
                    <a:gd name="T149" fmla="*/ 650 w 650"/>
                    <a:gd name="T150" fmla="*/ 735 h 73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50" h="735">
                      <a:moveTo>
                        <a:pt x="645" y="27"/>
                      </a:moveTo>
                      <a:lnTo>
                        <a:pt x="642" y="26"/>
                      </a:lnTo>
                      <a:lnTo>
                        <a:pt x="631" y="23"/>
                      </a:lnTo>
                      <a:lnTo>
                        <a:pt x="615" y="19"/>
                      </a:lnTo>
                      <a:lnTo>
                        <a:pt x="592" y="15"/>
                      </a:lnTo>
                      <a:lnTo>
                        <a:pt x="565" y="10"/>
                      </a:lnTo>
                      <a:lnTo>
                        <a:pt x="533" y="6"/>
                      </a:lnTo>
                      <a:lnTo>
                        <a:pt x="496" y="3"/>
                      </a:lnTo>
                      <a:lnTo>
                        <a:pt x="456" y="1"/>
                      </a:lnTo>
                      <a:lnTo>
                        <a:pt x="411" y="0"/>
                      </a:lnTo>
                      <a:lnTo>
                        <a:pt x="364" y="2"/>
                      </a:lnTo>
                      <a:lnTo>
                        <a:pt x="315" y="6"/>
                      </a:lnTo>
                      <a:lnTo>
                        <a:pt x="262" y="15"/>
                      </a:lnTo>
                      <a:lnTo>
                        <a:pt x="209" y="26"/>
                      </a:lnTo>
                      <a:lnTo>
                        <a:pt x="154" y="42"/>
                      </a:lnTo>
                      <a:lnTo>
                        <a:pt x="98" y="61"/>
                      </a:lnTo>
                      <a:lnTo>
                        <a:pt x="42" y="87"/>
                      </a:lnTo>
                      <a:lnTo>
                        <a:pt x="38" y="101"/>
                      </a:lnTo>
                      <a:lnTo>
                        <a:pt x="28" y="141"/>
                      </a:lnTo>
                      <a:lnTo>
                        <a:pt x="17" y="203"/>
                      </a:lnTo>
                      <a:lnTo>
                        <a:pt x="6" y="283"/>
                      </a:lnTo>
                      <a:lnTo>
                        <a:pt x="0" y="378"/>
                      </a:lnTo>
                      <a:lnTo>
                        <a:pt x="5" y="484"/>
                      </a:lnTo>
                      <a:lnTo>
                        <a:pt x="21" y="599"/>
                      </a:lnTo>
                      <a:lnTo>
                        <a:pt x="54" y="716"/>
                      </a:lnTo>
                      <a:lnTo>
                        <a:pt x="58" y="716"/>
                      </a:lnTo>
                      <a:lnTo>
                        <a:pt x="66" y="715"/>
                      </a:lnTo>
                      <a:lnTo>
                        <a:pt x="80" y="713"/>
                      </a:lnTo>
                      <a:lnTo>
                        <a:pt x="99" y="712"/>
                      </a:lnTo>
                      <a:lnTo>
                        <a:pt x="124" y="710"/>
                      </a:lnTo>
                      <a:lnTo>
                        <a:pt x="153" y="708"/>
                      </a:lnTo>
                      <a:lnTo>
                        <a:pt x="188" y="707"/>
                      </a:lnTo>
                      <a:lnTo>
                        <a:pt x="225" y="706"/>
                      </a:lnTo>
                      <a:lnTo>
                        <a:pt x="267" y="705"/>
                      </a:lnTo>
                      <a:lnTo>
                        <a:pt x="313" y="706"/>
                      </a:lnTo>
                      <a:lnTo>
                        <a:pt x="362" y="707"/>
                      </a:lnTo>
                      <a:lnTo>
                        <a:pt x="415" y="709"/>
                      </a:lnTo>
                      <a:lnTo>
                        <a:pt x="470" y="713"/>
                      </a:lnTo>
                      <a:lnTo>
                        <a:pt x="528" y="719"/>
                      </a:lnTo>
                      <a:lnTo>
                        <a:pt x="588" y="726"/>
                      </a:lnTo>
                      <a:lnTo>
                        <a:pt x="650" y="735"/>
                      </a:lnTo>
                      <a:lnTo>
                        <a:pt x="647" y="713"/>
                      </a:lnTo>
                      <a:lnTo>
                        <a:pt x="641" y="655"/>
                      </a:lnTo>
                      <a:lnTo>
                        <a:pt x="631" y="568"/>
                      </a:lnTo>
                      <a:lnTo>
                        <a:pt x="623" y="462"/>
                      </a:lnTo>
                      <a:lnTo>
                        <a:pt x="618" y="345"/>
                      </a:lnTo>
                      <a:lnTo>
                        <a:pt x="618" y="229"/>
                      </a:lnTo>
                      <a:lnTo>
                        <a:pt x="627" y="119"/>
                      </a:lnTo>
                      <a:lnTo>
                        <a:pt x="645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4" name="Freeform 28"/>
                <p:cNvSpPr>
                  <a:spLocks/>
                </p:cNvSpPr>
                <p:nvPr/>
              </p:nvSpPr>
              <p:spPr bwMode="auto">
                <a:xfrm>
                  <a:off x="6623" y="13797"/>
                  <a:ext cx="1071" cy="731"/>
                </a:xfrm>
                <a:custGeom>
                  <a:avLst/>
                  <a:gdLst>
                    <a:gd name="T0" fmla="*/ 6 w 1071"/>
                    <a:gd name="T1" fmla="*/ 552 h 731"/>
                    <a:gd name="T2" fmla="*/ 0 w 1071"/>
                    <a:gd name="T3" fmla="*/ 642 h 731"/>
                    <a:gd name="T4" fmla="*/ 698 w 1071"/>
                    <a:gd name="T5" fmla="*/ 731 h 731"/>
                    <a:gd name="T6" fmla="*/ 703 w 1071"/>
                    <a:gd name="T7" fmla="*/ 729 h 731"/>
                    <a:gd name="T8" fmla="*/ 717 w 1071"/>
                    <a:gd name="T9" fmla="*/ 722 h 731"/>
                    <a:gd name="T10" fmla="*/ 740 w 1071"/>
                    <a:gd name="T11" fmla="*/ 710 h 731"/>
                    <a:gd name="T12" fmla="*/ 768 w 1071"/>
                    <a:gd name="T13" fmla="*/ 694 h 731"/>
                    <a:gd name="T14" fmla="*/ 801 w 1071"/>
                    <a:gd name="T15" fmla="*/ 672 h 731"/>
                    <a:gd name="T16" fmla="*/ 838 w 1071"/>
                    <a:gd name="T17" fmla="*/ 645 h 731"/>
                    <a:gd name="T18" fmla="*/ 876 w 1071"/>
                    <a:gd name="T19" fmla="*/ 614 h 731"/>
                    <a:gd name="T20" fmla="*/ 915 w 1071"/>
                    <a:gd name="T21" fmla="*/ 577 h 731"/>
                    <a:gd name="T22" fmla="*/ 953 w 1071"/>
                    <a:gd name="T23" fmla="*/ 536 h 731"/>
                    <a:gd name="T24" fmla="*/ 988 w 1071"/>
                    <a:gd name="T25" fmla="*/ 491 h 731"/>
                    <a:gd name="T26" fmla="*/ 1018 w 1071"/>
                    <a:gd name="T27" fmla="*/ 439 h 731"/>
                    <a:gd name="T28" fmla="*/ 1043 w 1071"/>
                    <a:gd name="T29" fmla="*/ 383 h 731"/>
                    <a:gd name="T30" fmla="*/ 1061 w 1071"/>
                    <a:gd name="T31" fmla="*/ 322 h 731"/>
                    <a:gd name="T32" fmla="*/ 1071 w 1071"/>
                    <a:gd name="T33" fmla="*/ 255 h 731"/>
                    <a:gd name="T34" fmla="*/ 1070 w 1071"/>
                    <a:gd name="T35" fmla="*/ 185 h 731"/>
                    <a:gd name="T36" fmla="*/ 1057 w 1071"/>
                    <a:gd name="T37" fmla="*/ 108 h 731"/>
                    <a:gd name="T38" fmla="*/ 1055 w 1071"/>
                    <a:gd name="T39" fmla="*/ 104 h 731"/>
                    <a:gd name="T40" fmla="*/ 1049 w 1071"/>
                    <a:gd name="T41" fmla="*/ 92 h 731"/>
                    <a:gd name="T42" fmla="*/ 1037 w 1071"/>
                    <a:gd name="T43" fmla="*/ 76 h 731"/>
                    <a:gd name="T44" fmla="*/ 1022 w 1071"/>
                    <a:gd name="T45" fmla="*/ 57 h 731"/>
                    <a:gd name="T46" fmla="*/ 1002 w 1071"/>
                    <a:gd name="T47" fmla="*/ 37 h 731"/>
                    <a:gd name="T48" fmla="*/ 979 w 1071"/>
                    <a:gd name="T49" fmla="*/ 20 h 731"/>
                    <a:gd name="T50" fmla="*/ 951 w 1071"/>
                    <a:gd name="T51" fmla="*/ 7 h 731"/>
                    <a:gd name="T52" fmla="*/ 919 w 1071"/>
                    <a:gd name="T53" fmla="*/ 0 h 731"/>
                    <a:gd name="T54" fmla="*/ 924 w 1071"/>
                    <a:gd name="T55" fmla="*/ 12 h 731"/>
                    <a:gd name="T56" fmla="*/ 934 w 1071"/>
                    <a:gd name="T57" fmla="*/ 44 h 731"/>
                    <a:gd name="T58" fmla="*/ 947 w 1071"/>
                    <a:gd name="T59" fmla="*/ 94 h 731"/>
                    <a:gd name="T60" fmla="*/ 958 w 1071"/>
                    <a:gd name="T61" fmla="*/ 159 h 731"/>
                    <a:gd name="T62" fmla="*/ 961 w 1071"/>
                    <a:gd name="T63" fmla="*/ 238 h 731"/>
                    <a:gd name="T64" fmla="*/ 953 w 1071"/>
                    <a:gd name="T65" fmla="*/ 324 h 731"/>
                    <a:gd name="T66" fmla="*/ 928 w 1071"/>
                    <a:gd name="T67" fmla="*/ 418 h 731"/>
                    <a:gd name="T68" fmla="*/ 884 w 1071"/>
                    <a:gd name="T69" fmla="*/ 516 h 731"/>
                    <a:gd name="T70" fmla="*/ 883 w 1071"/>
                    <a:gd name="T71" fmla="*/ 518 h 731"/>
                    <a:gd name="T72" fmla="*/ 879 w 1071"/>
                    <a:gd name="T73" fmla="*/ 521 h 731"/>
                    <a:gd name="T74" fmla="*/ 872 w 1071"/>
                    <a:gd name="T75" fmla="*/ 526 h 731"/>
                    <a:gd name="T76" fmla="*/ 862 w 1071"/>
                    <a:gd name="T77" fmla="*/ 534 h 731"/>
                    <a:gd name="T78" fmla="*/ 851 w 1071"/>
                    <a:gd name="T79" fmla="*/ 541 h 731"/>
                    <a:gd name="T80" fmla="*/ 837 w 1071"/>
                    <a:gd name="T81" fmla="*/ 550 h 731"/>
                    <a:gd name="T82" fmla="*/ 819 w 1071"/>
                    <a:gd name="T83" fmla="*/ 559 h 731"/>
                    <a:gd name="T84" fmla="*/ 800 w 1071"/>
                    <a:gd name="T85" fmla="*/ 567 h 731"/>
                    <a:gd name="T86" fmla="*/ 778 w 1071"/>
                    <a:gd name="T87" fmla="*/ 575 h 731"/>
                    <a:gd name="T88" fmla="*/ 754 w 1071"/>
                    <a:gd name="T89" fmla="*/ 582 h 731"/>
                    <a:gd name="T90" fmla="*/ 727 w 1071"/>
                    <a:gd name="T91" fmla="*/ 588 h 731"/>
                    <a:gd name="T92" fmla="*/ 697 w 1071"/>
                    <a:gd name="T93" fmla="*/ 592 h 731"/>
                    <a:gd name="T94" fmla="*/ 666 w 1071"/>
                    <a:gd name="T95" fmla="*/ 593 h 731"/>
                    <a:gd name="T96" fmla="*/ 631 w 1071"/>
                    <a:gd name="T97" fmla="*/ 592 h 731"/>
                    <a:gd name="T98" fmla="*/ 593 w 1071"/>
                    <a:gd name="T99" fmla="*/ 589 h 731"/>
                    <a:gd name="T100" fmla="*/ 555 w 1071"/>
                    <a:gd name="T101" fmla="*/ 581 h 731"/>
                    <a:gd name="T102" fmla="*/ 555 w 1071"/>
                    <a:gd name="T103" fmla="*/ 677 h 731"/>
                    <a:gd name="T104" fmla="*/ 24 w 1071"/>
                    <a:gd name="T105" fmla="*/ 623 h 731"/>
                    <a:gd name="T106" fmla="*/ 6 w 1071"/>
                    <a:gd name="T107" fmla="*/ 552 h 7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71"/>
                    <a:gd name="T163" fmla="*/ 0 h 731"/>
                    <a:gd name="T164" fmla="*/ 1071 w 1071"/>
                    <a:gd name="T165" fmla="*/ 731 h 7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71" h="731">
                      <a:moveTo>
                        <a:pt x="6" y="552"/>
                      </a:moveTo>
                      <a:lnTo>
                        <a:pt x="0" y="642"/>
                      </a:lnTo>
                      <a:lnTo>
                        <a:pt x="698" y="731"/>
                      </a:lnTo>
                      <a:lnTo>
                        <a:pt x="703" y="729"/>
                      </a:lnTo>
                      <a:lnTo>
                        <a:pt x="717" y="722"/>
                      </a:lnTo>
                      <a:lnTo>
                        <a:pt x="740" y="710"/>
                      </a:lnTo>
                      <a:lnTo>
                        <a:pt x="768" y="694"/>
                      </a:lnTo>
                      <a:lnTo>
                        <a:pt x="801" y="672"/>
                      </a:lnTo>
                      <a:lnTo>
                        <a:pt x="838" y="645"/>
                      </a:lnTo>
                      <a:lnTo>
                        <a:pt x="876" y="614"/>
                      </a:lnTo>
                      <a:lnTo>
                        <a:pt x="915" y="577"/>
                      </a:lnTo>
                      <a:lnTo>
                        <a:pt x="953" y="536"/>
                      </a:lnTo>
                      <a:lnTo>
                        <a:pt x="988" y="491"/>
                      </a:lnTo>
                      <a:lnTo>
                        <a:pt x="1018" y="439"/>
                      </a:lnTo>
                      <a:lnTo>
                        <a:pt x="1043" y="383"/>
                      </a:lnTo>
                      <a:lnTo>
                        <a:pt x="1061" y="322"/>
                      </a:lnTo>
                      <a:lnTo>
                        <a:pt x="1071" y="255"/>
                      </a:lnTo>
                      <a:lnTo>
                        <a:pt x="1070" y="185"/>
                      </a:lnTo>
                      <a:lnTo>
                        <a:pt x="1057" y="108"/>
                      </a:lnTo>
                      <a:lnTo>
                        <a:pt x="1055" y="104"/>
                      </a:lnTo>
                      <a:lnTo>
                        <a:pt x="1049" y="92"/>
                      </a:lnTo>
                      <a:lnTo>
                        <a:pt x="1037" y="76"/>
                      </a:lnTo>
                      <a:lnTo>
                        <a:pt x="1022" y="57"/>
                      </a:lnTo>
                      <a:lnTo>
                        <a:pt x="1002" y="37"/>
                      </a:lnTo>
                      <a:lnTo>
                        <a:pt x="979" y="20"/>
                      </a:lnTo>
                      <a:lnTo>
                        <a:pt x="951" y="7"/>
                      </a:lnTo>
                      <a:lnTo>
                        <a:pt x="919" y="0"/>
                      </a:lnTo>
                      <a:lnTo>
                        <a:pt x="924" y="12"/>
                      </a:lnTo>
                      <a:lnTo>
                        <a:pt x="934" y="44"/>
                      </a:lnTo>
                      <a:lnTo>
                        <a:pt x="947" y="94"/>
                      </a:lnTo>
                      <a:lnTo>
                        <a:pt x="958" y="159"/>
                      </a:lnTo>
                      <a:lnTo>
                        <a:pt x="961" y="238"/>
                      </a:lnTo>
                      <a:lnTo>
                        <a:pt x="953" y="324"/>
                      </a:lnTo>
                      <a:lnTo>
                        <a:pt x="928" y="418"/>
                      </a:lnTo>
                      <a:lnTo>
                        <a:pt x="884" y="516"/>
                      </a:lnTo>
                      <a:lnTo>
                        <a:pt x="883" y="518"/>
                      </a:lnTo>
                      <a:lnTo>
                        <a:pt x="879" y="521"/>
                      </a:lnTo>
                      <a:lnTo>
                        <a:pt x="872" y="526"/>
                      </a:lnTo>
                      <a:lnTo>
                        <a:pt x="862" y="534"/>
                      </a:lnTo>
                      <a:lnTo>
                        <a:pt x="851" y="541"/>
                      </a:lnTo>
                      <a:lnTo>
                        <a:pt x="837" y="550"/>
                      </a:lnTo>
                      <a:lnTo>
                        <a:pt x="819" y="559"/>
                      </a:lnTo>
                      <a:lnTo>
                        <a:pt x="800" y="567"/>
                      </a:lnTo>
                      <a:lnTo>
                        <a:pt x="778" y="575"/>
                      </a:lnTo>
                      <a:lnTo>
                        <a:pt x="754" y="582"/>
                      </a:lnTo>
                      <a:lnTo>
                        <a:pt x="727" y="588"/>
                      </a:lnTo>
                      <a:lnTo>
                        <a:pt x="697" y="592"/>
                      </a:lnTo>
                      <a:lnTo>
                        <a:pt x="666" y="593"/>
                      </a:lnTo>
                      <a:lnTo>
                        <a:pt x="631" y="592"/>
                      </a:lnTo>
                      <a:lnTo>
                        <a:pt x="593" y="589"/>
                      </a:lnTo>
                      <a:lnTo>
                        <a:pt x="555" y="581"/>
                      </a:lnTo>
                      <a:lnTo>
                        <a:pt x="555" y="677"/>
                      </a:lnTo>
                      <a:lnTo>
                        <a:pt x="24" y="623"/>
                      </a:lnTo>
                      <a:lnTo>
                        <a:pt x="6" y="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5" name="Freeform 29"/>
                <p:cNvSpPr>
                  <a:spLocks/>
                </p:cNvSpPr>
                <p:nvPr/>
              </p:nvSpPr>
              <p:spPr bwMode="auto">
                <a:xfrm>
                  <a:off x="6486" y="14516"/>
                  <a:ext cx="787" cy="253"/>
                </a:xfrm>
                <a:custGeom>
                  <a:avLst/>
                  <a:gdLst>
                    <a:gd name="T0" fmla="*/ 787 w 787"/>
                    <a:gd name="T1" fmla="*/ 91 h 253"/>
                    <a:gd name="T2" fmla="*/ 12 w 787"/>
                    <a:gd name="T3" fmla="*/ 0 h 253"/>
                    <a:gd name="T4" fmla="*/ 0 w 787"/>
                    <a:gd name="T5" fmla="*/ 91 h 253"/>
                    <a:gd name="T6" fmla="*/ 764 w 787"/>
                    <a:gd name="T7" fmla="*/ 253 h 253"/>
                    <a:gd name="T8" fmla="*/ 787 w 787"/>
                    <a:gd name="T9" fmla="*/ 91 h 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7"/>
                    <a:gd name="T16" fmla="*/ 0 h 253"/>
                    <a:gd name="T17" fmla="*/ 787 w 787"/>
                    <a:gd name="T18" fmla="*/ 253 h 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7" h="253">
                      <a:moveTo>
                        <a:pt x="787" y="91"/>
                      </a:move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764" y="253"/>
                      </a:lnTo>
                      <a:lnTo>
                        <a:pt x="787" y="9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6" name="Freeform 30"/>
                <p:cNvSpPr>
                  <a:spLocks/>
                </p:cNvSpPr>
                <p:nvPr/>
              </p:nvSpPr>
              <p:spPr bwMode="auto">
                <a:xfrm>
                  <a:off x="6879" y="14597"/>
                  <a:ext cx="336" cy="115"/>
                </a:xfrm>
                <a:custGeom>
                  <a:avLst/>
                  <a:gdLst>
                    <a:gd name="T0" fmla="*/ 336 w 336"/>
                    <a:gd name="T1" fmla="*/ 50 h 115"/>
                    <a:gd name="T2" fmla="*/ 4 w 336"/>
                    <a:gd name="T3" fmla="*/ 0 h 115"/>
                    <a:gd name="T4" fmla="*/ 0 w 336"/>
                    <a:gd name="T5" fmla="*/ 48 h 115"/>
                    <a:gd name="T6" fmla="*/ 327 w 336"/>
                    <a:gd name="T7" fmla="*/ 115 h 115"/>
                    <a:gd name="T8" fmla="*/ 336 w 336"/>
                    <a:gd name="T9" fmla="*/ 5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15"/>
                    <a:gd name="T17" fmla="*/ 336 w 336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15">
                      <a:moveTo>
                        <a:pt x="336" y="50"/>
                      </a:moveTo>
                      <a:lnTo>
                        <a:pt x="4" y="0"/>
                      </a:lnTo>
                      <a:lnTo>
                        <a:pt x="0" y="48"/>
                      </a:lnTo>
                      <a:lnTo>
                        <a:pt x="327" y="115"/>
                      </a:lnTo>
                      <a:lnTo>
                        <a:pt x="336" y="5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7" name="Freeform 31"/>
                <p:cNvSpPr>
                  <a:spLocks/>
                </p:cNvSpPr>
                <p:nvPr/>
              </p:nvSpPr>
              <p:spPr bwMode="auto">
                <a:xfrm>
                  <a:off x="6536" y="14540"/>
                  <a:ext cx="225" cy="85"/>
                </a:xfrm>
                <a:custGeom>
                  <a:avLst/>
                  <a:gdLst>
                    <a:gd name="T0" fmla="*/ 225 w 225"/>
                    <a:gd name="T1" fmla="*/ 39 h 85"/>
                    <a:gd name="T2" fmla="*/ 0 w 225"/>
                    <a:gd name="T3" fmla="*/ 0 h 85"/>
                    <a:gd name="T4" fmla="*/ 3 w 225"/>
                    <a:gd name="T5" fmla="*/ 41 h 85"/>
                    <a:gd name="T6" fmla="*/ 218 w 225"/>
                    <a:gd name="T7" fmla="*/ 85 h 85"/>
                    <a:gd name="T8" fmla="*/ 225 w 225"/>
                    <a:gd name="T9" fmla="*/ 39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85"/>
                    <a:gd name="T17" fmla="*/ 225 w 22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85">
                      <a:moveTo>
                        <a:pt x="225" y="39"/>
                      </a:moveTo>
                      <a:lnTo>
                        <a:pt x="0" y="0"/>
                      </a:lnTo>
                      <a:lnTo>
                        <a:pt x="3" y="41"/>
                      </a:lnTo>
                      <a:lnTo>
                        <a:pt x="218" y="85"/>
                      </a:lnTo>
                      <a:lnTo>
                        <a:pt x="225" y="3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8" name="Freeform 32"/>
                <p:cNvSpPr>
                  <a:spLocks/>
                </p:cNvSpPr>
                <p:nvPr/>
              </p:nvSpPr>
              <p:spPr bwMode="auto">
                <a:xfrm>
                  <a:off x="5972" y="14624"/>
                  <a:ext cx="1325" cy="439"/>
                </a:xfrm>
                <a:custGeom>
                  <a:avLst/>
                  <a:gdLst>
                    <a:gd name="T0" fmla="*/ 0 w 1325"/>
                    <a:gd name="T1" fmla="*/ 132 h 439"/>
                    <a:gd name="T2" fmla="*/ 3 w 1325"/>
                    <a:gd name="T3" fmla="*/ 132 h 439"/>
                    <a:gd name="T4" fmla="*/ 10 w 1325"/>
                    <a:gd name="T5" fmla="*/ 130 h 439"/>
                    <a:gd name="T6" fmla="*/ 24 w 1325"/>
                    <a:gd name="T7" fmla="*/ 128 h 439"/>
                    <a:gd name="T8" fmla="*/ 42 w 1325"/>
                    <a:gd name="T9" fmla="*/ 125 h 439"/>
                    <a:gd name="T10" fmla="*/ 62 w 1325"/>
                    <a:gd name="T11" fmla="*/ 121 h 439"/>
                    <a:gd name="T12" fmla="*/ 86 w 1325"/>
                    <a:gd name="T13" fmla="*/ 116 h 439"/>
                    <a:gd name="T14" fmla="*/ 113 w 1325"/>
                    <a:gd name="T15" fmla="*/ 109 h 439"/>
                    <a:gd name="T16" fmla="*/ 141 w 1325"/>
                    <a:gd name="T17" fmla="*/ 102 h 439"/>
                    <a:gd name="T18" fmla="*/ 170 w 1325"/>
                    <a:gd name="T19" fmla="*/ 94 h 439"/>
                    <a:gd name="T20" fmla="*/ 199 w 1325"/>
                    <a:gd name="T21" fmla="*/ 85 h 439"/>
                    <a:gd name="T22" fmla="*/ 228 w 1325"/>
                    <a:gd name="T23" fmla="*/ 74 h 439"/>
                    <a:gd name="T24" fmla="*/ 257 w 1325"/>
                    <a:gd name="T25" fmla="*/ 62 h 439"/>
                    <a:gd name="T26" fmla="*/ 285 w 1325"/>
                    <a:gd name="T27" fmla="*/ 48 h 439"/>
                    <a:gd name="T28" fmla="*/ 309 w 1325"/>
                    <a:gd name="T29" fmla="*/ 34 h 439"/>
                    <a:gd name="T30" fmla="*/ 333 w 1325"/>
                    <a:gd name="T31" fmla="*/ 18 h 439"/>
                    <a:gd name="T32" fmla="*/ 352 w 1325"/>
                    <a:gd name="T33" fmla="*/ 0 h 439"/>
                    <a:gd name="T34" fmla="*/ 1325 w 1325"/>
                    <a:gd name="T35" fmla="*/ 223 h 439"/>
                    <a:gd name="T36" fmla="*/ 1323 w 1325"/>
                    <a:gd name="T37" fmla="*/ 225 h 439"/>
                    <a:gd name="T38" fmla="*/ 1318 w 1325"/>
                    <a:gd name="T39" fmla="*/ 230 h 439"/>
                    <a:gd name="T40" fmla="*/ 1309 w 1325"/>
                    <a:gd name="T41" fmla="*/ 239 h 439"/>
                    <a:gd name="T42" fmla="*/ 1297 w 1325"/>
                    <a:gd name="T43" fmla="*/ 250 h 439"/>
                    <a:gd name="T44" fmla="*/ 1282 w 1325"/>
                    <a:gd name="T45" fmla="*/ 263 h 439"/>
                    <a:gd name="T46" fmla="*/ 1265 w 1325"/>
                    <a:gd name="T47" fmla="*/ 278 h 439"/>
                    <a:gd name="T48" fmla="*/ 1247 w 1325"/>
                    <a:gd name="T49" fmla="*/ 295 h 439"/>
                    <a:gd name="T50" fmla="*/ 1225 w 1325"/>
                    <a:gd name="T51" fmla="*/ 312 h 439"/>
                    <a:gd name="T52" fmla="*/ 1202 w 1325"/>
                    <a:gd name="T53" fmla="*/ 331 h 439"/>
                    <a:gd name="T54" fmla="*/ 1179 w 1325"/>
                    <a:gd name="T55" fmla="*/ 349 h 439"/>
                    <a:gd name="T56" fmla="*/ 1154 w 1325"/>
                    <a:gd name="T57" fmla="*/ 367 h 439"/>
                    <a:gd name="T58" fmla="*/ 1128 w 1325"/>
                    <a:gd name="T59" fmla="*/ 385 h 439"/>
                    <a:gd name="T60" fmla="*/ 1102 w 1325"/>
                    <a:gd name="T61" fmla="*/ 401 h 439"/>
                    <a:gd name="T62" fmla="*/ 1077 w 1325"/>
                    <a:gd name="T63" fmla="*/ 415 h 439"/>
                    <a:gd name="T64" fmla="*/ 1051 w 1325"/>
                    <a:gd name="T65" fmla="*/ 428 h 439"/>
                    <a:gd name="T66" fmla="*/ 1026 w 1325"/>
                    <a:gd name="T67" fmla="*/ 439 h 439"/>
                    <a:gd name="T68" fmla="*/ 0 w 1325"/>
                    <a:gd name="T69" fmla="*/ 132 h 4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5"/>
                    <a:gd name="T106" fmla="*/ 0 h 439"/>
                    <a:gd name="T107" fmla="*/ 1325 w 1325"/>
                    <a:gd name="T108" fmla="*/ 439 h 4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5" h="439">
                      <a:moveTo>
                        <a:pt x="0" y="132"/>
                      </a:moveTo>
                      <a:lnTo>
                        <a:pt x="3" y="132"/>
                      </a:lnTo>
                      <a:lnTo>
                        <a:pt x="10" y="130"/>
                      </a:lnTo>
                      <a:lnTo>
                        <a:pt x="24" y="128"/>
                      </a:lnTo>
                      <a:lnTo>
                        <a:pt x="42" y="125"/>
                      </a:lnTo>
                      <a:lnTo>
                        <a:pt x="62" y="121"/>
                      </a:lnTo>
                      <a:lnTo>
                        <a:pt x="86" y="116"/>
                      </a:lnTo>
                      <a:lnTo>
                        <a:pt x="113" y="109"/>
                      </a:lnTo>
                      <a:lnTo>
                        <a:pt x="141" y="102"/>
                      </a:lnTo>
                      <a:lnTo>
                        <a:pt x="170" y="94"/>
                      </a:lnTo>
                      <a:lnTo>
                        <a:pt x="199" y="85"/>
                      </a:lnTo>
                      <a:lnTo>
                        <a:pt x="228" y="74"/>
                      </a:lnTo>
                      <a:lnTo>
                        <a:pt x="257" y="62"/>
                      </a:lnTo>
                      <a:lnTo>
                        <a:pt x="285" y="48"/>
                      </a:lnTo>
                      <a:lnTo>
                        <a:pt x="309" y="34"/>
                      </a:lnTo>
                      <a:lnTo>
                        <a:pt x="333" y="18"/>
                      </a:lnTo>
                      <a:lnTo>
                        <a:pt x="352" y="0"/>
                      </a:lnTo>
                      <a:lnTo>
                        <a:pt x="1325" y="223"/>
                      </a:lnTo>
                      <a:lnTo>
                        <a:pt x="1323" y="225"/>
                      </a:lnTo>
                      <a:lnTo>
                        <a:pt x="1318" y="230"/>
                      </a:lnTo>
                      <a:lnTo>
                        <a:pt x="1309" y="239"/>
                      </a:lnTo>
                      <a:lnTo>
                        <a:pt x="1297" y="250"/>
                      </a:lnTo>
                      <a:lnTo>
                        <a:pt x="1282" y="263"/>
                      </a:lnTo>
                      <a:lnTo>
                        <a:pt x="1265" y="278"/>
                      </a:lnTo>
                      <a:lnTo>
                        <a:pt x="1247" y="295"/>
                      </a:lnTo>
                      <a:lnTo>
                        <a:pt x="1225" y="312"/>
                      </a:lnTo>
                      <a:lnTo>
                        <a:pt x="1202" y="331"/>
                      </a:lnTo>
                      <a:lnTo>
                        <a:pt x="1179" y="349"/>
                      </a:lnTo>
                      <a:lnTo>
                        <a:pt x="1154" y="367"/>
                      </a:lnTo>
                      <a:lnTo>
                        <a:pt x="1128" y="385"/>
                      </a:lnTo>
                      <a:lnTo>
                        <a:pt x="1102" y="401"/>
                      </a:lnTo>
                      <a:lnTo>
                        <a:pt x="1077" y="415"/>
                      </a:lnTo>
                      <a:lnTo>
                        <a:pt x="1051" y="428"/>
                      </a:lnTo>
                      <a:lnTo>
                        <a:pt x="1026" y="439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9" name="Freeform 33"/>
                <p:cNvSpPr>
                  <a:spLocks/>
                </p:cNvSpPr>
                <p:nvPr/>
              </p:nvSpPr>
              <p:spPr bwMode="auto">
                <a:xfrm>
                  <a:off x="7292" y="14577"/>
                  <a:ext cx="472" cy="209"/>
                </a:xfrm>
                <a:custGeom>
                  <a:avLst/>
                  <a:gdLst>
                    <a:gd name="T0" fmla="*/ 47 w 472"/>
                    <a:gd name="T1" fmla="*/ 209 h 209"/>
                    <a:gd name="T2" fmla="*/ 472 w 472"/>
                    <a:gd name="T3" fmla="*/ 84 h 209"/>
                    <a:gd name="T4" fmla="*/ 215 w 472"/>
                    <a:gd name="T5" fmla="*/ 0 h 209"/>
                    <a:gd name="T6" fmla="*/ 5 w 472"/>
                    <a:gd name="T7" fmla="*/ 24 h 209"/>
                    <a:gd name="T8" fmla="*/ 0 w 472"/>
                    <a:gd name="T9" fmla="*/ 197 h 209"/>
                    <a:gd name="T10" fmla="*/ 47 w 472"/>
                    <a:gd name="T11" fmla="*/ 209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209"/>
                    <a:gd name="T20" fmla="*/ 472 w 472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209">
                      <a:moveTo>
                        <a:pt x="47" y="209"/>
                      </a:moveTo>
                      <a:lnTo>
                        <a:pt x="472" y="84"/>
                      </a:lnTo>
                      <a:lnTo>
                        <a:pt x="215" y="0"/>
                      </a:lnTo>
                      <a:lnTo>
                        <a:pt x="5" y="24"/>
                      </a:lnTo>
                      <a:lnTo>
                        <a:pt x="0" y="197"/>
                      </a:lnTo>
                      <a:lnTo>
                        <a:pt x="47" y="20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0" name="Freeform 34"/>
                <p:cNvSpPr>
                  <a:spLocks/>
                </p:cNvSpPr>
                <p:nvPr/>
              </p:nvSpPr>
              <p:spPr bwMode="auto">
                <a:xfrm>
                  <a:off x="6073" y="13679"/>
                  <a:ext cx="251" cy="999"/>
                </a:xfrm>
                <a:custGeom>
                  <a:avLst/>
                  <a:gdLst>
                    <a:gd name="T0" fmla="*/ 251 w 251"/>
                    <a:gd name="T1" fmla="*/ 23 h 999"/>
                    <a:gd name="T2" fmla="*/ 250 w 251"/>
                    <a:gd name="T3" fmla="*/ 22 h 999"/>
                    <a:gd name="T4" fmla="*/ 246 w 251"/>
                    <a:gd name="T5" fmla="*/ 20 h 999"/>
                    <a:gd name="T6" fmla="*/ 239 w 251"/>
                    <a:gd name="T7" fmla="*/ 18 h 999"/>
                    <a:gd name="T8" fmla="*/ 230 w 251"/>
                    <a:gd name="T9" fmla="*/ 15 h 999"/>
                    <a:gd name="T10" fmla="*/ 218 w 251"/>
                    <a:gd name="T11" fmla="*/ 11 h 999"/>
                    <a:gd name="T12" fmla="*/ 205 w 251"/>
                    <a:gd name="T13" fmla="*/ 7 h 999"/>
                    <a:gd name="T14" fmla="*/ 190 w 251"/>
                    <a:gd name="T15" fmla="*/ 4 h 999"/>
                    <a:gd name="T16" fmla="*/ 173 w 251"/>
                    <a:gd name="T17" fmla="*/ 1 h 999"/>
                    <a:gd name="T18" fmla="*/ 155 w 251"/>
                    <a:gd name="T19" fmla="*/ 0 h 999"/>
                    <a:gd name="T20" fmla="*/ 134 w 251"/>
                    <a:gd name="T21" fmla="*/ 0 h 999"/>
                    <a:gd name="T22" fmla="*/ 114 w 251"/>
                    <a:gd name="T23" fmla="*/ 2 h 999"/>
                    <a:gd name="T24" fmla="*/ 92 w 251"/>
                    <a:gd name="T25" fmla="*/ 5 h 999"/>
                    <a:gd name="T26" fmla="*/ 70 w 251"/>
                    <a:gd name="T27" fmla="*/ 12 h 999"/>
                    <a:gd name="T28" fmla="*/ 47 w 251"/>
                    <a:gd name="T29" fmla="*/ 20 h 999"/>
                    <a:gd name="T30" fmla="*/ 23 w 251"/>
                    <a:gd name="T31" fmla="*/ 32 h 999"/>
                    <a:gd name="T32" fmla="*/ 0 w 251"/>
                    <a:gd name="T33" fmla="*/ 47 h 999"/>
                    <a:gd name="T34" fmla="*/ 0 w 251"/>
                    <a:gd name="T35" fmla="*/ 999 h 999"/>
                    <a:gd name="T36" fmla="*/ 1 w 251"/>
                    <a:gd name="T37" fmla="*/ 999 h 999"/>
                    <a:gd name="T38" fmla="*/ 6 w 251"/>
                    <a:gd name="T39" fmla="*/ 999 h 999"/>
                    <a:gd name="T40" fmla="*/ 14 w 251"/>
                    <a:gd name="T41" fmla="*/ 998 h 999"/>
                    <a:gd name="T42" fmla="*/ 23 w 251"/>
                    <a:gd name="T43" fmla="*/ 997 h 999"/>
                    <a:gd name="T44" fmla="*/ 35 w 251"/>
                    <a:gd name="T45" fmla="*/ 995 h 999"/>
                    <a:gd name="T46" fmla="*/ 49 w 251"/>
                    <a:gd name="T47" fmla="*/ 993 h 999"/>
                    <a:gd name="T48" fmla="*/ 65 w 251"/>
                    <a:gd name="T49" fmla="*/ 990 h 999"/>
                    <a:gd name="T50" fmla="*/ 83 w 251"/>
                    <a:gd name="T51" fmla="*/ 985 h 999"/>
                    <a:gd name="T52" fmla="*/ 102 w 251"/>
                    <a:gd name="T53" fmla="*/ 980 h 999"/>
                    <a:gd name="T54" fmla="*/ 121 w 251"/>
                    <a:gd name="T55" fmla="*/ 973 h 999"/>
                    <a:gd name="T56" fmla="*/ 143 w 251"/>
                    <a:gd name="T57" fmla="*/ 966 h 999"/>
                    <a:gd name="T58" fmla="*/ 164 w 251"/>
                    <a:gd name="T59" fmla="*/ 956 h 999"/>
                    <a:gd name="T60" fmla="*/ 186 w 251"/>
                    <a:gd name="T61" fmla="*/ 945 h 999"/>
                    <a:gd name="T62" fmla="*/ 208 w 251"/>
                    <a:gd name="T63" fmla="*/ 934 h 999"/>
                    <a:gd name="T64" fmla="*/ 230 w 251"/>
                    <a:gd name="T65" fmla="*/ 919 h 999"/>
                    <a:gd name="T66" fmla="*/ 251 w 251"/>
                    <a:gd name="T67" fmla="*/ 903 h 999"/>
                    <a:gd name="T68" fmla="*/ 251 w 251"/>
                    <a:gd name="T69" fmla="*/ 23 h 9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1"/>
                    <a:gd name="T106" fmla="*/ 0 h 999"/>
                    <a:gd name="T107" fmla="*/ 251 w 251"/>
                    <a:gd name="T108" fmla="*/ 999 h 9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1" h="999">
                      <a:moveTo>
                        <a:pt x="251" y="23"/>
                      </a:moveTo>
                      <a:lnTo>
                        <a:pt x="250" y="22"/>
                      </a:lnTo>
                      <a:lnTo>
                        <a:pt x="246" y="20"/>
                      </a:lnTo>
                      <a:lnTo>
                        <a:pt x="239" y="18"/>
                      </a:lnTo>
                      <a:lnTo>
                        <a:pt x="230" y="15"/>
                      </a:lnTo>
                      <a:lnTo>
                        <a:pt x="218" y="11"/>
                      </a:lnTo>
                      <a:lnTo>
                        <a:pt x="205" y="7"/>
                      </a:lnTo>
                      <a:lnTo>
                        <a:pt x="190" y="4"/>
                      </a:lnTo>
                      <a:lnTo>
                        <a:pt x="173" y="1"/>
                      </a:lnTo>
                      <a:lnTo>
                        <a:pt x="155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2" y="5"/>
                      </a:lnTo>
                      <a:lnTo>
                        <a:pt x="70" y="12"/>
                      </a:lnTo>
                      <a:lnTo>
                        <a:pt x="47" y="20"/>
                      </a:lnTo>
                      <a:lnTo>
                        <a:pt x="23" y="32"/>
                      </a:lnTo>
                      <a:lnTo>
                        <a:pt x="0" y="47"/>
                      </a:lnTo>
                      <a:lnTo>
                        <a:pt x="0" y="999"/>
                      </a:lnTo>
                      <a:lnTo>
                        <a:pt x="1" y="999"/>
                      </a:lnTo>
                      <a:lnTo>
                        <a:pt x="6" y="999"/>
                      </a:lnTo>
                      <a:lnTo>
                        <a:pt x="14" y="998"/>
                      </a:lnTo>
                      <a:lnTo>
                        <a:pt x="23" y="997"/>
                      </a:lnTo>
                      <a:lnTo>
                        <a:pt x="35" y="995"/>
                      </a:lnTo>
                      <a:lnTo>
                        <a:pt x="49" y="993"/>
                      </a:lnTo>
                      <a:lnTo>
                        <a:pt x="65" y="990"/>
                      </a:lnTo>
                      <a:lnTo>
                        <a:pt x="83" y="985"/>
                      </a:lnTo>
                      <a:lnTo>
                        <a:pt x="102" y="980"/>
                      </a:lnTo>
                      <a:lnTo>
                        <a:pt x="121" y="973"/>
                      </a:lnTo>
                      <a:lnTo>
                        <a:pt x="143" y="966"/>
                      </a:lnTo>
                      <a:lnTo>
                        <a:pt x="164" y="956"/>
                      </a:lnTo>
                      <a:lnTo>
                        <a:pt x="186" y="945"/>
                      </a:lnTo>
                      <a:lnTo>
                        <a:pt x="208" y="934"/>
                      </a:lnTo>
                      <a:lnTo>
                        <a:pt x="230" y="919"/>
                      </a:lnTo>
                      <a:lnTo>
                        <a:pt x="251" y="903"/>
                      </a:lnTo>
                      <a:lnTo>
                        <a:pt x="251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1" name="Freeform 35"/>
                <p:cNvSpPr>
                  <a:spLocks/>
                </p:cNvSpPr>
                <p:nvPr/>
              </p:nvSpPr>
              <p:spPr bwMode="auto">
                <a:xfrm>
                  <a:off x="6080" y="13687"/>
                  <a:ext cx="215" cy="843"/>
                </a:xfrm>
                <a:custGeom>
                  <a:avLst/>
                  <a:gdLst>
                    <a:gd name="T0" fmla="*/ 215 w 215"/>
                    <a:gd name="T1" fmla="*/ 20 h 843"/>
                    <a:gd name="T2" fmla="*/ 214 w 215"/>
                    <a:gd name="T3" fmla="*/ 19 h 843"/>
                    <a:gd name="T4" fmla="*/ 211 w 215"/>
                    <a:gd name="T5" fmla="*/ 18 h 843"/>
                    <a:gd name="T6" fmla="*/ 205 w 215"/>
                    <a:gd name="T7" fmla="*/ 15 h 843"/>
                    <a:gd name="T8" fmla="*/ 197 w 215"/>
                    <a:gd name="T9" fmla="*/ 12 h 843"/>
                    <a:gd name="T10" fmla="*/ 187 w 215"/>
                    <a:gd name="T11" fmla="*/ 9 h 843"/>
                    <a:gd name="T12" fmla="*/ 176 w 215"/>
                    <a:gd name="T13" fmla="*/ 6 h 843"/>
                    <a:gd name="T14" fmla="*/ 163 w 215"/>
                    <a:gd name="T15" fmla="*/ 4 h 843"/>
                    <a:gd name="T16" fmla="*/ 149 w 215"/>
                    <a:gd name="T17" fmla="*/ 1 h 843"/>
                    <a:gd name="T18" fmla="*/ 133 w 215"/>
                    <a:gd name="T19" fmla="*/ 0 h 843"/>
                    <a:gd name="T20" fmla="*/ 115 w 215"/>
                    <a:gd name="T21" fmla="*/ 0 h 843"/>
                    <a:gd name="T22" fmla="*/ 98 w 215"/>
                    <a:gd name="T23" fmla="*/ 1 h 843"/>
                    <a:gd name="T24" fmla="*/ 79 w 215"/>
                    <a:gd name="T25" fmla="*/ 5 h 843"/>
                    <a:gd name="T26" fmla="*/ 60 w 215"/>
                    <a:gd name="T27" fmla="*/ 10 h 843"/>
                    <a:gd name="T28" fmla="*/ 40 w 215"/>
                    <a:gd name="T29" fmla="*/ 18 h 843"/>
                    <a:gd name="T30" fmla="*/ 21 w 215"/>
                    <a:gd name="T31" fmla="*/ 27 h 843"/>
                    <a:gd name="T32" fmla="*/ 0 w 215"/>
                    <a:gd name="T33" fmla="*/ 40 h 843"/>
                    <a:gd name="T34" fmla="*/ 0 w 215"/>
                    <a:gd name="T35" fmla="*/ 843 h 843"/>
                    <a:gd name="T36" fmla="*/ 1 w 215"/>
                    <a:gd name="T37" fmla="*/ 843 h 843"/>
                    <a:gd name="T38" fmla="*/ 6 w 215"/>
                    <a:gd name="T39" fmla="*/ 843 h 843"/>
                    <a:gd name="T40" fmla="*/ 12 w 215"/>
                    <a:gd name="T41" fmla="*/ 842 h 843"/>
                    <a:gd name="T42" fmla="*/ 21 w 215"/>
                    <a:gd name="T43" fmla="*/ 841 h 843"/>
                    <a:gd name="T44" fmla="*/ 30 w 215"/>
                    <a:gd name="T45" fmla="*/ 840 h 843"/>
                    <a:gd name="T46" fmla="*/ 43 w 215"/>
                    <a:gd name="T47" fmla="*/ 838 h 843"/>
                    <a:gd name="T48" fmla="*/ 56 w 215"/>
                    <a:gd name="T49" fmla="*/ 835 h 843"/>
                    <a:gd name="T50" fmla="*/ 71 w 215"/>
                    <a:gd name="T51" fmla="*/ 831 h 843"/>
                    <a:gd name="T52" fmla="*/ 87 w 215"/>
                    <a:gd name="T53" fmla="*/ 826 h 843"/>
                    <a:gd name="T54" fmla="*/ 105 w 215"/>
                    <a:gd name="T55" fmla="*/ 821 h 843"/>
                    <a:gd name="T56" fmla="*/ 123 w 215"/>
                    <a:gd name="T57" fmla="*/ 814 h 843"/>
                    <a:gd name="T58" fmla="*/ 141 w 215"/>
                    <a:gd name="T59" fmla="*/ 806 h 843"/>
                    <a:gd name="T60" fmla="*/ 159 w 215"/>
                    <a:gd name="T61" fmla="*/ 797 h 843"/>
                    <a:gd name="T62" fmla="*/ 179 w 215"/>
                    <a:gd name="T63" fmla="*/ 786 h 843"/>
                    <a:gd name="T64" fmla="*/ 197 w 215"/>
                    <a:gd name="T65" fmla="*/ 774 h 843"/>
                    <a:gd name="T66" fmla="*/ 215 w 215"/>
                    <a:gd name="T67" fmla="*/ 760 h 843"/>
                    <a:gd name="T68" fmla="*/ 215 w 215"/>
                    <a:gd name="T69" fmla="*/ 20 h 8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5"/>
                    <a:gd name="T106" fmla="*/ 0 h 843"/>
                    <a:gd name="T107" fmla="*/ 215 w 215"/>
                    <a:gd name="T108" fmla="*/ 843 h 8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5" h="843">
                      <a:moveTo>
                        <a:pt x="215" y="20"/>
                      </a:moveTo>
                      <a:lnTo>
                        <a:pt x="214" y="19"/>
                      </a:lnTo>
                      <a:lnTo>
                        <a:pt x="211" y="18"/>
                      </a:lnTo>
                      <a:lnTo>
                        <a:pt x="205" y="15"/>
                      </a:lnTo>
                      <a:lnTo>
                        <a:pt x="197" y="12"/>
                      </a:lnTo>
                      <a:lnTo>
                        <a:pt x="187" y="9"/>
                      </a:lnTo>
                      <a:lnTo>
                        <a:pt x="176" y="6"/>
                      </a:lnTo>
                      <a:lnTo>
                        <a:pt x="163" y="4"/>
                      </a:lnTo>
                      <a:lnTo>
                        <a:pt x="149" y="1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8" y="1"/>
                      </a:lnTo>
                      <a:lnTo>
                        <a:pt x="79" y="5"/>
                      </a:lnTo>
                      <a:lnTo>
                        <a:pt x="60" y="10"/>
                      </a:lnTo>
                      <a:lnTo>
                        <a:pt x="40" y="18"/>
                      </a:lnTo>
                      <a:lnTo>
                        <a:pt x="21" y="27"/>
                      </a:lnTo>
                      <a:lnTo>
                        <a:pt x="0" y="40"/>
                      </a:lnTo>
                      <a:lnTo>
                        <a:pt x="0" y="843"/>
                      </a:lnTo>
                      <a:lnTo>
                        <a:pt x="1" y="843"/>
                      </a:lnTo>
                      <a:lnTo>
                        <a:pt x="6" y="843"/>
                      </a:lnTo>
                      <a:lnTo>
                        <a:pt x="12" y="842"/>
                      </a:lnTo>
                      <a:lnTo>
                        <a:pt x="21" y="841"/>
                      </a:lnTo>
                      <a:lnTo>
                        <a:pt x="30" y="840"/>
                      </a:lnTo>
                      <a:lnTo>
                        <a:pt x="43" y="838"/>
                      </a:lnTo>
                      <a:lnTo>
                        <a:pt x="56" y="835"/>
                      </a:lnTo>
                      <a:lnTo>
                        <a:pt x="71" y="831"/>
                      </a:lnTo>
                      <a:lnTo>
                        <a:pt x="87" y="826"/>
                      </a:lnTo>
                      <a:lnTo>
                        <a:pt x="105" y="821"/>
                      </a:lnTo>
                      <a:lnTo>
                        <a:pt x="123" y="814"/>
                      </a:lnTo>
                      <a:lnTo>
                        <a:pt x="141" y="806"/>
                      </a:lnTo>
                      <a:lnTo>
                        <a:pt x="159" y="797"/>
                      </a:lnTo>
                      <a:lnTo>
                        <a:pt x="179" y="786"/>
                      </a:lnTo>
                      <a:lnTo>
                        <a:pt x="197" y="774"/>
                      </a:lnTo>
                      <a:lnTo>
                        <a:pt x="215" y="76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2" name="Freeform 36"/>
                <p:cNvSpPr>
                  <a:spLocks/>
                </p:cNvSpPr>
                <p:nvPr/>
              </p:nvSpPr>
              <p:spPr bwMode="auto">
                <a:xfrm>
                  <a:off x="6087" y="13696"/>
                  <a:ext cx="180" cy="685"/>
                </a:xfrm>
                <a:custGeom>
                  <a:avLst/>
                  <a:gdLst>
                    <a:gd name="T0" fmla="*/ 180 w 180"/>
                    <a:gd name="T1" fmla="*/ 16 h 685"/>
                    <a:gd name="T2" fmla="*/ 179 w 180"/>
                    <a:gd name="T3" fmla="*/ 16 h 685"/>
                    <a:gd name="T4" fmla="*/ 176 w 180"/>
                    <a:gd name="T5" fmla="*/ 14 h 685"/>
                    <a:gd name="T6" fmla="*/ 172 w 180"/>
                    <a:gd name="T7" fmla="*/ 12 h 685"/>
                    <a:gd name="T8" fmla="*/ 165 w 180"/>
                    <a:gd name="T9" fmla="*/ 10 h 685"/>
                    <a:gd name="T10" fmla="*/ 157 w 180"/>
                    <a:gd name="T11" fmla="*/ 8 h 685"/>
                    <a:gd name="T12" fmla="*/ 147 w 180"/>
                    <a:gd name="T13" fmla="*/ 4 h 685"/>
                    <a:gd name="T14" fmla="*/ 136 w 180"/>
                    <a:gd name="T15" fmla="*/ 2 h 685"/>
                    <a:gd name="T16" fmla="*/ 125 w 180"/>
                    <a:gd name="T17" fmla="*/ 0 h 685"/>
                    <a:gd name="T18" fmla="*/ 111 w 180"/>
                    <a:gd name="T19" fmla="*/ 0 h 685"/>
                    <a:gd name="T20" fmla="*/ 97 w 180"/>
                    <a:gd name="T21" fmla="*/ 0 h 685"/>
                    <a:gd name="T22" fmla="*/ 81 w 180"/>
                    <a:gd name="T23" fmla="*/ 1 h 685"/>
                    <a:gd name="T24" fmla="*/ 66 w 180"/>
                    <a:gd name="T25" fmla="*/ 3 h 685"/>
                    <a:gd name="T26" fmla="*/ 50 w 180"/>
                    <a:gd name="T27" fmla="*/ 8 h 685"/>
                    <a:gd name="T28" fmla="*/ 33 w 180"/>
                    <a:gd name="T29" fmla="*/ 14 h 685"/>
                    <a:gd name="T30" fmla="*/ 17 w 180"/>
                    <a:gd name="T31" fmla="*/ 23 h 685"/>
                    <a:gd name="T32" fmla="*/ 0 w 180"/>
                    <a:gd name="T33" fmla="*/ 33 h 685"/>
                    <a:gd name="T34" fmla="*/ 0 w 180"/>
                    <a:gd name="T35" fmla="*/ 685 h 685"/>
                    <a:gd name="T36" fmla="*/ 1 w 180"/>
                    <a:gd name="T37" fmla="*/ 685 h 685"/>
                    <a:gd name="T38" fmla="*/ 4 w 180"/>
                    <a:gd name="T39" fmla="*/ 685 h 685"/>
                    <a:gd name="T40" fmla="*/ 9 w 180"/>
                    <a:gd name="T41" fmla="*/ 684 h 685"/>
                    <a:gd name="T42" fmla="*/ 17 w 180"/>
                    <a:gd name="T43" fmla="*/ 683 h 685"/>
                    <a:gd name="T44" fmla="*/ 26 w 180"/>
                    <a:gd name="T45" fmla="*/ 682 h 685"/>
                    <a:gd name="T46" fmla="*/ 35 w 180"/>
                    <a:gd name="T47" fmla="*/ 681 h 685"/>
                    <a:gd name="T48" fmla="*/ 47 w 180"/>
                    <a:gd name="T49" fmla="*/ 678 h 685"/>
                    <a:gd name="T50" fmla="*/ 60 w 180"/>
                    <a:gd name="T51" fmla="*/ 676 h 685"/>
                    <a:gd name="T52" fmla="*/ 73 w 180"/>
                    <a:gd name="T53" fmla="*/ 671 h 685"/>
                    <a:gd name="T54" fmla="*/ 87 w 180"/>
                    <a:gd name="T55" fmla="*/ 667 h 685"/>
                    <a:gd name="T56" fmla="*/ 102 w 180"/>
                    <a:gd name="T57" fmla="*/ 662 h 685"/>
                    <a:gd name="T58" fmla="*/ 118 w 180"/>
                    <a:gd name="T59" fmla="*/ 655 h 685"/>
                    <a:gd name="T60" fmla="*/ 133 w 180"/>
                    <a:gd name="T61" fmla="*/ 648 h 685"/>
                    <a:gd name="T62" fmla="*/ 149 w 180"/>
                    <a:gd name="T63" fmla="*/ 639 h 685"/>
                    <a:gd name="T64" fmla="*/ 165 w 180"/>
                    <a:gd name="T65" fmla="*/ 628 h 685"/>
                    <a:gd name="T66" fmla="*/ 180 w 180"/>
                    <a:gd name="T67" fmla="*/ 617 h 685"/>
                    <a:gd name="T68" fmla="*/ 180 w 180"/>
                    <a:gd name="T69" fmla="*/ 16 h 6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685"/>
                    <a:gd name="T107" fmla="*/ 180 w 180"/>
                    <a:gd name="T108" fmla="*/ 685 h 6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685">
                      <a:moveTo>
                        <a:pt x="180" y="16"/>
                      </a:moveTo>
                      <a:lnTo>
                        <a:pt x="179" y="16"/>
                      </a:lnTo>
                      <a:lnTo>
                        <a:pt x="176" y="14"/>
                      </a:lnTo>
                      <a:lnTo>
                        <a:pt x="172" y="12"/>
                      </a:lnTo>
                      <a:lnTo>
                        <a:pt x="165" y="10"/>
                      </a:lnTo>
                      <a:lnTo>
                        <a:pt x="157" y="8"/>
                      </a:lnTo>
                      <a:lnTo>
                        <a:pt x="147" y="4"/>
                      </a:lnTo>
                      <a:lnTo>
                        <a:pt x="136" y="2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7" y="0"/>
                      </a:lnTo>
                      <a:lnTo>
                        <a:pt x="81" y="1"/>
                      </a:lnTo>
                      <a:lnTo>
                        <a:pt x="66" y="3"/>
                      </a:lnTo>
                      <a:lnTo>
                        <a:pt x="50" y="8"/>
                      </a:lnTo>
                      <a:lnTo>
                        <a:pt x="33" y="14"/>
                      </a:lnTo>
                      <a:lnTo>
                        <a:pt x="17" y="23"/>
                      </a:lnTo>
                      <a:lnTo>
                        <a:pt x="0" y="33"/>
                      </a:lnTo>
                      <a:lnTo>
                        <a:pt x="0" y="685"/>
                      </a:lnTo>
                      <a:lnTo>
                        <a:pt x="1" y="685"/>
                      </a:lnTo>
                      <a:lnTo>
                        <a:pt x="4" y="685"/>
                      </a:lnTo>
                      <a:lnTo>
                        <a:pt x="9" y="684"/>
                      </a:lnTo>
                      <a:lnTo>
                        <a:pt x="17" y="683"/>
                      </a:lnTo>
                      <a:lnTo>
                        <a:pt x="26" y="682"/>
                      </a:lnTo>
                      <a:lnTo>
                        <a:pt x="35" y="681"/>
                      </a:lnTo>
                      <a:lnTo>
                        <a:pt x="47" y="678"/>
                      </a:lnTo>
                      <a:lnTo>
                        <a:pt x="60" y="676"/>
                      </a:lnTo>
                      <a:lnTo>
                        <a:pt x="73" y="671"/>
                      </a:lnTo>
                      <a:lnTo>
                        <a:pt x="87" y="667"/>
                      </a:lnTo>
                      <a:lnTo>
                        <a:pt x="102" y="662"/>
                      </a:lnTo>
                      <a:lnTo>
                        <a:pt x="118" y="655"/>
                      </a:lnTo>
                      <a:lnTo>
                        <a:pt x="133" y="648"/>
                      </a:lnTo>
                      <a:lnTo>
                        <a:pt x="149" y="639"/>
                      </a:lnTo>
                      <a:lnTo>
                        <a:pt x="165" y="628"/>
                      </a:lnTo>
                      <a:lnTo>
                        <a:pt x="180" y="617"/>
                      </a:lnTo>
                      <a:lnTo>
                        <a:pt x="180" y="1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3" name="Freeform 37"/>
                <p:cNvSpPr>
                  <a:spLocks/>
                </p:cNvSpPr>
                <p:nvPr/>
              </p:nvSpPr>
              <p:spPr bwMode="auto">
                <a:xfrm>
                  <a:off x="6093" y="13704"/>
                  <a:ext cx="146" cy="530"/>
                </a:xfrm>
                <a:custGeom>
                  <a:avLst/>
                  <a:gdLst>
                    <a:gd name="T0" fmla="*/ 146 w 146"/>
                    <a:gd name="T1" fmla="*/ 14 h 530"/>
                    <a:gd name="T2" fmla="*/ 143 w 146"/>
                    <a:gd name="T3" fmla="*/ 12 h 530"/>
                    <a:gd name="T4" fmla="*/ 134 w 146"/>
                    <a:gd name="T5" fmla="*/ 8 h 530"/>
                    <a:gd name="T6" fmla="*/ 120 w 146"/>
                    <a:gd name="T7" fmla="*/ 4 h 530"/>
                    <a:gd name="T8" fmla="*/ 101 w 146"/>
                    <a:gd name="T9" fmla="*/ 1 h 530"/>
                    <a:gd name="T10" fmla="*/ 79 w 146"/>
                    <a:gd name="T11" fmla="*/ 0 h 530"/>
                    <a:gd name="T12" fmla="*/ 54 w 146"/>
                    <a:gd name="T13" fmla="*/ 3 h 530"/>
                    <a:gd name="T14" fmla="*/ 27 w 146"/>
                    <a:gd name="T15" fmla="*/ 11 h 530"/>
                    <a:gd name="T16" fmla="*/ 0 w 146"/>
                    <a:gd name="T17" fmla="*/ 27 h 530"/>
                    <a:gd name="T18" fmla="*/ 0 w 146"/>
                    <a:gd name="T19" fmla="*/ 530 h 530"/>
                    <a:gd name="T20" fmla="*/ 3 w 146"/>
                    <a:gd name="T21" fmla="*/ 530 h 530"/>
                    <a:gd name="T22" fmla="*/ 14 w 146"/>
                    <a:gd name="T23" fmla="*/ 529 h 530"/>
                    <a:gd name="T24" fmla="*/ 29 w 146"/>
                    <a:gd name="T25" fmla="*/ 526 h 530"/>
                    <a:gd name="T26" fmla="*/ 49 w 146"/>
                    <a:gd name="T27" fmla="*/ 521 h 530"/>
                    <a:gd name="T28" fmla="*/ 71 w 146"/>
                    <a:gd name="T29" fmla="*/ 514 h 530"/>
                    <a:gd name="T30" fmla="*/ 96 w 146"/>
                    <a:gd name="T31" fmla="*/ 505 h 530"/>
                    <a:gd name="T32" fmla="*/ 121 w 146"/>
                    <a:gd name="T33" fmla="*/ 492 h 530"/>
                    <a:gd name="T34" fmla="*/ 146 w 146"/>
                    <a:gd name="T35" fmla="*/ 475 h 530"/>
                    <a:gd name="T36" fmla="*/ 146 w 146"/>
                    <a:gd name="T37" fmla="*/ 14 h 5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530"/>
                    <a:gd name="T59" fmla="*/ 146 w 146"/>
                    <a:gd name="T60" fmla="*/ 530 h 5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530">
                      <a:moveTo>
                        <a:pt x="146" y="14"/>
                      </a:moveTo>
                      <a:lnTo>
                        <a:pt x="143" y="12"/>
                      </a:lnTo>
                      <a:lnTo>
                        <a:pt x="134" y="8"/>
                      </a:lnTo>
                      <a:lnTo>
                        <a:pt x="120" y="4"/>
                      </a:lnTo>
                      <a:lnTo>
                        <a:pt x="101" y="1"/>
                      </a:lnTo>
                      <a:lnTo>
                        <a:pt x="79" y="0"/>
                      </a:lnTo>
                      <a:lnTo>
                        <a:pt x="54" y="3"/>
                      </a:lnTo>
                      <a:lnTo>
                        <a:pt x="27" y="11"/>
                      </a:lnTo>
                      <a:lnTo>
                        <a:pt x="0" y="27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14" y="529"/>
                      </a:lnTo>
                      <a:lnTo>
                        <a:pt x="29" y="526"/>
                      </a:lnTo>
                      <a:lnTo>
                        <a:pt x="49" y="521"/>
                      </a:lnTo>
                      <a:lnTo>
                        <a:pt x="71" y="514"/>
                      </a:lnTo>
                      <a:lnTo>
                        <a:pt x="96" y="505"/>
                      </a:lnTo>
                      <a:lnTo>
                        <a:pt x="121" y="492"/>
                      </a:lnTo>
                      <a:lnTo>
                        <a:pt x="146" y="475"/>
                      </a:lnTo>
                      <a:lnTo>
                        <a:pt x="146" y="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4" name="Freeform 38"/>
                <p:cNvSpPr>
                  <a:spLocks/>
                </p:cNvSpPr>
                <p:nvPr/>
              </p:nvSpPr>
              <p:spPr bwMode="auto">
                <a:xfrm>
                  <a:off x="6101" y="13712"/>
                  <a:ext cx="109" cy="373"/>
                </a:xfrm>
                <a:custGeom>
                  <a:avLst/>
                  <a:gdLst>
                    <a:gd name="T0" fmla="*/ 109 w 109"/>
                    <a:gd name="T1" fmla="*/ 10 h 373"/>
                    <a:gd name="T2" fmla="*/ 107 w 109"/>
                    <a:gd name="T3" fmla="*/ 9 h 373"/>
                    <a:gd name="T4" fmla="*/ 100 w 109"/>
                    <a:gd name="T5" fmla="*/ 6 h 373"/>
                    <a:gd name="T6" fmla="*/ 89 w 109"/>
                    <a:gd name="T7" fmla="*/ 2 h 373"/>
                    <a:gd name="T8" fmla="*/ 75 w 109"/>
                    <a:gd name="T9" fmla="*/ 0 h 373"/>
                    <a:gd name="T10" fmla="*/ 59 w 109"/>
                    <a:gd name="T11" fmla="*/ 0 h 373"/>
                    <a:gd name="T12" fmla="*/ 39 w 109"/>
                    <a:gd name="T13" fmla="*/ 2 h 373"/>
                    <a:gd name="T14" fmla="*/ 20 w 109"/>
                    <a:gd name="T15" fmla="*/ 9 h 373"/>
                    <a:gd name="T16" fmla="*/ 0 w 109"/>
                    <a:gd name="T17" fmla="*/ 21 h 373"/>
                    <a:gd name="T18" fmla="*/ 0 w 109"/>
                    <a:gd name="T19" fmla="*/ 373 h 373"/>
                    <a:gd name="T20" fmla="*/ 2 w 109"/>
                    <a:gd name="T21" fmla="*/ 373 h 373"/>
                    <a:gd name="T22" fmla="*/ 9 w 109"/>
                    <a:gd name="T23" fmla="*/ 372 h 373"/>
                    <a:gd name="T24" fmla="*/ 21 w 109"/>
                    <a:gd name="T25" fmla="*/ 369 h 373"/>
                    <a:gd name="T26" fmla="*/ 36 w 109"/>
                    <a:gd name="T27" fmla="*/ 366 h 373"/>
                    <a:gd name="T28" fmla="*/ 53 w 109"/>
                    <a:gd name="T29" fmla="*/ 362 h 373"/>
                    <a:gd name="T30" fmla="*/ 72 w 109"/>
                    <a:gd name="T31" fmla="*/ 354 h 373"/>
                    <a:gd name="T32" fmla="*/ 90 w 109"/>
                    <a:gd name="T33" fmla="*/ 343 h 373"/>
                    <a:gd name="T34" fmla="*/ 109 w 109"/>
                    <a:gd name="T35" fmla="*/ 331 h 373"/>
                    <a:gd name="T36" fmla="*/ 109 w 109"/>
                    <a:gd name="T37" fmla="*/ 10 h 3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9"/>
                    <a:gd name="T58" fmla="*/ 0 h 373"/>
                    <a:gd name="T59" fmla="*/ 109 w 109"/>
                    <a:gd name="T60" fmla="*/ 373 h 3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9" h="373">
                      <a:moveTo>
                        <a:pt x="109" y="10"/>
                      </a:moveTo>
                      <a:lnTo>
                        <a:pt x="107" y="9"/>
                      </a:lnTo>
                      <a:lnTo>
                        <a:pt x="100" y="6"/>
                      </a:lnTo>
                      <a:lnTo>
                        <a:pt x="89" y="2"/>
                      </a:lnTo>
                      <a:lnTo>
                        <a:pt x="75" y="0"/>
                      </a:lnTo>
                      <a:lnTo>
                        <a:pt x="59" y="0"/>
                      </a:lnTo>
                      <a:lnTo>
                        <a:pt x="39" y="2"/>
                      </a:lnTo>
                      <a:lnTo>
                        <a:pt x="20" y="9"/>
                      </a:lnTo>
                      <a:lnTo>
                        <a:pt x="0" y="21"/>
                      </a:lnTo>
                      <a:lnTo>
                        <a:pt x="0" y="373"/>
                      </a:lnTo>
                      <a:lnTo>
                        <a:pt x="2" y="373"/>
                      </a:lnTo>
                      <a:lnTo>
                        <a:pt x="9" y="372"/>
                      </a:lnTo>
                      <a:lnTo>
                        <a:pt x="21" y="369"/>
                      </a:lnTo>
                      <a:lnTo>
                        <a:pt x="36" y="366"/>
                      </a:lnTo>
                      <a:lnTo>
                        <a:pt x="53" y="362"/>
                      </a:lnTo>
                      <a:lnTo>
                        <a:pt x="72" y="354"/>
                      </a:lnTo>
                      <a:lnTo>
                        <a:pt x="90" y="343"/>
                      </a:lnTo>
                      <a:lnTo>
                        <a:pt x="109" y="331"/>
                      </a:lnTo>
                      <a:lnTo>
                        <a:pt x="109" y="1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5" name="Freeform 39"/>
                <p:cNvSpPr>
                  <a:spLocks/>
                </p:cNvSpPr>
                <p:nvPr/>
              </p:nvSpPr>
              <p:spPr bwMode="auto">
                <a:xfrm>
                  <a:off x="6107" y="13721"/>
                  <a:ext cx="75" cy="216"/>
                </a:xfrm>
                <a:custGeom>
                  <a:avLst/>
                  <a:gdLst>
                    <a:gd name="T0" fmla="*/ 75 w 75"/>
                    <a:gd name="T1" fmla="*/ 6 h 216"/>
                    <a:gd name="T2" fmla="*/ 73 w 75"/>
                    <a:gd name="T3" fmla="*/ 5 h 216"/>
                    <a:gd name="T4" fmla="*/ 69 w 75"/>
                    <a:gd name="T5" fmla="*/ 4 h 216"/>
                    <a:gd name="T6" fmla="*/ 61 w 75"/>
                    <a:gd name="T7" fmla="*/ 2 h 216"/>
                    <a:gd name="T8" fmla="*/ 52 w 75"/>
                    <a:gd name="T9" fmla="*/ 0 h 216"/>
                    <a:gd name="T10" fmla="*/ 41 w 75"/>
                    <a:gd name="T11" fmla="*/ 0 h 216"/>
                    <a:gd name="T12" fmla="*/ 28 w 75"/>
                    <a:gd name="T13" fmla="*/ 1 h 216"/>
                    <a:gd name="T14" fmla="*/ 14 w 75"/>
                    <a:gd name="T15" fmla="*/ 6 h 216"/>
                    <a:gd name="T16" fmla="*/ 0 w 75"/>
                    <a:gd name="T17" fmla="*/ 14 h 216"/>
                    <a:gd name="T18" fmla="*/ 0 w 75"/>
                    <a:gd name="T19" fmla="*/ 216 h 216"/>
                    <a:gd name="T20" fmla="*/ 2 w 75"/>
                    <a:gd name="T21" fmla="*/ 216 h 216"/>
                    <a:gd name="T22" fmla="*/ 7 w 75"/>
                    <a:gd name="T23" fmla="*/ 215 h 216"/>
                    <a:gd name="T24" fmla="*/ 15 w 75"/>
                    <a:gd name="T25" fmla="*/ 214 h 216"/>
                    <a:gd name="T26" fmla="*/ 25 w 75"/>
                    <a:gd name="T27" fmla="*/ 211 h 216"/>
                    <a:gd name="T28" fmla="*/ 37 w 75"/>
                    <a:gd name="T29" fmla="*/ 208 h 216"/>
                    <a:gd name="T30" fmla="*/ 50 w 75"/>
                    <a:gd name="T31" fmla="*/ 203 h 216"/>
                    <a:gd name="T32" fmla="*/ 63 w 75"/>
                    <a:gd name="T33" fmla="*/ 195 h 216"/>
                    <a:gd name="T34" fmla="*/ 75 w 75"/>
                    <a:gd name="T35" fmla="*/ 187 h 216"/>
                    <a:gd name="T36" fmla="*/ 75 w 75"/>
                    <a:gd name="T37" fmla="*/ 6 h 2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"/>
                    <a:gd name="T58" fmla="*/ 0 h 216"/>
                    <a:gd name="T59" fmla="*/ 75 w 75"/>
                    <a:gd name="T60" fmla="*/ 216 h 2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" h="216">
                      <a:moveTo>
                        <a:pt x="75" y="6"/>
                      </a:moveTo>
                      <a:lnTo>
                        <a:pt x="73" y="5"/>
                      </a:lnTo>
                      <a:lnTo>
                        <a:pt x="69" y="4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1" y="0"/>
                      </a:lnTo>
                      <a:lnTo>
                        <a:pt x="28" y="1"/>
                      </a:lnTo>
                      <a:lnTo>
                        <a:pt x="14" y="6"/>
                      </a:lnTo>
                      <a:lnTo>
                        <a:pt x="0" y="14"/>
                      </a:lnTo>
                      <a:lnTo>
                        <a:pt x="0" y="216"/>
                      </a:lnTo>
                      <a:lnTo>
                        <a:pt x="2" y="216"/>
                      </a:lnTo>
                      <a:lnTo>
                        <a:pt x="7" y="215"/>
                      </a:lnTo>
                      <a:lnTo>
                        <a:pt x="15" y="214"/>
                      </a:lnTo>
                      <a:lnTo>
                        <a:pt x="25" y="211"/>
                      </a:lnTo>
                      <a:lnTo>
                        <a:pt x="37" y="208"/>
                      </a:lnTo>
                      <a:lnTo>
                        <a:pt x="50" y="203"/>
                      </a:lnTo>
                      <a:lnTo>
                        <a:pt x="63" y="195"/>
                      </a:lnTo>
                      <a:lnTo>
                        <a:pt x="75" y="187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6" name="Freeform 40"/>
                <p:cNvSpPr>
                  <a:spLocks/>
                </p:cNvSpPr>
                <p:nvPr/>
              </p:nvSpPr>
              <p:spPr bwMode="auto">
                <a:xfrm>
                  <a:off x="7013" y="14340"/>
                  <a:ext cx="110" cy="111"/>
                </a:xfrm>
                <a:custGeom>
                  <a:avLst/>
                  <a:gdLst>
                    <a:gd name="T0" fmla="*/ 55 w 110"/>
                    <a:gd name="T1" fmla="*/ 111 h 111"/>
                    <a:gd name="T2" fmla="*/ 66 w 110"/>
                    <a:gd name="T3" fmla="*/ 110 h 111"/>
                    <a:gd name="T4" fmla="*/ 76 w 110"/>
                    <a:gd name="T5" fmla="*/ 106 h 111"/>
                    <a:gd name="T6" fmla="*/ 85 w 110"/>
                    <a:gd name="T7" fmla="*/ 101 h 111"/>
                    <a:gd name="T8" fmla="*/ 94 w 110"/>
                    <a:gd name="T9" fmla="*/ 94 h 111"/>
                    <a:gd name="T10" fmla="*/ 100 w 110"/>
                    <a:gd name="T11" fmla="*/ 86 h 111"/>
                    <a:gd name="T12" fmla="*/ 106 w 110"/>
                    <a:gd name="T13" fmla="*/ 77 h 111"/>
                    <a:gd name="T14" fmla="*/ 109 w 110"/>
                    <a:gd name="T15" fmla="*/ 66 h 111"/>
                    <a:gd name="T16" fmla="*/ 110 w 110"/>
                    <a:gd name="T17" fmla="*/ 56 h 111"/>
                    <a:gd name="T18" fmla="*/ 109 w 110"/>
                    <a:gd name="T19" fmla="*/ 44 h 111"/>
                    <a:gd name="T20" fmla="*/ 106 w 110"/>
                    <a:gd name="T21" fmla="*/ 34 h 111"/>
                    <a:gd name="T22" fmla="*/ 100 w 110"/>
                    <a:gd name="T23" fmla="*/ 24 h 111"/>
                    <a:gd name="T24" fmla="*/ 94 w 110"/>
                    <a:gd name="T25" fmla="*/ 17 h 111"/>
                    <a:gd name="T26" fmla="*/ 85 w 110"/>
                    <a:gd name="T27" fmla="*/ 9 h 111"/>
                    <a:gd name="T28" fmla="*/ 76 w 110"/>
                    <a:gd name="T29" fmla="*/ 5 h 111"/>
                    <a:gd name="T30" fmla="*/ 66 w 110"/>
                    <a:gd name="T31" fmla="*/ 2 h 111"/>
                    <a:gd name="T32" fmla="*/ 55 w 110"/>
                    <a:gd name="T33" fmla="*/ 0 h 111"/>
                    <a:gd name="T34" fmla="*/ 44 w 110"/>
                    <a:gd name="T35" fmla="*/ 2 h 111"/>
                    <a:gd name="T36" fmla="*/ 33 w 110"/>
                    <a:gd name="T37" fmla="*/ 5 h 111"/>
                    <a:gd name="T38" fmla="*/ 25 w 110"/>
                    <a:gd name="T39" fmla="*/ 9 h 111"/>
                    <a:gd name="T40" fmla="*/ 16 w 110"/>
                    <a:gd name="T41" fmla="*/ 17 h 111"/>
                    <a:gd name="T42" fmla="*/ 10 w 110"/>
                    <a:gd name="T43" fmla="*/ 24 h 111"/>
                    <a:gd name="T44" fmla="*/ 4 w 110"/>
                    <a:gd name="T45" fmla="*/ 34 h 111"/>
                    <a:gd name="T46" fmla="*/ 1 w 110"/>
                    <a:gd name="T47" fmla="*/ 44 h 111"/>
                    <a:gd name="T48" fmla="*/ 0 w 110"/>
                    <a:gd name="T49" fmla="*/ 56 h 111"/>
                    <a:gd name="T50" fmla="*/ 1 w 110"/>
                    <a:gd name="T51" fmla="*/ 66 h 111"/>
                    <a:gd name="T52" fmla="*/ 4 w 110"/>
                    <a:gd name="T53" fmla="*/ 77 h 111"/>
                    <a:gd name="T54" fmla="*/ 10 w 110"/>
                    <a:gd name="T55" fmla="*/ 86 h 111"/>
                    <a:gd name="T56" fmla="*/ 16 w 110"/>
                    <a:gd name="T57" fmla="*/ 94 h 111"/>
                    <a:gd name="T58" fmla="*/ 25 w 110"/>
                    <a:gd name="T59" fmla="*/ 101 h 111"/>
                    <a:gd name="T60" fmla="*/ 33 w 110"/>
                    <a:gd name="T61" fmla="*/ 106 h 111"/>
                    <a:gd name="T62" fmla="*/ 44 w 110"/>
                    <a:gd name="T63" fmla="*/ 110 h 111"/>
                    <a:gd name="T64" fmla="*/ 55 w 110"/>
                    <a:gd name="T65" fmla="*/ 111 h 1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11"/>
                    <a:gd name="T101" fmla="*/ 110 w 110"/>
                    <a:gd name="T102" fmla="*/ 111 h 1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11">
                      <a:moveTo>
                        <a:pt x="55" y="111"/>
                      </a:moveTo>
                      <a:lnTo>
                        <a:pt x="66" y="110"/>
                      </a:lnTo>
                      <a:lnTo>
                        <a:pt x="76" y="106"/>
                      </a:lnTo>
                      <a:lnTo>
                        <a:pt x="85" y="101"/>
                      </a:lnTo>
                      <a:lnTo>
                        <a:pt x="94" y="94"/>
                      </a:lnTo>
                      <a:lnTo>
                        <a:pt x="100" y="86"/>
                      </a:lnTo>
                      <a:lnTo>
                        <a:pt x="106" y="77"/>
                      </a:lnTo>
                      <a:lnTo>
                        <a:pt x="109" y="66"/>
                      </a:lnTo>
                      <a:lnTo>
                        <a:pt x="110" y="56"/>
                      </a:lnTo>
                      <a:lnTo>
                        <a:pt x="109" y="44"/>
                      </a:lnTo>
                      <a:lnTo>
                        <a:pt x="106" y="34"/>
                      </a:lnTo>
                      <a:lnTo>
                        <a:pt x="100" y="24"/>
                      </a:lnTo>
                      <a:lnTo>
                        <a:pt x="94" y="17"/>
                      </a:lnTo>
                      <a:lnTo>
                        <a:pt x="85" y="9"/>
                      </a:lnTo>
                      <a:lnTo>
                        <a:pt x="76" y="5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44" y="2"/>
                      </a:lnTo>
                      <a:lnTo>
                        <a:pt x="33" y="5"/>
                      </a:lnTo>
                      <a:lnTo>
                        <a:pt x="25" y="9"/>
                      </a:lnTo>
                      <a:lnTo>
                        <a:pt x="16" y="17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1" y="44"/>
                      </a:lnTo>
                      <a:lnTo>
                        <a:pt x="0" y="56"/>
                      </a:lnTo>
                      <a:lnTo>
                        <a:pt x="1" y="66"/>
                      </a:lnTo>
                      <a:lnTo>
                        <a:pt x="4" y="77"/>
                      </a:lnTo>
                      <a:lnTo>
                        <a:pt x="10" y="86"/>
                      </a:lnTo>
                      <a:lnTo>
                        <a:pt x="16" y="94"/>
                      </a:lnTo>
                      <a:lnTo>
                        <a:pt x="25" y="101"/>
                      </a:lnTo>
                      <a:lnTo>
                        <a:pt x="33" y="106"/>
                      </a:lnTo>
                      <a:lnTo>
                        <a:pt x="44" y="110"/>
                      </a:lnTo>
                      <a:lnTo>
                        <a:pt x="55" y="1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7" name="Freeform 41"/>
                <p:cNvSpPr>
                  <a:spLocks/>
                </p:cNvSpPr>
                <p:nvPr/>
              </p:nvSpPr>
              <p:spPr bwMode="auto">
                <a:xfrm>
                  <a:off x="6676" y="14343"/>
                  <a:ext cx="55" cy="55"/>
                </a:xfrm>
                <a:custGeom>
                  <a:avLst/>
                  <a:gdLst>
                    <a:gd name="T0" fmla="*/ 27 w 55"/>
                    <a:gd name="T1" fmla="*/ 55 h 55"/>
                    <a:gd name="T2" fmla="*/ 38 w 55"/>
                    <a:gd name="T3" fmla="*/ 53 h 55"/>
                    <a:gd name="T4" fmla="*/ 48 w 55"/>
                    <a:gd name="T5" fmla="*/ 46 h 55"/>
                    <a:gd name="T6" fmla="*/ 53 w 55"/>
                    <a:gd name="T7" fmla="*/ 37 h 55"/>
                    <a:gd name="T8" fmla="*/ 55 w 55"/>
                    <a:gd name="T9" fmla="*/ 27 h 55"/>
                    <a:gd name="T10" fmla="*/ 53 w 55"/>
                    <a:gd name="T11" fmla="*/ 16 h 55"/>
                    <a:gd name="T12" fmla="*/ 48 w 55"/>
                    <a:gd name="T13" fmla="*/ 7 h 55"/>
                    <a:gd name="T14" fmla="*/ 38 w 55"/>
                    <a:gd name="T15" fmla="*/ 2 h 55"/>
                    <a:gd name="T16" fmla="*/ 27 w 55"/>
                    <a:gd name="T17" fmla="*/ 0 h 55"/>
                    <a:gd name="T18" fmla="*/ 16 w 55"/>
                    <a:gd name="T19" fmla="*/ 2 h 55"/>
                    <a:gd name="T20" fmla="*/ 8 w 55"/>
                    <a:gd name="T21" fmla="*/ 7 h 55"/>
                    <a:gd name="T22" fmla="*/ 2 w 55"/>
                    <a:gd name="T23" fmla="*/ 16 h 55"/>
                    <a:gd name="T24" fmla="*/ 0 w 55"/>
                    <a:gd name="T25" fmla="*/ 27 h 55"/>
                    <a:gd name="T26" fmla="*/ 2 w 55"/>
                    <a:gd name="T27" fmla="*/ 37 h 55"/>
                    <a:gd name="T28" fmla="*/ 8 w 55"/>
                    <a:gd name="T29" fmla="*/ 46 h 55"/>
                    <a:gd name="T30" fmla="*/ 16 w 55"/>
                    <a:gd name="T31" fmla="*/ 53 h 55"/>
                    <a:gd name="T32" fmla="*/ 27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8" y="46"/>
                      </a:lnTo>
                      <a:lnTo>
                        <a:pt x="53" y="37"/>
                      </a:lnTo>
                      <a:lnTo>
                        <a:pt x="55" y="27"/>
                      </a:lnTo>
                      <a:lnTo>
                        <a:pt x="53" y="16"/>
                      </a:lnTo>
                      <a:lnTo>
                        <a:pt x="48" y="7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6" y="2"/>
                      </a:lnTo>
                      <a:lnTo>
                        <a:pt x="8" y="7"/>
                      </a:lnTo>
                      <a:lnTo>
                        <a:pt x="2" y="16"/>
                      </a:ln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8" y="46"/>
                      </a:lnTo>
                      <a:lnTo>
                        <a:pt x="16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8" name="Freeform 42"/>
                <p:cNvSpPr>
                  <a:spLocks/>
                </p:cNvSpPr>
                <p:nvPr/>
              </p:nvSpPr>
              <p:spPr bwMode="auto">
                <a:xfrm>
                  <a:off x="6770" y="14345"/>
                  <a:ext cx="55" cy="55"/>
                </a:xfrm>
                <a:custGeom>
                  <a:avLst/>
                  <a:gdLst>
                    <a:gd name="T0" fmla="*/ 28 w 55"/>
                    <a:gd name="T1" fmla="*/ 55 h 55"/>
                    <a:gd name="T2" fmla="*/ 39 w 55"/>
                    <a:gd name="T3" fmla="*/ 53 h 55"/>
                    <a:gd name="T4" fmla="*/ 47 w 55"/>
                    <a:gd name="T5" fmla="*/ 47 h 55"/>
                    <a:gd name="T6" fmla="*/ 53 w 55"/>
                    <a:gd name="T7" fmla="*/ 39 h 55"/>
                    <a:gd name="T8" fmla="*/ 55 w 55"/>
                    <a:gd name="T9" fmla="*/ 28 h 55"/>
                    <a:gd name="T10" fmla="*/ 53 w 55"/>
                    <a:gd name="T11" fmla="*/ 17 h 55"/>
                    <a:gd name="T12" fmla="*/ 47 w 55"/>
                    <a:gd name="T13" fmla="*/ 8 h 55"/>
                    <a:gd name="T14" fmla="*/ 39 w 55"/>
                    <a:gd name="T15" fmla="*/ 2 h 55"/>
                    <a:gd name="T16" fmla="*/ 28 w 55"/>
                    <a:gd name="T17" fmla="*/ 0 h 55"/>
                    <a:gd name="T18" fmla="*/ 17 w 55"/>
                    <a:gd name="T19" fmla="*/ 2 h 55"/>
                    <a:gd name="T20" fmla="*/ 9 w 55"/>
                    <a:gd name="T21" fmla="*/ 8 h 55"/>
                    <a:gd name="T22" fmla="*/ 2 w 55"/>
                    <a:gd name="T23" fmla="*/ 17 h 55"/>
                    <a:gd name="T24" fmla="*/ 0 w 55"/>
                    <a:gd name="T25" fmla="*/ 28 h 55"/>
                    <a:gd name="T26" fmla="*/ 2 w 55"/>
                    <a:gd name="T27" fmla="*/ 39 h 55"/>
                    <a:gd name="T28" fmla="*/ 9 w 55"/>
                    <a:gd name="T29" fmla="*/ 47 h 55"/>
                    <a:gd name="T30" fmla="*/ 17 w 55"/>
                    <a:gd name="T31" fmla="*/ 53 h 55"/>
                    <a:gd name="T32" fmla="*/ 28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8" y="55"/>
                      </a:moveTo>
                      <a:lnTo>
                        <a:pt x="39" y="53"/>
                      </a:lnTo>
                      <a:lnTo>
                        <a:pt x="47" y="47"/>
                      </a:lnTo>
                      <a:lnTo>
                        <a:pt x="53" y="39"/>
                      </a:lnTo>
                      <a:lnTo>
                        <a:pt x="55" y="28"/>
                      </a:lnTo>
                      <a:lnTo>
                        <a:pt x="53" y="17"/>
                      </a:lnTo>
                      <a:lnTo>
                        <a:pt x="47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2" y="39"/>
                      </a:lnTo>
                      <a:lnTo>
                        <a:pt x="9" y="47"/>
                      </a:lnTo>
                      <a:lnTo>
                        <a:pt x="17" y="53"/>
                      </a:lnTo>
                      <a:lnTo>
                        <a:pt x="28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9" name="Freeform 43"/>
                <p:cNvSpPr>
                  <a:spLocks/>
                </p:cNvSpPr>
                <p:nvPr/>
              </p:nvSpPr>
              <p:spPr bwMode="auto">
                <a:xfrm>
                  <a:off x="6401" y="13591"/>
                  <a:ext cx="156" cy="752"/>
                </a:xfrm>
                <a:custGeom>
                  <a:avLst/>
                  <a:gdLst>
                    <a:gd name="T0" fmla="*/ 48 w 156"/>
                    <a:gd name="T1" fmla="*/ 15 h 752"/>
                    <a:gd name="T2" fmla="*/ 44 w 156"/>
                    <a:gd name="T3" fmla="*/ 30 h 752"/>
                    <a:gd name="T4" fmla="*/ 33 w 156"/>
                    <a:gd name="T5" fmla="*/ 73 h 752"/>
                    <a:gd name="T6" fmla="*/ 19 w 156"/>
                    <a:gd name="T7" fmla="*/ 140 h 752"/>
                    <a:gd name="T8" fmla="*/ 7 w 156"/>
                    <a:gd name="T9" fmla="*/ 229 h 752"/>
                    <a:gd name="T10" fmla="*/ 0 w 156"/>
                    <a:gd name="T11" fmla="*/ 337 h 752"/>
                    <a:gd name="T12" fmla="*/ 1 w 156"/>
                    <a:gd name="T13" fmla="*/ 462 h 752"/>
                    <a:gd name="T14" fmla="*/ 14 w 156"/>
                    <a:gd name="T15" fmla="*/ 602 h 752"/>
                    <a:gd name="T16" fmla="*/ 43 w 156"/>
                    <a:gd name="T17" fmla="*/ 752 h 752"/>
                    <a:gd name="T18" fmla="*/ 150 w 156"/>
                    <a:gd name="T19" fmla="*/ 746 h 752"/>
                    <a:gd name="T20" fmla="*/ 146 w 156"/>
                    <a:gd name="T21" fmla="*/ 724 h 752"/>
                    <a:gd name="T22" fmla="*/ 135 w 156"/>
                    <a:gd name="T23" fmla="*/ 663 h 752"/>
                    <a:gd name="T24" fmla="*/ 123 w 156"/>
                    <a:gd name="T25" fmla="*/ 574 h 752"/>
                    <a:gd name="T26" fmla="*/ 111 w 156"/>
                    <a:gd name="T27" fmla="*/ 463 h 752"/>
                    <a:gd name="T28" fmla="*/ 104 w 156"/>
                    <a:gd name="T29" fmla="*/ 342 h 752"/>
                    <a:gd name="T30" fmla="*/ 107 w 156"/>
                    <a:gd name="T31" fmla="*/ 220 h 752"/>
                    <a:gd name="T32" fmla="*/ 124 w 156"/>
                    <a:gd name="T33" fmla="*/ 106 h 752"/>
                    <a:gd name="T34" fmla="*/ 156 w 156"/>
                    <a:gd name="T35" fmla="*/ 9 h 752"/>
                    <a:gd name="T36" fmla="*/ 156 w 156"/>
                    <a:gd name="T37" fmla="*/ 8 h 752"/>
                    <a:gd name="T38" fmla="*/ 156 w 156"/>
                    <a:gd name="T39" fmla="*/ 6 h 752"/>
                    <a:gd name="T40" fmla="*/ 154 w 156"/>
                    <a:gd name="T41" fmla="*/ 4 h 752"/>
                    <a:gd name="T42" fmla="*/ 147 w 156"/>
                    <a:gd name="T43" fmla="*/ 0 h 752"/>
                    <a:gd name="T44" fmla="*/ 134 w 156"/>
                    <a:gd name="T45" fmla="*/ 0 h 752"/>
                    <a:gd name="T46" fmla="*/ 115 w 156"/>
                    <a:gd name="T47" fmla="*/ 1 h 752"/>
                    <a:gd name="T48" fmla="*/ 87 w 156"/>
                    <a:gd name="T49" fmla="*/ 7 h 752"/>
                    <a:gd name="T50" fmla="*/ 48 w 156"/>
                    <a:gd name="T51" fmla="*/ 15 h 7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"/>
                    <a:gd name="T79" fmla="*/ 0 h 752"/>
                    <a:gd name="T80" fmla="*/ 156 w 156"/>
                    <a:gd name="T81" fmla="*/ 752 h 7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" h="752">
                      <a:moveTo>
                        <a:pt x="48" y="15"/>
                      </a:moveTo>
                      <a:lnTo>
                        <a:pt x="44" y="30"/>
                      </a:lnTo>
                      <a:lnTo>
                        <a:pt x="33" y="73"/>
                      </a:lnTo>
                      <a:lnTo>
                        <a:pt x="19" y="140"/>
                      </a:lnTo>
                      <a:lnTo>
                        <a:pt x="7" y="229"/>
                      </a:lnTo>
                      <a:lnTo>
                        <a:pt x="0" y="337"/>
                      </a:lnTo>
                      <a:lnTo>
                        <a:pt x="1" y="462"/>
                      </a:lnTo>
                      <a:lnTo>
                        <a:pt x="14" y="602"/>
                      </a:lnTo>
                      <a:lnTo>
                        <a:pt x="43" y="752"/>
                      </a:lnTo>
                      <a:lnTo>
                        <a:pt x="150" y="746"/>
                      </a:lnTo>
                      <a:lnTo>
                        <a:pt x="146" y="724"/>
                      </a:lnTo>
                      <a:lnTo>
                        <a:pt x="135" y="663"/>
                      </a:lnTo>
                      <a:lnTo>
                        <a:pt x="123" y="574"/>
                      </a:lnTo>
                      <a:lnTo>
                        <a:pt x="111" y="463"/>
                      </a:lnTo>
                      <a:lnTo>
                        <a:pt x="104" y="342"/>
                      </a:lnTo>
                      <a:lnTo>
                        <a:pt x="107" y="220"/>
                      </a:lnTo>
                      <a:lnTo>
                        <a:pt x="124" y="106"/>
                      </a:lnTo>
                      <a:lnTo>
                        <a:pt x="156" y="9"/>
                      </a:lnTo>
                      <a:lnTo>
                        <a:pt x="156" y="8"/>
                      </a:lnTo>
                      <a:lnTo>
                        <a:pt x="156" y="6"/>
                      </a:lnTo>
                      <a:lnTo>
                        <a:pt x="154" y="4"/>
                      </a:lnTo>
                      <a:lnTo>
                        <a:pt x="147" y="0"/>
                      </a:lnTo>
                      <a:lnTo>
                        <a:pt x="134" y="0"/>
                      </a:lnTo>
                      <a:lnTo>
                        <a:pt x="115" y="1"/>
                      </a:lnTo>
                      <a:lnTo>
                        <a:pt x="87" y="7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0" name="Freeform 44"/>
                <p:cNvSpPr>
                  <a:spLocks/>
                </p:cNvSpPr>
                <p:nvPr/>
              </p:nvSpPr>
              <p:spPr bwMode="auto">
                <a:xfrm>
                  <a:off x="7205" y="13498"/>
                  <a:ext cx="212" cy="839"/>
                </a:xfrm>
                <a:custGeom>
                  <a:avLst/>
                  <a:gdLst>
                    <a:gd name="T0" fmla="*/ 212 w 212"/>
                    <a:gd name="T1" fmla="*/ 6 h 839"/>
                    <a:gd name="T2" fmla="*/ 206 w 212"/>
                    <a:gd name="T3" fmla="*/ 11 h 839"/>
                    <a:gd name="T4" fmla="*/ 192 w 212"/>
                    <a:gd name="T5" fmla="*/ 33 h 839"/>
                    <a:gd name="T6" fmla="*/ 174 w 212"/>
                    <a:gd name="T7" fmla="*/ 77 h 839"/>
                    <a:gd name="T8" fmla="*/ 156 w 212"/>
                    <a:gd name="T9" fmla="*/ 148 h 839"/>
                    <a:gd name="T10" fmla="*/ 141 w 212"/>
                    <a:gd name="T11" fmla="*/ 254 h 839"/>
                    <a:gd name="T12" fmla="*/ 133 w 212"/>
                    <a:gd name="T13" fmla="*/ 401 h 839"/>
                    <a:gd name="T14" fmla="*/ 137 w 212"/>
                    <a:gd name="T15" fmla="*/ 593 h 839"/>
                    <a:gd name="T16" fmla="*/ 158 w 212"/>
                    <a:gd name="T17" fmla="*/ 839 h 839"/>
                    <a:gd name="T18" fmla="*/ 38 w 212"/>
                    <a:gd name="T19" fmla="*/ 839 h 839"/>
                    <a:gd name="T20" fmla="*/ 34 w 212"/>
                    <a:gd name="T21" fmla="*/ 814 h 839"/>
                    <a:gd name="T22" fmla="*/ 24 w 212"/>
                    <a:gd name="T23" fmla="*/ 746 h 839"/>
                    <a:gd name="T24" fmla="*/ 12 w 212"/>
                    <a:gd name="T25" fmla="*/ 645 h 839"/>
                    <a:gd name="T26" fmla="*/ 3 w 212"/>
                    <a:gd name="T27" fmla="*/ 521 h 839"/>
                    <a:gd name="T28" fmla="*/ 0 w 212"/>
                    <a:gd name="T29" fmla="*/ 384 h 839"/>
                    <a:gd name="T30" fmla="*/ 6 w 212"/>
                    <a:gd name="T31" fmla="*/ 244 h 839"/>
                    <a:gd name="T32" fmla="*/ 29 w 212"/>
                    <a:gd name="T33" fmla="*/ 114 h 839"/>
                    <a:gd name="T34" fmla="*/ 68 w 212"/>
                    <a:gd name="T35" fmla="*/ 0 h 839"/>
                    <a:gd name="T36" fmla="*/ 212 w 212"/>
                    <a:gd name="T37" fmla="*/ 6 h 8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2"/>
                    <a:gd name="T58" fmla="*/ 0 h 839"/>
                    <a:gd name="T59" fmla="*/ 212 w 212"/>
                    <a:gd name="T60" fmla="*/ 839 h 8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2" h="839">
                      <a:moveTo>
                        <a:pt x="212" y="6"/>
                      </a:moveTo>
                      <a:lnTo>
                        <a:pt x="206" y="11"/>
                      </a:lnTo>
                      <a:lnTo>
                        <a:pt x="192" y="33"/>
                      </a:lnTo>
                      <a:lnTo>
                        <a:pt x="174" y="77"/>
                      </a:lnTo>
                      <a:lnTo>
                        <a:pt x="156" y="148"/>
                      </a:lnTo>
                      <a:lnTo>
                        <a:pt x="141" y="254"/>
                      </a:lnTo>
                      <a:lnTo>
                        <a:pt x="133" y="401"/>
                      </a:lnTo>
                      <a:lnTo>
                        <a:pt x="137" y="593"/>
                      </a:lnTo>
                      <a:lnTo>
                        <a:pt x="158" y="839"/>
                      </a:lnTo>
                      <a:lnTo>
                        <a:pt x="38" y="839"/>
                      </a:lnTo>
                      <a:lnTo>
                        <a:pt x="34" y="814"/>
                      </a:lnTo>
                      <a:lnTo>
                        <a:pt x="24" y="746"/>
                      </a:lnTo>
                      <a:lnTo>
                        <a:pt x="12" y="645"/>
                      </a:lnTo>
                      <a:lnTo>
                        <a:pt x="3" y="521"/>
                      </a:lnTo>
                      <a:lnTo>
                        <a:pt x="0" y="384"/>
                      </a:lnTo>
                      <a:lnTo>
                        <a:pt x="6" y="244"/>
                      </a:lnTo>
                      <a:lnTo>
                        <a:pt x="29" y="114"/>
                      </a:lnTo>
                      <a:lnTo>
                        <a:pt x="68" y="0"/>
                      </a:lnTo>
                      <a:lnTo>
                        <a:pt x="212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1" name="Freeform 45"/>
                <p:cNvSpPr>
                  <a:spLocks/>
                </p:cNvSpPr>
                <p:nvPr/>
              </p:nvSpPr>
              <p:spPr bwMode="auto">
                <a:xfrm>
                  <a:off x="6406" y="13636"/>
                  <a:ext cx="137" cy="656"/>
                </a:xfrm>
                <a:custGeom>
                  <a:avLst/>
                  <a:gdLst>
                    <a:gd name="T0" fmla="*/ 43 w 137"/>
                    <a:gd name="T1" fmla="*/ 12 h 656"/>
                    <a:gd name="T2" fmla="*/ 39 w 137"/>
                    <a:gd name="T3" fmla="*/ 25 h 656"/>
                    <a:gd name="T4" fmla="*/ 30 w 137"/>
                    <a:gd name="T5" fmla="*/ 62 h 656"/>
                    <a:gd name="T6" fmla="*/ 19 w 137"/>
                    <a:gd name="T7" fmla="*/ 122 h 656"/>
                    <a:gd name="T8" fmla="*/ 7 w 137"/>
                    <a:gd name="T9" fmla="*/ 199 h 656"/>
                    <a:gd name="T10" fmla="*/ 0 w 137"/>
                    <a:gd name="T11" fmla="*/ 294 h 656"/>
                    <a:gd name="T12" fmla="*/ 1 w 137"/>
                    <a:gd name="T13" fmla="*/ 403 h 656"/>
                    <a:gd name="T14" fmla="*/ 12 w 137"/>
                    <a:gd name="T15" fmla="*/ 524 h 656"/>
                    <a:gd name="T16" fmla="*/ 38 w 137"/>
                    <a:gd name="T17" fmla="*/ 656 h 656"/>
                    <a:gd name="T18" fmla="*/ 132 w 137"/>
                    <a:gd name="T19" fmla="*/ 650 h 656"/>
                    <a:gd name="T20" fmla="*/ 127 w 137"/>
                    <a:gd name="T21" fmla="*/ 631 h 656"/>
                    <a:gd name="T22" fmla="*/ 119 w 137"/>
                    <a:gd name="T23" fmla="*/ 578 h 656"/>
                    <a:gd name="T24" fmla="*/ 107 w 137"/>
                    <a:gd name="T25" fmla="*/ 499 h 656"/>
                    <a:gd name="T26" fmla="*/ 97 w 137"/>
                    <a:gd name="T27" fmla="*/ 403 h 656"/>
                    <a:gd name="T28" fmla="*/ 92 w 137"/>
                    <a:gd name="T29" fmla="*/ 297 h 656"/>
                    <a:gd name="T30" fmla="*/ 94 w 137"/>
                    <a:gd name="T31" fmla="*/ 192 h 656"/>
                    <a:gd name="T32" fmla="*/ 108 w 137"/>
                    <a:gd name="T33" fmla="*/ 91 h 656"/>
                    <a:gd name="T34" fmla="*/ 137 w 137"/>
                    <a:gd name="T35" fmla="*/ 7 h 656"/>
                    <a:gd name="T36" fmla="*/ 137 w 137"/>
                    <a:gd name="T37" fmla="*/ 6 h 656"/>
                    <a:gd name="T38" fmla="*/ 137 w 137"/>
                    <a:gd name="T39" fmla="*/ 4 h 656"/>
                    <a:gd name="T40" fmla="*/ 135 w 137"/>
                    <a:gd name="T41" fmla="*/ 2 h 656"/>
                    <a:gd name="T42" fmla="*/ 129 w 137"/>
                    <a:gd name="T43" fmla="*/ 0 h 656"/>
                    <a:gd name="T44" fmla="*/ 119 w 137"/>
                    <a:gd name="T45" fmla="*/ 0 h 656"/>
                    <a:gd name="T46" fmla="*/ 101 w 137"/>
                    <a:gd name="T47" fmla="*/ 1 h 656"/>
                    <a:gd name="T48" fmla="*/ 77 w 137"/>
                    <a:gd name="T49" fmla="*/ 5 h 656"/>
                    <a:gd name="T50" fmla="*/ 43 w 137"/>
                    <a:gd name="T51" fmla="*/ 12 h 6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7"/>
                    <a:gd name="T79" fmla="*/ 0 h 656"/>
                    <a:gd name="T80" fmla="*/ 137 w 137"/>
                    <a:gd name="T81" fmla="*/ 656 h 6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7" h="656">
                      <a:moveTo>
                        <a:pt x="43" y="12"/>
                      </a:moveTo>
                      <a:lnTo>
                        <a:pt x="39" y="25"/>
                      </a:lnTo>
                      <a:lnTo>
                        <a:pt x="30" y="62"/>
                      </a:lnTo>
                      <a:lnTo>
                        <a:pt x="19" y="122"/>
                      </a:lnTo>
                      <a:lnTo>
                        <a:pt x="7" y="199"/>
                      </a:lnTo>
                      <a:lnTo>
                        <a:pt x="0" y="294"/>
                      </a:lnTo>
                      <a:lnTo>
                        <a:pt x="1" y="403"/>
                      </a:lnTo>
                      <a:lnTo>
                        <a:pt x="12" y="524"/>
                      </a:lnTo>
                      <a:lnTo>
                        <a:pt x="38" y="656"/>
                      </a:lnTo>
                      <a:lnTo>
                        <a:pt x="132" y="650"/>
                      </a:lnTo>
                      <a:lnTo>
                        <a:pt x="127" y="631"/>
                      </a:lnTo>
                      <a:lnTo>
                        <a:pt x="119" y="578"/>
                      </a:lnTo>
                      <a:lnTo>
                        <a:pt x="107" y="499"/>
                      </a:lnTo>
                      <a:lnTo>
                        <a:pt x="97" y="403"/>
                      </a:lnTo>
                      <a:lnTo>
                        <a:pt x="92" y="297"/>
                      </a:lnTo>
                      <a:lnTo>
                        <a:pt x="94" y="192"/>
                      </a:lnTo>
                      <a:lnTo>
                        <a:pt x="108" y="91"/>
                      </a:lnTo>
                      <a:lnTo>
                        <a:pt x="137" y="7"/>
                      </a:lnTo>
                      <a:lnTo>
                        <a:pt x="137" y="6"/>
                      </a:lnTo>
                      <a:lnTo>
                        <a:pt x="137" y="4"/>
                      </a:lnTo>
                      <a:lnTo>
                        <a:pt x="135" y="2"/>
                      </a:lnTo>
                      <a:lnTo>
                        <a:pt x="129" y="0"/>
                      </a:lnTo>
                      <a:lnTo>
                        <a:pt x="119" y="0"/>
                      </a:lnTo>
                      <a:lnTo>
                        <a:pt x="101" y="1"/>
                      </a:lnTo>
                      <a:lnTo>
                        <a:pt x="77" y="5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2" name="Freeform 46"/>
                <p:cNvSpPr>
                  <a:spLocks/>
                </p:cNvSpPr>
                <p:nvPr/>
              </p:nvSpPr>
              <p:spPr bwMode="auto">
                <a:xfrm>
                  <a:off x="6412" y="13680"/>
                  <a:ext cx="116" cy="560"/>
                </a:xfrm>
                <a:custGeom>
                  <a:avLst/>
                  <a:gdLst>
                    <a:gd name="T0" fmla="*/ 36 w 116"/>
                    <a:gd name="T1" fmla="*/ 11 h 560"/>
                    <a:gd name="T2" fmla="*/ 33 w 116"/>
                    <a:gd name="T3" fmla="*/ 21 h 560"/>
                    <a:gd name="T4" fmla="*/ 24 w 116"/>
                    <a:gd name="T5" fmla="*/ 53 h 560"/>
                    <a:gd name="T6" fmla="*/ 15 w 116"/>
                    <a:gd name="T7" fmla="*/ 103 h 560"/>
                    <a:gd name="T8" fmla="*/ 5 w 116"/>
                    <a:gd name="T9" fmla="*/ 169 h 560"/>
                    <a:gd name="T10" fmla="*/ 0 w 116"/>
                    <a:gd name="T11" fmla="*/ 250 h 560"/>
                    <a:gd name="T12" fmla="*/ 1 w 116"/>
                    <a:gd name="T13" fmla="*/ 344 h 560"/>
                    <a:gd name="T14" fmla="*/ 10 w 116"/>
                    <a:gd name="T15" fmla="*/ 448 h 560"/>
                    <a:gd name="T16" fmla="*/ 32 w 116"/>
                    <a:gd name="T17" fmla="*/ 560 h 560"/>
                    <a:gd name="T18" fmla="*/ 112 w 116"/>
                    <a:gd name="T19" fmla="*/ 555 h 560"/>
                    <a:gd name="T20" fmla="*/ 108 w 116"/>
                    <a:gd name="T21" fmla="*/ 538 h 560"/>
                    <a:gd name="T22" fmla="*/ 101 w 116"/>
                    <a:gd name="T23" fmla="*/ 493 h 560"/>
                    <a:gd name="T24" fmla="*/ 91 w 116"/>
                    <a:gd name="T25" fmla="*/ 426 h 560"/>
                    <a:gd name="T26" fmla="*/ 82 w 116"/>
                    <a:gd name="T27" fmla="*/ 344 h 560"/>
                    <a:gd name="T28" fmla="*/ 77 w 116"/>
                    <a:gd name="T29" fmla="*/ 255 h 560"/>
                    <a:gd name="T30" fmla="*/ 79 w 116"/>
                    <a:gd name="T31" fmla="*/ 164 h 560"/>
                    <a:gd name="T32" fmla="*/ 91 w 116"/>
                    <a:gd name="T33" fmla="*/ 79 h 560"/>
                    <a:gd name="T34" fmla="*/ 116 w 116"/>
                    <a:gd name="T35" fmla="*/ 6 h 560"/>
                    <a:gd name="T36" fmla="*/ 116 w 116"/>
                    <a:gd name="T37" fmla="*/ 5 h 560"/>
                    <a:gd name="T38" fmla="*/ 116 w 116"/>
                    <a:gd name="T39" fmla="*/ 4 h 560"/>
                    <a:gd name="T40" fmla="*/ 114 w 116"/>
                    <a:gd name="T41" fmla="*/ 2 h 560"/>
                    <a:gd name="T42" fmla="*/ 109 w 116"/>
                    <a:gd name="T43" fmla="*/ 0 h 560"/>
                    <a:gd name="T44" fmla="*/ 100 w 116"/>
                    <a:gd name="T45" fmla="*/ 0 h 560"/>
                    <a:gd name="T46" fmla="*/ 86 w 116"/>
                    <a:gd name="T47" fmla="*/ 1 h 560"/>
                    <a:gd name="T48" fmla="*/ 65 w 116"/>
                    <a:gd name="T49" fmla="*/ 4 h 560"/>
                    <a:gd name="T50" fmla="*/ 36 w 116"/>
                    <a:gd name="T51" fmla="*/ 11 h 5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6"/>
                    <a:gd name="T79" fmla="*/ 0 h 560"/>
                    <a:gd name="T80" fmla="*/ 116 w 116"/>
                    <a:gd name="T81" fmla="*/ 560 h 5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6" h="560">
                      <a:moveTo>
                        <a:pt x="36" y="11"/>
                      </a:moveTo>
                      <a:lnTo>
                        <a:pt x="33" y="21"/>
                      </a:lnTo>
                      <a:lnTo>
                        <a:pt x="24" y="53"/>
                      </a:lnTo>
                      <a:lnTo>
                        <a:pt x="15" y="103"/>
                      </a:lnTo>
                      <a:lnTo>
                        <a:pt x="5" y="169"/>
                      </a:lnTo>
                      <a:lnTo>
                        <a:pt x="0" y="250"/>
                      </a:lnTo>
                      <a:lnTo>
                        <a:pt x="1" y="344"/>
                      </a:lnTo>
                      <a:lnTo>
                        <a:pt x="10" y="448"/>
                      </a:lnTo>
                      <a:lnTo>
                        <a:pt x="32" y="560"/>
                      </a:lnTo>
                      <a:lnTo>
                        <a:pt x="112" y="555"/>
                      </a:lnTo>
                      <a:lnTo>
                        <a:pt x="108" y="538"/>
                      </a:lnTo>
                      <a:lnTo>
                        <a:pt x="101" y="493"/>
                      </a:lnTo>
                      <a:lnTo>
                        <a:pt x="91" y="426"/>
                      </a:lnTo>
                      <a:lnTo>
                        <a:pt x="82" y="344"/>
                      </a:lnTo>
                      <a:lnTo>
                        <a:pt x="77" y="255"/>
                      </a:lnTo>
                      <a:lnTo>
                        <a:pt x="79" y="164"/>
                      </a:lnTo>
                      <a:lnTo>
                        <a:pt x="91" y="79"/>
                      </a:lnTo>
                      <a:lnTo>
                        <a:pt x="116" y="6"/>
                      </a:lnTo>
                      <a:lnTo>
                        <a:pt x="116" y="5"/>
                      </a:lnTo>
                      <a:lnTo>
                        <a:pt x="116" y="4"/>
                      </a:lnTo>
                      <a:lnTo>
                        <a:pt x="114" y="2"/>
                      </a:lnTo>
                      <a:lnTo>
                        <a:pt x="109" y="0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65" y="4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3" name="Freeform 47"/>
                <p:cNvSpPr>
                  <a:spLocks/>
                </p:cNvSpPr>
                <p:nvPr/>
              </p:nvSpPr>
              <p:spPr bwMode="auto">
                <a:xfrm>
                  <a:off x="6417" y="13724"/>
                  <a:ext cx="97" cy="463"/>
                </a:xfrm>
                <a:custGeom>
                  <a:avLst/>
                  <a:gdLst>
                    <a:gd name="T0" fmla="*/ 30 w 97"/>
                    <a:gd name="T1" fmla="*/ 9 h 463"/>
                    <a:gd name="T2" fmla="*/ 27 w 97"/>
                    <a:gd name="T3" fmla="*/ 17 h 463"/>
                    <a:gd name="T4" fmla="*/ 20 w 97"/>
                    <a:gd name="T5" fmla="*/ 44 h 463"/>
                    <a:gd name="T6" fmla="*/ 12 w 97"/>
                    <a:gd name="T7" fmla="*/ 85 h 463"/>
                    <a:gd name="T8" fmla="*/ 4 w 97"/>
                    <a:gd name="T9" fmla="*/ 140 h 463"/>
                    <a:gd name="T10" fmla="*/ 0 w 97"/>
                    <a:gd name="T11" fmla="*/ 207 h 463"/>
                    <a:gd name="T12" fmla="*/ 0 w 97"/>
                    <a:gd name="T13" fmla="*/ 285 h 463"/>
                    <a:gd name="T14" fmla="*/ 9 w 97"/>
                    <a:gd name="T15" fmla="*/ 370 h 463"/>
                    <a:gd name="T16" fmla="*/ 26 w 97"/>
                    <a:gd name="T17" fmla="*/ 463 h 463"/>
                    <a:gd name="T18" fmla="*/ 93 w 97"/>
                    <a:gd name="T19" fmla="*/ 460 h 463"/>
                    <a:gd name="T20" fmla="*/ 89 w 97"/>
                    <a:gd name="T21" fmla="*/ 446 h 463"/>
                    <a:gd name="T22" fmla="*/ 83 w 97"/>
                    <a:gd name="T23" fmla="*/ 408 h 463"/>
                    <a:gd name="T24" fmla="*/ 75 w 97"/>
                    <a:gd name="T25" fmla="*/ 353 h 463"/>
                    <a:gd name="T26" fmla="*/ 68 w 97"/>
                    <a:gd name="T27" fmla="*/ 285 h 463"/>
                    <a:gd name="T28" fmla="*/ 65 w 97"/>
                    <a:gd name="T29" fmla="*/ 211 h 463"/>
                    <a:gd name="T30" fmla="*/ 67 w 97"/>
                    <a:gd name="T31" fmla="*/ 136 h 463"/>
                    <a:gd name="T32" fmla="*/ 76 w 97"/>
                    <a:gd name="T33" fmla="*/ 65 h 463"/>
                    <a:gd name="T34" fmla="*/ 97 w 97"/>
                    <a:gd name="T35" fmla="*/ 5 h 463"/>
                    <a:gd name="T36" fmla="*/ 97 w 97"/>
                    <a:gd name="T37" fmla="*/ 4 h 463"/>
                    <a:gd name="T38" fmla="*/ 97 w 97"/>
                    <a:gd name="T39" fmla="*/ 3 h 463"/>
                    <a:gd name="T40" fmla="*/ 95 w 97"/>
                    <a:gd name="T41" fmla="*/ 1 h 463"/>
                    <a:gd name="T42" fmla="*/ 91 w 97"/>
                    <a:gd name="T43" fmla="*/ 0 h 463"/>
                    <a:gd name="T44" fmla="*/ 84 w 97"/>
                    <a:gd name="T45" fmla="*/ 0 h 463"/>
                    <a:gd name="T46" fmla="*/ 71 w 97"/>
                    <a:gd name="T47" fmla="*/ 0 h 463"/>
                    <a:gd name="T48" fmla="*/ 54 w 97"/>
                    <a:gd name="T49" fmla="*/ 3 h 463"/>
                    <a:gd name="T50" fmla="*/ 30 w 97"/>
                    <a:gd name="T51" fmla="*/ 9 h 4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7"/>
                    <a:gd name="T79" fmla="*/ 0 h 463"/>
                    <a:gd name="T80" fmla="*/ 97 w 97"/>
                    <a:gd name="T81" fmla="*/ 463 h 46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7" h="463">
                      <a:moveTo>
                        <a:pt x="30" y="9"/>
                      </a:moveTo>
                      <a:lnTo>
                        <a:pt x="27" y="17"/>
                      </a:lnTo>
                      <a:lnTo>
                        <a:pt x="20" y="44"/>
                      </a:lnTo>
                      <a:lnTo>
                        <a:pt x="12" y="85"/>
                      </a:lnTo>
                      <a:lnTo>
                        <a:pt x="4" y="140"/>
                      </a:lnTo>
                      <a:lnTo>
                        <a:pt x="0" y="207"/>
                      </a:lnTo>
                      <a:lnTo>
                        <a:pt x="0" y="285"/>
                      </a:lnTo>
                      <a:lnTo>
                        <a:pt x="9" y="370"/>
                      </a:lnTo>
                      <a:lnTo>
                        <a:pt x="26" y="463"/>
                      </a:lnTo>
                      <a:lnTo>
                        <a:pt x="93" y="460"/>
                      </a:lnTo>
                      <a:lnTo>
                        <a:pt x="89" y="446"/>
                      </a:lnTo>
                      <a:lnTo>
                        <a:pt x="83" y="408"/>
                      </a:lnTo>
                      <a:lnTo>
                        <a:pt x="75" y="353"/>
                      </a:lnTo>
                      <a:lnTo>
                        <a:pt x="68" y="285"/>
                      </a:lnTo>
                      <a:lnTo>
                        <a:pt x="65" y="211"/>
                      </a:lnTo>
                      <a:lnTo>
                        <a:pt x="67" y="136"/>
                      </a:lnTo>
                      <a:lnTo>
                        <a:pt x="76" y="65"/>
                      </a:lnTo>
                      <a:lnTo>
                        <a:pt x="97" y="5"/>
                      </a:lnTo>
                      <a:lnTo>
                        <a:pt x="97" y="4"/>
                      </a:lnTo>
                      <a:lnTo>
                        <a:pt x="97" y="3"/>
                      </a:lnTo>
                      <a:lnTo>
                        <a:pt x="95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1" y="0"/>
                      </a:lnTo>
                      <a:lnTo>
                        <a:pt x="54" y="3"/>
                      </a:lnTo>
                      <a:lnTo>
                        <a:pt x="30" y="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4" name="Freeform 48"/>
                <p:cNvSpPr>
                  <a:spLocks/>
                </p:cNvSpPr>
                <p:nvPr/>
              </p:nvSpPr>
              <p:spPr bwMode="auto">
                <a:xfrm>
                  <a:off x="6422" y="13768"/>
                  <a:ext cx="77" cy="367"/>
                </a:xfrm>
                <a:custGeom>
                  <a:avLst/>
                  <a:gdLst>
                    <a:gd name="T0" fmla="*/ 24 w 77"/>
                    <a:gd name="T1" fmla="*/ 8 h 367"/>
                    <a:gd name="T2" fmla="*/ 22 w 77"/>
                    <a:gd name="T3" fmla="*/ 15 h 367"/>
                    <a:gd name="T4" fmla="*/ 17 w 77"/>
                    <a:gd name="T5" fmla="*/ 36 h 367"/>
                    <a:gd name="T6" fmla="*/ 10 w 77"/>
                    <a:gd name="T7" fmla="*/ 68 h 367"/>
                    <a:gd name="T8" fmla="*/ 4 w 77"/>
                    <a:gd name="T9" fmla="*/ 112 h 367"/>
                    <a:gd name="T10" fmla="*/ 0 w 77"/>
                    <a:gd name="T11" fmla="*/ 164 h 367"/>
                    <a:gd name="T12" fmla="*/ 0 w 77"/>
                    <a:gd name="T13" fmla="*/ 226 h 367"/>
                    <a:gd name="T14" fmla="*/ 7 w 77"/>
                    <a:gd name="T15" fmla="*/ 294 h 367"/>
                    <a:gd name="T16" fmla="*/ 21 w 77"/>
                    <a:gd name="T17" fmla="*/ 367 h 367"/>
                    <a:gd name="T18" fmla="*/ 74 w 77"/>
                    <a:gd name="T19" fmla="*/ 364 h 367"/>
                    <a:gd name="T20" fmla="*/ 71 w 77"/>
                    <a:gd name="T21" fmla="*/ 353 h 367"/>
                    <a:gd name="T22" fmla="*/ 66 w 77"/>
                    <a:gd name="T23" fmla="*/ 323 h 367"/>
                    <a:gd name="T24" fmla="*/ 60 w 77"/>
                    <a:gd name="T25" fmla="*/ 280 h 367"/>
                    <a:gd name="T26" fmla="*/ 54 w 77"/>
                    <a:gd name="T27" fmla="*/ 226 h 367"/>
                    <a:gd name="T28" fmla="*/ 51 w 77"/>
                    <a:gd name="T29" fmla="*/ 168 h 367"/>
                    <a:gd name="T30" fmla="*/ 53 w 77"/>
                    <a:gd name="T31" fmla="*/ 107 h 367"/>
                    <a:gd name="T32" fmla="*/ 61 w 77"/>
                    <a:gd name="T33" fmla="*/ 52 h 367"/>
                    <a:gd name="T34" fmla="*/ 77 w 77"/>
                    <a:gd name="T35" fmla="*/ 5 h 367"/>
                    <a:gd name="T36" fmla="*/ 77 w 77"/>
                    <a:gd name="T37" fmla="*/ 5 h 367"/>
                    <a:gd name="T38" fmla="*/ 77 w 77"/>
                    <a:gd name="T39" fmla="*/ 2 h 367"/>
                    <a:gd name="T40" fmla="*/ 76 w 77"/>
                    <a:gd name="T41" fmla="*/ 1 h 367"/>
                    <a:gd name="T42" fmla="*/ 72 w 77"/>
                    <a:gd name="T43" fmla="*/ 0 h 367"/>
                    <a:gd name="T44" fmla="*/ 66 w 77"/>
                    <a:gd name="T45" fmla="*/ 0 h 367"/>
                    <a:gd name="T46" fmla="*/ 56 w 77"/>
                    <a:gd name="T47" fmla="*/ 1 h 367"/>
                    <a:gd name="T48" fmla="*/ 43 w 77"/>
                    <a:gd name="T49" fmla="*/ 4 h 367"/>
                    <a:gd name="T50" fmla="*/ 24 w 77"/>
                    <a:gd name="T51" fmla="*/ 8 h 3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367"/>
                    <a:gd name="T80" fmla="*/ 77 w 77"/>
                    <a:gd name="T81" fmla="*/ 367 h 3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367">
                      <a:moveTo>
                        <a:pt x="24" y="8"/>
                      </a:moveTo>
                      <a:lnTo>
                        <a:pt x="22" y="15"/>
                      </a:lnTo>
                      <a:lnTo>
                        <a:pt x="17" y="36"/>
                      </a:lnTo>
                      <a:lnTo>
                        <a:pt x="10" y="68"/>
                      </a:lnTo>
                      <a:lnTo>
                        <a:pt x="4" y="112"/>
                      </a:lnTo>
                      <a:lnTo>
                        <a:pt x="0" y="164"/>
                      </a:lnTo>
                      <a:lnTo>
                        <a:pt x="0" y="226"/>
                      </a:lnTo>
                      <a:lnTo>
                        <a:pt x="7" y="294"/>
                      </a:lnTo>
                      <a:lnTo>
                        <a:pt x="21" y="367"/>
                      </a:lnTo>
                      <a:lnTo>
                        <a:pt x="74" y="364"/>
                      </a:lnTo>
                      <a:lnTo>
                        <a:pt x="71" y="353"/>
                      </a:lnTo>
                      <a:lnTo>
                        <a:pt x="66" y="323"/>
                      </a:lnTo>
                      <a:lnTo>
                        <a:pt x="60" y="280"/>
                      </a:lnTo>
                      <a:lnTo>
                        <a:pt x="54" y="226"/>
                      </a:lnTo>
                      <a:lnTo>
                        <a:pt x="51" y="168"/>
                      </a:lnTo>
                      <a:lnTo>
                        <a:pt x="53" y="107"/>
                      </a:lnTo>
                      <a:lnTo>
                        <a:pt x="61" y="52"/>
                      </a:lnTo>
                      <a:lnTo>
                        <a:pt x="77" y="5"/>
                      </a:lnTo>
                      <a:lnTo>
                        <a:pt x="77" y="2"/>
                      </a:lnTo>
                      <a:lnTo>
                        <a:pt x="76" y="1"/>
                      </a:lnTo>
                      <a:lnTo>
                        <a:pt x="72" y="0"/>
                      </a:lnTo>
                      <a:lnTo>
                        <a:pt x="66" y="0"/>
                      </a:lnTo>
                      <a:lnTo>
                        <a:pt x="56" y="1"/>
                      </a:lnTo>
                      <a:lnTo>
                        <a:pt x="43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5" name="Freeform 49"/>
                <p:cNvSpPr>
                  <a:spLocks/>
                </p:cNvSpPr>
                <p:nvPr/>
              </p:nvSpPr>
              <p:spPr bwMode="auto">
                <a:xfrm>
                  <a:off x="6428" y="13813"/>
                  <a:ext cx="56" cy="271"/>
                </a:xfrm>
                <a:custGeom>
                  <a:avLst/>
                  <a:gdLst>
                    <a:gd name="T0" fmla="*/ 17 w 56"/>
                    <a:gd name="T1" fmla="*/ 5 h 271"/>
                    <a:gd name="T2" fmla="*/ 16 w 56"/>
                    <a:gd name="T3" fmla="*/ 10 h 271"/>
                    <a:gd name="T4" fmla="*/ 12 w 56"/>
                    <a:gd name="T5" fmla="*/ 25 h 271"/>
                    <a:gd name="T6" fmla="*/ 6 w 56"/>
                    <a:gd name="T7" fmla="*/ 49 h 271"/>
                    <a:gd name="T8" fmla="*/ 2 w 56"/>
                    <a:gd name="T9" fmla="*/ 82 h 271"/>
                    <a:gd name="T10" fmla="*/ 0 w 56"/>
                    <a:gd name="T11" fmla="*/ 122 h 271"/>
                    <a:gd name="T12" fmla="*/ 0 w 56"/>
                    <a:gd name="T13" fmla="*/ 166 h 271"/>
                    <a:gd name="T14" fmla="*/ 4 w 56"/>
                    <a:gd name="T15" fmla="*/ 217 h 271"/>
                    <a:gd name="T16" fmla="*/ 15 w 56"/>
                    <a:gd name="T17" fmla="*/ 271 h 271"/>
                    <a:gd name="T18" fmla="*/ 54 w 56"/>
                    <a:gd name="T19" fmla="*/ 268 h 271"/>
                    <a:gd name="T20" fmla="*/ 52 w 56"/>
                    <a:gd name="T21" fmla="*/ 261 h 271"/>
                    <a:gd name="T22" fmla="*/ 48 w 56"/>
                    <a:gd name="T23" fmla="*/ 238 h 271"/>
                    <a:gd name="T24" fmla="*/ 44 w 56"/>
                    <a:gd name="T25" fmla="*/ 206 h 271"/>
                    <a:gd name="T26" fmla="*/ 40 w 56"/>
                    <a:gd name="T27" fmla="*/ 166 h 271"/>
                    <a:gd name="T28" fmla="*/ 37 w 56"/>
                    <a:gd name="T29" fmla="*/ 123 h 271"/>
                    <a:gd name="T30" fmla="*/ 39 w 56"/>
                    <a:gd name="T31" fmla="*/ 78 h 271"/>
                    <a:gd name="T32" fmla="*/ 44 w 56"/>
                    <a:gd name="T33" fmla="*/ 37 h 271"/>
                    <a:gd name="T34" fmla="*/ 56 w 56"/>
                    <a:gd name="T35" fmla="*/ 3 h 271"/>
                    <a:gd name="T36" fmla="*/ 56 w 56"/>
                    <a:gd name="T37" fmla="*/ 3 h 271"/>
                    <a:gd name="T38" fmla="*/ 56 w 56"/>
                    <a:gd name="T39" fmla="*/ 2 h 271"/>
                    <a:gd name="T40" fmla="*/ 55 w 56"/>
                    <a:gd name="T41" fmla="*/ 1 h 271"/>
                    <a:gd name="T42" fmla="*/ 52 w 56"/>
                    <a:gd name="T43" fmla="*/ 0 h 271"/>
                    <a:gd name="T44" fmla="*/ 48 w 56"/>
                    <a:gd name="T45" fmla="*/ 0 h 271"/>
                    <a:gd name="T46" fmla="*/ 42 w 56"/>
                    <a:gd name="T47" fmla="*/ 0 h 271"/>
                    <a:gd name="T48" fmla="*/ 31 w 56"/>
                    <a:gd name="T49" fmla="*/ 2 h 271"/>
                    <a:gd name="T50" fmla="*/ 17 w 56"/>
                    <a:gd name="T51" fmla="*/ 5 h 2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271"/>
                    <a:gd name="T80" fmla="*/ 56 w 56"/>
                    <a:gd name="T81" fmla="*/ 271 h 27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271">
                      <a:moveTo>
                        <a:pt x="17" y="5"/>
                      </a:moveTo>
                      <a:lnTo>
                        <a:pt x="16" y="10"/>
                      </a:lnTo>
                      <a:lnTo>
                        <a:pt x="12" y="25"/>
                      </a:lnTo>
                      <a:lnTo>
                        <a:pt x="6" y="49"/>
                      </a:lnTo>
                      <a:lnTo>
                        <a:pt x="2" y="82"/>
                      </a:lnTo>
                      <a:lnTo>
                        <a:pt x="0" y="122"/>
                      </a:lnTo>
                      <a:lnTo>
                        <a:pt x="0" y="166"/>
                      </a:lnTo>
                      <a:lnTo>
                        <a:pt x="4" y="217"/>
                      </a:lnTo>
                      <a:lnTo>
                        <a:pt x="15" y="271"/>
                      </a:lnTo>
                      <a:lnTo>
                        <a:pt x="54" y="268"/>
                      </a:lnTo>
                      <a:lnTo>
                        <a:pt x="52" y="261"/>
                      </a:lnTo>
                      <a:lnTo>
                        <a:pt x="48" y="238"/>
                      </a:lnTo>
                      <a:lnTo>
                        <a:pt x="44" y="206"/>
                      </a:lnTo>
                      <a:lnTo>
                        <a:pt x="40" y="166"/>
                      </a:lnTo>
                      <a:lnTo>
                        <a:pt x="37" y="123"/>
                      </a:lnTo>
                      <a:lnTo>
                        <a:pt x="39" y="78"/>
                      </a:lnTo>
                      <a:lnTo>
                        <a:pt x="44" y="37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1" y="2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6" name="Freeform 50"/>
                <p:cNvSpPr>
                  <a:spLocks/>
                </p:cNvSpPr>
                <p:nvPr/>
              </p:nvSpPr>
              <p:spPr bwMode="auto">
                <a:xfrm>
                  <a:off x="7211" y="13549"/>
                  <a:ext cx="186" cy="732"/>
                </a:xfrm>
                <a:custGeom>
                  <a:avLst/>
                  <a:gdLst>
                    <a:gd name="T0" fmla="*/ 186 w 186"/>
                    <a:gd name="T1" fmla="*/ 6 h 732"/>
                    <a:gd name="T2" fmla="*/ 182 w 186"/>
                    <a:gd name="T3" fmla="*/ 11 h 732"/>
                    <a:gd name="T4" fmla="*/ 169 w 186"/>
                    <a:gd name="T5" fmla="*/ 29 h 732"/>
                    <a:gd name="T6" fmla="*/ 153 w 186"/>
                    <a:gd name="T7" fmla="*/ 67 h 732"/>
                    <a:gd name="T8" fmla="*/ 137 w 186"/>
                    <a:gd name="T9" fmla="*/ 130 h 732"/>
                    <a:gd name="T10" fmla="*/ 124 w 186"/>
                    <a:gd name="T11" fmla="*/ 221 h 732"/>
                    <a:gd name="T12" fmla="*/ 117 w 186"/>
                    <a:gd name="T13" fmla="*/ 350 h 732"/>
                    <a:gd name="T14" fmla="*/ 122 w 186"/>
                    <a:gd name="T15" fmla="*/ 517 h 732"/>
                    <a:gd name="T16" fmla="*/ 139 w 186"/>
                    <a:gd name="T17" fmla="*/ 732 h 732"/>
                    <a:gd name="T18" fmla="*/ 34 w 186"/>
                    <a:gd name="T19" fmla="*/ 732 h 732"/>
                    <a:gd name="T20" fmla="*/ 31 w 186"/>
                    <a:gd name="T21" fmla="*/ 711 h 732"/>
                    <a:gd name="T22" fmla="*/ 22 w 186"/>
                    <a:gd name="T23" fmla="*/ 651 h 732"/>
                    <a:gd name="T24" fmla="*/ 12 w 186"/>
                    <a:gd name="T25" fmla="*/ 563 h 732"/>
                    <a:gd name="T26" fmla="*/ 3 w 186"/>
                    <a:gd name="T27" fmla="*/ 454 h 732"/>
                    <a:gd name="T28" fmla="*/ 0 w 186"/>
                    <a:gd name="T29" fmla="*/ 335 h 732"/>
                    <a:gd name="T30" fmla="*/ 6 w 186"/>
                    <a:gd name="T31" fmla="*/ 213 h 732"/>
                    <a:gd name="T32" fmla="*/ 25 w 186"/>
                    <a:gd name="T33" fmla="*/ 98 h 732"/>
                    <a:gd name="T34" fmla="*/ 60 w 186"/>
                    <a:gd name="T35" fmla="*/ 0 h 732"/>
                    <a:gd name="T36" fmla="*/ 186 w 186"/>
                    <a:gd name="T37" fmla="*/ 6 h 7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6"/>
                    <a:gd name="T58" fmla="*/ 0 h 732"/>
                    <a:gd name="T59" fmla="*/ 186 w 186"/>
                    <a:gd name="T60" fmla="*/ 732 h 7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6" h="732">
                      <a:moveTo>
                        <a:pt x="186" y="6"/>
                      </a:moveTo>
                      <a:lnTo>
                        <a:pt x="182" y="11"/>
                      </a:lnTo>
                      <a:lnTo>
                        <a:pt x="169" y="29"/>
                      </a:lnTo>
                      <a:lnTo>
                        <a:pt x="153" y="67"/>
                      </a:lnTo>
                      <a:lnTo>
                        <a:pt x="137" y="130"/>
                      </a:lnTo>
                      <a:lnTo>
                        <a:pt x="124" y="221"/>
                      </a:lnTo>
                      <a:lnTo>
                        <a:pt x="117" y="350"/>
                      </a:lnTo>
                      <a:lnTo>
                        <a:pt x="122" y="517"/>
                      </a:lnTo>
                      <a:lnTo>
                        <a:pt x="139" y="732"/>
                      </a:lnTo>
                      <a:lnTo>
                        <a:pt x="34" y="732"/>
                      </a:lnTo>
                      <a:lnTo>
                        <a:pt x="31" y="711"/>
                      </a:lnTo>
                      <a:lnTo>
                        <a:pt x="22" y="651"/>
                      </a:lnTo>
                      <a:lnTo>
                        <a:pt x="12" y="563"/>
                      </a:lnTo>
                      <a:lnTo>
                        <a:pt x="3" y="454"/>
                      </a:lnTo>
                      <a:lnTo>
                        <a:pt x="0" y="335"/>
                      </a:lnTo>
                      <a:lnTo>
                        <a:pt x="6" y="213"/>
                      </a:lnTo>
                      <a:lnTo>
                        <a:pt x="25" y="98"/>
                      </a:lnTo>
                      <a:lnTo>
                        <a:pt x="60" y="0"/>
                      </a:lnTo>
                      <a:lnTo>
                        <a:pt x="186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7" name="Freeform 51"/>
                <p:cNvSpPr>
                  <a:spLocks/>
                </p:cNvSpPr>
                <p:nvPr/>
              </p:nvSpPr>
              <p:spPr bwMode="auto">
                <a:xfrm>
                  <a:off x="7219" y="13600"/>
                  <a:ext cx="158" cy="625"/>
                </a:xfrm>
                <a:custGeom>
                  <a:avLst/>
                  <a:gdLst>
                    <a:gd name="T0" fmla="*/ 158 w 158"/>
                    <a:gd name="T1" fmla="*/ 4 h 625"/>
                    <a:gd name="T2" fmla="*/ 153 w 158"/>
                    <a:gd name="T3" fmla="*/ 9 h 625"/>
                    <a:gd name="T4" fmla="*/ 144 w 158"/>
                    <a:gd name="T5" fmla="*/ 25 h 625"/>
                    <a:gd name="T6" fmla="*/ 130 w 158"/>
                    <a:gd name="T7" fmla="*/ 57 h 625"/>
                    <a:gd name="T8" fmla="*/ 116 w 158"/>
                    <a:gd name="T9" fmla="*/ 110 h 625"/>
                    <a:gd name="T10" fmla="*/ 105 w 158"/>
                    <a:gd name="T11" fmla="*/ 189 h 625"/>
                    <a:gd name="T12" fmla="*/ 100 w 158"/>
                    <a:gd name="T13" fmla="*/ 298 h 625"/>
                    <a:gd name="T14" fmla="*/ 103 w 158"/>
                    <a:gd name="T15" fmla="*/ 441 h 625"/>
                    <a:gd name="T16" fmla="*/ 118 w 158"/>
                    <a:gd name="T17" fmla="*/ 625 h 625"/>
                    <a:gd name="T18" fmla="*/ 29 w 158"/>
                    <a:gd name="T19" fmla="*/ 625 h 625"/>
                    <a:gd name="T20" fmla="*/ 25 w 158"/>
                    <a:gd name="T21" fmla="*/ 607 h 625"/>
                    <a:gd name="T22" fmla="*/ 18 w 158"/>
                    <a:gd name="T23" fmla="*/ 556 h 625"/>
                    <a:gd name="T24" fmla="*/ 9 w 158"/>
                    <a:gd name="T25" fmla="*/ 480 h 625"/>
                    <a:gd name="T26" fmla="*/ 2 w 158"/>
                    <a:gd name="T27" fmla="*/ 387 h 625"/>
                    <a:gd name="T28" fmla="*/ 0 w 158"/>
                    <a:gd name="T29" fmla="*/ 286 h 625"/>
                    <a:gd name="T30" fmla="*/ 5 w 158"/>
                    <a:gd name="T31" fmla="*/ 182 h 625"/>
                    <a:gd name="T32" fmla="*/ 21 w 158"/>
                    <a:gd name="T33" fmla="*/ 84 h 625"/>
                    <a:gd name="T34" fmla="*/ 51 w 158"/>
                    <a:gd name="T35" fmla="*/ 0 h 625"/>
                    <a:gd name="T36" fmla="*/ 158 w 158"/>
                    <a:gd name="T37" fmla="*/ 4 h 6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8"/>
                    <a:gd name="T58" fmla="*/ 0 h 625"/>
                    <a:gd name="T59" fmla="*/ 158 w 158"/>
                    <a:gd name="T60" fmla="*/ 625 h 6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8" h="625">
                      <a:moveTo>
                        <a:pt x="158" y="4"/>
                      </a:moveTo>
                      <a:lnTo>
                        <a:pt x="153" y="9"/>
                      </a:lnTo>
                      <a:lnTo>
                        <a:pt x="144" y="25"/>
                      </a:lnTo>
                      <a:lnTo>
                        <a:pt x="130" y="57"/>
                      </a:lnTo>
                      <a:lnTo>
                        <a:pt x="116" y="110"/>
                      </a:lnTo>
                      <a:lnTo>
                        <a:pt x="105" y="189"/>
                      </a:lnTo>
                      <a:lnTo>
                        <a:pt x="100" y="298"/>
                      </a:lnTo>
                      <a:lnTo>
                        <a:pt x="103" y="441"/>
                      </a:lnTo>
                      <a:lnTo>
                        <a:pt x="118" y="625"/>
                      </a:lnTo>
                      <a:lnTo>
                        <a:pt x="29" y="625"/>
                      </a:lnTo>
                      <a:lnTo>
                        <a:pt x="25" y="607"/>
                      </a:lnTo>
                      <a:lnTo>
                        <a:pt x="18" y="556"/>
                      </a:lnTo>
                      <a:lnTo>
                        <a:pt x="9" y="480"/>
                      </a:lnTo>
                      <a:lnTo>
                        <a:pt x="2" y="387"/>
                      </a:lnTo>
                      <a:lnTo>
                        <a:pt x="0" y="286"/>
                      </a:lnTo>
                      <a:lnTo>
                        <a:pt x="5" y="182"/>
                      </a:lnTo>
                      <a:lnTo>
                        <a:pt x="21" y="84"/>
                      </a:lnTo>
                      <a:lnTo>
                        <a:pt x="51" y="0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8" name="Freeform 52"/>
                <p:cNvSpPr>
                  <a:spLocks/>
                </p:cNvSpPr>
                <p:nvPr/>
              </p:nvSpPr>
              <p:spPr bwMode="auto">
                <a:xfrm>
                  <a:off x="7225" y="13651"/>
                  <a:ext cx="131" cy="517"/>
                </a:xfrm>
                <a:custGeom>
                  <a:avLst/>
                  <a:gdLst>
                    <a:gd name="T0" fmla="*/ 131 w 131"/>
                    <a:gd name="T1" fmla="*/ 4 h 517"/>
                    <a:gd name="T2" fmla="*/ 128 w 131"/>
                    <a:gd name="T3" fmla="*/ 7 h 517"/>
                    <a:gd name="T4" fmla="*/ 119 w 131"/>
                    <a:gd name="T5" fmla="*/ 21 h 517"/>
                    <a:gd name="T6" fmla="*/ 109 w 131"/>
                    <a:gd name="T7" fmla="*/ 47 h 517"/>
                    <a:gd name="T8" fmla="*/ 97 w 131"/>
                    <a:gd name="T9" fmla="*/ 91 h 517"/>
                    <a:gd name="T10" fmla="*/ 88 w 131"/>
                    <a:gd name="T11" fmla="*/ 156 h 517"/>
                    <a:gd name="T12" fmla="*/ 84 w 131"/>
                    <a:gd name="T13" fmla="*/ 247 h 517"/>
                    <a:gd name="T14" fmla="*/ 86 w 131"/>
                    <a:gd name="T15" fmla="*/ 366 h 517"/>
                    <a:gd name="T16" fmla="*/ 99 w 131"/>
                    <a:gd name="T17" fmla="*/ 517 h 517"/>
                    <a:gd name="T18" fmla="*/ 25 w 131"/>
                    <a:gd name="T19" fmla="*/ 517 h 517"/>
                    <a:gd name="T20" fmla="*/ 23 w 131"/>
                    <a:gd name="T21" fmla="*/ 502 h 517"/>
                    <a:gd name="T22" fmla="*/ 16 w 131"/>
                    <a:gd name="T23" fmla="*/ 460 h 517"/>
                    <a:gd name="T24" fmla="*/ 9 w 131"/>
                    <a:gd name="T25" fmla="*/ 397 h 517"/>
                    <a:gd name="T26" fmla="*/ 2 w 131"/>
                    <a:gd name="T27" fmla="*/ 320 h 517"/>
                    <a:gd name="T28" fmla="*/ 0 w 131"/>
                    <a:gd name="T29" fmla="*/ 236 h 517"/>
                    <a:gd name="T30" fmla="*/ 4 w 131"/>
                    <a:gd name="T31" fmla="*/ 151 h 517"/>
                    <a:gd name="T32" fmla="*/ 18 w 131"/>
                    <a:gd name="T33" fmla="*/ 70 h 517"/>
                    <a:gd name="T34" fmla="*/ 43 w 131"/>
                    <a:gd name="T35" fmla="*/ 0 h 517"/>
                    <a:gd name="T36" fmla="*/ 131 w 131"/>
                    <a:gd name="T37" fmla="*/ 4 h 5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1"/>
                    <a:gd name="T58" fmla="*/ 0 h 517"/>
                    <a:gd name="T59" fmla="*/ 131 w 131"/>
                    <a:gd name="T60" fmla="*/ 517 h 5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1" h="517">
                      <a:moveTo>
                        <a:pt x="131" y="4"/>
                      </a:moveTo>
                      <a:lnTo>
                        <a:pt x="128" y="7"/>
                      </a:lnTo>
                      <a:lnTo>
                        <a:pt x="119" y="21"/>
                      </a:lnTo>
                      <a:lnTo>
                        <a:pt x="109" y="47"/>
                      </a:lnTo>
                      <a:lnTo>
                        <a:pt x="97" y="91"/>
                      </a:lnTo>
                      <a:lnTo>
                        <a:pt x="88" y="156"/>
                      </a:lnTo>
                      <a:lnTo>
                        <a:pt x="84" y="247"/>
                      </a:lnTo>
                      <a:lnTo>
                        <a:pt x="86" y="366"/>
                      </a:lnTo>
                      <a:lnTo>
                        <a:pt x="99" y="517"/>
                      </a:lnTo>
                      <a:lnTo>
                        <a:pt x="25" y="517"/>
                      </a:lnTo>
                      <a:lnTo>
                        <a:pt x="23" y="502"/>
                      </a:lnTo>
                      <a:lnTo>
                        <a:pt x="16" y="460"/>
                      </a:lnTo>
                      <a:lnTo>
                        <a:pt x="9" y="397"/>
                      </a:lnTo>
                      <a:lnTo>
                        <a:pt x="2" y="320"/>
                      </a:lnTo>
                      <a:lnTo>
                        <a:pt x="0" y="236"/>
                      </a:lnTo>
                      <a:lnTo>
                        <a:pt x="4" y="151"/>
                      </a:lnTo>
                      <a:lnTo>
                        <a:pt x="18" y="70"/>
                      </a:lnTo>
                      <a:lnTo>
                        <a:pt x="43" y="0"/>
                      </a:lnTo>
                      <a:lnTo>
                        <a:pt x="131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9" name="Freeform 53"/>
                <p:cNvSpPr>
                  <a:spLocks/>
                </p:cNvSpPr>
                <p:nvPr/>
              </p:nvSpPr>
              <p:spPr bwMode="auto">
                <a:xfrm>
                  <a:off x="7233" y="13701"/>
                  <a:ext cx="104" cy="411"/>
                </a:xfrm>
                <a:custGeom>
                  <a:avLst/>
                  <a:gdLst>
                    <a:gd name="T0" fmla="*/ 104 w 104"/>
                    <a:gd name="T1" fmla="*/ 4 h 411"/>
                    <a:gd name="T2" fmla="*/ 101 w 104"/>
                    <a:gd name="T3" fmla="*/ 7 h 411"/>
                    <a:gd name="T4" fmla="*/ 94 w 104"/>
                    <a:gd name="T5" fmla="*/ 17 h 411"/>
                    <a:gd name="T6" fmla="*/ 86 w 104"/>
                    <a:gd name="T7" fmla="*/ 38 h 411"/>
                    <a:gd name="T8" fmla="*/ 76 w 104"/>
                    <a:gd name="T9" fmla="*/ 73 h 411"/>
                    <a:gd name="T10" fmla="*/ 69 w 104"/>
                    <a:gd name="T11" fmla="*/ 125 h 411"/>
                    <a:gd name="T12" fmla="*/ 65 w 104"/>
                    <a:gd name="T13" fmla="*/ 196 h 411"/>
                    <a:gd name="T14" fmla="*/ 67 w 104"/>
                    <a:gd name="T15" fmla="*/ 291 h 411"/>
                    <a:gd name="T16" fmla="*/ 77 w 104"/>
                    <a:gd name="T17" fmla="*/ 411 h 411"/>
                    <a:gd name="T18" fmla="*/ 19 w 104"/>
                    <a:gd name="T19" fmla="*/ 411 h 411"/>
                    <a:gd name="T20" fmla="*/ 17 w 104"/>
                    <a:gd name="T21" fmla="*/ 399 h 411"/>
                    <a:gd name="T22" fmla="*/ 11 w 104"/>
                    <a:gd name="T23" fmla="*/ 365 h 411"/>
                    <a:gd name="T24" fmla="*/ 6 w 104"/>
                    <a:gd name="T25" fmla="*/ 316 h 411"/>
                    <a:gd name="T26" fmla="*/ 2 w 104"/>
                    <a:gd name="T27" fmla="*/ 255 h 411"/>
                    <a:gd name="T28" fmla="*/ 0 w 104"/>
                    <a:gd name="T29" fmla="*/ 188 h 411"/>
                    <a:gd name="T30" fmla="*/ 4 w 104"/>
                    <a:gd name="T31" fmla="*/ 120 h 411"/>
                    <a:gd name="T32" fmla="*/ 15 w 104"/>
                    <a:gd name="T33" fmla="*/ 55 h 411"/>
                    <a:gd name="T34" fmla="*/ 34 w 104"/>
                    <a:gd name="T35" fmla="*/ 0 h 411"/>
                    <a:gd name="T36" fmla="*/ 104 w 104"/>
                    <a:gd name="T37" fmla="*/ 4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411"/>
                    <a:gd name="T59" fmla="*/ 104 w 104"/>
                    <a:gd name="T60" fmla="*/ 411 h 4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411">
                      <a:moveTo>
                        <a:pt x="104" y="4"/>
                      </a:moveTo>
                      <a:lnTo>
                        <a:pt x="101" y="7"/>
                      </a:lnTo>
                      <a:lnTo>
                        <a:pt x="94" y="17"/>
                      </a:lnTo>
                      <a:lnTo>
                        <a:pt x="86" y="38"/>
                      </a:lnTo>
                      <a:lnTo>
                        <a:pt x="76" y="73"/>
                      </a:lnTo>
                      <a:lnTo>
                        <a:pt x="69" y="125"/>
                      </a:lnTo>
                      <a:lnTo>
                        <a:pt x="65" y="196"/>
                      </a:lnTo>
                      <a:lnTo>
                        <a:pt x="67" y="291"/>
                      </a:lnTo>
                      <a:lnTo>
                        <a:pt x="77" y="411"/>
                      </a:lnTo>
                      <a:lnTo>
                        <a:pt x="19" y="411"/>
                      </a:lnTo>
                      <a:lnTo>
                        <a:pt x="17" y="399"/>
                      </a:lnTo>
                      <a:lnTo>
                        <a:pt x="11" y="365"/>
                      </a:lnTo>
                      <a:lnTo>
                        <a:pt x="6" y="316"/>
                      </a:lnTo>
                      <a:lnTo>
                        <a:pt x="2" y="255"/>
                      </a:lnTo>
                      <a:lnTo>
                        <a:pt x="0" y="188"/>
                      </a:lnTo>
                      <a:lnTo>
                        <a:pt x="4" y="120"/>
                      </a:lnTo>
                      <a:lnTo>
                        <a:pt x="15" y="55"/>
                      </a:lnTo>
                      <a:lnTo>
                        <a:pt x="34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0" name="Freeform 54"/>
                <p:cNvSpPr>
                  <a:spLocks/>
                </p:cNvSpPr>
                <p:nvPr/>
              </p:nvSpPr>
              <p:spPr bwMode="auto">
                <a:xfrm>
                  <a:off x="7240" y="13752"/>
                  <a:ext cx="76" cy="302"/>
                </a:xfrm>
                <a:custGeom>
                  <a:avLst/>
                  <a:gdLst>
                    <a:gd name="T0" fmla="*/ 76 w 76"/>
                    <a:gd name="T1" fmla="*/ 2 h 302"/>
                    <a:gd name="T2" fmla="*/ 74 w 76"/>
                    <a:gd name="T3" fmla="*/ 4 h 302"/>
                    <a:gd name="T4" fmla="*/ 70 w 76"/>
                    <a:gd name="T5" fmla="*/ 12 h 302"/>
                    <a:gd name="T6" fmla="*/ 62 w 76"/>
                    <a:gd name="T7" fmla="*/ 28 h 302"/>
                    <a:gd name="T8" fmla="*/ 56 w 76"/>
                    <a:gd name="T9" fmla="*/ 53 h 302"/>
                    <a:gd name="T10" fmla="*/ 51 w 76"/>
                    <a:gd name="T11" fmla="*/ 92 h 302"/>
                    <a:gd name="T12" fmla="*/ 49 w 76"/>
                    <a:gd name="T13" fmla="*/ 145 h 302"/>
                    <a:gd name="T14" fmla="*/ 50 w 76"/>
                    <a:gd name="T15" fmla="*/ 214 h 302"/>
                    <a:gd name="T16" fmla="*/ 57 w 76"/>
                    <a:gd name="T17" fmla="*/ 302 h 302"/>
                    <a:gd name="T18" fmla="*/ 14 w 76"/>
                    <a:gd name="T19" fmla="*/ 302 h 302"/>
                    <a:gd name="T20" fmla="*/ 13 w 76"/>
                    <a:gd name="T21" fmla="*/ 294 h 302"/>
                    <a:gd name="T22" fmla="*/ 9 w 76"/>
                    <a:gd name="T23" fmla="*/ 269 h 302"/>
                    <a:gd name="T24" fmla="*/ 4 w 76"/>
                    <a:gd name="T25" fmla="*/ 232 h 302"/>
                    <a:gd name="T26" fmla="*/ 1 w 76"/>
                    <a:gd name="T27" fmla="*/ 188 h 302"/>
                    <a:gd name="T28" fmla="*/ 0 w 76"/>
                    <a:gd name="T29" fmla="*/ 138 h 302"/>
                    <a:gd name="T30" fmla="*/ 2 w 76"/>
                    <a:gd name="T31" fmla="*/ 89 h 302"/>
                    <a:gd name="T32" fmla="*/ 10 w 76"/>
                    <a:gd name="T33" fmla="*/ 41 h 302"/>
                    <a:gd name="T34" fmla="*/ 25 w 76"/>
                    <a:gd name="T35" fmla="*/ 0 h 302"/>
                    <a:gd name="T36" fmla="*/ 76 w 76"/>
                    <a:gd name="T37" fmla="*/ 2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302"/>
                    <a:gd name="T59" fmla="*/ 76 w 76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302">
                      <a:moveTo>
                        <a:pt x="76" y="2"/>
                      </a:moveTo>
                      <a:lnTo>
                        <a:pt x="74" y="4"/>
                      </a:lnTo>
                      <a:lnTo>
                        <a:pt x="70" y="12"/>
                      </a:lnTo>
                      <a:lnTo>
                        <a:pt x="62" y="28"/>
                      </a:lnTo>
                      <a:lnTo>
                        <a:pt x="56" y="53"/>
                      </a:lnTo>
                      <a:lnTo>
                        <a:pt x="51" y="92"/>
                      </a:lnTo>
                      <a:lnTo>
                        <a:pt x="49" y="145"/>
                      </a:lnTo>
                      <a:lnTo>
                        <a:pt x="50" y="214"/>
                      </a:lnTo>
                      <a:lnTo>
                        <a:pt x="57" y="302"/>
                      </a:lnTo>
                      <a:lnTo>
                        <a:pt x="14" y="302"/>
                      </a:lnTo>
                      <a:lnTo>
                        <a:pt x="13" y="294"/>
                      </a:lnTo>
                      <a:lnTo>
                        <a:pt x="9" y="269"/>
                      </a:lnTo>
                      <a:lnTo>
                        <a:pt x="4" y="232"/>
                      </a:lnTo>
                      <a:lnTo>
                        <a:pt x="1" y="188"/>
                      </a:lnTo>
                      <a:lnTo>
                        <a:pt x="0" y="138"/>
                      </a:lnTo>
                      <a:lnTo>
                        <a:pt x="2" y="89"/>
                      </a:lnTo>
                      <a:lnTo>
                        <a:pt x="10" y="41"/>
                      </a:lnTo>
                      <a:lnTo>
                        <a:pt x="25" y="0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1" name="Rectangle 55"/>
                <p:cNvSpPr>
                  <a:spLocks noChangeArrowheads="1"/>
                </p:cNvSpPr>
                <p:nvPr/>
              </p:nvSpPr>
              <p:spPr bwMode="auto">
                <a:xfrm>
                  <a:off x="6241" y="13678"/>
                  <a:ext cx="23" cy="9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2" name="Freeform 56"/>
                <p:cNvSpPr>
                  <a:spLocks/>
                </p:cNvSpPr>
                <p:nvPr/>
              </p:nvSpPr>
              <p:spPr bwMode="auto">
                <a:xfrm>
                  <a:off x="6579" y="13664"/>
                  <a:ext cx="375" cy="440"/>
                </a:xfrm>
                <a:custGeom>
                  <a:avLst/>
                  <a:gdLst>
                    <a:gd name="T0" fmla="*/ 35 w 375"/>
                    <a:gd name="T1" fmla="*/ 41 h 440"/>
                    <a:gd name="T2" fmla="*/ 32 w 375"/>
                    <a:gd name="T3" fmla="*/ 49 h 440"/>
                    <a:gd name="T4" fmla="*/ 25 w 375"/>
                    <a:gd name="T5" fmla="*/ 74 h 440"/>
                    <a:gd name="T6" fmla="*/ 17 w 375"/>
                    <a:gd name="T7" fmla="*/ 112 h 440"/>
                    <a:gd name="T8" fmla="*/ 8 w 375"/>
                    <a:gd name="T9" fmla="*/ 163 h 440"/>
                    <a:gd name="T10" fmla="*/ 2 w 375"/>
                    <a:gd name="T11" fmla="*/ 223 h 440"/>
                    <a:gd name="T12" fmla="*/ 0 w 375"/>
                    <a:gd name="T13" fmla="*/ 290 h 440"/>
                    <a:gd name="T14" fmla="*/ 7 w 375"/>
                    <a:gd name="T15" fmla="*/ 363 h 440"/>
                    <a:gd name="T16" fmla="*/ 23 w 375"/>
                    <a:gd name="T17" fmla="*/ 440 h 440"/>
                    <a:gd name="T18" fmla="*/ 23 w 375"/>
                    <a:gd name="T19" fmla="*/ 437 h 440"/>
                    <a:gd name="T20" fmla="*/ 23 w 375"/>
                    <a:gd name="T21" fmla="*/ 427 h 440"/>
                    <a:gd name="T22" fmla="*/ 23 w 375"/>
                    <a:gd name="T23" fmla="*/ 411 h 440"/>
                    <a:gd name="T24" fmla="*/ 23 w 375"/>
                    <a:gd name="T25" fmla="*/ 391 h 440"/>
                    <a:gd name="T26" fmla="*/ 25 w 375"/>
                    <a:gd name="T27" fmla="*/ 367 h 440"/>
                    <a:gd name="T28" fmla="*/ 28 w 375"/>
                    <a:gd name="T29" fmla="*/ 341 h 440"/>
                    <a:gd name="T30" fmla="*/ 33 w 375"/>
                    <a:gd name="T31" fmla="*/ 312 h 440"/>
                    <a:gd name="T32" fmla="*/ 39 w 375"/>
                    <a:gd name="T33" fmla="*/ 281 h 440"/>
                    <a:gd name="T34" fmla="*/ 49 w 375"/>
                    <a:gd name="T35" fmla="*/ 251 h 440"/>
                    <a:gd name="T36" fmla="*/ 61 w 375"/>
                    <a:gd name="T37" fmla="*/ 222 h 440"/>
                    <a:gd name="T38" fmla="*/ 75 w 375"/>
                    <a:gd name="T39" fmla="*/ 194 h 440"/>
                    <a:gd name="T40" fmla="*/ 93 w 375"/>
                    <a:gd name="T41" fmla="*/ 168 h 440"/>
                    <a:gd name="T42" fmla="*/ 116 w 375"/>
                    <a:gd name="T43" fmla="*/ 145 h 440"/>
                    <a:gd name="T44" fmla="*/ 141 w 375"/>
                    <a:gd name="T45" fmla="*/ 127 h 440"/>
                    <a:gd name="T46" fmla="*/ 173 w 375"/>
                    <a:gd name="T47" fmla="*/ 114 h 440"/>
                    <a:gd name="T48" fmla="*/ 208 w 375"/>
                    <a:gd name="T49" fmla="*/ 106 h 440"/>
                    <a:gd name="T50" fmla="*/ 210 w 375"/>
                    <a:gd name="T51" fmla="*/ 104 h 440"/>
                    <a:gd name="T52" fmla="*/ 217 w 375"/>
                    <a:gd name="T53" fmla="*/ 100 h 440"/>
                    <a:gd name="T54" fmla="*/ 227 w 375"/>
                    <a:gd name="T55" fmla="*/ 92 h 440"/>
                    <a:gd name="T56" fmla="*/ 245 w 375"/>
                    <a:gd name="T57" fmla="*/ 82 h 440"/>
                    <a:gd name="T58" fmla="*/ 267 w 375"/>
                    <a:gd name="T59" fmla="*/ 69 h 440"/>
                    <a:gd name="T60" fmla="*/ 296 w 375"/>
                    <a:gd name="T61" fmla="*/ 54 h 440"/>
                    <a:gd name="T62" fmla="*/ 332 w 375"/>
                    <a:gd name="T63" fmla="*/ 36 h 440"/>
                    <a:gd name="T64" fmla="*/ 375 w 375"/>
                    <a:gd name="T65" fmla="*/ 17 h 440"/>
                    <a:gd name="T66" fmla="*/ 373 w 375"/>
                    <a:gd name="T67" fmla="*/ 16 h 440"/>
                    <a:gd name="T68" fmla="*/ 366 w 375"/>
                    <a:gd name="T69" fmla="*/ 15 h 440"/>
                    <a:gd name="T70" fmla="*/ 357 w 375"/>
                    <a:gd name="T71" fmla="*/ 13 h 440"/>
                    <a:gd name="T72" fmla="*/ 343 w 375"/>
                    <a:gd name="T73" fmla="*/ 10 h 440"/>
                    <a:gd name="T74" fmla="*/ 326 w 375"/>
                    <a:gd name="T75" fmla="*/ 7 h 440"/>
                    <a:gd name="T76" fmla="*/ 307 w 375"/>
                    <a:gd name="T77" fmla="*/ 5 h 440"/>
                    <a:gd name="T78" fmla="*/ 285 w 375"/>
                    <a:gd name="T79" fmla="*/ 3 h 440"/>
                    <a:gd name="T80" fmla="*/ 261 w 375"/>
                    <a:gd name="T81" fmla="*/ 1 h 440"/>
                    <a:gd name="T82" fmla="*/ 235 w 375"/>
                    <a:gd name="T83" fmla="*/ 0 h 440"/>
                    <a:gd name="T84" fmla="*/ 208 w 375"/>
                    <a:gd name="T85" fmla="*/ 1 h 440"/>
                    <a:gd name="T86" fmla="*/ 180 w 375"/>
                    <a:gd name="T87" fmla="*/ 2 h 440"/>
                    <a:gd name="T88" fmla="*/ 151 w 375"/>
                    <a:gd name="T89" fmla="*/ 5 h 440"/>
                    <a:gd name="T90" fmla="*/ 122 w 375"/>
                    <a:gd name="T91" fmla="*/ 10 h 440"/>
                    <a:gd name="T92" fmla="*/ 92 w 375"/>
                    <a:gd name="T93" fmla="*/ 18 h 440"/>
                    <a:gd name="T94" fmla="*/ 63 w 375"/>
                    <a:gd name="T95" fmla="*/ 28 h 440"/>
                    <a:gd name="T96" fmla="*/ 35 w 375"/>
                    <a:gd name="T97" fmla="*/ 41 h 4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5"/>
                    <a:gd name="T148" fmla="*/ 0 h 440"/>
                    <a:gd name="T149" fmla="*/ 375 w 375"/>
                    <a:gd name="T150" fmla="*/ 440 h 4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5" h="440">
                      <a:moveTo>
                        <a:pt x="35" y="41"/>
                      </a:moveTo>
                      <a:lnTo>
                        <a:pt x="32" y="49"/>
                      </a:lnTo>
                      <a:lnTo>
                        <a:pt x="25" y="74"/>
                      </a:lnTo>
                      <a:lnTo>
                        <a:pt x="17" y="112"/>
                      </a:lnTo>
                      <a:lnTo>
                        <a:pt x="8" y="163"/>
                      </a:lnTo>
                      <a:lnTo>
                        <a:pt x="2" y="223"/>
                      </a:lnTo>
                      <a:lnTo>
                        <a:pt x="0" y="290"/>
                      </a:lnTo>
                      <a:lnTo>
                        <a:pt x="7" y="363"/>
                      </a:lnTo>
                      <a:lnTo>
                        <a:pt x="23" y="440"/>
                      </a:lnTo>
                      <a:lnTo>
                        <a:pt x="23" y="437"/>
                      </a:lnTo>
                      <a:lnTo>
                        <a:pt x="23" y="427"/>
                      </a:lnTo>
                      <a:lnTo>
                        <a:pt x="23" y="411"/>
                      </a:lnTo>
                      <a:lnTo>
                        <a:pt x="23" y="391"/>
                      </a:lnTo>
                      <a:lnTo>
                        <a:pt x="25" y="367"/>
                      </a:lnTo>
                      <a:lnTo>
                        <a:pt x="28" y="341"/>
                      </a:lnTo>
                      <a:lnTo>
                        <a:pt x="33" y="312"/>
                      </a:lnTo>
                      <a:lnTo>
                        <a:pt x="39" y="281"/>
                      </a:lnTo>
                      <a:lnTo>
                        <a:pt x="49" y="251"/>
                      </a:lnTo>
                      <a:lnTo>
                        <a:pt x="61" y="222"/>
                      </a:lnTo>
                      <a:lnTo>
                        <a:pt x="75" y="194"/>
                      </a:lnTo>
                      <a:lnTo>
                        <a:pt x="93" y="168"/>
                      </a:lnTo>
                      <a:lnTo>
                        <a:pt x="116" y="145"/>
                      </a:lnTo>
                      <a:lnTo>
                        <a:pt x="141" y="127"/>
                      </a:lnTo>
                      <a:lnTo>
                        <a:pt x="173" y="114"/>
                      </a:lnTo>
                      <a:lnTo>
                        <a:pt x="208" y="106"/>
                      </a:lnTo>
                      <a:lnTo>
                        <a:pt x="210" y="104"/>
                      </a:lnTo>
                      <a:lnTo>
                        <a:pt x="217" y="100"/>
                      </a:lnTo>
                      <a:lnTo>
                        <a:pt x="227" y="92"/>
                      </a:lnTo>
                      <a:lnTo>
                        <a:pt x="245" y="82"/>
                      </a:lnTo>
                      <a:lnTo>
                        <a:pt x="267" y="69"/>
                      </a:lnTo>
                      <a:lnTo>
                        <a:pt x="296" y="54"/>
                      </a:lnTo>
                      <a:lnTo>
                        <a:pt x="332" y="36"/>
                      </a:lnTo>
                      <a:lnTo>
                        <a:pt x="375" y="17"/>
                      </a:lnTo>
                      <a:lnTo>
                        <a:pt x="373" y="16"/>
                      </a:lnTo>
                      <a:lnTo>
                        <a:pt x="366" y="15"/>
                      </a:lnTo>
                      <a:lnTo>
                        <a:pt x="357" y="13"/>
                      </a:lnTo>
                      <a:lnTo>
                        <a:pt x="343" y="10"/>
                      </a:lnTo>
                      <a:lnTo>
                        <a:pt x="326" y="7"/>
                      </a:lnTo>
                      <a:lnTo>
                        <a:pt x="307" y="5"/>
                      </a:lnTo>
                      <a:lnTo>
                        <a:pt x="285" y="3"/>
                      </a:lnTo>
                      <a:lnTo>
                        <a:pt x="261" y="1"/>
                      </a:lnTo>
                      <a:lnTo>
                        <a:pt x="235" y="0"/>
                      </a:lnTo>
                      <a:lnTo>
                        <a:pt x="208" y="1"/>
                      </a:lnTo>
                      <a:lnTo>
                        <a:pt x="180" y="2"/>
                      </a:lnTo>
                      <a:lnTo>
                        <a:pt x="151" y="5"/>
                      </a:lnTo>
                      <a:lnTo>
                        <a:pt x="122" y="10"/>
                      </a:lnTo>
                      <a:lnTo>
                        <a:pt x="92" y="18"/>
                      </a:lnTo>
                      <a:lnTo>
                        <a:pt x="63" y="28"/>
                      </a:lnTo>
                      <a:lnTo>
                        <a:pt x="35" y="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3" name="Freeform 57"/>
                <p:cNvSpPr>
                  <a:spLocks/>
                </p:cNvSpPr>
                <p:nvPr/>
              </p:nvSpPr>
              <p:spPr bwMode="auto">
                <a:xfrm>
                  <a:off x="6061" y="13991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8 h 83"/>
                    <a:gd name="T6" fmla="*/ 5 w 305"/>
                    <a:gd name="T7" fmla="*/ 44 h 83"/>
                    <a:gd name="T8" fmla="*/ 11 w 305"/>
                    <a:gd name="T9" fmla="*/ 37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8 h 83"/>
                    <a:gd name="T16" fmla="*/ 54 w 305"/>
                    <a:gd name="T17" fmla="*/ 12 h 83"/>
                    <a:gd name="T18" fmla="*/ 72 w 305"/>
                    <a:gd name="T19" fmla="*/ 6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7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6 h 83"/>
                    <a:gd name="T38" fmla="*/ 289 w 305"/>
                    <a:gd name="T39" fmla="*/ 44 h 83"/>
                    <a:gd name="T40" fmla="*/ 277 w 305"/>
                    <a:gd name="T41" fmla="*/ 41 h 83"/>
                    <a:gd name="T42" fmla="*/ 262 w 305"/>
                    <a:gd name="T43" fmla="*/ 36 h 83"/>
                    <a:gd name="T44" fmla="*/ 244 w 305"/>
                    <a:gd name="T45" fmla="*/ 32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1 h 83"/>
                    <a:gd name="T56" fmla="*/ 101 w 305"/>
                    <a:gd name="T57" fmla="*/ 23 h 83"/>
                    <a:gd name="T58" fmla="*/ 77 w 305"/>
                    <a:gd name="T59" fmla="*/ 29 h 83"/>
                    <a:gd name="T60" fmla="*/ 55 w 305"/>
                    <a:gd name="T61" fmla="*/ 37 h 83"/>
                    <a:gd name="T62" fmla="*/ 33 w 305"/>
                    <a:gd name="T63" fmla="*/ 48 h 83"/>
                    <a:gd name="T64" fmla="*/ 15 w 305"/>
                    <a:gd name="T65" fmla="*/ 63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8"/>
                      </a:lnTo>
                      <a:lnTo>
                        <a:pt x="5" y="44"/>
                      </a:lnTo>
                      <a:lnTo>
                        <a:pt x="11" y="37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8"/>
                      </a:lnTo>
                      <a:lnTo>
                        <a:pt x="54" y="12"/>
                      </a:lnTo>
                      <a:lnTo>
                        <a:pt x="72" y="6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7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6"/>
                      </a:lnTo>
                      <a:lnTo>
                        <a:pt x="289" y="44"/>
                      </a:lnTo>
                      <a:lnTo>
                        <a:pt x="277" y="41"/>
                      </a:lnTo>
                      <a:lnTo>
                        <a:pt x="262" y="36"/>
                      </a:lnTo>
                      <a:lnTo>
                        <a:pt x="244" y="32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1"/>
                      </a:lnTo>
                      <a:lnTo>
                        <a:pt x="101" y="23"/>
                      </a:lnTo>
                      <a:lnTo>
                        <a:pt x="77" y="29"/>
                      </a:lnTo>
                      <a:lnTo>
                        <a:pt x="55" y="37"/>
                      </a:lnTo>
                      <a:lnTo>
                        <a:pt x="33" y="48"/>
                      </a:lnTo>
                      <a:lnTo>
                        <a:pt x="15" y="63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4" name="Freeform 58"/>
                <p:cNvSpPr>
                  <a:spLocks/>
                </p:cNvSpPr>
                <p:nvPr/>
              </p:nvSpPr>
              <p:spPr bwMode="auto">
                <a:xfrm>
                  <a:off x="6061" y="13793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9 h 83"/>
                    <a:gd name="T6" fmla="*/ 5 w 305"/>
                    <a:gd name="T7" fmla="*/ 44 h 83"/>
                    <a:gd name="T8" fmla="*/ 11 w 305"/>
                    <a:gd name="T9" fmla="*/ 38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7 h 83"/>
                    <a:gd name="T16" fmla="*/ 54 w 305"/>
                    <a:gd name="T17" fmla="*/ 12 h 83"/>
                    <a:gd name="T18" fmla="*/ 72 w 305"/>
                    <a:gd name="T19" fmla="*/ 7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8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5 h 83"/>
                    <a:gd name="T38" fmla="*/ 289 w 305"/>
                    <a:gd name="T39" fmla="*/ 43 h 83"/>
                    <a:gd name="T40" fmla="*/ 277 w 305"/>
                    <a:gd name="T41" fmla="*/ 40 h 83"/>
                    <a:gd name="T42" fmla="*/ 262 w 305"/>
                    <a:gd name="T43" fmla="*/ 36 h 83"/>
                    <a:gd name="T44" fmla="*/ 244 w 305"/>
                    <a:gd name="T45" fmla="*/ 33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2 h 83"/>
                    <a:gd name="T56" fmla="*/ 101 w 305"/>
                    <a:gd name="T57" fmla="*/ 24 h 83"/>
                    <a:gd name="T58" fmla="*/ 77 w 305"/>
                    <a:gd name="T59" fmla="*/ 29 h 83"/>
                    <a:gd name="T60" fmla="*/ 55 w 305"/>
                    <a:gd name="T61" fmla="*/ 38 h 83"/>
                    <a:gd name="T62" fmla="*/ 33 w 305"/>
                    <a:gd name="T63" fmla="*/ 49 h 83"/>
                    <a:gd name="T64" fmla="*/ 15 w 305"/>
                    <a:gd name="T65" fmla="*/ 64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5" y="44"/>
                      </a:lnTo>
                      <a:lnTo>
                        <a:pt x="11" y="38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7"/>
                      </a:lnTo>
                      <a:lnTo>
                        <a:pt x="54" y="12"/>
                      </a:lnTo>
                      <a:lnTo>
                        <a:pt x="72" y="7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8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5"/>
                      </a:lnTo>
                      <a:lnTo>
                        <a:pt x="289" y="43"/>
                      </a:lnTo>
                      <a:lnTo>
                        <a:pt x="277" y="40"/>
                      </a:lnTo>
                      <a:lnTo>
                        <a:pt x="262" y="36"/>
                      </a:lnTo>
                      <a:lnTo>
                        <a:pt x="244" y="33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2"/>
                      </a:lnTo>
                      <a:lnTo>
                        <a:pt x="101" y="24"/>
                      </a:lnTo>
                      <a:lnTo>
                        <a:pt x="77" y="29"/>
                      </a:lnTo>
                      <a:lnTo>
                        <a:pt x="55" y="38"/>
                      </a:lnTo>
                      <a:lnTo>
                        <a:pt x="33" y="49"/>
                      </a:lnTo>
                      <a:lnTo>
                        <a:pt x="15" y="64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5" name="Freeform 59"/>
                <p:cNvSpPr>
                  <a:spLocks/>
                </p:cNvSpPr>
                <p:nvPr/>
              </p:nvSpPr>
              <p:spPr bwMode="auto">
                <a:xfrm>
                  <a:off x="6348" y="13696"/>
                  <a:ext cx="496" cy="917"/>
                </a:xfrm>
                <a:custGeom>
                  <a:avLst/>
                  <a:gdLst>
                    <a:gd name="T0" fmla="*/ 0 w 496"/>
                    <a:gd name="T1" fmla="*/ 0 h 917"/>
                    <a:gd name="T2" fmla="*/ 0 w 496"/>
                    <a:gd name="T3" fmla="*/ 886 h 917"/>
                    <a:gd name="T4" fmla="*/ 150 w 496"/>
                    <a:gd name="T5" fmla="*/ 917 h 917"/>
                    <a:gd name="T6" fmla="*/ 143 w 496"/>
                    <a:gd name="T7" fmla="*/ 797 h 917"/>
                    <a:gd name="T8" fmla="*/ 496 w 496"/>
                    <a:gd name="T9" fmla="*/ 851 h 917"/>
                    <a:gd name="T10" fmla="*/ 490 w 496"/>
                    <a:gd name="T11" fmla="*/ 803 h 917"/>
                    <a:gd name="T12" fmla="*/ 245 w 496"/>
                    <a:gd name="T13" fmla="*/ 773 h 917"/>
                    <a:gd name="T14" fmla="*/ 239 w 496"/>
                    <a:gd name="T15" fmla="*/ 670 h 917"/>
                    <a:gd name="T16" fmla="*/ 72 w 496"/>
                    <a:gd name="T17" fmla="*/ 670 h 917"/>
                    <a:gd name="T18" fmla="*/ 68 w 496"/>
                    <a:gd name="T19" fmla="*/ 657 h 917"/>
                    <a:gd name="T20" fmla="*/ 56 w 496"/>
                    <a:gd name="T21" fmla="*/ 620 h 917"/>
                    <a:gd name="T22" fmla="*/ 41 w 496"/>
                    <a:gd name="T23" fmla="*/ 559 h 917"/>
                    <a:gd name="T24" fmla="*/ 26 w 496"/>
                    <a:gd name="T25" fmla="*/ 480 h 917"/>
                    <a:gd name="T26" fmla="*/ 15 w 496"/>
                    <a:gd name="T27" fmla="*/ 385 h 917"/>
                    <a:gd name="T28" fmla="*/ 11 w 496"/>
                    <a:gd name="T29" fmla="*/ 276 h 917"/>
                    <a:gd name="T30" fmla="*/ 20 w 496"/>
                    <a:gd name="T31" fmla="*/ 158 h 917"/>
                    <a:gd name="T32" fmla="*/ 42 w 496"/>
                    <a:gd name="T33" fmla="*/ 30 h 917"/>
                    <a:gd name="T34" fmla="*/ 0 w 496"/>
                    <a:gd name="T35" fmla="*/ 0 h 9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6"/>
                    <a:gd name="T55" fmla="*/ 0 h 917"/>
                    <a:gd name="T56" fmla="*/ 496 w 496"/>
                    <a:gd name="T57" fmla="*/ 917 h 9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6" h="917">
                      <a:moveTo>
                        <a:pt x="0" y="0"/>
                      </a:moveTo>
                      <a:lnTo>
                        <a:pt x="0" y="886"/>
                      </a:lnTo>
                      <a:lnTo>
                        <a:pt x="150" y="917"/>
                      </a:lnTo>
                      <a:lnTo>
                        <a:pt x="143" y="797"/>
                      </a:lnTo>
                      <a:lnTo>
                        <a:pt x="496" y="851"/>
                      </a:lnTo>
                      <a:lnTo>
                        <a:pt x="490" y="803"/>
                      </a:lnTo>
                      <a:lnTo>
                        <a:pt x="245" y="773"/>
                      </a:lnTo>
                      <a:lnTo>
                        <a:pt x="239" y="670"/>
                      </a:lnTo>
                      <a:lnTo>
                        <a:pt x="72" y="670"/>
                      </a:lnTo>
                      <a:lnTo>
                        <a:pt x="68" y="657"/>
                      </a:lnTo>
                      <a:lnTo>
                        <a:pt x="56" y="620"/>
                      </a:lnTo>
                      <a:lnTo>
                        <a:pt x="41" y="559"/>
                      </a:lnTo>
                      <a:lnTo>
                        <a:pt x="26" y="480"/>
                      </a:lnTo>
                      <a:lnTo>
                        <a:pt x="15" y="385"/>
                      </a:lnTo>
                      <a:lnTo>
                        <a:pt x="11" y="276"/>
                      </a:lnTo>
                      <a:lnTo>
                        <a:pt x="20" y="158"/>
                      </a:lnTo>
                      <a:lnTo>
                        <a:pt x="42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6" name="Freeform 60"/>
                <p:cNvSpPr>
                  <a:spLocks/>
                </p:cNvSpPr>
                <p:nvPr/>
              </p:nvSpPr>
              <p:spPr bwMode="auto">
                <a:xfrm>
                  <a:off x="6593" y="13487"/>
                  <a:ext cx="638" cy="125"/>
                </a:xfrm>
                <a:custGeom>
                  <a:avLst/>
                  <a:gdLst>
                    <a:gd name="T0" fmla="*/ 0 w 638"/>
                    <a:gd name="T1" fmla="*/ 125 h 125"/>
                    <a:gd name="T2" fmla="*/ 4 w 638"/>
                    <a:gd name="T3" fmla="*/ 124 h 125"/>
                    <a:gd name="T4" fmla="*/ 14 w 638"/>
                    <a:gd name="T5" fmla="*/ 119 h 125"/>
                    <a:gd name="T6" fmla="*/ 31 w 638"/>
                    <a:gd name="T7" fmla="*/ 114 h 125"/>
                    <a:gd name="T8" fmla="*/ 53 w 638"/>
                    <a:gd name="T9" fmla="*/ 106 h 125"/>
                    <a:gd name="T10" fmla="*/ 81 w 638"/>
                    <a:gd name="T11" fmla="*/ 98 h 125"/>
                    <a:gd name="T12" fmla="*/ 113 w 638"/>
                    <a:gd name="T13" fmla="*/ 89 h 125"/>
                    <a:gd name="T14" fmla="*/ 151 w 638"/>
                    <a:gd name="T15" fmla="*/ 81 h 125"/>
                    <a:gd name="T16" fmla="*/ 192 w 638"/>
                    <a:gd name="T17" fmla="*/ 73 h 125"/>
                    <a:gd name="T18" fmla="*/ 237 w 638"/>
                    <a:gd name="T19" fmla="*/ 65 h 125"/>
                    <a:gd name="T20" fmla="*/ 286 w 638"/>
                    <a:gd name="T21" fmla="*/ 60 h 125"/>
                    <a:gd name="T22" fmla="*/ 337 w 638"/>
                    <a:gd name="T23" fmla="*/ 56 h 125"/>
                    <a:gd name="T24" fmla="*/ 390 w 638"/>
                    <a:gd name="T25" fmla="*/ 55 h 125"/>
                    <a:gd name="T26" fmla="*/ 446 w 638"/>
                    <a:gd name="T27" fmla="*/ 56 h 125"/>
                    <a:gd name="T28" fmla="*/ 503 w 638"/>
                    <a:gd name="T29" fmla="*/ 61 h 125"/>
                    <a:gd name="T30" fmla="*/ 561 w 638"/>
                    <a:gd name="T31" fmla="*/ 70 h 125"/>
                    <a:gd name="T32" fmla="*/ 620 w 638"/>
                    <a:gd name="T33" fmla="*/ 83 h 125"/>
                    <a:gd name="T34" fmla="*/ 638 w 638"/>
                    <a:gd name="T35" fmla="*/ 0 h 125"/>
                    <a:gd name="T36" fmla="*/ 634 w 638"/>
                    <a:gd name="T37" fmla="*/ 0 h 125"/>
                    <a:gd name="T38" fmla="*/ 620 w 638"/>
                    <a:gd name="T39" fmla="*/ 0 h 125"/>
                    <a:gd name="T40" fmla="*/ 599 w 638"/>
                    <a:gd name="T41" fmla="*/ 0 h 125"/>
                    <a:gd name="T42" fmla="*/ 571 w 638"/>
                    <a:gd name="T43" fmla="*/ 1 h 125"/>
                    <a:gd name="T44" fmla="*/ 536 w 638"/>
                    <a:gd name="T45" fmla="*/ 2 h 125"/>
                    <a:gd name="T46" fmla="*/ 496 w 638"/>
                    <a:gd name="T47" fmla="*/ 3 h 125"/>
                    <a:gd name="T48" fmla="*/ 452 w 638"/>
                    <a:gd name="T49" fmla="*/ 6 h 125"/>
                    <a:gd name="T50" fmla="*/ 405 w 638"/>
                    <a:gd name="T51" fmla="*/ 8 h 125"/>
                    <a:gd name="T52" fmla="*/ 354 w 638"/>
                    <a:gd name="T53" fmla="*/ 13 h 125"/>
                    <a:gd name="T54" fmla="*/ 302 w 638"/>
                    <a:gd name="T55" fmla="*/ 17 h 125"/>
                    <a:gd name="T56" fmla="*/ 249 w 638"/>
                    <a:gd name="T57" fmla="*/ 22 h 125"/>
                    <a:gd name="T58" fmla="*/ 196 w 638"/>
                    <a:gd name="T59" fmla="*/ 30 h 125"/>
                    <a:gd name="T60" fmla="*/ 144 w 638"/>
                    <a:gd name="T61" fmla="*/ 37 h 125"/>
                    <a:gd name="T62" fmla="*/ 93 w 638"/>
                    <a:gd name="T63" fmla="*/ 47 h 125"/>
                    <a:gd name="T64" fmla="*/ 45 w 638"/>
                    <a:gd name="T65" fmla="*/ 58 h 125"/>
                    <a:gd name="T66" fmla="*/ 0 w 638"/>
                    <a:gd name="T67" fmla="*/ 71 h 125"/>
                    <a:gd name="T68" fmla="*/ 0 w 638"/>
                    <a:gd name="T69" fmla="*/ 125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38"/>
                    <a:gd name="T106" fmla="*/ 0 h 125"/>
                    <a:gd name="T107" fmla="*/ 638 w 638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38" h="125">
                      <a:moveTo>
                        <a:pt x="0" y="125"/>
                      </a:moveTo>
                      <a:lnTo>
                        <a:pt x="4" y="124"/>
                      </a:lnTo>
                      <a:lnTo>
                        <a:pt x="14" y="119"/>
                      </a:lnTo>
                      <a:lnTo>
                        <a:pt x="31" y="114"/>
                      </a:lnTo>
                      <a:lnTo>
                        <a:pt x="53" y="106"/>
                      </a:lnTo>
                      <a:lnTo>
                        <a:pt x="81" y="98"/>
                      </a:lnTo>
                      <a:lnTo>
                        <a:pt x="113" y="89"/>
                      </a:lnTo>
                      <a:lnTo>
                        <a:pt x="151" y="81"/>
                      </a:lnTo>
                      <a:lnTo>
                        <a:pt x="192" y="73"/>
                      </a:lnTo>
                      <a:lnTo>
                        <a:pt x="237" y="65"/>
                      </a:lnTo>
                      <a:lnTo>
                        <a:pt x="286" y="60"/>
                      </a:lnTo>
                      <a:lnTo>
                        <a:pt x="337" y="56"/>
                      </a:lnTo>
                      <a:lnTo>
                        <a:pt x="390" y="55"/>
                      </a:lnTo>
                      <a:lnTo>
                        <a:pt x="446" y="56"/>
                      </a:lnTo>
                      <a:lnTo>
                        <a:pt x="503" y="61"/>
                      </a:lnTo>
                      <a:lnTo>
                        <a:pt x="561" y="70"/>
                      </a:lnTo>
                      <a:lnTo>
                        <a:pt x="620" y="83"/>
                      </a:lnTo>
                      <a:lnTo>
                        <a:pt x="638" y="0"/>
                      </a:lnTo>
                      <a:lnTo>
                        <a:pt x="634" y="0"/>
                      </a:lnTo>
                      <a:lnTo>
                        <a:pt x="620" y="0"/>
                      </a:lnTo>
                      <a:lnTo>
                        <a:pt x="599" y="0"/>
                      </a:lnTo>
                      <a:lnTo>
                        <a:pt x="571" y="1"/>
                      </a:lnTo>
                      <a:lnTo>
                        <a:pt x="536" y="2"/>
                      </a:lnTo>
                      <a:lnTo>
                        <a:pt x="496" y="3"/>
                      </a:lnTo>
                      <a:lnTo>
                        <a:pt x="452" y="6"/>
                      </a:lnTo>
                      <a:lnTo>
                        <a:pt x="405" y="8"/>
                      </a:lnTo>
                      <a:lnTo>
                        <a:pt x="354" y="13"/>
                      </a:lnTo>
                      <a:lnTo>
                        <a:pt x="302" y="17"/>
                      </a:lnTo>
                      <a:lnTo>
                        <a:pt x="249" y="22"/>
                      </a:lnTo>
                      <a:lnTo>
                        <a:pt x="196" y="30"/>
                      </a:lnTo>
                      <a:lnTo>
                        <a:pt x="144" y="37"/>
                      </a:lnTo>
                      <a:lnTo>
                        <a:pt x="93" y="47"/>
                      </a:lnTo>
                      <a:lnTo>
                        <a:pt x="45" y="58"/>
                      </a:lnTo>
                      <a:lnTo>
                        <a:pt x="0" y="71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7" name="Freeform 61"/>
                <p:cNvSpPr>
                  <a:spLocks/>
                </p:cNvSpPr>
                <p:nvPr/>
              </p:nvSpPr>
              <p:spPr bwMode="auto">
                <a:xfrm>
                  <a:off x="6217" y="14634"/>
                  <a:ext cx="1075" cy="356"/>
                </a:xfrm>
                <a:custGeom>
                  <a:avLst/>
                  <a:gdLst>
                    <a:gd name="T0" fmla="*/ 454 w 1075"/>
                    <a:gd name="T1" fmla="*/ 344 h 356"/>
                    <a:gd name="T2" fmla="*/ 456 w 1075"/>
                    <a:gd name="T3" fmla="*/ 343 h 356"/>
                    <a:gd name="T4" fmla="*/ 463 w 1075"/>
                    <a:gd name="T5" fmla="*/ 341 h 356"/>
                    <a:gd name="T6" fmla="*/ 472 w 1075"/>
                    <a:gd name="T7" fmla="*/ 337 h 356"/>
                    <a:gd name="T8" fmla="*/ 485 w 1075"/>
                    <a:gd name="T9" fmla="*/ 332 h 356"/>
                    <a:gd name="T10" fmla="*/ 501 w 1075"/>
                    <a:gd name="T11" fmla="*/ 325 h 356"/>
                    <a:gd name="T12" fmla="*/ 518 w 1075"/>
                    <a:gd name="T13" fmla="*/ 317 h 356"/>
                    <a:gd name="T14" fmla="*/ 538 w 1075"/>
                    <a:gd name="T15" fmla="*/ 308 h 356"/>
                    <a:gd name="T16" fmla="*/ 558 w 1075"/>
                    <a:gd name="T17" fmla="*/ 298 h 356"/>
                    <a:gd name="T18" fmla="*/ 580 w 1075"/>
                    <a:gd name="T19" fmla="*/ 287 h 356"/>
                    <a:gd name="T20" fmla="*/ 600 w 1075"/>
                    <a:gd name="T21" fmla="*/ 274 h 356"/>
                    <a:gd name="T22" fmla="*/ 621 w 1075"/>
                    <a:gd name="T23" fmla="*/ 262 h 356"/>
                    <a:gd name="T24" fmla="*/ 640 w 1075"/>
                    <a:gd name="T25" fmla="*/ 248 h 356"/>
                    <a:gd name="T26" fmla="*/ 658 w 1075"/>
                    <a:gd name="T27" fmla="*/ 234 h 356"/>
                    <a:gd name="T28" fmla="*/ 674 w 1075"/>
                    <a:gd name="T29" fmla="*/ 219 h 356"/>
                    <a:gd name="T30" fmla="*/ 688 w 1075"/>
                    <a:gd name="T31" fmla="*/ 204 h 356"/>
                    <a:gd name="T32" fmla="*/ 699 w 1075"/>
                    <a:gd name="T33" fmla="*/ 189 h 356"/>
                    <a:gd name="T34" fmla="*/ 0 w 1075"/>
                    <a:gd name="T35" fmla="*/ 18 h 356"/>
                    <a:gd name="T36" fmla="*/ 54 w 1075"/>
                    <a:gd name="T37" fmla="*/ 0 h 356"/>
                    <a:gd name="T38" fmla="*/ 1075 w 1075"/>
                    <a:gd name="T39" fmla="*/ 251 h 356"/>
                    <a:gd name="T40" fmla="*/ 1033 w 1075"/>
                    <a:gd name="T41" fmla="*/ 274 h 356"/>
                    <a:gd name="T42" fmla="*/ 738 w 1075"/>
                    <a:gd name="T43" fmla="*/ 199 h 356"/>
                    <a:gd name="T44" fmla="*/ 737 w 1075"/>
                    <a:gd name="T45" fmla="*/ 200 h 356"/>
                    <a:gd name="T46" fmla="*/ 735 w 1075"/>
                    <a:gd name="T47" fmla="*/ 203 h 356"/>
                    <a:gd name="T48" fmla="*/ 730 w 1075"/>
                    <a:gd name="T49" fmla="*/ 207 h 356"/>
                    <a:gd name="T50" fmla="*/ 724 w 1075"/>
                    <a:gd name="T51" fmla="*/ 214 h 356"/>
                    <a:gd name="T52" fmla="*/ 716 w 1075"/>
                    <a:gd name="T53" fmla="*/ 222 h 356"/>
                    <a:gd name="T54" fmla="*/ 706 w 1075"/>
                    <a:gd name="T55" fmla="*/ 231 h 356"/>
                    <a:gd name="T56" fmla="*/ 694 w 1075"/>
                    <a:gd name="T57" fmla="*/ 242 h 356"/>
                    <a:gd name="T58" fmla="*/ 679 w 1075"/>
                    <a:gd name="T59" fmla="*/ 253 h 356"/>
                    <a:gd name="T60" fmla="*/ 662 w 1075"/>
                    <a:gd name="T61" fmla="*/ 265 h 356"/>
                    <a:gd name="T62" fmla="*/ 643 w 1075"/>
                    <a:gd name="T63" fmla="*/ 278 h 356"/>
                    <a:gd name="T64" fmla="*/ 621 w 1075"/>
                    <a:gd name="T65" fmla="*/ 291 h 356"/>
                    <a:gd name="T66" fmla="*/ 597 w 1075"/>
                    <a:gd name="T67" fmla="*/ 303 h 356"/>
                    <a:gd name="T68" fmla="*/ 570 w 1075"/>
                    <a:gd name="T69" fmla="*/ 317 h 356"/>
                    <a:gd name="T70" fmla="*/ 540 w 1075"/>
                    <a:gd name="T71" fmla="*/ 330 h 356"/>
                    <a:gd name="T72" fmla="*/ 508 w 1075"/>
                    <a:gd name="T73" fmla="*/ 343 h 356"/>
                    <a:gd name="T74" fmla="*/ 472 w 1075"/>
                    <a:gd name="T75" fmla="*/ 356 h 356"/>
                    <a:gd name="T76" fmla="*/ 454 w 1075"/>
                    <a:gd name="T77" fmla="*/ 344 h 3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75"/>
                    <a:gd name="T118" fmla="*/ 0 h 356"/>
                    <a:gd name="T119" fmla="*/ 1075 w 1075"/>
                    <a:gd name="T120" fmla="*/ 356 h 35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75" h="356">
                      <a:moveTo>
                        <a:pt x="454" y="344"/>
                      </a:moveTo>
                      <a:lnTo>
                        <a:pt x="456" y="343"/>
                      </a:lnTo>
                      <a:lnTo>
                        <a:pt x="463" y="341"/>
                      </a:lnTo>
                      <a:lnTo>
                        <a:pt x="472" y="337"/>
                      </a:lnTo>
                      <a:lnTo>
                        <a:pt x="485" y="332"/>
                      </a:lnTo>
                      <a:lnTo>
                        <a:pt x="501" y="325"/>
                      </a:lnTo>
                      <a:lnTo>
                        <a:pt x="518" y="317"/>
                      </a:lnTo>
                      <a:lnTo>
                        <a:pt x="538" y="308"/>
                      </a:lnTo>
                      <a:lnTo>
                        <a:pt x="558" y="298"/>
                      </a:lnTo>
                      <a:lnTo>
                        <a:pt x="580" y="287"/>
                      </a:lnTo>
                      <a:lnTo>
                        <a:pt x="600" y="274"/>
                      </a:lnTo>
                      <a:lnTo>
                        <a:pt x="621" y="262"/>
                      </a:lnTo>
                      <a:lnTo>
                        <a:pt x="640" y="248"/>
                      </a:lnTo>
                      <a:lnTo>
                        <a:pt x="658" y="234"/>
                      </a:lnTo>
                      <a:lnTo>
                        <a:pt x="674" y="219"/>
                      </a:lnTo>
                      <a:lnTo>
                        <a:pt x="688" y="204"/>
                      </a:lnTo>
                      <a:lnTo>
                        <a:pt x="699" y="189"/>
                      </a:lnTo>
                      <a:lnTo>
                        <a:pt x="0" y="18"/>
                      </a:lnTo>
                      <a:lnTo>
                        <a:pt x="54" y="0"/>
                      </a:lnTo>
                      <a:lnTo>
                        <a:pt x="1075" y="251"/>
                      </a:lnTo>
                      <a:lnTo>
                        <a:pt x="1033" y="274"/>
                      </a:lnTo>
                      <a:lnTo>
                        <a:pt x="738" y="199"/>
                      </a:lnTo>
                      <a:lnTo>
                        <a:pt x="737" y="200"/>
                      </a:lnTo>
                      <a:lnTo>
                        <a:pt x="735" y="203"/>
                      </a:lnTo>
                      <a:lnTo>
                        <a:pt x="730" y="207"/>
                      </a:lnTo>
                      <a:lnTo>
                        <a:pt x="724" y="214"/>
                      </a:lnTo>
                      <a:lnTo>
                        <a:pt x="716" y="222"/>
                      </a:lnTo>
                      <a:lnTo>
                        <a:pt x="706" y="231"/>
                      </a:lnTo>
                      <a:lnTo>
                        <a:pt x="694" y="242"/>
                      </a:lnTo>
                      <a:lnTo>
                        <a:pt x="679" y="253"/>
                      </a:lnTo>
                      <a:lnTo>
                        <a:pt x="662" y="265"/>
                      </a:lnTo>
                      <a:lnTo>
                        <a:pt x="643" y="278"/>
                      </a:lnTo>
                      <a:lnTo>
                        <a:pt x="621" y="291"/>
                      </a:lnTo>
                      <a:lnTo>
                        <a:pt x="597" y="303"/>
                      </a:lnTo>
                      <a:lnTo>
                        <a:pt x="570" y="317"/>
                      </a:lnTo>
                      <a:lnTo>
                        <a:pt x="540" y="330"/>
                      </a:lnTo>
                      <a:lnTo>
                        <a:pt x="508" y="343"/>
                      </a:lnTo>
                      <a:lnTo>
                        <a:pt x="472" y="356"/>
                      </a:lnTo>
                      <a:lnTo>
                        <a:pt x="454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8" name="Freeform 62"/>
                <p:cNvSpPr>
                  <a:spLocks/>
                </p:cNvSpPr>
                <p:nvPr/>
              </p:nvSpPr>
              <p:spPr bwMode="auto">
                <a:xfrm>
                  <a:off x="5997" y="14727"/>
                  <a:ext cx="1095" cy="319"/>
                </a:xfrm>
                <a:custGeom>
                  <a:avLst/>
                  <a:gdLst>
                    <a:gd name="T0" fmla="*/ 0 w 1095"/>
                    <a:gd name="T1" fmla="*/ 0 h 319"/>
                    <a:gd name="T2" fmla="*/ 1071 w 1095"/>
                    <a:gd name="T3" fmla="*/ 319 h 319"/>
                    <a:gd name="T4" fmla="*/ 1095 w 1095"/>
                    <a:gd name="T5" fmla="*/ 319 h 319"/>
                    <a:gd name="T6" fmla="*/ 33 w 1095"/>
                    <a:gd name="T7" fmla="*/ 0 h 319"/>
                    <a:gd name="T8" fmla="*/ 0 w 1095"/>
                    <a:gd name="T9" fmla="*/ 0 h 3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319"/>
                    <a:gd name="T17" fmla="*/ 1095 w 1095"/>
                    <a:gd name="T18" fmla="*/ 319 h 3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319">
                      <a:moveTo>
                        <a:pt x="0" y="0"/>
                      </a:moveTo>
                      <a:lnTo>
                        <a:pt x="1071" y="319"/>
                      </a:lnTo>
                      <a:lnTo>
                        <a:pt x="1095" y="319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9" name="Freeform 63"/>
                <p:cNvSpPr>
                  <a:spLocks/>
                </p:cNvSpPr>
                <p:nvPr/>
              </p:nvSpPr>
              <p:spPr bwMode="auto">
                <a:xfrm>
                  <a:off x="6181" y="14684"/>
                  <a:ext cx="1082" cy="285"/>
                </a:xfrm>
                <a:custGeom>
                  <a:avLst/>
                  <a:gdLst>
                    <a:gd name="T0" fmla="*/ 0 w 1082"/>
                    <a:gd name="T1" fmla="*/ 1 h 285"/>
                    <a:gd name="T2" fmla="*/ 1058 w 1082"/>
                    <a:gd name="T3" fmla="*/ 285 h 285"/>
                    <a:gd name="T4" fmla="*/ 1082 w 1082"/>
                    <a:gd name="T5" fmla="*/ 284 h 285"/>
                    <a:gd name="T6" fmla="*/ 33 w 1082"/>
                    <a:gd name="T7" fmla="*/ 0 h 285"/>
                    <a:gd name="T8" fmla="*/ 0 w 1082"/>
                    <a:gd name="T9" fmla="*/ 1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2"/>
                    <a:gd name="T16" fmla="*/ 0 h 285"/>
                    <a:gd name="T17" fmla="*/ 1082 w 1082"/>
                    <a:gd name="T18" fmla="*/ 285 h 2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2" h="285">
                      <a:moveTo>
                        <a:pt x="0" y="1"/>
                      </a:moveTo>
                      <a:lnTo>
                        <a:pt x="1058" y="285"/>
                      </a:lnTo>
                      <a:lnTo>
                        <a:pt x="1082" y="284"/>
                      </a:lnTo>
                      <a:lnTo>
                        <a:pt x="3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60" name="Freeform 64"/>
                <p:cNvSpPr>
                  <a:spLocks/>
                </p:cNvSpPr>
                <p:nvPr/>
              </p:nvSpPr>
              <p:spPr bwMode="auto">
                <a:xfrm>
                  <a:off x="6093" y="14699"/>
                  <a:ext cx="1087" cy="315"/>
                </a:xfrm>
                <a:custGeom>
                  <a:avLst/>
                  <a:gdLst>
                    <a:gd name="T0" fmla="*/ 0 w 1087"/>
                    <a:gd name="T1" fmla="*/ 0 h 315"/>
                    <a:gd name="T2" fmla="*/ 1066 w 1087"/>
                    <a:gd name="T3" fmla="*/ 315 h 315"/>
                    <a:gd name="T4" fmla="*/ 1087 w 1087"/>
                    <a:gd name="T5" fmla="*/ 308 h 315"/>
                    <a:gd name="T6" fmla="*/ 31 w 1087"/>
                    <a:gd name="T7" fmla="*/ 0 h 315"/>
                    <a:gd name="T8" fmla="*/ 0 w 1087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7"/>
                    <a:gd name="T16" fmla="*/ 0 h 315"/>
                    <a:gd name="T17" fmla="*/ 1087 w 1087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7" h="315">
                      <a:moveTo>
                        <a:pt x="0" y="0"/>
                      </a:moveTo>
                      <a:lnTo>
                        <a:pt x="1066" y="315"/>
                      </a:lnTo>
                      <a:lnTo>
                        <a:pt x="1087" y="308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614" name="Group 65"/>
              <p:cNvGrpSpPr>
                <a:grpSpLocks/>
              </p:cNvGrpSpPr>
              <p:nvPr/>
            </p:nvGrpSpPr>
            <p:grpSpPr bwMode="auto">
              <a:xfrm>
                <a:off x="12806" y="10667"/>
                <a:ext cx="983" cy="1369"/>
                <a:chOff x="12762" y="10336"/>
                <a:chExt cx="1027" cy="1700"/>
              </a:xfrm>
            </p:grpSpPr>
            <p:sp>
              <p:nvSpPr>
                <p:cNvPr id="103616" name="Rectangle 66"/>
                <p:cNvSpPr>
                  <a:spLocks noChangeArrowheads="1"/>
                </p:cNvSpPr>
                <p:nvPr/>
              </p:nvSpPr>
              <p:spPr bwMode="auto">
                <a:xfrm>
                  <a:off x="12824" y="10394"/>
                  <a:ext cx="965" cy="164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7" name="Rectangle 67"/>
                <p:cNvSpPr>
                  <a:spLocks noChangeArrowheads="1"/>
                </p:cNvSpPr>
                <p:nvPr/>
              </p:nvSpPr>
              <p:spPr bwMode="auto">
                <a:xfrm>
                  <a:off x="12766" y="10336"/>
                  <a:ext cx="965" cy="16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8" name="Line 68"/>
                <p:cNvSpPr>
                  <a:spLocks noChangeShapeType="1"/>
                </p:cNvSpPr>
                <p:nvPr/>
              </p:nvSpPr>
              <p:spPr bwMode="auto">
                <a:xfrm>
                  <a:off x="12766" y="10682"/>
                  <a:ext cx="965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9" name="Line 69"/>
                <p:cNvSpPr>
                  <a:spLocks noChangeShapeType="1"/>
                </p:cNvSpPr>
                <p:nvPr/>
              </p:nvSpPr>
              <p:spPr bwMode="auto">
                <a:xfrm>
                  <a:off x="12780" y="11042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0" name="Line 70"/>
                <p:cNvSpPr>
                  <a:spLocks noChangeShapeType="1"/>
                </p:cNvSpPr>
                <p:nvPr/>
              </p:nvSpPr>
              <p:spPr bwMode="auto">
                <a:xfrm>
                  <a:off x="12764" y="11374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1" name="Line 71"/>
                <p:cNvSpPr>
                  <a:spLocks noChangeShapeType="1"/>
                </p:cNvSpPr>
                <p:nvPr/>
              </p:nvSpPr>
              <p:spPr bwMode="auto">
                <a:xfrm>
                  <a:off x="12762" y="11675"/>
                  <a:ext cx="96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615" name="Text Box 72"/>
              <p:cNvSpPr txBox="1">
                <a:spLocks noChangeArrowheads="1"/>
              </p:cNvSpPr>
              <p:nvPr/>
            </p:nvSpPr>
            <p:spPr bwMode="auto">
              <a:xfrm>
                <a:off x="12809" y="10193"/>
                <a:ext cx="9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r>
                  <a:rPr lang="en-US" sz="1000">
                    <a:solidFill>
                      <a:schemeClr val="tx2"/>
                    </a:solidFill>
                    <a:latin typeface="Arial" pitchFamily="34" charset="0"/>
                  </a:rPr>
                  <a:t>Host A</a:t>
                </a:r>
                <a:endParaRPr lang="en-US" sz="2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3443" name="Text Box 73"/>
            <p:cNvSpPr txBox="1">
              <a:spLocks noChangeArrowheads="1"/>
            </p:cNvSpPr>
            <p:nvPr/>
          </p:nvSpPr>
          <p:spPr bwMode="auto">
            <a:xfrm>
              <a:off x="2540" y="2764"/>
              <a:ext cx="7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40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1200" baseline="-25000">
                  <a:solidFill>
                    <a:srgbClr val="FF0000"/>
                  </a:solidFill>
                  <a:latin typeface="Arial" pitchFamily="34" charset="0"/>
                </a:rPr>
                <a:t>in </a:t>
              </a:r>
              <a:r>
                <a:rPr lang="en-US" sz="1200">
                  <a:solidFill>
                    <a:srgbClr val="FF0000"/>
                  </a:solidFill>
                  <a:latin typeface="Arial" pitchFamily="34" charset="0"/>
                </a:rPr>
                <a:t>: </a:t>
              </a:r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original data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3444" name="Line 74"/>
            <p:cNvSpPr>
              <a:spLocks noChangeShapeType="1"/>
            </p:cNvSpPr>
            <p:nvPr/>
          </p:nvSpPr>
          <p:spPr bwMode="auto">
            <a:xfrm flipH="1">
              <a:off x="1892" y="4084"/>
              <a:ext cx="2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45" name="Group 75"/>
            <p:cNvGrpSpPr>
              <a:grpSpLocks/>
            </p:cNvGrpSpPr>
            <p:nvPr/>
          </p:nvGrpSpPr>
          <p:grpSpPr bwMode="auto">
            <a:xfrm>
              <a:off x="1448" y="3268"/>
              <a:ext cx="617" cy="947"/>
              <a:chOff x="12464" y="10193"/>
              <a:chExt cx="1481" cy="2272"/>
            </a:xfrm>
          </p:grpSpPr>
          <p:grpSp>
            <p:nvGrpSpPr>
              <p:cNvPr id="103565" name="Group 76"/>
              <p:cNvGrpSpPr>
                <a:grpSpLocks/>
              </p:cNvGrpSpPr>
              <p:nvPr/>
            </p:nvGrpSpPr>
            <p:grpSpPr bwMode="auto">
              <a:xfrm>
                <a:off x="12464" y="11102"/>
                <a:ext cx="1481" cy="1363"/>
                <a:chOff x="5850" y="13487"/>
                <a:chExt cx="2023" cy="1840"/>
              </a:xfrm>
            </p:grpSpPr>
            <p:sp>
              <p:nvSpPr>
                <p:cNvPr id="103574" name="Freeform 77"/>
                <p:cNvSpPr>
                  <a:spLocks/>
                </p:cNvSpPr>
                <p:nvPr/>
              </p:nvSpPr>
              <p:spPr bwMode="auto">
                <a:xfrm>
                  <a:off x="5850" y="13632"/>
                  <a:ext cx="2023" cy="1695"/>
                </a:xfrm>
                <a:custGeom>
                  <a:avLst/>
                  <a:gdLst>
                    <a:gd name="T0" fmla="*/ 570 w 2023"/>
                    <a:gd name="T1" fmla="*/ 121 h 1695"/>
                    <a:gd name="T2" fmla="*/ 575 w 2023"/>
                    <a:gd name="T3" fmla="*/ 120 h 1695"/>
                    <a:gd name="T4" fmla="*/ 586 w 2023"/>
                    <a:gd name="T5" fmla="*/ 116 h 1695"/>
                    <a:gd name="T6" fmla="*/ 607 w 2023"/>
                    <a:gd name="T7" fmla="*/ 108 h 1695"/>
                    <a:gd name="T8" fmla="*/ 636 w 2023"/>
                    <a:gd name="T9" fmla="*/ 101 h 1695"/>
                    <a:gd name="T10" fmla="*/ 672 w 2023"/>
                    <a:gd name="T11" fmla="*/ 90 h 1695"/>
                    <a:gd name="T12" fmla="*/ 718 w 2023"/>
                    <a:gd name="T13" fmla="*/ 79 h 1695"/>
                    <a:gd name="T14" fmla="*/ 771 w 2023"/>
                    <a:gd name="T15" fmla="*/ 67 h 1695"/>
                    <a:gd name="T16" fmla="*/ 834 w 2023"/>
                    <a:gd name="T17" fmla="*/ 55 h 1695"/>
                    <a:gd name="T18" fmla="*/ 904 w 2023"/>
                    <a:gd name="T19" fmla="*/ 43 h 1695"/>
                    <a:gd name="T20" fmla="*/ 982 w 2023"/>
                    <a:gd name="T21" fmla="*/ 33 h 1695"/>
                    <a:gd name="T22" fmla="*/ 1071 w 2023"/>
                    <a:gd name="T23" fmla="*/ 22 h 1695"/>
                    <a:gd name="T24" fmla="*/ 1166 w 2023"/>
                    <a:gd name="T25" fmla="*/ 13 h 1695"/>
                    <a:gd name="T26" fmla="*/ 1271 w 2023"/>
                    <a:gd name="T27" fmla="*/ 7 h 1695"/>
                    <a:gd name="T28" fmla="*/ 1384 w 2023"/>
                    <a:gd name="T29" fmla="*/ 1 h 1695"/>
                    <a:gd name="T30" fmla="*/ 1506 w 2023"/>
                    <a:gd name="T31" fmla="*/ 0 h 1695"/>
                    <a:gd name="T32" fmla="*/ 1636 w 2023"/>
                    <a:gd name="T33" fmla="*/ 1 h 1695"/>
                    <a:gd name="T34" fmla="*/ 1692 w 2023"/>
                    <a:gd name="T35" fmla="*/ 233 h 1695"/>
                    <a:gd name="T36" fmla="*/ 1713 w 2023"/>
                    <a:gd name="T37" fmla="*/ 243 h 1695"/>
                    <a:gd name="T38" fmla="*/ 1758 w 2023"/>
                    <a:gd name="T39" fmla="*/ 274 h 1695"/>
                    <a:gd name="T40" fmla="*/ 1806 w 2023"/>
                    <a:gd name="T41" fmla="*/ 329 h 1695"/>
                    <a:gd name="T42" fmla="*/ 1836 w 2023"/>
                    <a:gd name="T43" fmla="*/ 409 h 1695"/>
                    <a:gd name="T44" fmla="*/ 1955 w 2023"/>
                    <a:gd name="T45" fmla="*/ 948 h 1695"/>
                    <a:gd name="T46" fmla="*/ 2003 w 2023"/>
                    <a:gd name="T47" fmla="*/ 1171 h 1695"/>
                    <a:gd name="T48" fmla="*/ 2011 w 2023"/>
                    <a:gd name="T49" fmla="*/ 1188 h 1695"/>
                    <a:gd name="T50" fmla="*/ 2022 w 2023"/>
                    <a:gd name="T51" fmla="*/ 1231 h 1695"/>
                    <a:gd name="T52" fmla="*/ 2021 w 2023"/>
                    <a:gd name="T53" fmla="*/ 1297 h 1695"/>
                    <a:gd name="T54" fmla="*/ 1992 w 2023"/>
                    <a:gd name="T55" fmla="*/ 1380 h 1695"/>
                    <a:gd name="T56" fmla="*/ 0 w 2023"/>
                    <a:gd name="T57" fmla="*/ 1328 h 1695"/>
                    <a:gd name="T58" fmla="*/ 199 w 2023"/>
                    <a:gd name="T59" fmla="*/ 1223 h 1695"/>
                    <a:gd name="T60" fmla="*/ 200 w 2023"/>
                    <a:gd name="T61" fmla="*/ 232 h 1695"/>
                    <a:gd name="T62" fmla="*/ 210 w 2023"/>
                    <a:gd name="T63" fmla="*/ 226 h 1695"/>
                    <a:gd name="T64" fmla="*/ 230 w 2023"/>
                    <a:gd name="T65" fmla="*/ 214 h 1695"/>
                    <a:gd name="T66" fmla="*/ 259 w 2023"/>
                    <a:gd name="T67" fmla="*/ 201 h 1695"/>
                    <a:gd name="T68" fmla="*/ 297 w 2023"/>
                    <a:gd name="T69" fmla="*/ 189 h 1695"/>
                    <a:gd name="T70" fmla="*/ 344 w 2023"/>
                    <a:gd name="T71" fmla="*/ 183 h 1695"/>
                    <a:gd name="T72" fmla="*/ 399 w 2023"/>
                    <a:gd name="T73" fmla="*/ 181 h 1695"/>
                    <a:gd name="T74" fmla="*/ 464 w 2023"/>
                    <a:gd name="T75" fmla="*/ 191 h 1695"/>
                    <a:gd name="T76" fmla="*/ 548 w 2023"/>
                    <a:gd name="T77" fmla="*/ 225 h 16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23"/>
                    <a:gd name="T118" fmla="*/ 0 h 1695"/>
                    <a:gd name="T119" fmla="*/ 2023 w 2023"/>
                    <a:gd name="T120" fmla="*/ 1695 h 16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23" h="1695">
                      <a:moveTo>
                        <a:pt x="548" y="225"/>
                      </a:moveTo>
                      <a:lnTo>
                        <a:pt x="570" y="121"/>
                      </a:lnTo>
                      <a:lnTo>
                        <a:pt x="571" y="121"/>
                      </a:lnTo>
                      <a:lnTo>
                        <a:pt x="575" y="120"/>
                      </a:lnTo>
                      <a:lnTo>
                        <a:pt x="580" y="118"/>
                      </a:lnTo>
                      <a:lnTo>
                        <a:pt x="586" y="116"/>
                      </a:lnTo>
                      <a:lnTo>
                        <a:pt x="596" y="112"/>
                      </a:lnTo>
                      <a:lnTo>
                        <a:pt x="607" y="108"/>
                      </a:lnTo>
                      <a:lnTo>
                        <a:pt x="620" y="105"/>
                      </a:lnTo>
                      <a:lnTo>
                        <a:pt x="636" y="101"/>
                      </a:lnTo>
                      <a:lnTo>
                        <a:pt x="653" y="95"/>
                      </a:lnTo>
                      <a:lnTo>
                        <a:pt x="672" y="90"/>
                      </a:lnTo>
                      <a:lnTo>
                        <a:pt x="694" y="84"/>
                      </a:lnTo>
                      <a:lnTo>
                        <a:pt x="718" y="79"/>
                      </a:lnTo>
                      <a:lnTo>
                        <a:pt x="743" y="74"/>
                      </a:lnTo>
                      <a:lnTo>
                        <a:pt x="771" y="67"/>
                      </a:lnTo>
                      <a:lnTo>
                        <a:pt x="802" y="61"/>
                      </a:lnTo>
                      <a:lnTo>
                        <a:pt x="834" y="55"/>
                      </a:lnTo>
                      <a:lnTo>
                        <a:pt x="867" y="49"/>
                      </a:lnTo>
                      <a:lnTo>
                        <a:pt x="904" y="43"/>
                      </a:lnTo>
                      <a:lnTo>
                        <a:pt x="943" y="38"/>
                      </a:lnTo>
                      <a:lnTo>
                        <a:pt x="982" y="33"/>
                      </a:lnTo>
                      <a:lnTo>
                        <a:pt x="1025" y="27"/>
                      </a:lnTo>
                      <a:lnTo>
                        <a:pt x="1071" y="22"/>
                      </a:lnTo>
                      <a:lnTo>
                        <a:pt x="1117" y="17"/>
                      </a:lnTo>
                      <a:lnTo>
                        <a:pt x="1166" y="13"/>
                      </a:lnTo>
                      <a:lnTo>
                        <a:pt x="1218" y="10"/>
                      </a:lnTo>
                      <a:lnTo>
                        <a:pt x="1271" y="7"/>
                      </a:lnTo>
                      <a:lnTo>
                        <a:pt x="1327" y="3"/>
                      </a:lnTo>
                      <a:lnTo>
                        <a:pt x="1384" y="1"/>
                      </a:lnTo>
                      <a:lnTo>
                        <a:pt x="1444" y="0"/>
                      </a:lnTo>
                      <a:lnTo>
                        <a:pt x="1506" y="0"/>
                      </a:lnTo>
                      <a:lnTo>
                        <a:pt x="1570" y="0"/>
                      </a:lnTo>
                      <a:lnTo>
                        <a:pt x="1636" y="1"/>
                      </a:lnTo>
                      <a:lnTo>
                        <a:pt x="1709" y="41"/>
                      </a:lnTo>
                      <a:lnTo>
                        <a:pt x="1692" y="233"/>
                      </a:lnTo>
                      <a:lnTo>
                        <a:pt x="1698" y="235"/>
                      </a:lnTo>
                      <a:lnTo>
                        <a:pt x="1713" y="243"/>
                      </a:lnTo>
                      <a:lnTo>
                        <a:pt x="1733" y="256"/>
                      </a:lnTo>
                      <a:lnTo>
                        <a:pt x="1758" y="274"/>
                      </a:lnTo>
                      <a:lnTo>
                        <a:pt x="1784" y="299"/>
                      </a:lnTo>
                      <a:lnTo>
                        <a:pt x="1806" y="329"/>
                      </a:lnTo>
                      <a:lnTo>
                        <a:pt x="1825" y="366"/>
                      </a:lnTo>
                      <a:lnTo>
                        <a:pt x="1836" y="409"/>
                      </a:lnTo>
                      <a:lnTo>
                        <a:pt x="1999" y="557"/>
                      </a:lnTo>
                      <a:lnTo>
                        <a:pt x="1955" y="948"/>
                      </a:lnTo>
                      <a:lnTo>
                        <a:pt x="1692" y="1080"/>
                      </a:lnTo>
                      <a:lnTo>
                        <a:pt x="2003" y="1171"/>
                      </a:lnTo>
                      <a:lnTo>
                        <a:pt x="2006" y="1176"/>
                      </a:lnTo>
                      <a:lnTo>
                        <a:pt x="2011" y="1188"/>
                      </a:lnTo>
                      <a:lnTo>
                        <a:pt x="2016" y="1206"/>
                      </a:lnTo>
                      <a:lnTo>
                        <a:pt x="2022" y="1231"/>
                      </a:lnTo>
                      <a:lnTo>
                        <a:pt x="2023" y="1261"/>
                      </a:lnTo>
                      <a:lnTo>
                        <a:pt x="2021" y="1297"/>
                      </a:lnTo>
                      <a:lnTo>
                        <a:pt x="2010" y="1337"/>
                      </a:lnTo>
                      <a:lnTo>
                        <a:pt x="1992" y="1380"/>
                      </a:lnTo>
                      <a:lnTo>
                        <a:pt x="1171" y="1695"/>
                      </a:lnTo>
                      <a:lnTo>
                        <a:pt x="0" y="1328"/>
                      </a:lnTo>
                      <a:lnTo>
                        <a:pt x="20" y="1285"/>
                      </a:lnTo>
                      <a:lnTo>
                        <a:pt x="199" y="1223"/>
                      </a:lnTo>
                      <a:lnTo>
                        <a:pt x="199" y="233"/>
                      </a:lnTo>
                      <a:lnTo>
                        <a:pt x="200" y="232"/>
                      </a:lnTo>
                      <a:lnTo>
                        <a:pt x="204" y="229"/>
                      </a:lnTo>
                      <a:lnTo>
                        <a:pt x="210" y="226"/>
                      </a:lnTo>
                      <a:lnTo>
                        <a:pt x="218" y="220"/>
                      </a:lnTo>
                      <a:lnTo>
                        <a:pt x="230" y="214"/>
                      </a:lnTo>
                      <a:lnTo>
                        <a:pt x="243" y="207"/>
                      </a:lnTo>
                      <a:lnTo>
                        <a:pt x="259" y="201"/>
                      </a:lnTo>
                      <a:lnTo>
                        <a:pt x="277" y="194"/>
                      </a:lnTo>
                      <a:lnTo>
                        <a:pt x="297" y="189"/>
                      </a:lnTo>
                      <a:lnTo>
                        <a:pt x="320" y="185"/>
                      </a:lnTo>
                      <a:lnTo>
                        <a:pt x="344" y="183"/>
                      </a:lnTo>
                      <a:lnTo>
                        <a:pt x="370" y="180"/>
                      </a:lnTo>
                      <a:lnTo>
                        <a:pt x="399" y="181"/>
                      </a:lnTo>
                      <a:lnTo>
                        <a:pt x="430" y="185"/>
                      </a:lnTo>
                      <a:lnTo>
                        <a:pt x="464" y="191"/>
                      </a:lnTo>
                      <a:lnTo>
                        <a:pt x="498" y="201"/>
                      </a:lnTo>
                      <a:lnTo>
                        <a:pt x="548" y="22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5" name="Freeform 78"/>
                <p:cNvSpPr>
                  <a:spLocks/>
                </p:cNvSpPr>
                <p:nvPr/>
              </p:nvSpPr>
              <p:spPr bwMode="auto">
                <a:xfrm>
                  <a:off x="6551" y="13597"/>
                  <a:ext cx="650" cy="735"/>
                </a:xfrm>
                <a:custGeom>
                  <a:avLst/>
                  <a:gdLst>
                    <a:gd name="T0" fmla="*/ 645 w 650"/>
                    <a:gd name="T1" fmla="*/ 27 h 735"/>
                    <a:gd name="T2" fmla="*/ 642 w 650"/>
                    <a:gd name="T3" fmla="*/ 26 h 735"/>
                    <a:gd name="T4" fmla="*/ 631 w 650"/>
                    <a:gd name="T5" fmla="*/ 23 h 735"/>
                    <a:gd name="T6" fmla="*/ 615 w 650"/>
                    <a:gd name="T7" fmla="*/ 19 h 735"/>
                    <a:gd name="T8" fmla="*/ 592 w 650"/>
                    <a:gd name="T9" fmla="*/ 15 h 735"/>
                    <a:gd name="T10" fmla="*/ 565 w 650"/>
                    <a:gd name="T11" fmla="*/ 10 h 735"/>
                    <a:gd name="T12" fmla="*/ 533 w 650"/>
                    <a:gd name="T13" fmla="*/ 6 h 735"/>
                    <a:gd name="T14" fmla="*/ 496 w 650"/>
                    <a:gd name="T15" fmla="*/ 3 h 735"/>
                    <a:gd name="T16" fmla="*/ 456 w 650"/>
                    <a:gd name="T17" fmla="*/ 1 h 735"/>
                    <a:gd name="T18" fmla="*/ 411 w 650"/>
                    <a:gd name="T19" fmla="*/ 0 h 735"/>
                    <a:gd name="T20" fmla="*/ 364 w 650"/>
                    <a:gd name="T21" fmla="*/ 2 h 735"/>
                    <a:gd name="T22" fmla="*/ 315 w 650"/>
                    <a:gd name="T23" fmla="*/ 6 h 735"/>
                    <a:gd name="T24" fmla="*/ 262 w 650"/>
                    <a:gd name="T25" fmla="*/ 15 h 735"/>
                    <a:gd name="T26" fmla="*/ 209 w 650"/>
                    <a:gd name="T27" fmla="*/ 26 h 735"/>
                    <a:gd name="T28" fmla="*/ 154 w 650"/>
                    <a:gd name="T29" fmla="*/ 42 h 735"/>
                    <a:gd name="T30" fmla="*/ 98 w 650"/>
                    <a:gd name="T31" fmla="*/ 61 h 735"/>
                    <a:gd name="T32" fmla="*/ 42 w 650"/>
                    <a:gd name="T33" fmla="*/ 87 h 735"/>
                    <a:gd name="T34" fmla="*/ 38 w 650"/>
                    <a:gd name="T35" fmla="*/ 101 h 735"/>
                    <a:gd name="T36" fmla="*/ 28 w 650"/>
                    <a:gd name="T37" fmla="*/ 141 h 735"/>
                    <a:gd name="T38" fmla="*/ 17 w 650"/>
                    <a:gd name="T39" fmla="*/ 203 h 735"/>
                    <a:gd name="T40" fmla="*/ 6 w 650"/>
                    <a:gd name="T41" fmla="*/ 283 h 735"/>
                    <a:gd name="T42" fmla="*/ 0 w 650"/>
                    <a:gd name="T43" fmla="*/ 378 h 735"/>
                    <a:gd name="T44" fmla="*/ 5 w 650"/>
                    <a:gd name="T45" fmla="*/ 484 h 735"/>
                    <a:gd name="T46" fmla="*/ 21 w 650"/>
                    <a:gd name="T47" fmla="*/ 599 h 735"/>
                    <a:gd name="T48" fmla="*/ 54 w 650"/>
                    <a:gd name="T49" fmla="*/ 716 h 735"/>
                    <a:gd name="T50" fmla="*/ 58 w 650"/>
                    <a:gd name="T51" fmla="*/ 716 h 735"/>
                    <a:gd name="T52" fmla="*/ 66 w 650"/>
                    <a:gd name="T53" fmla="*/ 715 h 735"/>
                    <a:gd name="T54" fmla="*/ 80 w 650"/>
                    <a:gd name="T55" fmla="*/ 713 h 735"/>
                    <a:gd name="T56" fmla="*/ 99 w 650"/>
                    <a:gd name="T57" fmla="*/ 712 h 735"/>
                    <a:gd name="T58" fmla="*/ 124 w 650"/>
                    <a:gd name="T59" fmla="*/ 710 h 735"/>
                    <a:gd name="T60" fmla="*/ 153 w 650"/>
                    <a:gd name="T61" fmla="*/ 708 h 735"/>
                    <a:gd name="T62" fmla="*/ 188 w 650"/>
                    <a:gd name="T63" fmla="*/ 707 h 735"/>
                    <a:gd name="T64" fmla="*/ 225 w 650"/>
                    <a:gd name="T65" fmla="*/ 706 h 735"/>
                    <a:gd name="T66" fmla="*/ 267 w 650"/>
                    <a:gd name="T67" fmla="*/ 705 h 735"/>
                    <a:gd name="T68" fmla="*/ 313 w 650"/>
                    <a:gd name="T69" fmla="*/ 706 h 735"/>
                    <a:gd name="T70" fmla="*/ 362 w 650"/>
                    <a:gd name="T71" fmla="*/ 707 h 735"/>
                    <a:gd name="T72" fmla="*/ 415 w 650"/>
                    <a:gd name="T73" fmla="*/ 709 h 735"/>
                    <a:gd name="T74" fmla="*/ 470 w 650"/>
                    <a:gd name="T75" fmla="*/ 713 h 735"/>
                    <a:gd name="T76" fmla="*/ 528 w 650"/>
                    <a:gd name="T77" fmla="*/ 719 h 735"/>
                    <a:gd name="T78" fmla="*/ 588 w 650"/>
                    <a:gd name="T79" fmla="*/ 726 h 735"/>
                    <a:gd name="T80" fmla="*/ 650 w 650"/>
                    <a:gd name="T81" fmla="*/ 735 h 735"/>
                    <a:gd name="T82" fmla="*/ 647 w 650"/>
                    <a:gd name="T83" fmla="*/ 713 h 735"/>
                    <a:gd name="T84" fmla="*/ 641 w 650"/>
                    <a:gd name="T85" fmla="*/ 655 h 735"/>
                    <a:gd name="T86" fmla="*/ 631 w 650"/>
                    <a:gd name="T87" fmla="*/ 568 h 735"/>
                    <a:gd name="T88" fmla="*/ 623 w 650"/>
                    <a:gd name="T89" fmla="*/ 462 h 735"/>
                    <a:gd name="T90" fmla="*/ 618 w 650"/>
                    <a:gd name="T91" fmla="*/ 345 h 735"/>
                    <a:gd name="T92" fmla="*/ 618 w 650"/>
                    <a:gd name="T93" fmla="*/ 229 h 735"/>
                    <a:gd name="T94" fmla="*/ 627 w 650"/>
                    <a:gd name="T95" fmla="*/ 119 h 735"/>
                    <a:gd name="T96" fmla="*/ 645 w 650"/>
                    <a:gd name="T97" fmla="*/ 27 h 73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50"/>
                    <a:gd name="T148" fmla="*/ 0 h 735"/>
                    <a:gd name="T149" fmla="*/ 650 w 650"/>
                    <a:gd name="T150" fmla="*/ 735 h 73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50" h="735">
                      <a:moveTo>
                        <a:pt x="645" y="27"/>
                      </a:moveTo>
                      <a:lnTo>
                        <a:pt x="642" y="26"/>
                      </a:lnTo>
                      <a:lnTo>
                        <a:pt x="631" y="23"/>
                      </a:lnTo>
                      <a:lnTo>
                        <a:pt x="615" y="19"/>
                      </a:lnTo>
                      <a:lnTo>
                        <a:pt x="592" y="15"/>
                      </a:lnTo>
                      <a:lnTo>
                        <a:pt x="565" y="10"/>
                      </a:lnTo>
                      <a:lnTo>
                        <a:pt x="533" y="6"/>
                      </a:lnTo>
                      <a:lnTo>
                        <a:pt x="496" y="3"/>
                      </a:lnTo>
                      <a:lnTo>
                        <a:pt x="456" y="1"/>
                      </a:lnTo>
                      <a:lnTo>
                        <a:pt x="411" y="0"/>
                      </a:lnTo>
                      <a:lnTo>
                        <a:pt x="364" y="2"/>
                      </a:lnTo>
                      <a:lnTo>
                        <a:pt x="315" y="6"/>
                      </a:lnTo>
                      <a:lnTo>
                        <a:pt x="262" y="15"/>
                      </a:lnTo>
                      <a:lnTo>
                        <a:pt x="209" y="26"/>
                      </a:lnTo>
                      <a:lnTo>
                        <a:pt x="154" y="42"/>
                      </a:lnTo>
                      <a:lnTo>
                        <a:pt x="98" y="61"/>
                      </a:lnTo>
                      <a:lnTo>
                        <a:pt x="42" y="87"/>
                      </a:lnTo>
                      <a:lnTo>
                        <a:pt x="38" y="101"/>
                      </a:lnTo>
                      <a:lnTo>
                        <a:pt x="28" y="141"/>
                      </a:lnTo>
                      <a:lnTo>
                        <a:pt x="17" y="203"/>
                      </a:lnTo>
                      <a:lnTo>
                        <a:pt x="6" y="283"/>
                      </a:lnTo>
                      <a:lnTo>
                        <a:pt x="0" y="378"/>
                      </a:lnTo>
                      <a:lnTo>
                        <a:pt x="5" y="484"/>
                      </a:lnTo>
                      <a:lnTo>
                        <a:pt x="21" y="599"/>
                      </a:lnTo>
                      <a:lnTo>
                        <a:pt x="54" y="716"/>
                      </a:lnTo>
                      <a:lnTo>
                        <a:pt x="58" y="716"/>
                      </a:lnTo>
                      <a:lnTo>
                        <a:pt x="66" y="715"/>
                      </a:lnTo>
                      <a:lnTo>
                        <a:pt x="80" y="713"/>
                      </a:lnTo>
                      <a:lnTo>
                        <a:pt x="99" y="712"/>
                      </a:lnTo>
                      <a:lnTo>
                        <a:pt x="124" y="710"/>
                      </a:lnTo>
                      <a:lnTo>
                        <a:pt x="153" y="708"/>
                      </a:lnTo>
                      <a:lnTo>
                        <a:pt x="188" y="707"/>
                      </a:lnTo>
                      <a:lnTo>
                        <a:pt x="225" y="706"/>
                      </a:lnTo>
                      <a:lnTo>
                        <a:pt x="267" y="705"/>
                      </a:lnTo>
                      <a:lnTo>
                        <a:pt x="313" y="706"/>
                      </a:lnTo>
                      <a:lnTo>
                        <a:pt x="362" y="707"/>
                      </a:lnTo>
                      <a:lnTo>
                        <a:pt x="415" y="709"/>
                      </a:lnTo>
                      <a:lnTo>
                        <a:pt x="470" y="713"/>
                      </a:lnTo>
                      <a:lnTo>
                        <a:pt x="528" y="719"/>
                      </a:lnTo>
                      <a:lnTo>
                        <a:pt x="588" y="726"/>
                      </a:lnTo>
                      <a:lnTo>
                        <a:pt x="650" y="735"/>
                      </a:lnTo>
                      <a:lnTo>
                        <a:pt x="647" y="713"/>
                      </a:lnTo>
                      <a:lnTo>
                        <a:pt x="641" y="655"/>
                      </a:lnTo>
                      <a:lnTo>
                        <a:pt x="631" y="568"/>
                      </a:lnTo>
                      <a:lnTo>
                        <a:pt x="623" y="462"/>
                      </a:lnTo>
                      <a:lnTo>
                        <a:pt x="618" y="345"/>
                      </a:lnTo>
                      <a:lnTo>
                        <a:pt x="618" y="229"/>
                      </a:lnTo>
                      <a:lnTo>
                        <a:pt x="627" y="119"/>
                      </a:lnTo>
                      <a:lnTo>
                        <a:pt x="645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6" name="Freeform 79"/>
                <p:cNvSpPr>
                  <a:spLocks/>
                </p:cNvSpPr>
                <p:nvPr/>
              </p:nvSpPr>
              <p:spPr bwMode="auto">
                <a:xfrm>
                  <a:off x="6623" y="13797"/>
                  <a:ext cx="1071" cy="731"/>
                </a:xfrm>
                <a:custGeom>
                  <a:avLst/>
                  <a:gdLst>
                    <a:gd name="T0" fmla="*/ 6 w 1071"/>
                    <a:gd name="T1" fmla="*/ 552 h 731"/>
                    <a:gd name="T2" fmla="*/ 0 w 1071"/>
                    <a:gd name="T3" fmla="*/ 642 h 731"/>
                    <a:gd name="T4" fmla="*/ 698 w 1071"/>
                    <a:gd name="T5" fmla="*/ 731 h 731"/>
                    <a:gd name="T6" fmla="*/ 703 w 1071"/>
                    <a:gd name="T7" fmla="*/ 729 h 731"/>
                    <a:gd name="T8" fmla="*/ 717 w 1071"/>
                    <a:gd name="T9" fmla="*/ 722 h 731"/>
                    <a:gd name="T10" fmla="*/ 740 w 1071"/>
                    <a:gd name="T11" fmla="*/ 710 h 731"/>
                    <a:gd name="T12" fmla="*/ 768 w 1071"/>
                    <a:gd name="T13" fmla="*/ 694 h 731"/>
                    <a:gd name="T14" fmla="*/ 801 w 1071"/>
                    <a:gd name="T15" fmla="*/ 672 h 731"/>
                    <a:gd name="T16" fmla="*/ 838 w 1071"/>
                    <a:gd name="T17" fmla="*/ 645 h 731"/>
                    <a:gd name="T18" fmla="*/ 876 w 1071"/>
                    <a:gd name="T19" fmla="*/ 614 h 731"/>
                    <a:gd name="T20" fmla="*/ 915 w 1071"/>
                    <a:gd name="T21" fmla="*/ 577 h 731"/>
                    <a:gd name="T22" fmla="*/ 953 w 1071"/>
                    <a:gd name="T23" fmla="*/ 536 h 731"/>
                    <a:gd name="T24" fmla="*/ 988 w 1071"/>
                    <a:gd name="T25" fmla="*/ 491 h 731"/>
                    <a:gd name="T26" fmla="*/ 1018 w 1071"/>
                    <a:gd name="T27" fmla="*/ 439 h 731"/>
                    <a:gd name="T28" fmla="*/ 1043 w 1071"/>
                    <a:gd name="T29" fmla="*/ 383 h 731"/>
                    <a:gd name="T30" fmla="*/ 1061 w 1071"/>
                    <a:gd name="T31" fmla="*/ 322 h 731"/>
                    <a:gd name="T32" fmla="*/ 1071 w 1071"/>
                    <a:gd name="T33" fmla="*/ 255 h 731"/>
                    <a:gd name="T34" fmla="*/ 1070 w 1071"/>
                    <a:gd name="T35" fmla="*/ 185 h 731"/>
                    <a:gd name="T36" fmla="*/ 1057 w 1071"/>
                    <a:gd name="T37" fmla="*/ 108 h 731"/>
                    <a:gd name="T38" fmla="*/ 1055 w 1071"/>
                    <a:gd name="T39" fmla="*/ 104 h 731"/>
                    <a:gd name="T40" fmla="*/ 1049 w 1071"/>
                    <a:gd name="T41" fmla="*/ 92 h 731"/>
                    <a:gd name="T42" fmla="*/ 1037 w 1071"/>
                    <a:gd name="T43" fmla="*/ 76 h 731"/>
                    <a:gd name="T44" fmla="*/ 1022 w 1071"/>
                    <a:gd name="T45" fmla="*/ 57 h 731"/>
                    <a:gd name="T46" fmla="*/ 1002 w 1071"/>
                    <a:gd name="T47" fmla="*/ 37 h 731"/>
                    <a:gd name="T48" fmla="*/ 979 w 1071"/>
                    <a:gd name="T49" fmla="*/ 20 h 731"/>
                    <a:gd name="T50" fmla="*/ 951 w 1071"/>
                    <a:gd name="T51" fmla="*/ 7 h 731"/>
                    <a:gd name="T52" fmla="*/ 919 w 1071"/>
                    <a:gd name="T53" fmla="*/ 0 h 731"/>
                    <a:gd name="T54" fmla="*/ 924 w 1071"/>
                    <a:gd name="T55" fmla="*/ 12 h 731"/>
                    <a:gd name="T56" fmla="*/ 934 w 1071"/>
                    <a:gd name="T57" fmla="*/ 44 h 731"/>
                    <a:gd name="T58" fmla="*/ 947 w 1071"/>
                    <a:gd name="T59" fmla="*/ 94 h 731"/>
                    <a:gd name="T60" fmla="*/ 958 w 1071"/>
                    <a:gd name="T61" fmla="*/ 159 h 731"/>
                    <a:gd name="T62" fmla="*/ 961 w 1071"/>
                    <a:gd name="T63" fmla="*/ 238 h 731"/>
                    <a:gd name="T64" fmla="*/ 953 w 1071"/>
                    <a:gd name="T65" fmla="*/ 324 h 731"/>
                    <a:gd name="T66" fmla="*/ 928 w 1071"/>
                    <a:gd name="T67" fmla="*/ 418 h 731"/>
                    <a:gd name="T68" fmla="*/ 884 w 1071"/>
                    <a:gd name="T69" fmla="*/ 516 h 731"/>
                    <a:gd name="T70" fmla="*/ 883 w 1071"/>
                    <a:gd name="T71" fmla="*/ 518 h 731"/>
                    <a:gd name="T72" fmla="*/ 879 w 1071"/>
                    <a:gd name="T73" fmla="*/ 521 h 731"/>
                    <a:gd name="T74" fmla="*/ 872 w 1071"/>
                    <a:gd name="T75" fmla="*/ 526 h 731"/>
                    <a:gd name="T76" fmla="*/ 862 w 1071"/>
                    <a:gd name="T77" fmla="*/ 534 h 731"/>
                    <a:gd name="T78" fmla="*/ 851 w 1071"/>
                    <a:gd name="T79" fmla="*/ 541 h 731"/>
                    <a:gd name="T80" fmla="*/ 837 w 1071"/>
                    <a:gd name="T81" fmla="*/ 550 h 731"/>
                    <a:gd name="T82" fmla="*/ 819 w 1071"/>
                    <a:gd name="T83" fmla="*/ 559 h 731"/>
                    <a:gd name="T84" fmla="*/ 800 w 1071"/>
                    <a:gd name="T85" fmla="*/ 567 h 731"/>
                    <a:gd name="T86" fmla="*/ 778 w 1071"/>
                    <a:gd name="T87" fmla="*/ 575 h 731"/>
                    <a:gd name="T88" fmla="*/ 754 w 1071"/>
                    <a:gd name="T89" fmla="*/ 582 h 731"/>
                    <a:gd name="T90" fmla="*/ 727 w 1071"/>
                    <a:gd name="T91" fmla="*/ 588 h 731"/>
                    <a:gd name="T92" fmla="*/ 697 w 1071"/>
                    <a:gd name="T93" fmla="*/ 592 h 731"/>
                    <a:gd name="T94" fmla="*/ 666 w 1071"/>
                    <a:gd name="T95" fmla="*/ 593 h 731"/>
                    <a:gd name="T96" fmla="*/ 631 w 1071"/>
                    <a:gd name="T97" fmla="*/ 592 h 731"/>
                    <a:gd name="T98" fmla="*/ 593 w 1071"/>
                    <a:gd name="T99" fmla="*/ 589 h 731"/>
                    <a:gd name="T100" fmla="*/ 555 w 1071"/>
                    <a:gd name="T101" fmla="*/ 581 h 731"/>
                    <a:gd name="T102" fmla="*/ 555 w 1071"/>
                    <a:gd name="T103" fmla="*/ 677 h 731"/>
                    <a:gd name="T104" fmla="*/ 24 w 1071"/>
                    <a:gd name="T105" fmla="*/ 623 h 731"/>
                    <a:gd name="T106" fmla="*/ 6 w 1071"/>
                    <a:gd name="T107" fmla="*/ 552 h 7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71"/>
                    <a:gd name="T163" fmla="*/ 0 h 731"/>
                    <a:gd name="T164" fmla="*/ 1071 w 1071"/>
                    <a:gd name="T165" fmla="*/ 731 h 7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71" h="731">
                      <a:moveTo>
                        <a:pt x="6" y="552"/>
                      </a:moveTo>
                      <a:lnTo>
                        <a:pt x="0" y="642"/>
                      </a:lnTo>
                      <a:lnTo>
                        <a:pt x="698" y="731"/>
                      </a:lnTo>
                      <a:lnTo>
                        <a:pt x="703" y="729"/>
                      </a:lnTo>
                      <a:lnTo>
                        <a:pt x="717" y="722"/>
                      </a:lnTo>
                      <a:lnTo>
                        <a:pt x="740" y="710"/>
                      </a:lnTo>
                      <a:lnTo>
                        <a:pt x="768" y="694"/>
                      </a:lnTo>
                      <a:lnTo>
                        <a:pt x="801" y="672"/>
                      </a:lnTo>
                      <a:lnTo>
                        <a:pt x="838" y="645"/>
                      </a:lnTo>
                      <a:lnTo>
                        <a:pt x="876" y="614"/>
                      </a:lnTo>
                      <a:lnTo>
                        <a:pt x="915" y="577"/>
                      </a:lnTo>
                      <a:lnTo>
                        <a:pt x="953" y="536"/>
                      </a:lnTo>
                      <a:lnTo>
                        <a:pt x="988" y="491"/>
                      </a:lnTo>
                      <a:lnTo>
                        <a:pt x="1018" y="439"/>
                      </a:lnTo>
                      <a:lnTo>
                        <a:pt x="1043" y="383"/>
                      </a:lnTo>
                      <a:lnTo>
                        <a:pt x="1061" y="322"/>
                      </a:lnTo>
                      <a:lnTo>
                        <a:pt x="1071" y="255"/>
                      </a:lnTo>
                      <a:lnTo>
                        <a:pt x="1070" y="185"/>
                      </a:lnTo>
                      <a:lnTo>
                        <a:pt x="1057" y="108"/>
                      </a:lnTo>
                      <a:lnTo>
                        <a:pt x="1055" y="104"/>
                      </a:lnTo>
                      <a:lnTo>
                        <a:pt x="1049" y="92"/>
                      </a:lnTo>
                      <a:lnTo>
                        <a:pt x="1037" y="76"/>
                      </a:lnTo>
                      <a:lnTo>
                        <a:pt x="1022" y="57"/>
                      </a:lnTo>
                      <a:lnTo>
                        <a:pt x="1002" y="37"/>
                      </a:lnTo>
                      <a:lnTo>
                        <a:pt x="979" y="20"/>
                      </a:lnTo>
                      <a:lnTo>
                        <a:pt x="951" y="7"/>
                      </a:lnTo>
                      <a:lnTo>
                        <a:pt x="919" y="0"/>
                      </a:lnTo>
                      <a:lnTo>
                        <a:pt x="924" y="12"/>
                      </a:lnTo>
                      <a:lnTo>
                        <a:pt x="934" y="44"/>
                      </a:lnTo>
                      <a:lnTo>
                        <a:pt x="947" y="94"/>
                      </a:lnTo>
                      <a:lnTo>
                        <a:pt x="958" y="159"/>
                      </a:lnTo>
                      <a:lnTo>
                        <a:pt x="961" y="238"/>
                      </a:lnTo>
                      <a:lnTo>
                        <a:pt x="953" y="324"/>
                      </a:lnTo>
                      <a:lnTo>
                        <a:pt x="928" y="418"/>
                      </a:lnTo>
                      <a:lnTo>
                        <a:pt x="884" y="516"/>
                      </a:lnTo>
                      <a:lnTo>
                        <a:pt x="883" y="518"/>
                      </a:lnTo>
                      <a:lnTo>
                        <a:pt x="879" y="521"/>
                      </a:lnTo>
                      <a:lnTo>
                        <a:pt x="872" y="526"/>
                      </a:lnTo>
                      <a:lnTo>
                        <a:pt x="862" y="534"/>
                      </a:lnTo>
                      <a:lnTo>
                        <a:pt x="851" y="541"/>
                      </a:lnTo>
                      <a:lnTo>
                        <a:pt x="837" y="550"/>
                      </a:lnTo>
                      <a:lnTo>
                        <a:pt x="819" y="559"/>
                      </a:lnTo>
                      <a:lnTo>
                        <a:pt x="800" y="567"/>
                      </a:lnTo>
                      <a:lnTo>
                        <a:pt x="778" y="575"/>
                      </a:lnTo>
                      <a:lnTo>
                        <a:pt x="754" y="582"/>
                      </a:lnTo>
                      <a:lnTo>
                        <a:pt x="727" y="588"/>
                      </a:lnTo>
                      <a:lnTo>
                        <a:pt x="697" y="592"/>
                      </a:lnTo>
                      <a:lnTo>
                        <a:pt x="666" y="593"/>
                      </a:lnTo>
                      <a:lnTo>
                        <a:pt x="631" y="592"/>
                      </a:lnTo>
                      <a:lnTo>
                        <a:pt x="593" y="589"/>
                      </a:lnTo>
                      <a:lnTo>
                        <a:pt x="555" y="581"/>
                      </a:lnTo>
                      <a:lnTo>
                        <a:pt x="555" y="677"/>
                      </a:lnTo>
                      <a:lnTo>
                        <a:pt x="24" y="623"/>
                      </a:lnTo>
                      <a:lnTo>
                        <a:pt x="6" y="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7" name="Freeform 80"/>
                <p:cNvSpPr>
                  <a:spLocks/>
                </p:cNvSpPr>
                <p:nvPr/>
              </p:nvSpPr>
              <p:spPr bwMode="auto">
                <a:xfrm>
                  <a:off x="6486" y="14516"/>
                  <a:ext cx="787" cy="253"/>
                </a:xfrm>
                <a:custGeom>
                  <a:avLst/>
                  <a:gdLst>
                    <a:gd name="T0" fmla="*/ 787 w 787"/>
                    <a:gd name="T1" fmla="*/ 91 h 253"/>
                    <a:gd name="T2" fmla="*/ 12 w 787"/>
                    <a:gd name="T3" fmla="*/ 0 h 253"/>
                    <a:gd name="T4" fmla="*/ 0 w 787"/>
                    <a:gd name="T5" fmla="*/ 91 h 253"/>
                    <a:gd name="T6" fmla="*/ 764 w 787"/>
                    <a:gd name="T7" fmla="*/ 253 h 253"/>
                    <a:gd name="T8" fmla="*/ 787 w 787"/>
                    <a:gd name="T9" fmla="*/ 91 h 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7"/>
                    <a:gd name="T16" fmla="*/ 0 h 253"/>
                    <a:gd name="T17" fmla="*/ 787 w 787"/>
                    <a:gd name="T18" fmla="*/ 253 h 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7" h="253">
                      <a:moveTo>
                        <a:pt x="787" y="91"/>
                      </a:move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764" y="253"/>
                      </a:lnTo>
                      <a:lnTo>
                        <a:pt x="787" y="9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8" name="Freeform 81"/>
                <p:cNvSpPr>
                  <a:spLocks/>
                </p:cNvSpPr>
                <p:nvPr/>
              </p:nvSpPr>
              <p:spPr bwMode="auto">
                <a:xfrm>
                  <a:off x="6879" y="14597"/>
                  <a:ext cx="336" cy="115"/>
                </a:xfrm>
                <a:custGeom>
                  <a:avLst/>
                  <a:gdLst>
                    <a:gd name="T0" fmla="*/ 336 w 336"/>
                    <a:gd name="T1" fmla="*/ 50 h 115"/>
                    <a:gd name="T2" fmla="*/ 4 w 336"/>
                    <a:gd name="T3" fmla="*/ 0 h 115"/>
                    <a:gd name="T4" fmla="*/ 0 w 336"/>
                    <a:gd name="T5" fmla="*/ 48 h 115"/>
                    <a:gd name="T6" fmla="*/ 327 w 336"/>
                    <a:gd name="T7" fmla="*/ 115 h 115"/>
                    <a:gd name="T8" fmla="*/ 336 w 336"/>
                    <a:gd name="T9" fmla="*/ 5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15"/>
                    <a:gd name="T17" fmla="*/ 336 w 336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15">
                      <a:moveTo>
                        <a:pt x="336" y="50"/>
                      </a:moveTo>
                      <a:lnTo>
                        <a:pt x="4" y="0"/>
                      </a:lnTo>
                      <a:lnTo>
                        <a:pt x="0" y="48"/>
                      </a:lnTo>
                      <a:lnTo>
                        <a:pt x="327" y="115"/>
                      </a:lnTo>
                      <a:lnTo>
                        <a:pt x="336" y="5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9" name="Freeform 82"/>
                <p:cNvSpPr>
                  <a:spLocks/>
                </p:cNvSpPr>
                <p:nvPr/>
              </p:nvSpPr>
              <p:spPr bwMode="auto">
                <a:xfrm>
                  <a:off x="6536" y="14540"/>
                  <a:ext cx="225" cy="85"/>
                </a:xfrm>
                <a:custGeom>
                  <a:avLst/>
                  <a:gdLst>
                    <a:gd name="T0" fmla="*/ 225 w 225"/>
                    <a:gd name="T1" fmla="*/ 39 h 85"/>
                    <a:gd name="T2" fmla="*/ 0 w 225"/>
                    <a:gd name="T3" fmla="*/ 0 h 85"/>
                    <a:gd name="T4" fmla="*/ 3 w 225"/>
                    <a:gd name="T5" fmla="*/ 41 h 85"/>
                    <a:gd name="T6" fmla="*/ 218 w 225"/>
                    <a:gd name="T7" fmla="*/ 85 h 85"/>
                    <a:gd name="T8" fmla="*/ 225 w 225"/>
                    <a:gd name="T9" fmla="*/ 39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85"/>
                    <a:gd name="T17" fmla="*/ 225 w 22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85">
                      <a:moveTo>
                        <a:pt x="225" y="39"/>
                      </a:moveTo>
                      <a:lnTo>
                        <a:pt x="0" y="0"/>
                      </a:lnTo>
                      <a:lnTo>
                        <a:pt x="3" y="41"/>
                      </a:lnTo>
                      <a:lnTo>
                        <a:pt x="218" y="85"/>
                      </a:lnTo>
                      <a:lnTo>
                        <a:pt x="225" y="3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0" name="Freeform 83"/>
                <p:cNvSpPr>
                  <a:spLocks/>
                </p:cNvSpPr>
                <p:nvPr/>
              </p:nvSpPr>
              <p:spPr bwMode="auto">
                <a:xfrm>
                  <a:off x="5972" y="14624"/>
                  <a:ext cx="1325" cy="439"/>
                </a:xfrm>
                <a:custGeom>
                  <a:avLst/>
                  <a:gdLst>
                    <a:gd name="T0" fmla="*/ 0 w 1325"/>
                    <a:gd name="T1" fmla="*/ 132 h 439"/>
                    <a:gd name="T2" fmla="*/ 3 w 1325"/>
                    <a:gd name="T3" fmla="*/ 132 h 439"/>
                    <a:gd name="T4" fmla="*/ 10 w 1325"/>
                    <a:gd name="T5" fmla="*/ 130 h 439"/>
                    <a:gd name="T6" fmla="*/ 24 w 1325"/>
                    <a:gd name="T7" fmla="*/ 128 h 439"/>
                    <a:gd name="T8" fmla="*/ 42 w 1325"/>
                    <a:gd name="T9" fmla="*/ 125 h 439"/>
                    <a:gd name="T10" fmla="*/ 62 w 1325"/>
                    <a:gd name="T11" fmla="*/ 121 h 439"/>
                    <a:gd name="T12" fmla="*/ 86 w 1325"/>
                    <a:gd name="T13" fmla="*/ 116 h 439"/>
                    <a:gd name="T14" fmla="*/ 113 w 1325"/>
                    <a:gd name="T15" fmla="*/ 109 h 439"/>
                    <a:gd name="T16" fmla="*/ 141 w 1325"/>
                    <a:gd name="T17" fmla="*/ 102 h 439"/>
                    <a:gd name="T18" fmla="*/ 170 w 1325"/>
                    <a:gd name="T19" fmla="*/ 94 h 439"/>
                    <a:gd name="T20" fmla="*/ 199 w 1325"/>
                    <a:gd name="T21" fmla="*/ 85 h 439"/>
                    <a:gd name="T22" fmla="*/ 228 w 1325"/>
                    <a:gd name="T23" fmla="*/ 74 h 439"/>
                    <a:gd name="T24" fmla="*/ 257 w 1325"/>
                    <a:gd name="T25" fmla="*/ 62 h 439"/>
                    <a:gd name="T26" fmla="*/ 285 w 1325"/>
                    <a:gd name="T27" fmla="*/ 48 h 439"/>
                    <a:gd name="T28" fmla="*/ 309 w 1325"/>
                    <a:gd name="T29" fmla="*/ 34 h 439"/>
                    <a:gd name="T30" fmla="*/ 333 w 1325"/>
                    <a:gd name="T31" fmla="*/ 18 h 439"/>
                    <a:gd name="T32" fmla="*/ 352 w 1325"/>
                    <a:gd name="T33" fmla="*/ 0 h 439"/>
                    <a:gd name="T34" fmla="*/ 1325 w 1325"/>
                    <a:gd name="T35" fmla="*/ 223 h 439"/>
                    <a:gd name="T36" fmla="*/ 1323 w 1325"/>
                    <a:gd name="T37" fmla="*/ 225 h 439"/>
                    <a:gd name="T38" fmla="*/ 1318 w 1325"/>
                    <a:gd name="T39" fmla="*/ 230 h 439"/>
                    <a:gd name="T40" fmla="*/ 1309 w 1325"/>
                    <a:gd name="T41" fmla="*/ 239 h 439"/>
                    <a:gd name="T42" fmla="*/ 1297 w 1325"/>
                    <a:gd name="T43" fmla="*/ 250 h 439"/>
                    <a:gd name="T44" fmla="*/ 1282 w 1325"/>
                    <a:gd name="T45" fmla="*/ 263 h 439"/>
                    <a:gd name="T46" fmla="*/ 1265 w 1325"/>
                    <a:gd name="T47" fmla="*/ 278 h 439"/>
                    <a:gd name="T48" fmla="*/ 1247 w 1325"/>
                    <a:gd name="T49" fmla="*/ 295 h 439"/>
                    <a:gd name="T50" fmla="*/ 1225 w 1325"/>
                    <a:gd name="T51" fmla="*/ 312 h 439"/>
                    <a:gd name="T52" fmla="*/ 1202 w 1325"/>
                    <a:gd name="T53" fmla="*/ 331 h 439"/>
                    <a:gd name="T54" fmla="*/ 1179 w 1325"/>
                    <a:gd name="T55" fmla="*/ 349 h 439"/>
                    <a:gd name="T56" fmla="*/ 1154 w 1325"/>
                    <a:gd name="T57" fmla="*/ 367 h 439"/>
                    <a:gd name="T58" fmla="*/ 1128 w 1325"/>
                    <a:gd name="T59" fmla="*/ 385 h 439"/>
                    <a:gd name="T60" fmla="*/ 1102 w 1325"/>
                    <a:gd name="T61" fmla="*/ 401 h 439"/>
                    <a:gd name="T62" fmla="*/ 1077 w 1325"/>
                    <a:gd name="T63" fmla="*/ 415 h 439"/>
                    <a:gd name="T64" fmla="*/ 1051 w 1325"/>
                    <a:gd name="T65" fmla="*/ 428 h 439"/>
                    <a:gd name="T66" fmla="*/ 1026 w 1325"/>
                    <a:gd name="T67" fmla="*/ 439 h 439"/>
                    <a:gd name="T68" fmla="*/ 0 w 1325"/>
                    <a:gd name="T69" fmla="*/ 132 h 4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5"/>
                    <a:gd name="T106" fmla="*/ 0 h 439"/>
                    <a:gd name="T107" fmla="*/ 1325 w 1325"/>
                    <a:gd name="T108" fmla="*/ 439 h 4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5" h="439">
                      <a:moveTo>
                        <a:pt x="0" y="132"/>
                      </a:moveTo>
                      <a:lnTo>
                        <a:pt x="3" y="132"/>
                      </a:lnTo>
                      <a:lnTo>
                        <a:pt x="10" y="130"/>
                      </a:lnTo>
                      <a:lnTo>
                        <a:pt x="24" y="128"/>
                      </a:lnTo>
                      <a:lnTo>
                        <a:pt x="42" y="125"/>
                      </a:lnTo>
                      <a:lnTo>
                        <a:pt x="62" y="121"/>
                      </a:lnTo>
                      <a:lnTo>
                        <a:pt x="86" y="116"/>
                      </a:lnTo>
                      <a:lnTo>
                        <a:pt x="113" y="109"/>
                      </a:lnTo>
                      <a:lnTo>
                        <a:pt x="141" y="102"/>
                      </a:lnTo>
                      <a:lnTo>
                        <a:pt x="170" y="94"/>
                      </a:lnTo>
                      <a:lnTo>
                        <a:pt x="199" y="85"/>
                      </a:lnTo>
                      <a:lnTo>
                        <a:pt x="228" y="74"/>
                      </a:lnTo>
                      <a:lnTo>
                        <a:pt x="257" y="62"/>
                      </a:lnTo>
                      <a:lnTo>
                        <a:pt x="285" y="48"/>
                      </a:lnTo>
                      <a:lnTo>
                        <a:pt x="309" y="34"/>
                      </a:lnTo>
                      <a:lnTo>
                        <a:pt x="333" y="18"/>
                      </a:lnTo>
                      <a:lnTo>
                        <a:pt x="352" y="0"/>
                      </a:lnTo>
                      <a:lnTo>
                        <a:pt x="1325" y="223"/>
                      </a:lnTo>
                      <a:lnTo>
                        <a:pt x="1323" y="225"/>
                      </a:lnTo>
                      <a:lnTo>
                        <a:pt x="1318" y="230"/>
                      </a:lnTo>
                      <a:lnTo>
                        <a:pt x="1309" y="239"/>
                      </a:lnTo>
                      <a:lnTo>
                        <a:pt x="1297" y="250"/>
                      </a:lnTo>
                      <a:lnTo>
                        <a:pt x="1282" y="263"/>
                      </a:lnTo>
                      <a:lnTo>
                        <a:pt x="1265" y="278"/>
                      </a:lnTo>
                      <a:lnTo>
                        <a:pt x="1247" y="295"/>
                      </a:lnTo>
                      <a:lnTo>
                        <a:pt x="1225" y="312"/>
                      </a:lnTo>
                      <a:lnTo>
                        <a:pt x="1202" y="331"/>
                      </a:lnTo>
                      <a:lnTo>
                        <a:pt x="1179" y="349"/>
                      </a:lnTo>
                      <a:lnTo>
                        <a:pt x="1154" y="367"/>
                      </a:lnTo>
                      <a:lnTo>
                        <a:pt x="1128" y="385"/>
                      </a:lnTo>
                      <a:lnTo>
                        <a:pt x="1102" y="401"/>
                      </a:lnTo>
                      <a:lnTo>
                        <a:pt x="1077" y="415"/>
                      </a:lnTo>
                      <a:lnTo>
                        <a:pt x="1051" y="428"/>
                      </a:lnTo>
                      <a:lnTo>
                        <a:pt x="1026" y="439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1" name="Freeform 84"/>
                <p:cNvSpPr>
                  <a:spLocks/>
                </p:cNvSpPr>
                <p:nvPr/>
              </p:nvSpPr>
              <p:spPr bwMode="auto">
                <a:xfrm>
                  <a:off x="7292" y="14577"/>
                  <a:ext cx="472" cy="209"/>
                </a:xfrm>
                <a:custGeom>
                  <a:avLst/>
                  <a:gdLst>
                    <a:gd name="T0" fmla="*/ 47 w 472"/>
                    <a:gd name="T1" fmla="*/ 209 h 209"/>
                    <a:gd name="T2" fmla="*/ 472 w 472"/>
                    <a:gd name="T3" fmla="*/ 84 h 209"/>
                    <a:gd name="T4" fmla="*/ 215 w 472"/>
                    <a:gd name="T5" fmla="*/ 0 h 209"/>
                    <a:gd name="T6" fmla="*/ 5 w 472"/>
                    <a:gd name="T7" fmla="*/ 24 h 209"/>
                    <a:gd name="T8" fmla="*/ 0 w 472"/>
                    <a:gd name="T9" fmla="*/ 197 h 209"/>
                    <a:gd name="T10" fmla="*/ 47 w 472"/>
                    <a:gd name="T11" fmla="*/ 209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209"/>
                    <a:gd name="T20" fmla="*/ 472 w 472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209">
                      <a:moveTo>
                        <a:pt x="47" y="209"/>
                      </a:moveTo>
                      <a:lnTo>
                        <a:pt x="472" y="84"/>
                      </a:lnTo>
                      <a:lnTo>
                        <a:pt x="215" y="0"/>
                      </a:lnTo>
                      <a:lnTo>
                        <a:pt x="5" y="24"/>
                      </a:lnTo>
                      <a:lnTo>
                        <a:pt x="0" y="197"/>
                      </a:lnTo>
                      <a:lnTo>
                        <a:pt x="47" y="20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2" name="Freeform 85"/>
                <p:cNvSpPr>
                  <a:spLocks/>
                </p:cNvSpPr>
                <p:nvPr/>
              </p:nvSpPr>
              <p:spPr bwMode="auto">
                <a:xfrm>
                  <a:off x="6073" y="13679"/>
                  <a:ext cx="251" cy="999"/>
                </a:xfrm>
                <a:custGeom>
                  <a:avLst/>
                  <a:gdLst>
                    <a:gd name="T0" fmla="*/ 251 w 251"/>
                    <a:gd name="T1" fmla="*/ 23 h 999"/>
                    <a:gd name="T2" fmla="*/ 250 w 251"/>
                    <a:gd name="T3" fmla="*/ 22 h 999"/>
                    <a:gd name="T4" fmla="*/ 246 w 251"/>
                    <a:gd name="T5" fmla="*/ 20 h 999"/>
                    <a:gd name="T6" fmla="*/ 239 w 251"/>
                    <a:gd name="T7" fmla="*/ 18 h 999"/>
                    <a:gd name="T8" fmla="*/ 230 w 251"/>
                    <a:gd name="T9" fmla="*/ 15 h 999"/>
                    <a:gd name="T10" fmla="*/ 218 w 251"/>
                    <a:gd name="T11" fmla="*/ 11 h 999"/>
                    <a:gd name="T12" fmla="*/ 205 w 251"/>
                    <a:gd name="T13" fmla="*/ 7 h 999"/>
                    <a:gd name="T14" fmla="*/ 190 w 251"/>
                    <a:gd name="T15" fmla="*/ 4 h 999"/>
                    <a:gd name="T16" fmla="*/ 173 w 251"/>
                    <a:gd name="T17" fmla="*/ 1 h 999"/>
                    <a:gd name="T18" fmla="*/ 155 w 251"/>
                    <a:gd name="T19" fmla="*/ 0 h 999"/>
                    <a:gd name="T20" fmla="*/ 134 w 251"/>
                    <a:gd name="T21" fmla="*/ 0 h 999"/>
                    <a:gd name="T22" fmla="*/ 114 w 251"/>
                    <a:gd name="T23" fmla="*/ 2 h 999"/>
                    <a:gd name="T24" fmla="*/ 92 w 251"/>
                    <a:gd name="T25" fmla="*/ 5 h 999"/>
                    <a:gd name="T26" fmla="*/ 70 w 251"/>
                    <a:gd name="T27" fmla="*/ 12 h 999"/>
                    <a:gd name="T28" fmla="*/ 47 w 251"/>
                    <a:gd name="T29" fmla="*/ 20 h 999"/>
                    <a:gd name="T30" fmla="*/ 23 w 251"/>
                    <a:gd name="T31" fmla="*/ 32 h 999"/>
                    <a:gd name="T32" fmla="*/ 0 w 251"/>
                    <a:gd name="T33" fmla="*/ 47 h 999"/>
                    <a:gd name="T34" fmla="*/ 0 w 251"/>
                    <a:gd name="T35" fmla="*/ 999 h 999"/>
                    <a:gd name="T36" fmla="*/ 1 w 251"/>
                    <a:gd name="T37" fmla="*/ 999 h 999"/>
                    <a:gd name="T38" fmla="*/ 6 w 251"/>
                    <a:gd name="T39" fmla="*/ 999 h 999"/>
                    <a:gd name="T40" fmla="*/ 14 w 251"/>
                    <a:gd name="T41" fmla="*/ 998 h 999"/>
                    <a:gd name="T42" fmla="*/ 23 w 251"/>
                    <a:gd name="T43" fmla="*/ 997 h 999"/>
                    <a:gd name="T44" fmla="*/ 35 w 251"/>
                    <a:gd name="T45" fmla="*/ 995 h 999"/>
                    <a:gd name="T46" fmla="*/ 49 w 251"/>
                    <a:gd name="T47" fmla="*/ 993 h 999"/>
                    <a:gd name="T48" fmla="*/ 65 w 251"/>
                    <a:gd name="T49" fmla="*/ 990 h 999"/>
                    <a:gd name="T50" fmla="*/ 83 w 251"/>
                    <a:gd name="T51" fmla="*/ 985 h 999"/>
                    <a:gd name="T52" fmla="*/ 102 w 251"/>
                    <a:gd name="T53" fmla="*/ 980 h 999"/>
                    <a:gd name="T54" fmla="*/ 121 w 251"/>
                    <a:gd name="T55" fmla="*/ 973 h 999"/>
                    <a:gd name="T56" fmla="*/ 143 w 251"/>
                    <a:gd name="T57" fmla="*/ 966 h 999"/>
                    <a:gd name="T58" fmla="*/ 164 w 251"/>
                    <a:gd name="T59" fmla="*/ 956 h 999"/>
                    <a:gd name="T60" fmla="*/ 186 w 251"/>
                    <a:gd name="T61" fmla="*/ 945 h 999"/>
                    <a:gd name="T62" fmla="*/ 208 w 251"/>
                    <a:gd name="T63" fmla="*/ 934 h 999"/>
                    <a:gd name="T64" fmla="*/ 230 w 251"/>
                    <a:gd name="T65" fmla="*/ 919 h 999"/>
                    <a:gd name="T66" fmla="*/ 251 w 251"/>
                    <a:gd name="T67" fmla="*/ 903 h 999"/>
                    <a:gd name="T68" fmla="*/ 251 w 251"/>
                    <a:gd name="T69" fmla="*/ 23 h 9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1"/>
                    <a:gd name="T106" fmla="*/ 0 h 999"/>
                    <a:gd name="T107" fmla="*/ 251 w 251"/>
                    <a:gd name="T108" fmla="*/ 999 h 9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1" h="999">
                      <a:moveTo>
                        <a:pt x="251" y="23"/>
                      </a:moveTo>
                      <a:lnTo>
                        <a:pt x="250" y="22"/>
                      </a:lnTo>
                      <a:lnTo>
                        <a:pt x="246" y="20"/>
                      </a:lnTo>
                      <a:lnTo>
                        <a:pt x="239" y="18"/>
                      </a:lnTo>
                      <a:lnTo>
                        <a:pt x="230" y="15"/>
                      </a:lnTo>
                      <a:lnTo>
                        <a:pt x="218" y="11"/>
                      </a:lnTo>
                      <a:lnTo>
                        <a:pt x="205" y="7"/>
                      </a:lnTo>
                      <a:lnTo>
                        <a:pt x="190" y="4"/>
                      </a:lnTo>
                      <a:lnTo>
                        <a:pt x="173" y="1"/>
                      </a:lnTo>
                      <a:lnTo>
                        <a:pt x="155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2" y="5"/>
                      </a:lnTo>
                      <a:lnTo>
                        <a:pt x="70" y="12"/>
                      </a:lnTo>
                      <a:lnTo>
                        <a:pt x="47" y="20"/>
                      </a:lnTo>
                      <a:lnTo>
                        <a:pt x="23" y="32"/>
                      </a:lnTo>
                      <a:lnTo>
                        <a:pt x="0" y="47"/>
                      </a:lnTo>
                      <a:lnTo>
                        <a:pt x="0" y="999"/>
                      </a:lnTo>
                      <a:lnTo>
                        <a:pt x="1" y="999"/>
                      </a:lnTo>
                      <a:lnTo>
                        <a:pt x="6" y="999"/>
                      </a:lnTo>
                      <a:lnTo>
                        <a:pt x="14" y="998"/>
                      </a:lnTo>
                      <a:lnTo>
                        <a:pt x="23" y="997"/>
                      </a:lnTo>
                      <a:lnTo>
                        <a:pt x="35" y="995"/>
                      </a:lnTo>
                      <a:lnTo>
                        <a:pt x="49" y="993"/>
                      </a:lnTo>
                      <a:lnTo>
                        <a:pt x="65" y="990"/>
                      </a:lnTo>
                      <a:lnTo>
                        <a:pt x="83" y="985"/>
                      </a:lnTo>
                      <a:lnTo>
                        <a:pt x="102" y="980"/>
                      </a:lnTo>
                      <a:lnTo>
                        <a:pt x="121" y="973"/>
                      </a:lnTo>
                      <a:lnTo>
                        <a:pt x="143" y="966"/>
                      </a:lnTo>
                      <a:lnTo>
                        <a:pt x="164" y="956"/>
                      </a:lnTo>
                      <a:lnTo>
                        <a:pt x="186" y="945"/>
                      </a:lnTo>
                      <a:lnTo>
                        <a:pt x="208" y="934"/>
                      </a:lnTo>
                      <a:lnTo>
                        <a:pt x="230" y="919"/>
                      </a:lnTo>
                      <a:lnTo>
                        <a:pt x="251" y="903"/>
                      </a:lnTo>
                      <a:lnTo>
                        <a:pt x="251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3" name="Freeform 86"/>
                <p:cNvSpPr>
                  <a:spLocks/>
                </p:cNvSpPr>
                <p:nvPr/>
              </p:nvSpPr>
              <p:spPr bwMode="auto">
                <a:xfrm>
                  <a:off x="6080" y="13687"/>
                  <a:ext cx="215" cy="843"/>
                </a:xfrm>
                <a:custGeom>
                  <a:avLst/>
                  <a:gdLst>
                    <a:gd name="T0" fmla="*/ 215 w 215"/>
                    <a:gd name="T1" fmla="*/ 20 h 843"/>
                    <a:gd name="T2" fmla="*/ 214 w 215"/>
                    <a:gd name="T3" fmla="*/ 19 h 843"/>
                    <a:gd name="T4" fmla="*/ 211 w 215"/>
                    <a:gd name="T5" fmla="*/ 18 h 843"/>
                    <a:gd name="T6" fmla="*/ 205 w 215"/>
                    <a:gd name="T7" fmla="*/ 15 h 843"/>
                    <a:gd name="T8" fmla="*/ 197 w 215"/>
                    <a:gd name="T9" fmla="*/ 12 h 843"/>
                    <a:gd name="T10" fmla="*/ 187 w 215"/>
                    <a:gd name="T11" fmla="*/ 9 h 843"/>
                    <a:gd name="T12" fmla="*/ 176 w 215"/>
                    <a:gd name="T13" fmla="*/ 6 h 843"/>
                    <a:gd name="T14" fmla="*/ 163 w 215"/>
                    <a:gd name="T15" fmla="*/ 4 h 843"/>
                    <a:gd name="T16" fmla="*/ 149 w 215"/>
                    <a:gd name="T17" fmla="*/ 1 h 843"/>
                    <a:gd name="T18" fmla="*/ 133 w 215"/>
                    <a:gd name="T19" fmla="*/ 0 h 843"/>
                    <a:gd name="T20" fmla="*/ 115 w 215"/>
                    <a:gd name="T21" fmla="*/ 0 h 843"/>
                    <a:gd name="T22" fmla="*/ 98 w 215"/>
                    <a:gd name="T23" fmla="*/ 1 h 843"/>
                    <a:gd name="T24" fmla="*/ 79 w 215"/>
                    <a:gd name="T25" fmla="*/ 5 h 843"/>
                    <a:gd name="T26" fmla="*/ 60 w 215"/>
                    <a:gd name="T27" fmla="*/ 10 h 843"/>
                    <a:gd name="T28" fmla="*/ 40 w 215"/>
                    <a:gd name="T29" fmla="*/ 18 h 843"/>
                    <a:gd name="T30" fmla="*/ 21 w 215"/>
                    <a:gd name="T31" fmla="*/ 27 h 843"/>
                    <a:gd name="T32" fmla="*/ 0 w 215"/>
                    <a:gd name="T33" fmla="*/ 40 h 843"/>
                    <a:gd name="T34" fmla="*/ 0 w 215"/>
                    <a:gd name="T35" fmla="*/ 843 h 843"/>
                    <a:gd name="T36" fmla="*/ 1 w 215"/>
                    <a:gd name="T37" fmla="*/ 843 h 843"/>
                    <a:gd name="T38" fmla="*/ 6 w 215"/>
                    <a:gd name="T39" fmla="*/ 843 h 843"/>
                    <a:gd name="T40" fmla="*/ 12 w 215"/>
                    <a:gd name="T41" fmla="*/ 842 h 843"/>
                    <a:gd name="T42" fmla="*/ 21 w 215"/>
                    <a:gd name="T43" fmla="*/ 841 h 843"/>
                    <a:gd name="T44" fmla="*/ 30 w 215"/>
                    <a:gd name="T45" fmla="*/ 840 h 843"/>
                    <a:gd name="T46" fmla="*/ 43 w 215"/>
                    <a:gd name="T47" fmla="*/ 838 h 843"/>
                    <a:gd name="T48" fmla="*/ 56 w 215"/>
                    <a:gd name="T49" fmla="*/ 835 h 843"/>
                    <a:gd name="T50" fmla="*/ 71 w 215"/>
                    <a:gd name="T51" fmla="*/ 831 h 843"/>
                    <a:gd name="T52" fmla="*/ 87 w 215"/>
                    <a:gd name="T53" fmla="*/ 826 h 843"/>
                    <a:gd name="T54" fmla="*/ 105 w 215"/>
                    <a:gd name="T55" fmla="*/ 821 h 843"/>
                    <a:gd name="T56" fmla="*/ 123 w 215"/>
                    <a:gd name="T57" fmla="*/ 814 h 843"/>
                    <a:gd name="T58" fmla="*/ 141 w 215"/>
                    <a:gd name="T59" fmla="*/ 806 h 843"/>
                    <a:gd name="T60" fmla="*/ 159 w 215"/>
                    <a:gd name="T61" fmla="*/ 797 h 843"/>
                    <a:gd name="T62" fmla="*/ 179 w 215"/>
                    <a:gd name="T63" fmla="*/ 786 h 843"/>
                    <a:gd name="T64" fmla="*/ 197 w 215"/>
                    <a:gd name="T65" fmla="*/ 774 h 843"/>
                    <a:gd name="T66" fmla="*/ 215 w 215"/>
                    <a:gd name="T67" fmla="*/ 760 h 843"/>
                    <a:gd name="T68" fmla="*/ 215 w 215"/>
                    <a:gd name="T69" fmla="*/ 20 h 8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5"/>
                    <a:gd name="T106" fmla="*/ 0 h 843"/>
                    <a:gd name="T107" fmla="*/ 215 w 215"/>
                    <a:gd name="T108" fmla="*/ 843 h 8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5" h="843">
                      <a:moveTo>
                        <a:pt x="215" y="20"/>
                      </a:moveTo>
                      <a:lnTo>
                        <a:pt x="214" y="19"/>
                      </a:lnTo>
                      <a:lnTo>
                        <a:pt x="211" y="18"/>
                      </a:lnTo>
                      <a:lnTo>
                        <a:pt x="205" y="15"/>
                      </a:lnTo>
                      <a:lnTo>
                        <a:pt x="197" y="12"/>
                      </a:lnTo>
                      <a:lnTo>
                        <a:pt x="187" y="9"/>
                      </a:lnTo>
                      <a:lnTo>
                        <a:pt x="176" y="6"/>
                      </a:lnTo>
                      <a:lnTo>
                        <a:pt x="163" y="4"/>
                      </a:lnTo>
                      <a:lnTo>
                        <a:pt x="149" y="1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8" y="1"/>
                      </a:lnTo>
                      <a:lnTo>
                        <a:pt x="79" y="5"/>
                      </a:lnTo>
                      <a:lnTo>
                        <a:pt x="60" y="10"/>
                      </a:lnTo>
                      <a:lnTo>
                        <a:pt x="40" y="18"/>
                      </a:lnTo>
                      <a:lnTo>
                        <a:pt x="21" y="27"/>
                      </a:lnTo>
                      <a:lnTo>
                        <a:pt x="0" y="40"/>
                      </a:lnTo>
                      <a:lnTo>
                        <a:pt x="0" y="843"/>
                      </a:lnTo>
                      <a:lnTo>
                        <a:pt x="1" y="843"/>
                      </a:lnTo>
                      <a:lnTo>
                        <a:pt x="6" y="843"/>
                      </a:lnTo>
                      <a:lnTo>
                        <a:pt x="12" y="842"/>
                      </a:lnTo>
                      <a:lnTo>
                        <a:pt x="21" y="841"/>
                      </a:lnTo>
                      <a:lnTo>
                        <a:pt x="30" y="840"/>
                      </a:lnTo>
                      <a:lnTo>
                        <a:pt x="43" y="838"/>
                      </a:lnTo>
                      <a:lnTo>
                        <a:pt x="56" y="835"/>
                      </a:lnTo>
                      <a:lnTo>
                        <a:pt x="71" y="831"/>
                      </a:lnTo>
                      <a:lnTo>
                        <a:pt x="87" y="826"/>
                      </a:lnTo>
                      <a:lnTo>
                        <a:pt x="105" y="821"/>
                      </a:lnTo>
                      <a:lnTo>
                        <a:pt x="123" y="814"/>
                      </a:lnTo>
                      <a:lnTo>
                        <a:pt x="141" y="806"/>
                      </a:lnTo>
                      <a:lnTo>
                        <a:pt x="159" y="797"/>
                      </a:lnTo>
                      <a:lnTo>
                        <a:pt x="179" y="786"/>
                      </a:lnTo>
                      <a:lnTo>
                        <a:pt x="197" y="774"/>
                      </a:lnTo>
                      <a:lnTo>
                        <a:pt x="215" y="76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4" name="Freeform 87"/>
                <p:cNvSpPr>
                  <a:spLocks/>
                </p:cNvSpPr>
                <p:nvPr/>
              </p:nvSpPr>
              <p:spPr bwMode="auto">
                <a:xfrm>
                  <a:off x="6087" y="13696"/>
                  <a:ext cx="180" cy="685"/>
                </a:xfrm>
                <a:custGeom>
                  <a:avLst/>
                  <a:gdLst>
                    <a:gd name="T0" fmla="*/ 180 w 180"/>
                    <a:gd name="T1" fmla="*/ 16 h 685"/>
                    <a:gd name="T2" fmla="*/ 179 w 180"/>
                    <a:gd name="T3" fmla="*/ 16 h 685"/>
                    <a:gd name="T4" fmla="*/ 176 w 180"/>
                    <a:gd name="T5" fmla="*/ 14 h 685"/>
                    <a:gd name="T6" fmla="*/ 172 w 180"/>
                    <a:gd name="T7" fmla="*/ 12 h 685"/>
                    <a:gd name="T8" fmla="*/ 165 w 180"/>
                    <a:gd name="T9" fmla="*/ 10 h 685"/>
                    <a:gd name="T10" fmla="*/ 157 w 180"/>
                    <a:gd name="T11" fmla="*/ 8 h 685"/>
                    <a:gd name="T12" fmla="*/ 147 w 180"/>
                    <a:gd name="T13" fmla="*/ 4 h 685"/>
                    <a:gd name="T14" fmla="*/ 136 w 180"/>
                    <a:gd name="T15" fmla="*/ 2 h 685"/>
                    <a:gd name="T16" fmla="*/ 125 w 180"/>
                    <a:gd name="T17" fmla="*/ 0 h 685"/>
                    <a:gd name="T18" fmla="*/ 111 w 180"/>
                    <a:gd name="T19" fmla="*/ 0 h 685"/>
                    <a:gd name="T20" fmla="*/ 97 w 180"/>
                    <a:gd name="T21" fmla="*/ 0 h 685"/>
                    <a:gd name="T22" fmla="*/ 81 w 180"/>
                    <a:gd name="T23" fmla="*/ 1 h 685"/>
                    <a:gd name="T24" fmla="*/ 66 w 180"/>
                    <a:gd name="T25" fmla="*/ 3 h 685"/>
                    <a:gd name="T26" fmla="*/ 50 w 180"/>
                    <a:gd name="T27" fmla="*/ 8 h 685"/>
                    <a:gd name="T28" fmla="*/ 33 w 180"/>
                    <a:gd name="T29" fmla="*/ 14 h 685"/>
                    <a:gd name="T30" fmla="*/ 17 w 180"/>
                    <a:gd name="T31" fmla="*/ 23 h 685"/>
                    <a:gd name="T32" fmla="*/ 0 w 180"/>
                    <a:gd name="T33" fmla="*/ 33 h 685"/>
                    <a:gd name="T34" fmla="*/ 0 w 180"/>
                    <a:gd name="T35" fmla="*/ 685 h 685"/>
                    <a:gd name="T36" fmla="*/ 1 w 180"/>
                    <a:gd name="T37" fmla="*/ 685 h 685"/>
                    <a:gd name="T38" fmla="*/ 4 w 180"/>
                    <a:gd name="T39" fmla="*/ 685 h 685"/>
                    <a:gd name="T40" fmla="*/ 9 w 180"/>
                    <a:gd name="T41" fmla="*/ 684 h 685"/>
                    <a:gd name="T42" fmla="*/ 17 w 180"/>
                    <a:gd name="T43" fmla="*/ 683 h 685"/>
                    <a:gd name="T44" fmla="*/ 26 w 180"/>
                    <a:gd name="T45" fmla="*/ 682 h 685"/>
                    <a:gd name="T46" fmla="*/ 35 w 180"/>
                    <a:gd name="T47" fmla="*/ 681 h 685"/>
                    <a:gd name="T48" fmla="*/ 47 w 180"/>
                    <a:gd name="T49" fmla="*/ 678 h 685"/>
                    <a:gd name="T50" fmla="*/ 60 w 180"/>
                    <a:gd name="T51" fmla="*/ 676 h 685"/>
                    <a:gd name="T52" fmla="*/ 73 w 180"/>
                    <a:gd name="T53" fmla="*/ 671 h 685"/>
                    <a:gd name="T54" fmla="*/ 87 w 180"/>
                    <a:gd name="T55" fmla="*/ 667 h 685"/>
                    <a:gd name="T56" fmla="*/ 102 w 180"/>
                    <a:gd name="T57" fmla="*/ 662 h 685"/>
                    <a:gd name="T58" fmla="*/ 118 w 180"/>
                    <a:gd name="T59" fmla="*/ 655 h 685"/>
                    <a:gd name="T60" fmla="*/ 133 w 180"/>
                    <a:gd name="T61" fmla="*/ 648 h 685"/>
                    <a:gd name="T62" fmla="*/ 149 w 180"/>
                    <a:gd name="T63" fmla="*/ 639 h 685"/>
                    <a:gd name="T64" fmla="*/ 165 w 180"/>
                    <a:gd name="T65" fmla="*/ 628 h 685"/>
                    <a:gd name="T66" fmla="*/ 180 w 180"/>
                    <a:gd name="T67" fmla="*/ 617 h 685"/>
                    <a:gd name="T68" fmla="*/ 180 w 180"/>
                    <a:gd name="T69" fmla="*/ 16 h 6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685"/>
                    <a:gd name="T107" fmla="*/ 180 w 180"/>
                    <a:gd name="T108" fmla="*/ 685 h 6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685">
                      <a:moveTo>
                        <a:pt x="180" y="16"/>
                      </a:moveTo>
                      <a:lnTo>
                        <a:pt x="179" y="16"/>
                      </a:lnTo>
                      <a:lnTo>
                        <a:pt x="176" y="14"/>
                      </a:lnTo>
                      <a:lnTo>
                        <a:pt x="172" y="12"/>
                      </a:lnTo>
                      <a:lnTo>
                        <a:pt x="165" y="10"/>
                      </a:lnTo>
                      <a:lnTo>
                        <a:pt x="157" y="8"/>
                      </a:lnTo>
                      <a:lnTo>
                        <a:pt x="147" y="4"/>
                      </a:lnTo>
                      <a:lnTo>
                        <a:pt x="136" y="2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7" y="0"/>
                      </a:lnTo>
                      <a:lnTo>
                        <a:pt x="81" y="1"/>
                      </a:lnTo>
                      <a:lnTo>
                        <a:pt x="66" y="3"/>
                      </a:lnTo>
                      <a:lnTo>
                        <a:pt x="50" y="8"/>
                      </a:lnTo>
                      <a:lnTo>
                        <a:pt x="33" y="14"/>
                      </a:lnTo>
                      <a:lnTo>
                        <a:pt x="17" y="23"/>
                      </a:lnTo>
                      <a:lnTo>
                        <a:pt x="0" y="33"/>
                      </a:lnTo>
                      <a:lnTo>
                        <a:pt x="0" y="685"/>
                      </a:lnTo>
                      <a:lnTo>
                        <a:pt x="1" y="685"/>
                      </a:lnTo>
                      <a:lnTo>
                        <a:pt x="4" y="685"/>
                      </a:lnTo>
                      <a:lnTo>
                        <a:pt x="9" y="684"/>
                      </a:lnTo>
                      <a:lnTo>
                        <a:pt x="17" y="683"/>
                      </a:lnTo>
                      <a:lnTo>
                        <a:pt x="26" y="682"/>
                      </a:lnTo>
                      <a:lnTo>
                        <a:pt x="35" y="681"/>
                      </a:lnTo>
                      <a:lnTo>
                        <a:pt x="47" y="678"/>
                      </a:lnTo>
                      <a:lnTo>
                        <a:pt x="60" y="676"/>
                      </a:lnTo>
                      <a:lnTo>
                        <a:pt x="73" y="671"/>
                      </a:lnTo>
                      <a:lnTo>
                        <a:pt x="87" y="667"/>
                      </a:lnTo>
                      <a:lnTo>
                        <a:pt x="102" y="662"/>
                      </a:lnTo>
                      <a:lnTo>
                        <a:pt x="118" y="655"/>
                      </a:lnTo>
                      <a:lnTo>
                        <a:pt x="133" y="648"/>
                      </a:lnTo>
                      <a:lnTo>
                        <a:pt x="149" y="639"/>
                      </a:lnTo>
                      <a:lnTo>
                        <a:pt x="165" y="628"/>
                      </a:lnTo>
                      <a:lnTo>
                        <a:pt x="180" y="617"/>
                      </a:lnTo>
                      <a:lnTo>
                        <a:pt x="180" y="1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5" name="Freeform 88"/>
                <p:cNvSpPr>
                  <a:spLocks/>
                </p:cNvSpPr>
                <p:nvPr/>
              </p:nvSpPr>
              <p:spPr bwMode="auto">
                <a:xfrm>
                  <a:off x="6093" y="13704"/>
                  <a:ext cx="146" cy="530"/>
                </a:xfrm>
                <a:custGeom>
                  <a:avLst/>
                  <a:gdLst>
                    <a:gd name="T0" fmla="*/ 146 w 146"/>
                    <a:gd name="T1" fmla="*/ 14 h 530"/>
                    <a:gd name="T2" fmla="*/ 143 w 146"/>
                    <a:gd name="T3" fmla="*/ 12 h 530"/>
                    <a:gd name="T4" fmla="*/ 134 w 146"/>
                    <a:gd name="T5" fmla="*/ 8 h 530"/>
                    <a:gd name="T6" fmla="*/ 120 w 146"/>
                    <a:gd name="T7" fmla="*/ 4 h 530"/>
                    <a:gd name="T8" fmla="*/ 101 w 146"/>
                    <a:gd name="T9" fmla="*/ 1 h 530"/>
                    <a:gd name="T10" fmla="*/ 79 w 146"/>
                    <a:gd name="T11" fmla="*/ 0 h 530"/>
                    <a:gd name="T12" fmla="*/ 54 w 146"/>
                    <a:gd name="T13" fmla="*/ 3 h 530"/>
                    <a:gd name="T14" fmla="*/ 27 w 146"/>
                    <a:gd name="T15" fmla="*/ 11 h 530"/>
                    <a:gd name="T16" fmla="*/ 0 w 146"/>
                    <a:gd name="T17" fmla="*/ 27 h 530"/>
                    <a:gd name="T18" fmla="*/ 0 w 146"/>
                    <a:gd name="T19" fmla="*/ 530 h 530"/>
                    <a:gd name="T20" fmla="*/ 3 w 146"/>
                    <a:gd name="T21" fmla="*/ 530 h 530"/>
                    <a:gd name="T22" fmla="*/ 14 w 146"/>
                    <a:gd name="T23" fmla="*/ 529 h 530"/>
                    <a:gd name="T24" fmla="*/ 29 w 146"/>
                    <a:gd name="T25" fmla="*/ 526 h 530"/>
                    <a:gd name="T26" fmla="*/ 49 w 146"/>
                    <a:gd name="T27" fmla="*/ 521 h 530"/>
                    <a:gd name="T28" fmla="*/ 71 w 146"/>
                    <a:gd name="T29" fmla="*/ 514 h 530"/>
                    <a:gd name="T30" fmla="*/ 96 w 146"/>
                    <a:gd name="T31" fmla="*/ 505 h 530"/>
                    <a:gd name="T32" fmla="*/ 121 w 146"/>
                    <a:gd name="T33" fmla="*/ 492 h 530"/>
                    <a:gd name="T34" fmla="*/ 146 w 146"/>
                    <a:gd name="T35" fmla="*/ 475 h 530"/>
                    <a:gd name="T36" fmla="*/ 146 w 146"/>
                    <a:gd name="T37" fmla="*/ 14 h 5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530"/>
                    <a:gd name="T59" fmla="*/ 146 w 146"/>
                    <a:gd name="T60" fmla="*/ 530 h 5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530">
                      <a:moveTo>
                        <a:pt x="146" y="14"/>
                      </a:moveTo>
                      <a:lnTo>
                        <a:pt x="143" y="12"/>
                      </a:lnTo>
                      <a:lnTo>
                        <a:pt x="134" y="8"/>
                      </a:lnTo>
                      <a:lnTo>
                        <a:pt x="120" y="4"/>
                      </a:lnTo>
                      <a:lnTo>
                        <a:pt x="101" y="1"/>
                      </a:lnTo>
                      <a:lnTo>
                        <a:pt x="79" y="0"/>
                      </a:lnTo>
                      <a:lnTo>
                        <a:pt x="54" y="3"/>
                      </a:lnTo>
                      <a:lnTo>
                        <a:pt x="27" y="11"/>
                      </a:lnTo>
                      <a:lnTo>
                        <a:pt x="0" y="27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14" y="529"/>
                      </a:lnTo>
                      <a:lnTo>
                        <a:pt x="29" y="526"/>
                      </a:lnTo>
                      <a:lnTo>
                        <a:pt x="49" y="521"/>
                      </a:lnTo>
                      <a:lnTo>
                        <a:pt x="71" y="514"/>
                      </a:lnTo>
                      <a:lnTo>
                        <a:pt x="96" y="505"/>
                      </a:lnTo>
                      <a:lnTo>
                        <a:pt x="121" y="492"/>
                      </a:lnTo>
                      <a:lnTo>
                        <a:pt x="146" y="475"/>
                      </a:lnTo>
                      <a:lnTo>
                        <a:pt x="146" y="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6" name="Freeform 89"/>
                <p:cNvSpPr>
                  <a:spLocks/>
                </p:cNvSpPr>
                <p:nvPr/>
              </p:nvSpPr>
              <p:spPr bwMode="auto">
                <a:xfrm>
                  <a:off x="6101" y="13712"/>
                  <a:ext cx="109" cy="373"/>
                </a:xfrm>
                <a:custGeom>
                  <a:avLst/>
                  <a:gdLst>
                    <a:gd name="T0" fmla="*/ 109 w 109"/>
                    <a:gd name="T1" fmla="*/ 10 h 373"/>
                    <a:gd name="T2" fmla="*/ 107 w 109"/>
                    <a:gd name="T3" fmla="*/ 9 h 373"/>
                    <a:gd name="T4" fmla="*/ 100 w 109"/>
                    <a:gd name="T5" fmla="*/ 6 h 373"/>
                    <a:gd name="T6" fmla="*/ 89 w 109"/>
                    <a:gd name="T7" fmla="*/ 2 h 373"/>
                    <a:gd name="T8" fmla="*/ 75 w 109"/>
                    <a:gd name="T9" fmla="*/ 0 h 373"/>
                    <a:gd name="T10" fmla="*/ 59 w 109"/>
                    <a:gd name="T11" fmla="*/ 0 h 373"/>
                    <a:gd name="T12" fmla="*/ 39 w 109"/>
                    <a:gd name="T13" fmla="*/ 2 h 373"/>
                    <a:gd name="T14" fmla="*/ 20 w 109"/>
                    <a:gd name="T15" fmla="*/ 9 h 373"/>
                    <a:gd name="T16" fmla="*/ 0 w 109"/>
                    <a:gd name="T17" fmla="*/ 21 h 373"/>
                    <a:gd name="T18" fmla="*/ 0 w 109"/>
                    <a:gd name="T19" fmla="*/ 373 h 373"/>
                    <a:gd name="T20" fmla="*/ 2 w 109"/>
                    <a:gd name="T21" fmla="*/ 373 h 373"/>
                    <a:gd name="T22" fmla="*/ 9 w 109"/>
                    <a:gd name="T23" fmla="*/ 372 h 373"/>
                    <a:gd name="T24" fmla="*/ 21 w 109"/>
                    <a:gd name="T25" fmla="*/ 369 h 373"/>
                    <a:gd name="T26" fmla="*/ 36 w 109"/>
                    <a:gd name="T27" fmla="*/ 366 h 373"/>
                    <a:gd name="T28" fmla="*/ 53 w 109"/>
                    <a:gd name="T29" fmla="*/ 362 h 373"/>
                    <a:gd name="T30" fmla="*/ 72 w 109"/>
                    <a:gd name="T31" fmla="*/ 354 h 373"/>
                    <a:gd name="T32" fmla="*/ 90 w 109"/>
                    <a:gd name="T33" fmla="*/ 343 h 373"/>
                    <a:gd name="T34" fmla="*/ 109 w 109"/>
                    <a:gd name="T35" fmla="*/ 331 h 373"/>
                    <a:gd name="T36" fmla="*/ 109 w 109"/>
                    <a:gd name="T37" fmla="*/ 10 h 3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9"/>
                    <a:gd name="T58" fmla="*/ 0 h 373"/>
                    <a:gd name="T59" fmla="*/ 109 w 109"/>
                    <a:gd name="T60" fmla="*/ 373 h 3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9" h="373">
                      <a:moveTo>
                        <a:pt x="109" y="10"/>
                      </a:moveTo>
                      <a:lnTo>
                        <a:pt x="107" y="9"/>
                      </a:lnTo>
                      <a:lnTo>
                        <a:pt x="100" y="6"/>
                      </a:lnTo>
                      <a:lnTo>
                        <a:pt x="89" y="2"/>
                      </a:lnTo>
                      <a:lnTo>
                        <a:pt x="75" y="0"/>
                      </a:lnTo>
                      <a:lnTo>
                        <a:pt x="59" y="0"/>
                      </a:lnTo>
                      <a:lnTo>
                        <a:pt x="39" y="2"/>
                      </a:lnTo>
                      <a:lnTo>
                        <a:pt x="20" y="9"/>
                      </a:lnTo>
                      <a:lnTo>
                        <a:pt x="0" y="21"/>
                      </a:lnTo>
                      <a:lnTo>
                        <a:pt x="0" y="373"/>
                      </a:lnTo>
                      <a:lnTo>
                        <a:pt x="2" y="373"/>
                      </a:lnTo>
                      <a:lnTo>
                        <a:pt x="9" y="372"/>
                      </a:lnTo>
                      <a:lnTo>
                        <a:pt x="21" y="369"/>
                      </a:lnTo>
                      <a:lnTo>
                        <a:pt x="36" y="366"/>
                      </a:lnTo>
                      <a:lnTo>
                        <a:pt x="53" y="362"/>
                      </a:lnTo>
                      <a:lnTo>
                        <a:pt x="72" y="354"/>
                      </a:lnTo>
                      <a:lnTo>
                        <a:pt x="90" y="343"/>
                      </a:lnTo>
                      <a:lnTo>
                        <a:pt x="109" y="331"/>
                      </a:lnTo>
                      <a:lnTo>
                        <a:pt x="109" y="1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7" name="Freeform 90"/>
                <p:cNvSpPr>
                  <a:spLocks/>
                </p:cNvSpPr>
                <p:nvPr/>
              </p:nvSpPr>
              <p:spPr bwMode="auto">
                <a:xfrm>
                  <a:off x="6107" y="13721"/>
                  <a:ext cx="75" cy="216"/>
                </a:xfrm>
                <a:custGeom>
                  <a:avLst/>
                  <a:gdLst>
                    <a:gd name="T0" fmla="*/ 75 w 75"/>
                    <a:gd name="T1" fmla="*/ 6 h 216"/>
                    <a:gd name="T2" fmla="*/ 73 w 75"/>
                    <a:gd name="T3" fmla="*/ 5 h 216"/>
                    <a:gd name="T4" fmla="*/ 69 w 75"/>
                    <a:gd name="T5" fmla="*/ 4 h 216"/>
                    <a:gd name="T6" fmla="*/ 61 w 75"/>
                    <a:gd name="T7" fmla="*/ 2 h 216"/>
                    <a:gd name="T8" fmla="*/ 52 w 75"/>
                    <a:gd name="T9" fmla="*/ 0 h 216"/>
                    <a:gd name="T10" fmla="*/ 41 w 75"/>
                    <a:gd name="T11" fmla="*/ 0 h 216"/>
                    <a:gd name="T12" fmla="*/ 28 w 75"/>
                    <a:gd name="T13" fmla="*/ 1 h 216"/>
                    <a:gd name="T14" fmla="*/ 14 w 75"/>
                    <a:gd name="T15" fmla="*/ 6 h 216"/>
                    <a:gd name="T16" fmla="*/ 0 w 75"/>
                    <a:gd name="T17" fmla="*/ 14 h 216"/>
                    <a:gd name="T18" fmla="*/ 0 w 75"/>
                    <a:gd name="T19" fmla="*/ 216 h 216"/>
                    <a:gd name="T20" fmla="*/ 2 w 75"/>
                    <a:gd name="T21" fmla="*/ 216 h 216"/>
                    <a:gd name="T22" fmla="*/ 7 w 75"/>
                    <a:gd name="T23" fmla="*/ 215 h 216"/>
                    <a:gd name="T24" fmla="*/ 15 w 75"/>
                    <a:gd name="T25" fmla="*/ 214 h 216"/>
                    <a:gd name="T26" fmla="*/ 25 w 75"/>
                    <a:gd name="T27" fmla="*/ 211 h 216"/>
                    <a:gd name="T28" fmla="*/ 37 w 75"/>
                    <a:gd name="T29" fmla="*/ 208 h 216"/>
                    <a:gd name="T30" fmla="*/ 50 w 75"/>
                    <a:gd name="T31" fmla="*/ 203 h 216"/>
                    <a:gd name="T32" fmla="*/ 63 w 75"/>
                    <a:gd name="T33" fmla="*/ 195 h 216"/>
                    <a:gd name="T34" fmla="*/ 75 w 75"/>
                    <a:gd name="T35" fmla="*/ 187 h 216"/>
                    <a:gd name="T36" fmla="*/ 75 w 75"/>
                    <a:gd name="T37" fmla="*/ 6 h 2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"/>
                    <a:gd name="T58" fmla="*/ 0 h 216"/>
                    <a:gd name="T59" fmla="*/ 75 w 75"/>
                    <a:gd name="T60" fmla="*/ 216 h 2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" h="216">
                      <a:moveTo>
                        <a:pt x="75" y="6"/>
                      </a:moveTo>
                      <a:lnTo>
                        <a:pt x="73" y="5"/>
                      </a:lnTo>
                      <a:lnTo>
                        <a:pt x="69" y="4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1" y="0"/>
                      </a:lnTo>
                      <a:lnTo>
                        <a:pt x="28" y="1"/>
                      </a:lnTo>
                      <a:lnTo>
                        <a:pt x="14" y="6"/>
                      </a:lnTo>
                      <a:lnTo>
                        <a:pt x="0" y="14"/>
                      </a:lnTo>
                      <a:lnTo>
                        <a:pt x="0" y="216"/>
                      </a:lnTo>
                      <a:lnTo>
                        <a:pt x="2" y="216"/>
                      </a:lnTo>
                      <a:lnTo>
                        <a:pt x="7" y="215"/>
                      </a:lnTo>
                      <a:lnTo>
                        <a:pt x="15" y="214"/>
                      </a:lnTo>
                      <a:lnTo>
                        <a:pt x="25" y="211"/>
                      </a:lnTo>
                      <a:lnTo>
                        <a:pt x="37" y="208"/>
                      </a:lnTo>
                      <a:lnTo>
                        <a:pt x="50" y="203"/>
                      </a:lnTo>
                      <a:lnTo>
                        <a:pt x="63" y="195"/>
                      </a:lnTo>
                      <a:lnTo>
                        <a:pt x="75" y="187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8" name="Freeform 91"/>
                <p:cNvSpPr>
                  <a:spLocks/>
                </p:cNvSpPr>
                <p:nvPr/>
              </p:nvSpPr>
              <p:spPr bwMode="auto">
                <a:xfrm>
                  <a:off x="7013" y="14340"/>
                  <a:ext cx="110" cy="111"/>
                </a:xfrm>
                <a:custGeom>
                  <a:avLst/>
                  <a:gdLst>
                    <a:gd name="T0" fmla="*/ 55 w 110"/>
                    <a:gd name="T1" fmla="*/ 111 h 111"/>
                    <a:gd name="T2" fmla="*/ 66 w 110"/>
                    <a:gd name="T3" fmla="*/ 110 h 111"/>
                    <a:gd name="T4" fmla="*/ 76 w 110"/>
                    <a:gd name="T5" fmla="*/ 106 h 111"/>
                    <a:gd name="T6" fmla="*/ 85 w 110"/>
                    <a:gd name="T7" fmla="*/ 101 h 111"/>
                    <a:gd name="T8" fmla="*/ 94 w 110"/>
                    <a:gd name="T9" fmla="*/ 94 h 111"/>
                    <a:gd name="T10" fmla="*/ 100 w 110"/>
                    <a:gd name="T11" fmla="*/ 86 h 111"/>
                    <a:gd name="T12" fmla="*/ 106 w 110"/>
                    <a:gd name="T13" fmla="*/ 77 h 111"/>
                    <a:gd name="T14" fmla="*/ 109 w 110"/>
                    <a:gd name="T15" fmla="*/ 66 h 111"/>
                    <a:gd name="T16" fmla="*/ 110 w 110"/>
                    <a:gd name="T17" fmla="*/ 56 h 111"/>
                    <a:gd name="T18" fmla="*/ 109 w 110"/>
                    <a:gd name="T19" fmla="*/ 44 h 111"/>
                    <a:gd name="T20" fmla="*/ 106 w 110"/>
                    <a:gd name="T21" fmla="*/ 34 h 111"/>
                    <a:gd name="T22" fmla="*/ 100 w 110"/>
                    <a:gd name="T23" fmla="*/ 24 h 111"/>
                    <a:gd name="T24" fmla="*/ 94 w 110"/>
                    <a:gd name="T25" fmla="*/ 17 h 111"/>
                    <a:gd name="T26" fmla="*/ 85 w 110"/>
                    <a:gd name="T27" fmla="*/ 9 h 111"/>
                    <a:gd name="T28" fmla="*/ 76 w 110"/>
                    <a:gd name="T29" fmla="*/ 5 h 111"/>
                    <a:gd name="T30" fmla="*/ 66 w 110"/>
                    <a:gd name="T31" fmla="*/ 2 h 111"/>
                    <a:gd name="T32" fmla="*/ 55 w 110"/>
                    <a:gd name="T33" fmla="*/ 0 h 111"/>
                    <a:gd name="T34" fmla="*/ 44 w 110"/>
                    <a:gd name="T35" fmla="*/ 2 h 111"/>
                    <a:gd name="T36" fmla="*/ 33 w 110"/>
                    <a:gd name="T37" fmla="*/ 5 h 111"/>
                    <a:gd name="T38" fmla="*/ 25 w 110"/>
                    <a:gd name="T39" fmla="*/ 9 h 111"/>
                    <a:gd name="T40" fmla="*/ 16 w 110"/>
                    <a:gd name="T41" fmla="*/ 17 h 111"/>
                    <a:gd name="T42" fmla="*/ 10 w 110"/>
                    <a:gd name="T43" fmla="*/ 24 h 111"/>
                    <a:gd name="T44" fmla="*/ 4 w 110"/>
                    <a:gd name="T45" fmla="*/ 34 h 111"/>
                    <a:gd name="T46" fmla="*/ 1 w 110"/>
                    <a:gd name="T47" fmla="*/ 44 h 111"/>
                    <a:gd name="T48" fmla="*/ 0 w 110"/>
                    <a:gd name="T49" fmla="*/ 56 h 111"/>
                    <a:gd name="T50" fmla="*/ 1 w 110"/>
                    <a:gd name="T51" fmla="*/ 66 h 111"/>
                    <a:gd name="T52" fmla="*/ 4 w 110"/>
                    <a:gd name="T53" fmla="*/ 77 h 111"/>
                    <a:gd name="T54" fmla="*/ 10 w 110"/>
                    <a:gd name="T55" fmla="*/ 86 h 111"/>
                    <a:gd name="T56" fmla="*/ 16 w 110"/>
                    <a:gd name="T57" fmla="*/ 94 h 111"/>
                    <a:gd name="T58" fmla="*/ 25 w 110"/>
                    <a:gd name="T59" fmla="*/ 101 h 111"/>
                    <a:gd name="T60" fmla="*/ 33 w 110"/>
                    <a:gd name="T61" fmla="*/ 106 h 111"/>
                    <a:gd name="T62" fmla="*/ 44 w 110"/>
                    <a:gd name="T63" fmla="*/ 110 h 111"/>
                    <a:gd name="T64" fmla="*/ 55 w 110"/>
                    <a:gd name="T65" fmla="*/ 111 h 1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11"/>
                    <a:gd name="T101" fmla="*/ 110 w 110"/>
                    <a:gd name="T102" fmla="*/ 111 h 1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11">
                      <a:moveTo>
                        <a:pt x="55" y="111"/>
                      </a:moveTo>
                      <a:lnTo>
                        <a:pt x="66" y="110"/>
                      </a:lnTo>
                      <a:lnTo>
                        <a:pt x="76" y="106"/>
                      </a:lnTo>
                      <a:lnTo>
                        <a:pt x="85" y="101"/>
                      </a:lnTo>
                      <a:lnTo>
                        <a:pt x="94" y="94"/>
                      </a:lnTo>
                      <a:lnTo>
                        <a:pt x="100" y="86"/>
                      </a:lnTo>
                      <a:lnTo>
                        <a:pt x="106" y="77"/>
                      </a:lnTo>
                      <a:lnTo>
                        <a:pt x="109" y="66"/>
                      </a:lnTo>
                      <a:lnTo>
                        <a:pt x="110" y="56"/>
                      </a:lnTo>
                      <a:lnTo>
                        <a:pt x="109" y="44"/>
                      </a:lnTo>
                      <a:lnTo>
                        <a:pt x="106" y="34"/>
                      </a:lnTo>
                      <a:lnTo>
                        <a:pt x="100" y="24"/>
                      </a:lnTo>
                      <a:lnTo>
                        <a:pt x="94" y="17"/>
                      </a:lnTo>
                      <a:lnTo>
                        <a:pt x="85" y="9"/>
                      </a:lnTo>
                      <a:lnTo>
                        <a:pt x="76" y="5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44" y="2"/>
                      </a:lnTo>
                      <a:lnTo>
                        <a:pt x="33" y="5"/>
                      </a:lnTo>
                      <a:lnTo>
                        <a:pt x="25" y="9"/>
                      </a:lnTo>
                      <a:lnTo>
                        <a:pt x="16" y="17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1" y="44"/>
                      </a:lnTo>
                      <a:lnTo>
                        <a:pt x="0" y="56"/>
                      </a:lnTo>
                      <a:lnTo>
                        <a:pt x="1" y="66"/>
                      </a:lnTo>
                      <a:lnTo>
                        <a:pt x="4" y="77"/>
                      </a:lnTo>
                      <a:lnTo>
                        <a:pt x="10" y="86"/>
                      </a:lnTo>
                      <a:lnTo>
                        <a:pt x="16" y="94"/>
                      </a:lnTo>
                      <a:lnTo>
                        <a:pt x="25" y="101"/>
                      </a:lnTo>
                      <a:lnTo>
                        <a:pt x="33" y="106"/>
                      </a:lnTo>
                      <a:lnTo>
                        <a:pt x="44" y="110"/>
                      </a:lnTo>
                      <a:lnTo>
                        <a:pt x="55" y="1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9" name="Freeform 92"/>
                <p:cNvSpPr>
                  <a:spLocks/>
                </p:cNvSpPr>
                <p:nvPr/>
              </p:nvSpPr>
              <p:spPr bwMode="auto">
                <a:xfrm>
                  <a:off x="6676" y="14343"/>
                  <a:ext cx="55" cy="55"/>
                </a:xfrm>
                <a:custGeom>
                  <a:avLst/>
                  <a:gdLst>
                    <a:gd name="T0" fmla="*/ 27 w 55"/>
                    <a:gd name="T1" fmla="*/ 55 h 55"/>
                    <a:gd name="T2" fmla="*/ 38 w 55"/>
                    <a:gd name="T3" fmla="*/ 53 h 55"/>
                    <a:gd name="T4" fmla="*/ 48 w 55"/>
                    <a:gd name="T5" fmla="*/ 46 h 55"/>
                    <a:gd name="T6" fmla="*/ 53 w 55"/>
                    <a:gd name="T7" fmla="*/ 37 h 55"/>
                    <a:gd name="T8" fmla="*/ 55 w 55"/>
                    <a:gd name="T9" fmla="*/ 27 h 55"/>
                    <a:gd name="T10" fmla="*/ 53 w 55"/>
                    <a:gd name="T11" fmla="*/ 16 h 55"/>
                    <a:gd name="T12" fmla="*/ 48 w 55"/>
                    <a:gd name="T13" fmla="*/ 7 h 55"/>
                    <a:gd name="T14" fmla="*/ 38 w 55"/>
                    <a:gd name="T15" fmla="*/ 2 h 55"/>
                    <a:gd name="T16" fmla="*/ 27 w 55"/>
                    <a:gd name="T17" fmla="*/ 0 h 55"/>
                    <a:gd name="T18" fmla="*/ 16 w 55"/>
                    <a:gd name="T19" fmla="*/ 2 h 55"/>
                    <a:gd name="T20" fmla="*/ 8 w 55"/>
                    <a:gd name="T21" fmla="*/ 7 h 55"/>
                    <a:gd name="T22" fmla="*/ 2 w 55"/>
                    <a:gd name="T23" fmla="*/ 16 h 55"/>
                    <a:gd name="T24" fmla="*/ 0 w 55"/>
                    <a:gd name="T25" fmla="*/ 27 h 55"/>
                    <a:gd name="T26" fmla="*/ 2 w 55"/>
                    <a:gd name="T27" fmla="*/ 37 h 55"/>
                    <a:gd name="T28" fmla="*/ 8 w 55"/>
                    <a:gd name="T29" fmla="*/ 46 h 55"/>
                    <a:gd name="T30" fmla="*/ 16 w 55"/>
                    <a:gd name="T31" fmla="*/ 53 h 55"/>
                    <a:gd name="T32" fmla="*/ 27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8" y="46"/>
                      </a:lnTo>
                      <a:lnTo>
                        <a:pt x="53" y="37"/>
                      </a:lnTo>
                      <a:lnTo>
                        <a:pt x="55" y="27"/>
                      </a:lnTo>
                      <a:lnTo>
                        <a:pt x="53" y="16"/>
                      </a:lnTo>
                      <a:lnTo>
                        <a:pt x="48" y="7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6" y="2"/>
                      </a:lnTo>
                      <a:lnTo>
                        <a:pt x="8" y="7"/>
                      </a:lnTo>
                      <a:lnTo>
                        <a:pt x="2" y="16"/>
                      </a:ln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8" y="46"/>
                      </a:lnTo>
                      <a:lnTo>
                        <a:pt x="16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0" name="Freeform 93"/>
                <p:cNvSpPr>
                  <a:spLocks/>
                </p:cNvSpPr>
                <p:nvPr/>
              </p:nvSpPr>
              <p:spPr bwMode="auto">
                <a:xfrm>
                  <a:off x="6770" y="14345"/>
                  <a:ext cx="55" cy="55"/>
                </a:xfrm>
                <a:custGeom>
                  <a:avLst/>
                  <a:gdLst>
                    <a:gd name="T0" fmla="*/ 28 w 55"/>
                    <a:gd name="T1" fmla="*/ 55 h 55"/>
                    <a:gd name="T2" fmla="*/ 39 w 55"/>
                    <a:gd name="T3" fmla="*/ 53 h 55"/>
                    <a:gd name="T4" fmla="*/ 47 w 55"/>
                    <a:gd name="T5" fmla="*/ 47 h 55"/>
                    <a:gd name="T6" fmla="*/ 53 w 55"/>
                    <a:gd name="T7" fmla="*/ 39 h 55"/>
                    <a:gd name="T8" fmla="*/ 55 w 55"/>
                    <a:gd name="T9" fmla="*/ 28 h 55"/>
                    <a:gd name="T10" fmla="*/ 53 w 55"/>
                    <a:gd name="T11" fmla="*/ 17 h 55"/>
                    <a:gd name="T12" fmla="*/ 47 w 55"/>
                    <a:gd name="T13" fmla="*/ 8 h 55"/>
                    <a:gd name="T14" fmla="*/ 39 w 55"/>
                    <a:gd name="T15" fmla="*/ 2 h 55"/>
                    <a:gd name="T16" fmla="*/ 28 w 55"/>
                    <a:gd name="T17" fmla="*/ 0 h 55"/>
                    <a:gd name="T18" fmla="*/ 17 w 55"/>
                    <a:gd name="T19" fmla="*/ 2 h 55"/>
                    <a:gd name="T20" fmla="*/ 9 w 55"/>
                    <a:gd name="T21" fmla="*/ 8 h 55"/>
                    <a:gd name="T22" fmla="*/ 2 w 55"/>
                    <a:gd name="T23" fmla="*/ 17 h 55"/>
                    <a:gd name="T24" fmla="*/ 0 w 55"/>
                    <a:gd name="T25" fmla="*/ 28 h 55"/>
                    <a:gd name="T26" fmla="*/ 2 w 55"/>
                    <a:gd name="T27" fmla="*/ 39 h 55"/>
                    <a:gd name="T28" fmla="*/ 9 w 55"/>
                    <a:gd name="T29" fmla="*/ 47 h 55"/>
                    <a:gd name="T30" fmla="*/ 17 w 55"/>
                    <a:gd name="T31" fmla="*/ 53 h 55"/>
                    <a:gd name="T32" fmla="*/ 28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8" y="55"/>
                      </a:moveTo>
                      <a:lnTo>
                        <a:pt x="39" y="53"/>
                      </a:lnTo>
                      <a:lnTo>
                        <a:pt x="47" y="47"/>
                      </a:lnTo>
                      <a:lnTo>
                        <a:pt x="53" y="39"/>
                      </a:lnTo>
                      <a:lnTo>
                        <a:pt x="55" y="28"/>
                      </a:lnTo>
                      <a:lnTo>
                        <a:pt x="53" y="17"/>
                      </a:lnTo>
                      <a:lnTo>
                        <a:pt x="47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2" y="39"/>
                      </a:lnTo>
                      <a:lnTo>
                        <a:pt x="9" y="47"/>
                      </a:lnTo>
                      <a:lnTo>
                        <a:pt x="17" y="53"/>
                      </a:lnTo>
                      <a:lnTo>
                        <a:pt x="28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1" name="Freeform 94"/>
                <p:cNvSpPr>
                  <a:spLocks/>
                </p:cNvSpPr>
                <p:nvPr/>
              </p:nvSpPr>
              <p:spPr bwMode="auto">
                <a:xfrm>
                  <a:off x="6401" y="13591"/>
                  <a:ext cx="156" cy="752"/>
                </a:xfrm>
                <a:custGeom>
                  <a:avLst/>
                  <a:gdLst>
                    <a:gd name="T0" fmla="*/ 48 w 156"/>
                    <a:gd name="T1" fmla="*/ 15 h 752"/>
                    <a:gd name="T2" fmla="*/ 44 w 156"/>
                    <a:gd name="T3" fmla="*/ 30 h 752"/>
                    <a:gd name="T4" fmla="*/ 33 w 156"/>
                    <a:gd name="T5" fmla="*/ 73 h 752"/>
                    <a:gd name="T6" fmla="*/ 19 w 156"/>
                    <a:gd name="T7" fmla="*/ 140 h 752"/>
                    <a:gd name="T8" fmla="*/ 7 w 156"/>
                    <a:gd name="T9" fmla="*/ 229 h 752"/>
                    <a:gd name="T10" fmla="*/ 0 w 156"/>
                    <a:gd name="T11" fmla="*/ 337 h 752"/>
                    <a:gd name="T12" fmla="*/ 1 w 156"/>
                    <a:gd name="T13" fmla="*/ 462 h 752"/>
                    <a:gd name="T14" fmla="*/ 14 w 156"/>
                    <a:gd name="T15" fmla="*/ 602 h 752"/>
                    <a:gd name="T16" fmla="*/ 43 w 156"/>
                    <a:gd name="T17" fmla="*/ 752 h 752"/>
                    <a:gd name="T18" fmla="*/ 150 w 156"/>
                    <a:gd name="T19" fmla="*/ 746 h 752"/>
                    <a:gd name="T20" fmla="*/ 146 w 156"/>
                    <a:gd name="T21" fmla="*/ 724 h 752"/>
                    <a:gd name="T22" fmla="*/ 135 w 156"/>
                    <a:gd name="T23" fmla="*/ 663 h 752"/>
                    <a:gd name="T24" fmla="*/ 123 w 156"/>
                    <a:gd name="T25" fmla="*/ 574 h 752"/>
                    <a:gd name="T26" fmla="*/ 111 w 156"/>
                    <a:gd name="T27" fmla="*/ 463 h 752"/>
                    <a:gd name="T28" fmla="*/ 104 w 156"/>
                    <a:gd name="T29" fmla="*/ 342 h 752"/>
                    <a:gd name="T30" fmla="*/ 107 w 156"/>
                    <a:gd name="T31" fmla="*/ 220 h 752"/>
                    <a:gd name="T32" fmla="*/ 124 w 156"/>
                    <a:gd name="T33" fmla="*/ 106 h 752"/>
                    <a:gd name="T34" fmla="*/ 156 w 156"/>
                    <a:gd name="T35" fmla="*/ 9 h 752"/>
                    <a:gd name="T36" fmla="*/ 156 w 156"/>
                    <a:gd name="T37" fmla="*/ 8 h 752"/>
                    <a:gd name="T38" fmla="*/ 156 w 156"/>
                    <a:gd name="T39" fmla="*/ 6 h 752"/>
                    <a:gd name="T40" fmla="*/ 154 w 156"/>
                    <a:gd name="T41" fmla="*/ 4 h 752"/>
                    <a:gd name="T42" fmla="*/ 147 w 156"/>
                    <a:gd name="T43" fmla="*/ 0 h 752"/>
                    <a:gd name="T44" fmla="*/ 134 w 156"/>
                    <a:gd name="T45" fmla="*/ 0 h 752"/>
                    <a:gd name="T46" fmla="*/ 115 w 156"/>
                    <a:gd name="T47" fmla="*/ 1 h 752"/>
                    <a:gd name="T48" fmla="*/ 87 w 156"/>
                    <a:gd name="T49" fmla="*/ 7 h 752"/>
                    <a:gd name="T50" fmla="*/ 48 w 156"/>
                    <a:gd name="T51" fmla="*/ 15 h 7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"/>
                    <a:gd name="T79" fmla="*/ 0 h 752"/>
                    <a:gd name="T80" fmla="*/ 156 w 156"/>
                    <a:gd name="T81" fmla="*/ 752 h 7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" h="752">
                      <a:moveTo>
                        <a:pt x="48" y="15"/>
                      </a:moveTo>
                      <a:lnTo>
                        <a:pt x="44" y="30"/>
                      </a:lnTo>
                      <a:lnTo>
                        <a:pt x="33" y="73"/>
                      </a:lnTo>
                      <a:lnTo>
                        <a:pt x="19" y="140"/>
                      </a:lnTo>
                      <a:lnTo>
                        <a:pt x="7" y="229"/>
                      </a:lnTo>
                      <a:lnTo>
                        <a:pt x="0" y="337"/>
                      </a:lnTo>
                      <a:lnTo>
                        <a:pt x="1" y="462"/>
                      </a:lnTo>
                      <a:lnTo>
                        <a:pt x="14" y="602"/>
                      </a:lnTo>
                      <a:lnTo>
                        <a:pt x="43" y="752"/>
                      </a:lnTo>
                      <a:lnTo>
                        <a:pt x="150" y="746"/>
                      </a:lnTo>
                      <a:lnTo>
                        <a:pt x="146" y="724"/>
                      </a:lnTo>
                      <a:lnTo>
                        <a:pt x="135" y="663"/>
                      </a:lnTo>
                      <a:lnTo>
                        <a:pt x="123" y="574"/>
                      </a:lnTo>
                      <a:lnTo>
                        <a:pt x="111" y="463"/>
                      </a:lnTo>
                      <a:lnTo>
                        <a:pt x="104" y="342"/>
                      </a:lnTo>
                      <a:lnTo>
                        <a:pt x="107" y="220"/>
                      </a:lnTo>
                      <a:lnTo>
                        <a:pt x="124" y="106"/>
                      </a:lnTo>
                      <a:lnTo>
                        <a:pt x="156" y="9"/>
                      </a:lnTo>
                      <a:lnTo>
                        <a:pt x="156" y="8"/>
                      </a:lnTo>
                      <a:lnTo>
                        <a:pt x="156" y="6"/>
                      </a:lnTo>
                      <a:lnTo>
                        <a:pt x="154" y="4"/>
                      </a:lnTo>
                      <a:lnTo>
                        <a:pt x="147" y="0"/>
                      </a:lnTo>
                      <a:lnTo>
                        <a:pt x="134" y="0"/>
                      </a:lnTo>
                      <a:lnTo>
                        <a:pt x="115" y="1"/>
                      </a:lnTo>
                      <a:lnTo>
                        <a:pt x="87" y="7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2" name="Freeform 95"/>
                <p:cNvSpPr>
                  <a:spLocks/>
                </p:cNvSpPr>
                <p:nvPr/>
              </p:nvSpPr>
              <p:spPr bwMode="auto">
                <a:xfrm>
                  <a:off x="7205" y="13498"/>
                  <a:ext cx="212" cy="839"/>
                </a:xfrm>
                <a:custGeom>
                  <a:avLst/>
                  <a:gdLst>
                    <a:gd name="T0" fmla="*/ 212 w 212"/>
                    <a:gd name="T1" fmla="*/ 6 h 839"/>
                    <a:gd name="T2" fmla="*/ 206 w 212"/>
                    <a:gd name="T3" fmla="*/ 11 h 839"/>
                    <a:gd name="T4" fmla="*/ 192 w 212"/>
                    <a:gd name="T5" fmla="*/ 33 h 839"/>
                    <a:gd name="T6" fmla="*/ 174 w 212"/>
                    <a:gd name="T7" fmla="*/ 77 h 839"/>
                    <a:gd name="T8" fmla="*/ 156 w 212"/>
                    <a:gd name="T9" fmla="*/ 148 h 839"/>
                    <a:gd name="T10" fmla="*/ 141 w 212"/>
                    <a:gd name="T11" fmla="*/ 254 h 839"/>
                    <a:gd name="T12" fmla="*/ 133 w 212"/>
                    <a:gd name="T13" fmla="*/ 401 h 839"/>
                    <a:gd name="T14" fmla="*/ 137 w 212"/>
                    <a:gd name="T15" fmla="*/ 593 h 839"/>
                    <a:gd name="T16" fmla="*/ 158 w 212"/>
                    <a:gd name="T17" fmla="*/ 839 h 839"/>
                    <a:gd name="T18" fmla="*/ 38 w 212"/>
                    <a:gd name="T19" fmla="*/ 839 h 839"/>
                    <a:gd name="T20" fmla="*/ 34 w 212"/>
                    <a:gd name="T21" fmla="*/ 814 h 839"/>
                    <a:gd name="T22" fmla="*/ 24 w 212"/>
                    <a:gd name="T23" fmla="*/ 746 h 839"/>
                    <a:gd name="T24" fmla="*/ 12 w 212"/>
                    <a:gd name="T25" fmla="*/ 645 h 839"/>
                    <a:gd name="T26" fmla="*/ 3 w 212"/>
                    <a:gd name="T27" fmla="*/ 521 h 839"/>
                    <a:gd name="T28" fmla="*/ 0 w 212"/>
                    <a:gd name="T29" fmla="*/ 384 h 839"/>
                    <a:gd name="T30" fmla="*/ 6 w 212"/>
                    <a:gd name="T31" fmla="*/ 244 h 839"/>
                    <a:gd name="T32" fmla="*/ 29 w 212"/>
                    <a:gd name="T33" fmla="*/ 114 h 839"/>
                    <a:gd name="T34" fmla="*/ 68 w 212"/>
                    <a:gd name="T35" fmla="*/ 0 h 839"/>
                    <a:gd name="T36" fmla="*/ 212 w 212"/>
                    <a:gd name="T37" fmla="*/ 6 h 8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2"/>
                    <a:gd name="T58" fmla="*/ 0 h 839"/>
                    <a:gd name="T59" fmla="*/ 212 w 212"/>
                    <a:gd name="T60" fmla="*/ 839 h 8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2" h="839">
                      <a:moveTo>
                        <a:pt x="212" y="6"/>
                      </a:moveTo>
                      <a:lnTo>
                        <a:pt x="206" y="11"/>
                      </a:lnTo>
                      <a:lnTo>
                        <a:pt x="192" y="33"/>
                      </a:lnTo>
                      <a:lnTo>
                        <a:pt x="174" y="77"/>
                      </a:lnTo>
                      <a:lnTo>
                        <a:pt x="156" y="148"/>
                      </a:lnTo>
                      <a:lnTo>
                        <a:pt x="141" y="254"/>
                      </a:lnTo>
                      <a:lnTo>
                        <a:pt x="133" y="401"/>
                      </a:lnTo>
                      <a:lnTo>
                        <a:pt x="137" y="593"/>
                      </a:lnTo>
                      <a:lnTo>
                        <a:pt x="158" y="839"/>
                      </a:lnTo>
                      <a:lnTo>
                        <a:pt x="38" y="839"/>
                      </a:lnTo>
                      <a:lnTo>
                        <a:pt x="34" y="814"/>
                      </a:lnTo>
                      <a:lnTo>
                        <a:pt x="24" y="746"/>
                      </a:lnTo>
                      <a:lnTo>
                        <a:pt x="12" y="645"/>
                      </a:lnTo>
                      <a:lnTo>
                        <a:pt x="3" y="521"/>
                      </a:lnTo>
                      <a:lnTo>
                        <a:pt x="0" y="384"/>
                      </a:lnTo>
                      <a:lnTo>
                        <a:pt x="6" y="244"/>
                      </a:lnTo>
                      <a:lnTo>
                        <a:pt x="29" y="114"/>
                      </a:lnTo>
                      <a:lnTo>
                        <a:pt x="68" y="0"/>
                      </a:lnTo>
                      <a:lnTo>
                        <a:pt x="212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3" name="Freeform 96"/>
                <p:cNvSpPr>
                  <a:spLocks/>
                </p:cNvSpPr>
                <p:nvPr/>
              </p:nvSpPr>
              <p:spPr bwMode="auto">
                <a:xfrm>
                  <a:off x="6406" y="13636"/>
                  <a:ext cx="137" cy="656"/>
                </a:xfrm>
                <a:custGeom>
                  <a:avLst/>
                  <a:gdLst>
                    <a:gd name="T0" fmla="*/ 43 w 137"/>
                    <a:gd name="T1" fmla="*/ 12 h 656"/>
                    <a:gd name="T2" fmla="*/ 39 w 137"/>
                    <a:gd name="T3" fmla="*/ 25 h 656"/>
                    <a:gd name="T4" fmla="*/ 30 w 137"/>
                    <a:gd name="T5" fmla="*/ 62 h 656"/>
                    <a:gd name="T6" fmla="*/ 19 w 137"/>
                    <a:gd name="T7" fmla="*/ 122 h 656"/>
                    <a:gd name="T8" fmla="*/ 7 w 137"/>
                    <a:gd name="T9" fmla="*/ 199 h 656"/>
                    <a:gd name="T10" fmla="*/ 0 w 137"/>
                    <a:gd name="T11" fmla="*/ 294 h 656"/>
                    <a:gd name="T12" fmla="*/ 1 w 137"/>
                    <a:gd name="T13" fmla="*/ 403 h 656"/>
                    <a:gd name="T14" fmla="*/ 12 w 137"/>
                    <a:gd name="T15" fmla="*/ 524 h 656"/>
                    <a:gd name="T16" fmla="*/ 38 w 137"/>
                    <a:gd name="T17" fmla="*/ 656 h 656"/>
                    <a:gd name="T18" fmla="*/ 132 w 137"/>
                    <a:gd name="T19" fmla="*/ 650 h 656"/>
                    <a:gd name="T20" fmla="*/ 127 w 137"/>
                    <a:gd name="T21" fmla="*/ 631 h 656"/>
                    <a:gd name="T22" fmla="*/ 119 w 137"/>
                    <a:gd name="T23" fmla="*/ 578 h 656"/>
                    <a:gd name="T24" fmla="*/ 107 w 137"/>
                    <a:gd name="T25" fmla="*/ 499 h 656"/>
                    <a:gd name="T26" fmla="*/ 97 w 137"/>
                    <a:gd name="T27" fmla="*/ 403 h 656"/>
                    <a:gd name="T28" fmla="*/ 92 w 137"/>
                    <a:gd name="T29" fmla="*/ 297 h 656"/>
                    <a:gd name="T30" fmla="*/ 94 w 137"/>
                    <a:gd name="T31" fmla="*/ 192 h 656"/>
                    <a:gd name="T32" fmla="*/ 108 w 137"/>
                    <a:gd name="T33" fmla="*/ 91 h 656"/>
                    <a:gd name="T34" fmla="*/ 137 w 137"/>
                    <a:gd name="T35" fmla="*/ 7 h 656"/>
                    <a:gd name="T36" fmla="*/ 137 w 137"/>
                    <a:gd name="T37" fmla="*/ 6 h 656"/>
                    <a:gd name="T38" fmla="*/ 137 w 137"/>
                    <a:gd name="T39" fmla="*/ 4 h 656"/>
                    <a:gd name="T40" fmla="*/ 135 w 137"/>
                    <a:gd name="T41" fmla="*/ 2 h 656"/>
                    <a:gd name="T42" fmla="*/ 129 w 137"/>
                    <a:gd name="T43" fmla="*/ 0 h 656"/>
                    <a:gd name="T44" fmla="*/ 119 w 137"/>
                    <a:gd name="T45" fmla="*/ 0 h 656"/>
                    <a:gd name="T46" fmla="*/ 101 w 137"/>
                    <a:gd name="T47" fmla="*/ 1 h 656"/>
                    <a:gd name="T48" fmla="*/ 77 w 137"/>
                    <a:gd name="T49" fmla="*/ 5 h 656"/>
                    <a:gd name="T50" fmla="*/ 43 w 137"/>
                    <a:gd name="T51" fmla="*/ 12 h 6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7"/>
                    <a:gd name="T79" fmla="*/ 0 h 656"/>
                    <a:gd name="T80" fmla="*/ 137 w 137"/>
                    <a:gd name="T81" fmla="*/ 656 h 6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7" h="656">
                      <a:moveTo>
                        <a:pt x="43" y="12"/>
                      </a:moveTo>
                      <a:lnTo>
                        <a:pt x="39" y="25"/>
                      </a:lnTo>
                      <a:lnTo>
                        <a:pt x="30" y="62"/>
                      </a:lnTo>
                      <a:lnTo>
                        <a:pt x="19" y="122"/>
                      </a:lnTo>
                      <a:lnTo>
                        <a:pt x="7" y="199"/>
                      </a:lnTo>
                      <a:lnTo>
                        <a:pt x="0" y="294"/>
                      </a:lnTo>
                      <a:lnTo>
                        <a:pt x="1" y="403"/>
                      </a:lnTo>
                      <a:lnTo>
                        <a:pt x="12" y="524"/>
                      </a:lnTo>
                      <a:lnTo>
                        <a:pt x="38" y="656"/>
                      </a:lnTo>
                      <a:lnTo>
                        <a:pt x="132" y="650"/>
                      </a:lnTo>
                      <a:lnTo>
                        <a:pt x="127" y="631"/>
                      </a:lnTo>
                      <a:lnTo>
                        <a:pt x="119" y="578"/>
                      </a:lnTo>
                      <a:lnTo>
                        <a:pt x="107" y="499"/>
                      </a:lnTo>
                      <a:lnTo>
                        <a:pt x="97" y="403"/>
                      </a:lnTo>
                      <a:lnTo>
                        <a:pt x="92" y="297"/>
                      </a:lnTo>
                      <a:lnTo>
                        <a:pt x="94" y="192"/>
                      </a:lnTo>
                      <a:lnTo>
                        <a:pt x="108" y="91"/>
                      </a:lnTo>
                      <a:lnTo>
                        <a:pt x="137" y="7"/>
                      </a:lnTo>
                      <a:lnTo>
                        <a:pt x="137" y="6"/>
                      </a:lnTo>
                      <a:lnTo>
                        <a:pt x="137" y="4"/>
                      </a:lnTo>
                      <a:lnTo>
                        <a:pt x="135" y="2"/>
                      </a:lnTo>
                      <a:lnTo>
                        <a:pt x="129" y="0"/>
                      </a:lnTo>
                      <a:lnTo>
                        <a:pt x="119" y="0"/>
                      </a:lnTo>
                      <a:lnTo>
                        <a:pt x="101" y="1"/>
                      </a:lnTo>
                      <a:lnTo>
                        <a:pt x="77" y="5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4" name="Freeform 97"/>
                <p:cNvSpPr>
                  <a:spLocks/>
                </p:cNvSpPr>
                <p:nvPr/>
              </p:nvSpPr>
              <p:spPr bwMode="auto">
                <a:xfrm>
                  <a:off x="6412" y="13680"/>
                  <a:ext cx="116" cy="560"/>
                </a:xfrm>
                <a:custGeom>
                  <a:avLst/>
                  <a:gdLst>
                    <a:gd name="T0" fmla="*/ 36 w 116"/>
                    <a:gd name="T1" fmla="*/ 11 h 560"/>
                    <a:gd name="T2" fmla="*/ 33 w 116"/>
                    <a:gd name="T3" fmla="*/ 21 h 560"/>
                    <a:gd name="T4" fmla="*/ 24 w 116"/>
                    <a:gd name="T5" fmla="*/ 53 h 560"/>
                    <a:gd name="T6" fmla="*/ 15 w 116"/>
                    <a:gd name="T7" fmla="*/ 103 h 560"/>
                    <a:gd name="T8" fmla="*/ 5 w 116"/>
                    <a:gd name="T9" fmla="*/ 169 h 560"/>
                    <a:gd name="T10" fmla="*/ 0 w 116"/>
                    <a:gd name="T11" fmla="*/ 250 h 560"/>
                    <a:gd name="T12" fmla="*/ 1 w 116"/>
                    <a:gd name="T13" fmla="*/ 344 h 560"/>
                    <a:gd name="T14" fmla="*/ 10 w 116"/>
                    <a:gd name="T15" fmla="*/ 448 h 560"/>
                    <a:gd name="T16" fmla="*/ 32 w 116"/>
                    <a:gd name="T17" fmla="*/ 560 h 560"/>
                    <a:gd name="T18" fmla="*/ 112 w 116"/>
                    <a:gd name="T19" fmla="*/ 555 h 560"/>
                    <a:gd name="T20" fmla="*/ 108 w 116"/>
                    <a:gd name="T21" fmla="*/ 538 h 560"/>
                    <a:gd name="T22" fmla="*/ 101 w 116"/>
                    <a:gd name="T23" fmla="*/ 493 h 560"/>
                    <a:gd name="T24" fmla="*/ 91 w 116"/>
                    <a:gd name="T25" fmla="*/ 426 h 560"/>
                    <a:gd name="T26" fmla="*/ 82 w 116"/>
                    <a:gd name="T27" fmla="*/ 344 h 560"/>
                    <a:gd name="T28" fmla="*/ 77 w 116"/>
                    <a:gd name="T29" fmla="*/ 255 h 560"/>
                    <a:gd name="T30" fmla="*/ 79 w 116"/>
                    <a:gd name="T31" fmla="*/ 164 h 560"/>
                    <a:gd name="T32" fmla="*/ 91 w 116"/>
                    <a:gd name="T33" fmla="*/ 79 h 560"/>
                    <a:gd name="T34" fmla="*/ 116 w 116"/>
                    <a:gd name="T35" fmla="*/ 6 h 560"/>
                    <a:gd name="T36" fmla="*/ 116 w 116"/>
                    <a:gd name="T37" fmla="*/ 5 h 560"/>
                    <a:gd name="T38" fmla="*/ 116 w 116"/>
                    <a:gd name="T39" fmla="*/ 4 h 560"/>
                    <a:gd name="T40" fmla="*/ 114 w 116"/>
                    <a:gd name="T41" fmla="*/ 2 h 560"/>
                    <a:gd name="T42" fmla="*/ 109 w 116"/>
                    <a:gd name="T43" fmla="*/ 0 h 560"/>
                    <a:gd name="T44" fmla="*/ 100 w 116"/>
                    <a:gd name="T45" fmla="*/ 0 h 560"/>
                    <a:gd name="T46" fmla="*/ 86 w 116"/>
                    <a:gd name="T47" fmla="*/ 1 h 560"/>
                    <a:gd name="T48" fmla="*/ 65 w 116"/>
                    <a:gd name="T49" fmla="*/ 4 h 560"/>
                    <a:gd name="T50" fmla="*/ 36 w 116"/>
                    <a:gd name="T51" fmla="*/ 11 h 5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6"/>
                    <a:gd name="T79" fmla="*/ 0 h 560"/>
                    <a:gd name="T80" fmla="*/ 116 w 116"/>
                    <a:gd name="T81" fmla="*/ 560 h 5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6" h="560">
                      <a:moveTo>
                        <a:pt x="36" y="11"/>
                      </a:moveTo>
                      <a:lnTo>
                        <a:pt x="33" y="21"/>
                      </a:lnTo>
                      <a:lnTo>
                        <a:pt x="24" y="53"/>
                      </a:lnTo>
                      <a:lnTo>
                        <a:pt x="15" y="103"/>
                      </a:lnTo>
                      <a:lnTo>
                        <a:pt x="5" y="169"/>
                      </a:lnTo>
                      <a:lnTo>
                        <a:pt x="0" y="250"/>
                      </a:lnTo>
                      <a:lnTo>
                        <a:pt x="1" y="344"/>
                      </a:lnTo>
                      <a:lnTo>
                        <a:pt x="10" y="448"/>
                      </a:lnTo>
                      <a:lnTo>
                        <a:pt x="32" y="560"/>
                      </a:lnTo>
                      <a:lnTo>
                        <a:pt x="112" y="555"/>
                      </a:lnTo>
                      <a:lnTo>
                        <a:pt x="108" y="538"/>
                      </a:lnTo>
                      <a:lnTo>
                        <a:pt x="101" y="493"/>
                      </a:lnTo>
                      <a:lnTo>
                        <a:pt x="91" y="426"/>
                      </a:lnTo>
                      <a:lnTo>
                        <a:pt x="82" y="344"/>
                      </a:lnTo>
                      <a:lnTo>
                        <a:pt x="77" y="255"/>
                      </a:lnTo>
                      <a:lnTo>
                        <a:pt x="79" y="164"/>
                      </a:lnTo>
                      <a:lnTo>
                        <a:pt x="91" y="79"/>
                      </a:lnTo>
                      <a:lnTo>
                        <a:pt x="116" y="6"/>
                      </a:lnTo>
                      <a:lnTo>
                        <a:pt x="116" y="5"/>
                      </a:lnTo>
                      <a:lnTo>
                        <a:pt x="116" y="4"/>
                      </a:lnTo>
                      <a:lnTo>
                        <a:pt x="114" y="2"/>
                      </a:lnTo>
                      <a:lnTo>
                        <a:pt x="109" y="0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65" y="4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5" name="Freeform 98"/>
                <p:cNvSpPr>
                  <a:spLocks/>
                </p:cNvSpPr>
                <p:nvPr/>
              </p:nvSpPr>
              <p:spPr bwMode="auto">
                <a:xfrm>
                  <a:off x="6417" y="13724"/>
                  <a:ext cx="97" cy="463"/>
                </a:xfrm>
                <a:custGeom>
                  <a:avLst/>
                  <a:gdLst>
                    <a:gd name="T0" fmla="*/ 30 w 97"/>
                    <a:gd name="T1" fmla="*/ 9 h 463"/>
                    <a:gd name="T2" fmla="*/ 27 w 97"/>
                    <a:gd name="T3" fmla="*/ 17 h 463"/>
                    <a:gd name="T4" fmla="*/ 20 w 97"/>
                    <a:gd name="T5" fmla="*/ 44 h 463"/>
                    <a:gd name="T6" fmla="*/ 12 w 97"/>
                    <a:gd name="T7" fmla="*/ 85 h 463"/>
                    <a:gd name="T8" fmla="*/ 4 w 97"/>
                    <a:gd name="T9" fmla="*/ 140 h 463"/>
                    <a:gd name="T10" fmla="*/ 0 w 97"/>
                    <a:gd name="T11" fmla="*/ 207 h 463"/>
                    <a:gd name="T12" fmla="*/ 0 w 97"/>
                    <a:gd name="T13" fmla="*/ 285 h 463"/>
                    <a:gd name="T14" fmla="*/ 9 w 97"/>
                    <a:gd name="T15" fmla="*/ 370 h 463"/>
                    <a:gd name="T16" fmla="*/ 26 w 97"/>
                    <a:gd name="T17" fmla="*/ 463 h 463"/>
                    <a:gd name="T18" fmla="*/ 93 w 97"/>
                    <a:gd name="T19" fmla="*/ 460 h 463"/>
                    <a:gd name="T20" fmla="*/ 89 w 97"/>
                    <a:gd name="T21" fmla="*/ 446 h 463"/>
                    <a:gd name="T22" fmla="*/ 83 w 97"/>
                    <a:gd name="T23" fmla="*/ 408 h 463"/>
                    <a:gd name="T24" fmla="*/ 75 w 97"/>
                    <a:gd name="T25" fmla="*/ 353 h 463"/>
                    <a:gd name="T26" fmla="*/ 68 w 97"/>
                    <a:gd name="T27" fmla="*/ 285 h 463"/>
                    <a:gd name="T28" fmla="*/ 65 w 97"/>
                    <a:gd name="T29" fmla="*/ 211 h 463"/>
                    <a:gd name="T30" fmla="*/ 67 w 97"/>
                    <a:gd name="T31" fmla="*/ 136 h 463"/>
                    <a:gd name="T32" fmla="*/ 76 w 97"/>
                    <a:gd name="T33" fmla="*/ 65 h 463"/>
                    <a:gd name="T34" fmla="*/ 97 w 97"/>
                    <a:gd name="T35" fmla="*/ 5 h 463"/>
                    <a:gd name="T36" fmla="*/ 97 w 97"/>
                    <a:gd name="T37" fmla="*/ 4 h 463"/>
                    <a:gd name="T38" fmla="*/ 97 w 97"/>
                    <a:gd name="T39" fmla="*/ 3 h 463"/>
                    <a:gd name="T40" fmla="*/ 95 w 97"/>
                    <a:gd name="T41" fmla="*/ 1 h 463"/>
                    <a:gd name="T42" fmla="*/ 91 w 97"/>
                    <a:gd name="T43" fmla="*/ 0 h 463"/>
                    <a:gd name="T44" fmla="*/ 84 w 97"/>
                    <a:gd name="T45" fmla="*/ 0 h 463"/>
                    <a:gd name="T46" fmla="*/ 71 w 97"/>
                    <a:gd name="T47" fmla="*/ 0 h 463"/>
                    <a:gd name="T48" fmla="*/ 54 w 97"/>
                    <a:gd name="T49" fmla="*/ 3 h 463"/>
                    <a:gd name="T50" fmla="*/ 30 w 97"/>
                    <a:gd name="T51" fmla="*/ 9 h 4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7"/>
                    <a:gd name="T79" fmla="*/ 0 h 463"/>
                    <a:gd name="T80" fmla="*/ 97 w 97"/>
                    <a:gd name="T81" fmla="*/ 463 h 46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7" h="463">
                      <a:moveTo>
                        <a:pt x="30" y="9"/>
                      </a:moveTo>
                      <a:lnTo>
                        <a:pt x="27" y="17"/>
                      </a:lnTo>
                      <a:lnTo>
                        <a:pt x="20" y="44"/>
                      </a:lnTo>
                      <a:lnTo>
                        <a:pt x="12" y="85"/>
                      </a:lnTo>
                      <a:lnTo>
                        <a:pt x="4" y="140"/>
                      </a:lnTo>
                      <a:lnTo>
                        <a:pt x="0" y="207"/>
                      </a:lnTo>
                      <a:lnTo>
                        <a:pt x="0" y="285"/>
                      </a:lnTo>
                      <a:lnTo>
                        <a:pt x="9" y="370"/>
                      </a:lnTo>
                      <a:lnTo>
                        <a:pt x="26" y="463"/>
                      </a:lnTo>
                      <a:lnTo>
                        <a:pt x="93" y="460"/>
                      </a:lnTo>
                      <a:lnTo>
                        <a:pt x="89" y="446"/>
                      </a:lnTo>
                      <a:lnTo>
                        <a:pt x="83" y="408"/>
                      </a:lnTo>
                      <a:lnTo>
                        <a:pt x="75" y="353"/>
                      </a:lnTo>
                      <a:lnTo>
                        <a:pt x="68" y="285"/>
                      </a:lnTo>
                      <a:lnTo>
                        <a:pt x="65" y="211"/>
                      </a:lnTo>
                      <a:lnTo>
                        <a:pt x="67" y="136"/>
                      </a:lnTo>
                      <a:lnTo>
                        <a:pt x="76" y="65"/>
                      </a:lnTo>
                      <a:lnTo>
                        <a:pt x="97" y="5"/>
                      </a:lnTo>
                      <a:lnTo>
                        <a:pt x="97" y="4"/>
                      </a:lnTo>
                      <a:lnTo>
                        <a:pt x="97" y="3"/>
                      </a:lnTo>
                      <a:lnTo>
                        <a:pt x="95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1" y="0"/>
                      </a:lnTo>
                      <a:lnTo>
                        <a:pt x="54" y="3"/>
                      </a:lnTo>
                      <a:lnTo>
                        <a:pt x="30" y="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6" name="Freeform 99"/>
                <p:cNvSpPr>
                  <a:spLocks/>
                </p:cNvSpPr>
                <p:nvPr/>
              </p:nvSpPr>
              <p:spPr bwMode="auto">
                <a:xfrm>
                  <a:off x="6422" y="13768"/>
                  <a:ext cx="77" cy="367"/>
                </a:xfrm>
                <a:custGeom>
                  <a:avLst/>
                  <a:gdLst>
                    <a:gd name="T0" fmla="*/ 24 w 77"/>
                    <a:gd name="T1" fmla="*/ 8 h 367"/>
                    <a:gd name="T2" fmla="*/ 22 w 77"/>
                    <a:gd name="T3" fmla="*/ 15 h 367"/>
                    <a:gd name="T4" fmla="*/ 17 w 77"/>
                    <a:gd name="T5" fmla="*/ 36 h 367"/>
                    <a:gd name="T6" fmla="*/ 10 w 77"/>
                    <a:gd name="T7" fmla="*/ 68 h 367"/>
                    <a:gd name="T8" fmla="*/ 4 w 77"/>
                    <a:gd name="T9" fmla="*/ 112 h 367"/>
                    <a:gd name="T10" fmla="*/ 0 w 77"/>
                    <a:gd name="T11" fmla="*/ 164 h 367"/>
                    <a:gd name="T12" fmla="*/ 0 w 77"/>
                    <a:gd name="T13" fmla="*/ 226 h 367"/>
                    <a:gd name="T14" fmla="*/ 7 w 77"/>
                    <a:gd name="T15" fmla="*/ 294 h 367"/>
                    <a:gd name="T16" fmla="*/ 21 w 77"/>
                    <a:gd name="T17" fmla="*/ 367 h 367"/>
                    <a:gd name="T18" fmla="*/ 74 w 77"/>
                    <a:gd name="T19" fmla="*/ 364 h 367"/>
                    <a:gd name="T20" fmla="*/ 71 w 77"/>
                    <a:gd name="T21" fmla="*/ 353 h 367"/>
                    <a:gd name="T22" fmla="*/ 66 w 77"/>
                    <a:gd name="T23" fmla="*/ 323 h 367"/>
                    <a:gd name="T24" fmla="*/ 60 w 77"/>
                    <a:gd name="T25" fmla="*/ 280 h 367"/>
                    <a:gd name="T26" fmla="*/ 54 w 77"/>
                    <a:gd name="T27" fmla="*/ 226 h 367"/>
                    <a:gd name="T28" fmla="*/ 51 w 77"/>
                    <a:gd name="T29" fmla="*/ 168 h 367"/>
                    <a:gd name="T30" fmla="*/ 53 w 77"/>
                    <a:gd name="T31" fmla="*/ 107 h 367"/>
                    <a:gd name="T32" fmla="*/ 61 w 77"/>
                    <a:gd name="T33" fmla="*/ 52 h 367"/>
                    <a:gd name="T34" fmla="*/ 77 w 77"/>
                    <a:gd name="T35" fmla="*/ 5 h 367"/>
                    <a:gd name="T36" fmla="*/ 77 w 77"/>
                    <a:gd name="T37" fmla="*/ 5 h 367"/>
                    <a:gd name="T38" fmla="*/ 77 w 77"/>
                    <a:gd name="T39" fmla="*/ 2 h 367"/>
                    <a:gd name="T40" fmla="*/ 76 w 77"/>
                    <a:gd name="T41" fmla="*/ 1 h 367"/>
                    <a:gd name="T42" fmla="*/ 72 w 77"/>
                    <a:gd name="T43" fmla="*/ 0 h 367"/>
                    <a:gd name="T44" fmla="*/ 66 w 77"/>
                    <a:gd name="T45" fmla="*/ 0 h 367"/>
                    <a:gd name="T46" fmla="*/ 56 w 77"/>
                    <a:gd name="T47" fmla="*/ 1 h 367"/>
                    <a:gd name="T48" fmla="*/ 43 w 77"/>
                    <a:gd name="T49" fmla="*/ 4 h 367"/>
                    <a:gd name="T50" fmla="*/ 24 w 77"/>
                    <a:gd name="T51" fmla="*/ 8 h 3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367"/>
                    <a:gd name="T80" fmla="*/ 77 w 77"/>
                    <a:gd name="T81" fmla="*/ 367 h 3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367">
                      <a:moveTo>
                        <a:pt x="24" y="8"/>
                      </a:moveTo>
                      <a:lnTo>
                        <a:pt x="22" y="15"/>
                      </a:lnTo>
                      <a:lnTo>
                        <a:pt x="17" y="36"/>
                      </a:lnTo>
                      <a:lnTo>
                        <a:pt x="10" y="68"/>
                      </a:lnTo>
                      <a:lnTo>
                        <a:pt x="4" y="112"/>
                      </a:lnTo>
                      <a:lnTo>
                        <a:pt x="0" y="164"/>
                      </a:lnTo>
                      <a:lnTo>
                        <a:pt x="0" y="226"/>
                      </a:lnTo>
                      <a:lnTo>
                        <a:pt x="7" y="294"/>
                      </a:lnTo>
                      <a:lnTo>
                        <a:pt x="21" y="367"/>
                      </a:lnTo>
                      <a:lnTo>
                        <a:pt x="74" y="364"/>
                      </a:lnTo>
                      <a:lnTo>
                        <a:pt x="71" y="353"/>
                      </a:lnTo>
                      <a:lnTo>
                        <a:pt x="66" y="323"/>
                      </a:lnTo>
                      <a:lnTo>
                        <a:pt x="60" y="280"/>
                      </a:lnTo>
                      <a:lnTo>
                        <a:pt x="54" y="226"/>
                      </a:lnTo>
                      <a:lnTo>
                        <a:pt x="51" y="168"/>
                      </a:lnTo>
                      <a:lnTo>
                        <a:pt x="53" y="107"/>
                      </a:lnTo>
                      <a:lnTo>
                        <a:pt x="61" y="52"/>
                      </a:lnTo>
                      <a:lnTo>
                        <a:pt x="77" y="5"/>
                      </a:lnTo>
                      <a:lnTo>
                        <a:pt x="77" y="2"/>
                      </a:lnTo>
                      <a:lnTo>
                        <a:pt x="76" y="1"/>
                      </a:lnTo>
                      <a:lnTo>
                        <a:pt x="72" y="0"/>
                      </a:lnTo>
                      <a:lnTo>
                        <a:pt x="66" y="0"/>
                      </a:lnTo>
                      <a:lnTo>
                        <a:pt x="56" y="1"/>
                      </a:lnTo>
                      <a:lnTo>
                        <a:pt x="43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7" name="Freeform 100"/>
                <p:cNvSpPr>
                  <a:spLocks/>
                </p:cNvSpPr>
                <p:nvPr/>
              </p:nvSpPr>
              <p:spPr bwMode="auto">
                <a:xfrm>
                  <a:off x="6428" y="13813"/>
                  <a:ext cx="56" cy="271"/>
                </a:xfrm>
                <a:custGeom>
                  <a:avLst/>
                  <a:gdLst>
                    <a:gd name="T0" fmla="*/ 17 w 56"/>
                    <a:gd name="T1" fmla="*/ 5 h 271"/>
                    <a:gd name="T2" fmla="*/ 16 w 56"/>
                    <a:gd name="T3" fmla="*/ 10 h 271"/>
                    <a:gd name="T4" fmla="*/ 12 w 56"/>
                    <a:gd name="T5" fmla="*/ 25 h 271"/>
                    <a:gd name="T6" fmla="*/ 6 w 56"/>
                    <a:gd name="T7" fmla="*/ 49 h 271"/>
                    <a:gd name="T8" fmla="*/ 2 w 56"/>
                    <a:gd name="T9" fmla="*/ 82 h 271"/>
                    <a:gd name="T10" fmla="*/ 0 w 56"/>
                    <a:gd name="T11" fmla="*/ 122 h 271"/>
                    <a:gd name="T12" fmla="*/ 0 w 56"/>
                    <a:gd name="T13" fmla="*/ 166 h 271"/>
                    <a:gd name="T14" fmla="*/ 4 w 56"/>
                    <a:gd name="T15" fmla="*/ 217 h 271"/>
                    <a:gd name="T16" fmla="*/ 15 w 56"/>
                    <a:gd name="T17" fmla="*/ 271 h 271"/>
                    <a:gd name="T18" fmla="*/ 54 w 56"/>
                    <a:gd name="T19" fmla="*/ 268 h 271"/>
                    <a:gd name="T20" fmla="*/ 52 w 56"/>
                    <a:gd name="T21" fmla="*/ 261 h 271"/>
                    <a:gd name="T22" fmla="*/ 48 w 56"/>
                    <a:gd name="T23" fmla="*/ 238 h 271"/>
                    <a:gd name="T24" fmla="*/ 44 w 56"/>
                    <a:gd name="T25" fmla="*/ 206 h 271"/>
                    <a:gd name="T26" fmla="*/ 40 w 56"/>
                    <a:gd name="T27" fmla="*/ 166 h 271"/>
                    <a:gd name="T28" fmla="*/ 37 w 56"/>
                    <a:gd name="T29" fmla="*/ 123 h 271"/>
                    <a:gd name="T30" fmla="*/ 39 w 56"/>
                    <a:gd name="T31" fmla="*/ 78 h 271"/>
                    <a:gd name="T32" fmla="*/ 44 w 56"/>
                    <a:gd name="T33" fmla="*/ 37 h 271"/>
                    <a:gd name="T34" fmla="*/ 56 w 56"/>
                    <a:gd name="T35" fmla="*/ 3 h 271"/>
                    <a:gd name="T36" fmla="*/ 56 w 56"/>
                    <a:gd name="T37" fmla="*/ 3 h 271"/>
                    <a:gd name="T38" fmla="*/ 56 w 56"/>
                    <a:gd name="T39" fmla="*/ 2 h 271"/>
                    <a:gd name="T40" fmla="*/ 55 w 56"/>
                    <a:gd name="T41" fmla="*/ 1 h 271"/>
                    <a:gd name="T42" fmla="*/ 52 w 56"/>
                    <a:gd name="T43" fmla="*/ 0 h 271"/>
                    <a:gd name="T44" fmla="*/ 48 w 56"/>
                    <a:gd name="T45" fmla="*/ 0 h 271"/>
                    <a:gd name="T46" fmla="*/ 42 w 56"/>
                    <a:gd name="T47" fmla="*/ 0 h 271"/>
                    <a:gd name="T48" fmla="*/ 31 w 56"/>
                    <a:gd name="T49" fmla="*/ 2 h 271"/>
                    <a:gd name="T50" fmla="*/ 17 w 56"/>
                    <a:gd name="T51" fmla="*/ 5 h 2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271"/>
                    <a:gd name="T80" fmla="*/ 56 w 56"/>
                    <a:gd name="T81" fmla="*/ 271 h 27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271">
                      <a:moveTo>
                        <a:pt x="17" y="5"/>
                      </a:moveTo>
                      <a:lnTo>
                        <a:pt x="16" y="10"/>
                      </a:lnTo>
                      <a:lnTo>
                        <a:pt x="12" y="25"/>
                      </a:lnTo>
                      <a:lnTo>
                        <a:pt x="6" y="49"/>
                      </a:lnTo>
                      <a:lnTo>
                        <a:pt x="2" y="82"/>
                      </a:lnTo>
                      <a:lnTo>
                        <a:pt x="0" y="122"/>
                      </a:lnTo>
                      <a:lnTo>
                        <a:pt x="0" y="166"/>
                      </a:lnTo>
                      <a:lnTo>
                        <a:pt x="4" y="217"/>
                      </a:lnTo>
                      <a:lnTo>
                        <a:pt x="15" y="271"/>
                      </a:lnTo>
                      <a:lnTo>
                        <a:pt x="54" y="268"/>
                      </a:lnTo>
                      <a:lnTo>
                        <a:pt x="52" y="261"/>
                      </a:lnTo>
                      <a:lnTo>
                        <a:pt x="48" y="238"/>
                      </a:lnTo>
                      <a:lnTo>
                        <a:pt x="44" y="206"/>
                      </a:lnTo>
                      <a:lnTo>
                        <a:pt x="40" y="166"/>
                      </a:lnTo>
                      <a:lnTo>
                        <a:pt x="37" y="123"/>
                      </a:lnTo>
                      <a:lnTo>
                        <a:pt x="39" y="78"/>
                      </a:lnTo>
                      <a:lnTo>
                        <a:pt x="44" y="37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1" y="2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8" name="Freeform 101"/>
                <p:cNvSpPr>
                  <a:spLocks/>
                </p:cNvSpPr>
                <p:nvPr/>
              </p:nvSpPr>
              <p:spPr bwMode="auto">
                <a:xfrm>
                  <a:off x="7211" y="13549"/>
                  <a:ext cx="186" cy="732"/>
                </a:xfrm>
                <a:custGeom>
                  <a:avLst/>
                  <a:gdLst>
                    <a:gd name="T0" fmla="*/ 186 w 186"/>
                    <a:gd name="T1" fmla="*/ 6 h 732"/>
                    <a:gd name="T2" fmla="*/ 182 w 186"/>
                    <a:gd name="T3" fmla="*/ 11 h 732"/>
                    <a:gd name="T4" fmla="*/ 169 w 186"/>
                    <a:gd name="T5" fmla="*/ 29 h 732"/>
                    <a:gd name="T6" fmla="*/ 153 w 186"/>
                    <a:gd name="T7" fmla="*/ 67 h 732"/>
                    <a:gd name="T8" fmla="*/ 137 w 186"/>
                    <a:gd name="T9" fmla="*/ 130 h 732"/>
                    <a:gd name="T10" fmla="*/ 124 w 186"/>
                    <a:gd name="T11" fmla="*/ 221 h 732"/>
                    <a:gd name="T12" fmla="*/ 117 w 186"/>
                    <a:gd name="T13" fmla="*/ 350 h 732"/>
                    <a:gd name="T14" fmla="*/ 122 w 186"/>
                    <a:gd name="T15" fmla="*/ 517 h 732"/>
                    <a:gd name="T16" fmla="*/ 139 w 186"/>
                    <a:gd name="T17" fmla="*/ 732 h 732"/>
                    <a:gd name="T18" fmla="*/ 34 w 186"/>
                    <a:gd name="T19" fmla="*/ 732 h 732"/>
                    <a:gd name="T20" fmla="*/ 31 w 186"/>
                    <a:gd name="T21" fmla="*/ 711 h 732"/>
                    <a:gd name="T22" fmla="*/ 22 w 186"/>
                    <a:gd name="T23" fmla="*/ 651 h 732"/>
                    <a:gd name="T24" fmla="*/ 12 w 186"/>
                    <a:gd name="T25" fmla="*/ 563 h 732"/>
                    <a:gd name="T26" fmla="*/ 3 w 186"/>
                    <a:gd name="T27" fmla="*/ 454 h 732"/>
                    <a:gd name="T28" fmla="*/ 0 w 186"/>
                    <a:gd name="T29" fmla="*/ 335 h 732"/>
                    <a:gd name="T30" fmla="*/ 6 w 186"/>
                    <a:gd name="T31" fmla="*/ 213 h 732"/>
                    <a:gd name="T32" fmla="*/ 25 w 186"/>
                    <a:gd name="T33" fmla="*/ 98 h 732"/>
                    <a:gd name="T34" fmla="*/ 60 w 186"/>
                    <a:gd name="T35" fmla="*/ 0 h 732"/>
                    <a:gd name="T36" fmla="*/ 186 w 186"/>
                    <a:gd name="T37" fmla="*/ 6 h 7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6"/>
                    <a:gd name="T58" fmla="*/ 0 h 732"/>
                    <a:gd name="T59" fmla="*/ 186 w 186"/>
                    <a:gd name="T60" fmla="*/ 732 h 7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6" h="732">
                      <a:moveTo>
                        <a:pt x="186" y="6"/>
                      </a:moveTo>
                      <a:lnTo>
                        <a:pt x="182" y="11"/>
                      </a:lnTo>
                      <a:lnTo>
                        <a:pt x="169" y="29"/>
                      </a:lnTo>
                      <a:lnTo>
                        <a:pt x="153" y="67"/>
                      </a:lnTo>
                      <a:lnTo>
                        <a:pt x="137" y="130"/>
                      </a:lnTo>
                      <a:lnTo>
                        <a:pt x="124" y="221"/>
                      </a:lnTo>
                      <a:lnTo>
                        <a:pt x="117" y="350"/>
                      </a:lnTo>
                      <a:lnTo>
                        <a:pt x="122" y="517"/>
                      </a:lnTo>
                      <a:lnTo>
                        <a:pt x="139" y="732"/>
                      </a:lnTo>
                      <a:lnTo>
                        <a:pt x="34" y="732"/>
                      </a:lnTo>
                      <a:lnTo>
                        <a:pt x="31" y="711"/>
                      </a:lnTo>
                      <a:lnTo>
                        <a:pt x="22" y="651"/>
                      </a:lnTo>
                      <a:lnTo>
                        <a:pt x="12" y="563"/>
                      </a:lnTo>
                      <a:lnTo>
                        <a:pt x="3" y="454"/>
                      </a:lnTo>
                      <a:lnTo>
                        <a:pt x="0" y="335"/>
                      </a:lnTo>
                      <a:lnTo>
                        <a:pt x="6" y="213"/>
                      </a:lnTo>
                      <a:lnTo>
                        <a:pt x="25" y="98"/>
                      </a:lnTo>
                      <a:lnTo>
                        <a:pt x="60" y="0"/>
                      </a:lnTo>
                      <a:lnTo>
                        <a:pt x="186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9" name="Freeform 102"/>
                <p:cNvSpPr>
                  <a:spLocks/>
                </p:cNvSpPr>
                <p:nvPr/>
              </p:nvSpPr>
              <p:spPr bwMode="auto">
                <a:xfrm>
                  <a:off x="7219" y="13600"/>
                  <a:ext cx="158" cy="625"/>
                </a:xfrm>
                <a:custGeom>
                  <a:avLst/>
                  <a:gdLst>
                    <a:gd name="T0" fmla="*/ 158 w 158"/>
                    <a:gd name="T1" fmla="*/ 4 h 625"/>
                    <a:gd name="T2" fmla="*/ 153 w 158"/>
                    <a:gd name="T3" fmla="*/ 9 h 625"/>
                    <a:gd name="T4" fmla="*/ 144 w 158"/>
                    <a:gd name="T5" fmla="*/ 25 h 625"/>
                    <a:gd name="T6" fmla="*/ 130 w 158"/>
                    <a:gd name="T7" fmla="*/ 57 h 625"/>
                    <a:gd name="T8" fmla="*/ 116 w 158"/>
                    <a:gd name="T9" fmla="*/ 110 h 625"/>
                    <a:gd name="T10" fmla="*/ 105 w 158"/>
                    <a:gd name="T11" fmla="*/ 189 h 625"/>
                    <a:gd name="T12" fmla="*/ 100 w 158"/>
                    <a:gd name="T13" fmla="*/ 298 h 625"/>
                    <a:gd name="T14" fmla="*/ 103 w 158"/>
                    <a:gd name="T15" fmla="*/ 441 h 625"/>
                    <a:gd name="T16" fmla="*/ 118 w 158"/>
                    <a:gd name="T17" fmla="*/ 625 h 625"/>
                    <a:gd name="T18" fmla="*/ 29 w 158"/>
                    <a:gd name="T19" fmla="*/ 625 h 625"/>
                    <a:gd name="T20" fmla="*/ 25 w 158"/>
                    <a:gd name="T21" fmla="*/ 607 h 625"/>
                    <a:gd name="T22" fmla="*/ 18 w 158"/>
                    <a:gd name="T23" fmla="*/ 556 h 625"/>
                    <a:gd name="T24" fmla="*/ 9 w 158"/>
                    <a:gd name="T25" fmla="*/ 480 h 625"/>
                    <a:gd name="T26" fmla="*/ 2 w 158"/>
                    <a:gd name="T27" fmla="*/ 387 h 625"/>
                    <a:gd name="T28" fmla="*/ 0 w 158"/>
                    <a:gd name="T29" fmla="*/ 286 h 625"/>
                    <a:gd name="T30" fmla="*/ 5 w 158"/>
                    <a:gd name="T31" fmla="*/ 182 h 625"/>
                    <a:gd name="T32" fmla="*/ 21 w 158"/>
                    <a:gd name="T33" fmla="*/ 84 h 625"/>
                    <a:gd name="T34" fmla="*/ 51 w 158"/>
                    <a:gd name="T35" fmla="*/ 0 h 625"/>
                    <a:gd name="T36" fmla="*/ 158 w 158"/>
                    <a:gd name="T37" fmla="*/ 4 h 6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8"/>
                    <a:gd name="T58" fmla="*/ 0 h 625"/>
                    <a:gd name="T59" fmla="*/ 158 w 158"/>
                    <a:gd name="T60" fmla="*/ 625 h 6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8" h="625">
                      <a:moveTo>
                        <a:pt x="158" y="4"/>
                      </a:moveTo>
                      <a:lnTo>
                        <a:pt x="153" y="9"/>
                      </a:lnTo>
                      <a:lnTo>
                        <a:pt x="144" y="25"/>
                      </a:lnTo>
                      <a:lnTo>
                        <a:pt x="130" y="57"/>
                      </a:lnTo>
                      <a:lnTo>
                        <a:pt x="116" y="110"/>
                      </a:lnTo>
                      <a:lnTo>
                        <a:pt x="105" y="189"/>
                      </a:lnTo>
                      <a:lnTo>
                        <a:pt x="100" y="298"/>
                      </a:lnTo>
                      <a:lnTo>
                        <a:pt x="103" y="441"/>
                      </a:lnTo>
                      <a:lnTo>
                        <a:pt x="118" y="625"/>
                      </a:lnTo>
                      <a:lnTo>
                        <a:pt x="29" y="625"/>
                      </a:lnTo>
                      <a:lnTo>
                        <a:pt x="25" y="607"/>
                      </a:lnTo>
                      <a:lnTo>
                        <a:pt x="18" y="556"/>
                      </a:lnTo>
                      <a:lnTo>
                        <a:pt x="9" y="480"/>
                      </a:lnTo>
                      <a:lnTo>
                        <a:pt x="2" y="387"/>
                      </a:lnTo>
                      <a:lnTo>
                        <a:pt x="0" y="286"/>
                      </a:lnTo>
                      <a:lnTo>
                        <a:pt x="5" y="182"/>
                      </a:lnTo>
                      <a:lnTo>
                        <a:pt x="21" y="84"/>
                      </a:lnTo>
                      <a:lnTo>
                        <a:pt x="51" y="0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0" name="Freeform 103"/>
                <p:cNvSpPr>
                  <a:spLocks/>
                </p:cNvSpPr>
                <p:nvPr/>
              </p:nvSpPr>
              <p:spPr bwMode="auto">
                <a:xfrm>
                  <a:off x="7225" y="13651"/>
                  <a:ext cx="131" cy="517"/>
                </a:xfrm>
                <a:custGeom>
                  <a:avLst/>
                  <a:gdLst>
                    <a:gd name="T0" fmla="*/ 131 w 131"/>
                    <a:gd name="T1" fmla="*/ 4 h 517"/>
                    <a:gd name="T2" fmla="*/ 128 w 131"/>
                    <a:gd name="T3" fmla="*/ 7 h 517"/>
                    <a:gd name="T4" fmla="*/ 119 w 131"/>
                    <a:gd name="T5" fmla="*/ 21 h 517"/>
                    <a:gd name="T6" fmla="*/ 109 w 131"/>
                    <a:gd name="T7" fmla="*/ 47 h 517"/>
                    <a:gd name="T8" fmla="*/ 97 w 131"/>
                    <a:gd name="T9" fmla="*/ 91 h 517"/>
                    <a:gd name="T10" fmla="*/ 88 w 131"/>
                    <a:gd name="T11" fmla="*/ 156 h 517"/>
                    <a:gd name="T12" fmla="*/ 84 w 131"/>
                    <a:gd name="T13" fmla="*/ 247 h 517"/>
                    <a:gd name="T14" fmla="*/ 86 w 131"/>
                    <a:gd name="T15" fmla="*/ 366 h 517"/>
                    <a:gd name="T16" fmla="*/ 99 w 131"/>
                    <a:gd name="T17" fmla="*/ 517 h 517"/>
                    <a:gd name="T18" fmla="*/ 25 w 131"/>
                    <a:gd name="T19" fmla="*/ 517 h 517"/>
                    <a:gd name="T20" fmla="*/ 23 w 131"/>
                    <a:gd name="T21" fmla="*/ 502 h 517"/>
                    <a:gd name="T22" fmla="*/ 16 w 131"/>
                    <a:gd name="T23" fmla="*/ 460 h 517"/>
                    <a:gd name="T24" fmla="*/ 9 w 131"/>
                    <a:gd name="T25" fmla="*/ 397 h 517"/>
                    <a:gd name="T26" fmla="*/ 2 w 131"/>
                    <a:gd name="T27" fmla="*/ 320 h 517"/>
                    <a:gd name="T28" fmla="*/ 0 w 131"/>
                    <a:gd name="T29" fmla="*/ 236 h 517"/>
                    <a:gd name="T30" fmla="*/ 4 w 131"/>
                    <a:gd name="T31" fmla="*/ 151 h 517"/>
                    <a:gd name="T32" fmla="*/ 18 w 131"/>
                    <a:gd name="T33" fmla="*/ 70 h 517"/>
                    <a:gd name="T34" fmla="*/ 43 w 131"/>
                    <a:gd name="T35" fmla="*/ 0 h 517"/>
                    <a:gd name="T36" fmla="*/ 131 w 131"/>
                    <a:gd name="T37" fmla="*/ 4 h 5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1"/>
                    <a:gd name="T58" fmla="*/ 0 h 517"/>
                    <a:gd name="T59" fmla="*/ 131 w 131"/>
                    <a:gd name="T60" fmla="*/ 517 h 5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1" h="517">
                      <a:moveTo>
                        <a:pt x="131" y="4"/>
                      </a:moveTo>
                      <a:lnTo>
                        <a:pt x="128" y="7"/>
                      </a:lnTo>
                      <a:lnTo>
                        <a:pt x="119" y="21"/>
                      </a:lnTo>
                      <a:lnTo>
                        <a:pt x="109" y="47"/>
                      </a:lnTo>
                      <a:lnTo>
                        <a:pt x="97" y="91"/>
                      </a:lnTo>
                      <a:lnTo>
                        <a:pt x="88" y="156"/>
                      </a:lnTo>
                      <a:lnTo>
                        <a:pt x="84" y="247"/>
                      </a:lnTo>
                      <a:lnTo>
                        <a:pt x="86" y="366"/>
                      </a:lnTo>
                      <a:lnTo>
                        <a:pt x="99" y="517"/>
                      </a:lnTo>
                      <a:lnTo>
                        <a:pt x="25" y="517"/>
                      </a:lnTo>
                      <a:lnTo>
                        <a:pt x="23" y="502"/>
                      </a:lnTo>
                      <a:lnTo>
                        <a:pt x="16" y="460"/>
                      </a:lnTo>
                      <a:lnTo>
                        <a:pt x="9" y="397"/>
                      </a:lnTo>
                      <a:lnTo>
                        <a:pt x="2" y="320"/>
                      </a:lnTo>
                      <a:lnTo>
                        <a:pt x="0" y="236"/>
                      </a:lnTo>
                      <a:lnTo>
                        <a:pt x="4" y="151"/>
                      </a:lnTo>
                      <a:lnTo>
                        <a:pt x="18" y="70"/>
                      </a:lnTo>
                      <a:lnTo>
                        <a:pt x="43" y="0"/>
                      </a:lnTo>
                      <a:lnTo>
                        <a:pt x="131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1" name="Freeform 104"/>
                <p:cNvSpPr>
                  <a:spLocks/>
                </p:cNvSpPr>
                <p:nvPr/>
              </p:nvSpPr>
              <p:spPr bwMode="auto">
                <a:xfrm>
                  <a:off x="7233" y="13701"/>
                  <a:ext cx="104" cy="411"/>
                </a:xfrm>
                <a:custGeom>
                  <a:avLst/>
                  <a:gdLst>
                    <a:gd name="T0" fmla="*/ 104 w 104"/>
                    <a:gd name="T1" fmla="*/ 4 h 411"/>
                    <a:gd name="T2" fmla="*/ 101 w 104"/>
                    <a:gd name="T3" fmla="*/ 7 h 411"/>
                    <a:gd name="T4" fmla="*/ 94 w 104"/>
                    <a:gd name="T5" fmla="*/ 17 h 411"/>
                    <a:gd name="T6" fmla="*/ 86 w 104"/>
                    <a:gd name="T7" fmla="*/ 38 h 411"/>
                    <a:gd name="T8" fmla="*/ 76 w 104"/>
                    <a:gd name="T9" fmla="*/ 73 h 411"/>
                    <a:gd name="T10" fmla="*/ 69 w 104"/>
                    <a:gd name="T11" fmla="*/ 125 h 411"/>
                    <a:gd name="T12" fmla="*/ 65 w 104"/>
                    <a:gd name="T13" fmla="*/ 196 h 411"/>
                    <a:gd name="T14" fmla="*/ 67 w 104"/>
                    <a:gd name="T15" fmla="*/ 291 h 411"/>
                    <a:gd name="T16" fmla="*/ 77 w 104"/>
                    <a:gd name="T17" fmla="*/ 411 h 411"/>
                    <a:gd name="T18" fmla="*/ 19 w 104"/>
                    <a:gd name="T19" fmla="*/ 411 h 411"/>
                    <a:gd name="T20" fmla="*/ 17 w 104"/>
                    <a:gd name="T21" fmla="*/ 399 h 411"/>
                    <a:gd name="T22" fmla="*/ 11 w 104"/>
                    <a:gd name="T23" fmla="*/ 365 h 411"/>
                    <a:gd name="T24" fmla="*/ 6 w 104"/>
                    <a:gd name="T25" fmla="*/ 316 h 411"/>
                    <a:gd name="T26" fmla="*/ 2 w 104"/>
                    <a:gd name="T27" fmla="*/ 255 h 411"/>
                    <a:gd name="T28" fmla="*/ 0 w 104"/>
                    <a:gd name="T29" fmla="*/ 188 h 411"/>
                    <a:gd name="T30" fmla="*/ 4 w 104"/>
                    <a:gd name="T31" fmla="*/ 120 h 411"/>
                    <a:gd name="T32" fmla="*/ 15 w 104"/>
                    <a:gd name="T33" fmla="*/ 55 h 411"/>
                    <a:gd name="T34" fmla="*/ 34 w 104"/>
                    <a:gd name="T35" fmla="*/ 0 h 411"/>
                    <a:gd name="T36" fmla="*/ 104 w 104"/>
                    <a:gd name="T37" fmla="*/ 4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411"/>
                    <a:gd name="T59" fmla="*/ 104 w 104"/>
                    <a:gd name="T60" fmla="*/ 411 h 4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411">
                      <a:moveTo>
                        <a:pt x="104" y="4"/>
                      </a:moveTo>
                      <a:lnTo>
                        <a:pt x="101" y="7"/>
                      </a:lnTo>
                      <a:lnTo>
                        <a:pt x="94" y="17"/>
                      </a:lnTo>
                      <a:lnTo>
                        <a:pt x="86" y="38"/>
                      </a:lnTo>
                      <a:lnTo>
                        <a:pt x="76" y="73"/>
                      </a:lnTo>
                      <a:lnTo>
                        <a:pt x="69" y="125"/>
                      </a:lnTo>
                      <a:lnTo>
                        <a:pt x="65" y="196"/>
                      </a:lnTo>
                      <a:lnTo>
                        <a:pt x="67" y="291"/>
                      </a:lnTo>
                      <a:lnTo>
                        <a:pt x="77" y="411"/>
                      </a:lnTo>
                      <a:lnTo>
                        <a:pt x="19" y="411"/>
                      </a:lnTo>
                      <a:lnTo>
                        <a:pt x="17" y="399"/>
                      </a:lnTo>
                      <a:lnTo>
                        <a:pt x="11" y="365"/>
                      </a:lnTo>
                      <a:lnTo>
                        <a:pt x="6" y="316"/>
                      </a:lnTo>
                      <a:lnTo>
                        <a:pt x="2" y="255"/>
                      </a:lnTo>
                      <a:lnTo>
                        <a:pt x="0" y="188"/>
                      </a:lnTo>
                      <a:lnTo>
                        <a:pt x="4" y="120"/>
                      </a:lnTo>
                      <a:lnTo>
                        <a:pt x="15" y="55"/>
                      </a:lnTo>
                      <a:lnTo>
                        <a:pt x="34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2" name="Freeform 105"/>
                <p:cNvSpPr>
                  <a:spLocks/>
                </p:cNvSpPr>
                <p:nvPr/>
              </p:nvSpPr>
              <p:spPr bwMode="auto">
                <a:xfrm>
                  <a:off x="7240" y="13752"/>
                  <a:ext cx="76" cy="302"/>
                </a:xfrm>
                <a:custGeom>
                  <a:avLst/>
                  <a:gdLst>
                    <a:gd name="T0" fmla="*/ 76 w 76"/>
                    <a:gd name="T1" fmla="*/ 2 h 302"/>
                    <a:gd name="T2" fmla="*/ 74 w 76"/>
                    <a:gd name="T3" fmla="*/ 4 h 302"/>
                    <a:gd name="T4" fmla="*/ 70 w 76"/>
                    <a:gd name="T5" fmla="*/ 12 h 302"/>
                    <a:gd name="T6" fmla="*/ 62 w 76"/>
                    <a:gd name="T7" fmla="*/ 28 h 302"/>
                    <a:gd name="T8" fmla="*/ 56 w 76"/>
                    <a:gd name="T9" fmla="*/ 53 h 302"/>
                    <a:gd name="T10" fmla="*/ 51 w 76"/>
                    <a:gd name="T11" fmla="*/ 92 h 302"/>
                    <a:gd name="T12" fmla="*/ 49 w 76"/>
                    <a:gd name="T13" fmla="*/ 145 h 302"/>
                    <a:gd name="T14" fmla="*/ 50 w 76"/>
                    <a:gd name="T15" fmla="*/ 214 h 302"/>
                    <a:gd name="T16" fmla="*/ 57 w 76"/>
                    <a:gd name="T17" fmla="*/ 302 h 302"/>
                    <a:gd name="T18" fmla="*/ 14 w 76"/>
                    <a:gd name="T19" fmla="*/ 302 h 302"/>
                    <a:gd name="T20" fmla="*/ 13 w 76"/>
                    <a:gd name="T21" fmla="*/ 294 h 302"/>
                    <a:gd name="T22" fmla="*/ 9 w 76"/>
                    <a:gd name="T23" fmla="*/ 269 h 302"/>
                    <a:gd name="T24" fmla="*/ 4 w 76"/>
                    <a:gd name="T25" fmla="*/ 232 h 302"/>
                    <a:gd name="T26" fmla="*/ 1 w 76"/>
                    <a:gd name="T27" fmla="*/ 188 h 302"/>
                    <a:gd name="T28" fmla="*/ 0 w 76"/>
                    <a:gd name="T29" fmla="*/ 138 h 302"/>
                    <a:gd name="T30" fmla="*/ 2 w 76"/>
                    <a:gd name="T31" fmla="*/ 89 h 302"/>
                    <a:gd name="T32" fmla="*/ 10 w 76"/>
                    <a:gd name="T33" fmla="*/ 41 h 302"/>
                    <a:gd name="T34" fmla="*/ 25 w 76"/>
                    <a:gd name="T35" fmla="*/ 0 h 302"/>
                    <a:gd name="T36" fmla="*/ 76 w 76"/>
                    <a:gd name="T37" fmla="*/ 2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302"/>
                    <a:gd name="T59" fmla="*/ 76 w 76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302">
                      <a:moveTo>
                        <a:pt x="76" y="2"/>
                      </a:moveTo>
                      <a:lnTo>
                        <a:pt x="74" y="4"/>
                      </a:lnTo>
                      <a:lnTo>
                        <a:pt x="70" y="12"/>
                      </a:lnTo>
                      <a:lnTo>
                        <a:pt x="62" y="28"/>
                      </a:lnTo>
                      <a:lnTo>
                        <a:pt x="56" y="53"/>
                      </a:lnTo>
                      <a:lnTo>
                        <a:pt x="51" y="92"/>
                      </a:lnTo>
                      <a:lnTo>
                        <a:pt x="49" y="145"/>
                      </a:lnTo>
                      <a:lnTo>
                        <a:pt x="50" y="214"/>
                      </a:lnTo>
                      <a:lnTo>
                        <a:pt x="57" y="302"/>
                      </a:lnTo>
                      <a:lnTo>
                        <a:pt x="14" y="302"/>
                      </a:lnTo>
                      <a:lnTo>
                        <a:pt x="13" y="294"/>
                      </a:lnTo>
                      <a:lnTo>
                        <a:pt x="9" y="269"/>
                      </a:lnTo>
                      <a:lnTo>
                        <a:pt x="4" y="232"/>
                      </a:lnTo>
                      <a:lnTo>
                        <a:pt x="1" y="188"/>
                      </a:lnTo>
                      <a:lnTo>
                        <a:pt x="0" y="138"/>
                      </a:lnTo>
                      <a:lnTo>
                        <a:pt x="2" y="89"/>
                      </a:lnTo>
                      <a:lnTo>
                        <a:pt x="10" y="41"/>
                      </a:lnTo>
                      <a:lnTo>
                        <a:pt x="25" y="0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6241" y="13678"/>
                  <a:ext cx="23" cy="9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4" name="Freeform 107"/>
                <p:cNvSpPr>
                  <a:spLocks/>
                </p:cNvSpPr>
                <p:nvPr/>
              </p:nvSpPr>
              <p:spPr bwMode="auto">
                <a:xfrm>
                  <a:off x="6579" y="13664"/>
                  <a:ext cx="375" cy="440"/>
                </a:xfrm>
                <a:custGeom>
                  <a:avLst/>
                  <a:gdLst>
                    <a:gd name="T0" fmla="*/ 35 w 375"/>
                    <a:gd name="T1" fmla="*/ 41 h 440"/>
                    <a:gd name="T2" fmla="*/ 32 w 375"/>
                    <a:gd name="T3" fmla="*/ 49 h 440"/>
                    <a:gd name="T4" fmla="*/ 25 w 375"/>
                    <a:gd name="T5" fmla="*/ 74 h 440"/>
                    <a:gd name="T6" fmla="*/ 17 w 375"/>
                    <a:gd name="T7" fmla="*/ 112 h 440"/>
                    <a:gd name="T8" fmla="*/ 8 w 375"/>
                    <a:gd name="T9" fmla="*/ 163 h 440"/>
                    <a:gd name="T10" fmla="*/ 2 w 375"/>
                    <a:gd name="T11" fmla="*/ 223 h 440"/>
                    <a:gd name="T12" fmla="*/ 0 w 375"/>
                    <a:gd name="T13" fmla="*/ 290 h 440"/>
                    <a:gd name="T14" fmla="*/ 7 w 375"/>
                    <a:gd name="T15" fmla="*/ 363 h 440"/>
                    <a:gd name="T16" fmla="*/ 23 w 375"/>
                    <a:gd name="T17" fmla="*/ 440 h 440"/>
                    <a:gd name="T18" fmla="*/ 23 w 375"/>
                    <a:gd name="T19" fmla="*/ 437 h 440"/>
                    <a:gd name="T20" fmla="*/ 23 w 375"/>
                    <a:gd name="T21" fmla="*/ 427 h 440"/>
                    <a:gd name="T22" fmla="*/ 23 w 375"/>
                    <a:gd name="T23" fmla="*/ 411 h 440"/>
                    <a:gd name="T24" fmla="*/ 23 w 375"/>
                    <a:gd name="T25" fmla="*/ 391 h 440"/>
                    <a:gd name="T26" fmla="*/ 25 w 375"/>
                    <a:gd name="T27" fmla="*/ 367 h 440"/>
                    <a:gd name="T28" fmla="*/ 28 w 375"/>
                    <a:gd name="T29" fmla="*/ 341 h 440"/>
                    <a:gd name="T30" fmla="*/ 33 w 375"/>
                    <a:gd name="T31" fmla="*/ 312 h 440"/>
                    <a:gd name="T32" fmla="*/ 39 w 375"/>
                    <a:gd name="T33" fmla="*/ 281 h 440"/>
                    <a:gd name="T34" fmla="*/ 49 w 375"/>
                    <a:gd name="T35" fmla="*/ 251 h 440"/>
                    <a:gd name="T36" fmla="*/ 61 w 375"/>
                    <a:gd name="T37" fmla="*/ 222 h 440"/>
                    <a:gd name="T38" fmla="*/ 75 w 375"/>
                    <a:gd name="T39" fmla="*/ 194 h 440"/>
                    <a:gd name="T40" fmla="*/ 93 w 375"/>
                    <a:gd name="T41" fmla="*/ 168 h 440"/>
                    <a:gd name="T42" fmla="*/ 116 w 375"/>
                    <a:gd name="T43" fmla="*/ 145 h 440"/>
                    <a:gd name="T44" fmla="*/ 141 w 375"/>
                    <a:gd name="T45" fmla="*/ 127 h 440"/>
                    <a:gd name="T46" fmla="*/ 173 w 375"/>
                    <a:gd name="T47" fmla="*/ 114 h 440"/>
                    <a:gd name="T48" fmla="*/ 208 w 375"/>
                    <a:gd name="T49" fmla="*/ 106 h 440"/>
                    <a:gd name="T50" fmla="*/ 210 w 375"/>
                    <a:gd name="T51" fmla="*/ 104 h 440"/>
                    <a:gd name="T52" fmla="*/ 217 w 375"/>
                    <a:gd name="T53" fmla="*/ 100 h 440"/>
                    <a:gd name="T54" fmla="*/ 227 w 375"/>
                    <a:gd name="T55" fmla="*/ 92 h 440"/>
                    <a:gd name="T56" fmla="*/ 245 w 375"/>
                    <a:gd name="T57" fmla="*/ 82 h 440"/>
                    <a:gd name="T58" fmla="*/ 267 w 375"/>
                    <a:gd name="T59" fmla="*/ 69 h 440"/>
                    <a:gd name="T60" fmla="*/ 296 w 375"/>
                    <a:gd name="T61" fmla="*/ 54 h 440"/>
                    <a:gd name="T62" fmla="*/ 332 w 375"/>
                    <a:gd name="T63" fmla="*/ 36 h 440"/>
                    <a:gd name="T64" fmla="*/ 375 w 375"/>
                    <a:gd name="T65" fmla="*/ 17 h 440"/>
                    <a:gd name="T66" fmla="*/ 373 w 375"/>
                    <a:gd name="T67" fmla="*/ 16 h 440"/>
                    <a:gd name="T68" fmla="*/ 366 w 375"/>
                    <a:gd name="T69" fmla="*/ 15 h 440"/>
                    <a:gd name="T70" fmla="*/ 357 w 375"/>
                    <a:gd name="T71" fmla="*/ 13 h 440"/>
                    <a:gd name="T72" fmla="*/ 343 w 375"/>
                    <a:gd name="T73" fmla="*/ 10 h 440"/>
                    <a:gd name="T74" fmla="*/ 326 w 375"/>
                    <a:gd name="T75" fmla="*/ 7 h 440"/>
                    <a:gd name="T76" fmla="*/ 307 w 375"/>
                    <a:gd name="T77" fmla="*/ 5 h 440"/>
                    <a:gd name="T78" fmla="*/ 285 w 375"/>
                    <a:gd name="T79" fmla="*/ 3 h 440"/>
                    <a:gd name="T80" fmla="*/ 261 w 375"/>
                    <a:gd name="T81" fmla="*/ 1 h 440"/>
                    <a:gd name="T82" fmla="*/ 235 w 375"/>
                    <a:gd name="T83" fmla="*/ 0 h 440"/>
                    <a:gd name="T84" fmla="*/ 208 w 375"/>
                    <a:gd name="T85" fmla="*/ 1 h 440"/>
                    <a:gd name="T86" fmla="*/ 180 w 375"/>
                    <a:gd name="T87" fmla="*/ 2 h 440"/>
                    <a:gd name="T88" fmla="*/ 151 w 375"/>
                    <a:gd name="T89" fmla="*/ 5 h 440"/>
                    <a:gd name="T90" fmla="*/ 122 w 375"/>
                    <a:gd name="T91" fmla="*/ 10 h 440"/>
                    <a:gd name="T92" fmla="*/ 92 w 375"/>
                    <a:gd name="T93" fmla="*/ 18 h 440"/>
                    <a:gd name="T94" fmla="*/ 63 w 375"/>
                    <a:gd name="T95" fmla="*/ 28 h 440"/>
                    <a:gd name="T96" fmla="*/ 35 w 375"/>
                    <a:gd name="T97" fmla="*/ 41 h 4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5"/>
                    <a:gd name="T148" fmla="*/ 0 h 440"/>
                    <a:gd name="T149" fmla="*/ 375 w 375"/>
                    <a:gd name="T150" fmla="*/ 440 h 4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5" h="440">
                      <a:moveTo>
                        <a:pt x="35" y="41"/>
                      </a:moveTo>
                      <a:lnTo>
                        <a:pt x="32" y="49"/>
                      </a:lnTo>
                      <a:lnTo>
                        <a:pt x="25" y="74"/>
                      </a:lnTo>
                      <a:lnTo>
                        <a:pt x="17" y="112"/>
                      </a:lnTo>
                      <a:lnTo>
                        <a:pt x="8" y="163"/>
                      </a:lnTo>
                      <a:lnTo>
                        <a:pt x="2" y="223"/>
                      </a:lnTo>
                      <a:lnTo>
                        <a:pt x="0" y="290"/>
                      </a:lnTo>
                      <a:lnTo>
                        <a:pt x="7" y="363"/>
                      </a:lnTo>
                      <a:lnTo>
                        <a:pt x="23" y="440"/>
                      </a:lnTo>
                      <a:lnTo>
                        <a:pt x="23" y="437"/>
                      </a:lnTo>
                      <a:lnTo>
                        <a:pt x="23" y="427"/>
                      </a:lnTo>
                      <a:lnTo>
                        <a:pt x="23" y="411"/>
                      </a:lnTo>
                      <a:lnTo>
                        <a:pt x="23" y="391"/>
                      </a:lnTo>
                      <a:lnTo>
                        <a:pt x="25" y="367"/>
                      </a:lnTo>
                      <a:lnTo>
                        <a:pt x="28" y="341"/>
                      </a:lnTo>
                      <a:lnTo>
                        <a:pt x="33" y="312"/>
                      </a:lnTo>
                      <a:lnTo>
                        <a:pt x="39" y="281"/>
                      </a:lnTo>
                      <a:lnTo>
                        <a:pt x="49" y="251"/>
                      </a:lnTo>
                      <a:lnTo>
                        <a:pt x="61" y="222"/>
                      </a:lnTo>
                      <a:lnTo>
                        <a:pt x="75" y="194"/>
                      </a:lnTo>
                      <a:lnTo>
                        <a:pt x="93" y="168"/>
                      </a:lnTo>
                      <a:lnTo>
                        <a:pt x="116" y="145"/>
                      </a:lnTo>
                      <a:lnTo>
                        <a:pt x="141" y="127"/>
                      </a:lnTo>
                      <a:lnTo>
                        <a:pt x="173" y="114"/>
                      </a:lnTo>
                      <a:lnTo>
                        <a:pt x="208" y="106"/>
                      </a:lnTo>
                      <a:lnTo>
                        <a:pt x="210" y="104"/>
                      </a:lnTo>
                      <a:lnTo>
                        <a:pt x="217" y="100"/>
                      </a:lnTo>
                      <a:lnTo>
                        <a:pt x="227" y="92"/>
                      </a:lnTo>
                      <a:lnTo>
                        <a:pt x="245" y="82"/>
                      </a:lnTo>
                      <a:lnTo>
                        <a:pt x="267" y="69"/>
                      </a:lnTo>
                      <a:lnTo>
                        <a:pt x="296" y="54"/>
                      </a:lnTo>
                      <a:lnTo>
                        <a:pt x="332" y="36"/>
                      </a:lnTo>
                      <a:lnTo>
                        <a:pt x="375" y="17"/>
                      </a:lnTo>
                      <a:lnTo>
                        <a:pt x="373" y="16"/>
                      </a:lnTo>
                      <a:lnTo>
                        <a:pt x="366" y="15"/>
                      </a:lnTo>
                      <a:lnTo>
                        <a:pt x="357" y="13"/>
                      </a:lnTo>
                      <a:lnTo>
                        <a:pt x="343" y="10"/>
                      </a:lnTo>
                      <a:lnTo>
                        <a:pt x="326" y="7"/>
                      </a:lnTo>
                      <a:lnTo>
                        <a:pt x="307" y="5"/>
                      </a:lnTo>
                      <a:lnTo>
                        <a:pt x="285" y="3"/>
                      </a:lnTo>
                      <a:lnTo>
                        <a:pt x="261" y="1"/>
                      </a:lnTo>
                      <a:lnTo>
                        <a:pt x="235" y="0"/>
                      </a:lnTo>
                      <a:lnTo>
                        <a:pt x="208" y="1"/>
                      </a:lnTo>
                      <a:lnTo>
                        <a:pt x="180" y="2"/>
                      </a:lnTo>
                      <a:lnTo>
                        <a:pt x="151" y="5"/>
                      </a:lnTo>
                      <a:lnTo>
                        <a:pt x="122" y="10"/>
                      </a:lnTo>
                      <a:lnTo>
                        <a:pt x="92" y="18"/>
                      </a:lnTo>
                      <a:lnTo>
                        <a:pt x="63" y="28"/>
                      </a:lnTo>
                      <a:lnTo>
                        <a:pt x="35" y="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5" name="Freeform 108"/>
                <p:cNvSpPr>
                  <a:spLocks/>
                </p:cNvSpPr>
                <p:nvPr/>
              </p:nvSpPr>
              <p:spPr bwMode="auto">
                <a:xfrm>
                  <a:off x="6061" y="13991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8 h 83"/>
                    <a:gd name="T6" fmla="*/ 5 w 305"/>
                    <a:gd name="T7" fmla="*/ 44 h 83"/>
                    <a:gd name="T8" fmla="*/ 11 w 305"/>
                    <a:gd name="T9" fmla="*/ 37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8 h 83"/>
                    <a:gd name="T16" fmla="*/ 54 w 305"/>
                    <a:gd name="T17" fmla="*/ 12 h 83"/>
                    <a:gd name="T18" fmla="*/ 72 w 305"/>
                    <a:gd name="T19" fmla="*/ 6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7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6 h 83"/>
                    <a:gd name="T38" fmla="*/ 289 w 305"/>
                    <a:gd name="T39" fmla="*/ 44 h 83"/>
                    <a:gd name="T40" fmla="*/ 277 w 305"/>
                    <a:gd name="T41" fmla="*/ 41 h 83"/>
                    <a:gd name="T42" fmla="*/ 262 w 305"/>
                    <a:gd name="T43" fmla="*/ 36 h 83"/>
                    <a:gd name="T44" fmla="*/ 244 w 305"/>
                    <a:gd name="T45" fmla="*/ 32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1 h 83"/>
                    <a:gd name="T56" fmla="*/ 101 w 305"/>
                    <a:gd name="T57" fmla="*/ 23 h 83"/>
                    <a:gd name="T58" fmla="*/ 77 w 305"/>
                    <a:gd name="T59" fmla="*/ 29 h 83"/>
                    <a:gd name="T60" fmla="*/ 55 w 305"/>
                    <a:gd name="T61" fmla="*/ 37 h 83"/>
                    <a:gd name="T62" fmla="*/ 33 w 305"/>
                    <a:gd name="T63" fmla="*/ 48 h 83"/>
                    <a:gd name="T64" fmla="*/ 15 w 305"/>
                    <a:gd name="T65" fmla="*/ 63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8"/>
                      </a:lnTo>
                      <a:lnTo>
                        <a:pt x="5" y="44"/>
                      </a:lnTo>
                      <a:lnTo>
                        <a:pt x="11" y="37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8"/>
                      </a:lnTo>
                      <a:lnTo>
                        <a:pt x="54" y="12"/>
                      </a:lnTo>
                      <a:lnTo>
                        <a:pt x="72" y="6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7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6"/>
                      </a:lnTo>
                      <a:lnTo>
                        <a:pt x="289" y="44"/>
                      </a:lnTo>
                      <a:lnTo>
                        <a:pt x="277" y="41"/>
                      </a:lnTo>
                      <a:lnTo>
                        <a:pt x="262" y="36"/>
                      </a:lnTo>
                      <a:lnTo>
                        <a:pt x="244" y="32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1"/>
                      </a:lnTo>
                      <a:lnTo>
                        <a:pt x="101" y="23"/>
                      </a:lnTo>
                      <a:lnTo>
                        <a:pt x="77" y="29"/>
                      </a:lnTo>
                      <a:lnTo>
                        <a:pt x="55" y="37"/>
                      </a:lnTo>
                      <a:lnTo>
                        <a:pt x="33" y="48"/>
                      </a:lnTo>
                      <a:lnTo>
                        <a:pt x="15" y="63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6" name="Freeform 109"/>
                <p:cNvSpPr>
                  <a:spLocks/>
                </p:cNvSpPr>
                <p:nvPr/>
              </p:nvSpPr>
              <p:spPr bwMode="auto">
                <a:xfrm>
                  <a:off x="6061" y="13793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9 h 83"/>
                    <a:gd name="T6" fmla="*/ 5 w 305"/>
                    <a:gd name="T7" fmla="*/ 44 h 83"/>
                    <a:gd name="T8" fmla="*/ 11 w 305"/>
                    <a:gd name="T9" fmla="*/ 38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7 h 83"/>
                    <a:gd name="T16" fmla="*/ 54 w 305"/>
                    <a:gd name="T17" fmla="*/ 12 h 83"/>
                    <a:gd name="T18" fmla="*/ 72 w 305"/>
                    <a:gd name="T19" fmla="*/ 7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8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5 h 83"/>
                    <a:gd name="T38" fmla="*/ 289 w 305"/>
                    <a:gd name="T39" fmla="*/ 43 h 83"/>
                    <a:gd name="T40" fmla="*/ 277 w 305"/>
                    <a:gd name="T41" fmla="*/ 40 h 83"/>
                    <a:gd name="T42" fmla="*/ 262 w 305"/>
                    <a:gd name="T43" fmla="*/ 36 h 83"/>
                    <a:gd name="T44" fmla="*/ 244 w 305"/>
                    <a:gd name="T45" fmla="*/ 33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2 h 83"/>
                    <a:gd name="T56" fmla="*/ 101 w 305"/>
                    <a:gd name="T57" fmla="*/ 24 h 83"/>
                    <a:gd name="T58" fmla="*/ 77 w 305"/>
                    <a:gd name="T59" fmla="*/ 29 h 83"/>
                    <a:gd name="T60" fmla="*/ 55 w 305"/>
                    <a:gd name="T61" fmla="*/ 38 h 83"/>
                    <a:gd name="T62" fmla="*/ 33 w 305"/>
                    <a:gd name="T63" fmla="*/ 49 h 83"/>
                    <a:gd name="T64" fmla="*/ 15 w 305"/>
                    <a:gd name="T65" fmla="*/ 64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5" y="44"/>
                      </a:lnTo>
                      <a:lnTo>
                        <a:pt x="11" y="38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7"/>
                      </a:lnTo>
                      <a:lnTo>
                        <a:pt x="54" y="12"/>
                      </a:lnTo>
                      <a:lnTo>
                        <a:pt x="72" y="7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8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5"/>
                      </a:lnTo>
                      <a:lnTo>
                        <a:pt x="289" y="43"/>
                      </a:lnTo>
                      <a:lnTo>
                        <a:pt x="277" y="40"/>
                      </a:lnTo>
                      <a:lnTo>
                        <a:pt x="262" y="36"/>
                      </a:lnTo>
                      <a:lnTo>
                        <a:pt x="244" y="33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2"/>
                      </a:lnTo>
                      <a:lnTo>
                        <a:pt x="101" y="24"/>
                      </a:lnTo>
                      <a:lnTo>
                        <a:pt x="77" y="29"/>
                      </a:lnTo>
                      <a:lnTo>
                        <a:pt x="55" y="38"/>
                      </a:lnTo>
                      <a:lnTo>
                        <a:pt x="33" y="49"/>
                      </a:lnTo>
                      <a:lnTo>
                        <a:pt x="15" y="64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7" name="Freeform 110"/>
                <p:cNvSpPr>
                  <a:spLocks/>
                </p:cNvSpPr>
                <p:nvPr/>
              </p:nvSpPr>
              <p:spPr bwMode="auto">
                <a:xfrm>
                  <a:off x="6348" y="13696"/>
                  <a:ext cx="496" cy="917"/>
                </a:xfrm>
                <a:custGeom>
                  <a:avLst/>
                  <a:gdLst>
                    <a:gd name="T0" fmla="*/ 0 w 496"/>
                    <a:gd name="T1" fmla="*/ 0 h 917"/>
                    <a:gd name="T2" fmla="*/ 0 w 496"/>
                    <a:gd name="T3" fmla="*/ 886 h 917"/>
                    <a:gd name="T4" fmla="*/ 150 w 496"/>
                    <a:gd name="T5" fmla="*/ 917 h 917"/>
                    <a:gd name="T6" fmla="*/ 143 w 496"/>
                    <a:gd name="T7" fmla="*/ 797 h 917"/>
                    <a:gd name="T8" fmla="*/ 496 w 496"/>
                    <a:gd name="T9" fmla="*/ 851 h 917"/>
                    <a:gd name="T10" fmla="*/ 490 w 496"/>
                    <a:gd name="T11" fmla="*/ 803 h 917"/>
                    <a:gd name="T12" fmla="*/ 245 w 496"/>
                    <a:gd name="T13" fmla="*/ 773 h 917"/>
                    <a:gd name="T14" fmla="*/ 239 w 496"/>
                    <a:gd name="T15" fmla="*/ 670 h 917"/>
                    <a:gd name="T16" fmla="*/ 72 w 496"/>
                    <a:gd name="T17" fmla="*/ 670 h 917"/>
                    <a:gd name="T18" fmla="*/ 68 w 496"/>
                    <a:gd name="T19" fmla="*/ 657 h 917"/>
                    <a:gd name="T20" fmla="*/ 56 w 496"/>
                    <a:gd name="T21" fmla="*/ 620 h 917"/>
                    <a:gd name="T22" fmla="*/ 41 w 496"/>
                    <a:gd name="T23" fmla="*/ 559 h 917"/>
                    <a:gd name="T24" fmla="*/ 26 w 496"/>
                    <a:gd name="T25" fmla="*/ 480 h 917"/>
                    <a:gd name="T26" fmla="*/ 15 w 496"/>
                    <a:gd name="T27" fmla="*/ 385 h 917"/>
                    <a:gd name="T28" fmla="*/ 11 w 496"/>
                    <a:gd name="T29" fmla="*/ 276 h 917"/>
                    <a:gd name="T30" fmla="*/ 20 w 496"/>
                    <a:gd name="T31" fmla="*/ 158 h 917"/>
                    <a:gd name="T32" fmla="*/ 42 w 496"/>
                    <a:gd name="T33" fmla="*/ 30 h 917"/>
                    <a:gd name="T34" fmla="*/ 0 w 496"/>
                    <a:gd name="T35" fmla="*/ 0 h 9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6"/>
                    <a:gd name="T55" fmla="*/ 0 h 917"/>
                    <a:gd name="T56" fmla="*/ 496 w 496"/>
                    <a:gd name="T57" fmla="*/ 917 h 9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6" h="917">
                      <a:moveTo>
                        <a:pt x="0" y="0"/>
                      </a:moveTo>
                      <a:lnTo>
                        <a:pt x="0" y="886"/>
                      </a:lnTo>
                      <a:lnTo>
                        <a:pt x="150" y="917"/>
                      </a:lnTo>
                      <a:lnTo>
                        <a:pt x="143" y="797"/>
                      </a:lnTo>
                      <a:lnTo>
                        <a:pt x="496" y="851"/>
                      </a:lnTo>
                      <a:lnTo>
                        <a:pt x="490" y="803"/>
                      </a:lnTo>
                      <a:lnTo>
                        <a:pt x="245" y="773"/>
                      </a:lnTo>
                      <a:lnTo>
                        <a:pt x="239" y="670"/>
                      </a:lnTo>
                      <a:lnTo>
                        <a:pt x="72" y="670"/>
                      </a:lnTo>
                      <a:lnTo>
                        <a:pt x="68" y="657"/>
                      </a:lnTo>
                      <a:lnTo>
                        <a:pt x="56" y="620"/>
                      </a:lnTo>
                      <a:lnTo>
                        <a:pt x="41" y="559"/>
                      </a:lnTo>
                      <a:lnTo>
                        <a:pt x="26" y="480"/>
                      </a:lnTo>
                      <a:lnTo>
                        <a:pt x="15" y="385"/>
                      </a:lnTo>
                      <a:lnTo>
                        <a:pt x="11" y="276"/>
                      </a:lnTo>
                      <a:lnTo>
                        <a:pt x="20" y="158"/>
                      </a:lnTo>
                      <a:lnTo>
                        <a:pt x="42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8" name="Freeform 111"/>
                <p:cNvSpPr>
                  <a:spLocks/>
                </p:cNvSpPr>
                <p:nvPr/>
              </p:nvSpPr>
              <p:spPr bwMode="auto">
                <a:xfrm>
                  <a:off x="6593" y="13487"/>
                  <a:ext cx="638" cy="125"/>
                </a:xfrm>
                <a:custGeom>
                  <a:avLst/>
                  <a:gdLst>
                    <a:gd name="T0" fmla="*/ 0 w 638"/>
                    <a:gd name="T1" fmla="*/ 125 h 125"/>
                    <a:gd name="T2" fmla="*/ 4 w 638"/>
                    <a:gd name="T3" fmla="*/ 124 h 125"/>
                    <a:gd name="T4" fmla="*/ 14 w 638"/>
                    <a:gd name="T5" fmla="*/ 119 h 125"/>
                    <a:gd name="T6" fmla="*/ 31 w 638"/>
                    <a:gd name="T7" fmla="*/ 114 h 125"/>
                    <a:gd name="T8" fmla="*/ 53 w 638"/>
                    <a:gd name="T9" fmla="*/ 106 h 125"/>
                    <a:gd name="T10" fmla="*/ 81 w 638"/>
                    <a:gd name="T11" fmla="*/ 98 h 125"/>
                    <a:gd name="T12" fmla="*/ 113 w 638"/>
                    <a:gd name="T13" fmla="*/ 89 h 125"/>
                    <a:gd name="T14" fmla="*/ 151 w 638"/>
                    <a:gd name="T15" fmla="*/ 81 h 125"/>
                    <a:gd name="T16" fmla="*/ 192 w 638"/>
                    <a:gd name="T17" fmla="*/ 73 h 125"/>
                    <a:gd name="T18" fmla="*/ 237 w 638"/>
                    <a:gd name="T19" fmla="*/ 65 h 125"/>
                    <a:gd name="T20" fmla="*/ 286 w 638"/>
                    <a:gd name="T21" fmla="*/ 60 h 125"/>
                    <a:gd name="T22" fmla="*/ 337 w 638"/>
                    <a:gd name="T23" fmla="*/ 56 h 125"/>
                    <a:gd name="T24" fmla="*/ 390 w 638"/>
                    <a:gd name="T25" fmla="*/ 55 h 125"/>
                    <a:gd name="T26" fmla="*/ 446 w 638"/>
                    <a:gd name="T27" fmla="*/ 56 h 125"/>
                    <a:gd name="T28" fmla="*/ 503 w 638"/>
                    <a:gd name="T29" fmla="*/ 61 h 125"/>
                    <a:gd name="T30" fmla="*/ 561 w 638"/>
                    <a:gd name="T31" fmla="*/ 70 h 125"/>
                    <a:gd name="T32" fmla="*/ 620 w 638"/>
                    <a:gd name="T33" fmla="*/ 83 h 125"/>
                    <a:gd name="T34" fmla="*/ 638 w 638"/>
                    <a:gd name="T35" fmla="*/ 0 h 125"/>
                    <a:gd name="T36" fmla="*/ 634 w 638"/>
                    <a:gd name="T37" fmla="*/ 0 h 125"/>
                    <a:gd name="T38" fmla="*/ 620 w 638"/>
                    <a:gd name="T39" fmla="*/ 0 h 125"/>
                    <a:gd name="T40" fmla="*/ 599 w 638"/>
                    <a:gd name="T41" fmla="*/ 0 h 125"/>
                    <a:gd name="T42" fmla="*/ 571 w 638"/>
                    <a:gd name="T43" fmla="*/ 1 h 125"/>
                    <a:gd name="T44" fmla="*/ 536 w 638"/>
                    <a:gd name="T45" fmla="*/ 2 h 125"/>
                    <a:gd name="T46" fmla="*/ 496 w 638"/>
                    <a:gd name="T47" fmla="*/ 3 h 125"/>
                    <a:gd name="T48" fmla="*/ 452 w 638"/>
                    <a:gd name="T49" fmla="*/ 6 h 125"/>
                    <a:gd name="T50" fmla="*/ 405 w 638"/>
                    <a:gd name="T51" fmla="*/ 8 h 125"/>
                    <a:gd name="T52" fmla="*/ 354 w 638"/>
                    <a:gd name="T53" fmla="*/ 13 h 125"/>
                    <a:gd name="T54" fmla="*/ 302 w 638"/>
                    <a:gd name="T55" fmla="*/ 17 h 125"/>
                    <a:gd name="T56" fmla="*/ 249 w 638"/>
                    <a:gd name="T57" fmla="*/ 22 h 125"/>
                    <a:gd name="T58" fmla="*/ 196 w 638"/>
                    <a:gd name="T59" fmla="*/ 30 h 125"/>
                    <a:gd name="T60" fmla="*/ 144 w 638"/>
                    <a:gd name="T61" fmla="*/ 37 h 125"/>
                    <a:gd name="T62" fmla="*/ 93 w 638"/>
                    <a:gd name="T63" fmla="*/ 47 h 125"/>
                    <a:gd name="T64" fmla="*/ 45 w 638"/>
                    <a:gd name="T65" fmla="*/ 58 h 125"/>
                    <a:gd name="T66" fmla="*/ 0 w 638"/>
                    <a:gd name="T67" fmla="*/ 71 h 125"/>
                    <a:gd name="T68" fmla="*/ 0 w 638"/>
                    <a:gd name="T69" fmla="*/ 125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38"/>
                    <a:gd name="T106" fmla="*/ 0 h 125"/>
                    <a:gd name="T107" fmla="*/ 638 w 638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38" h="125">
                      <a:moveTo>
                        <a:pt x="0" y="125"/>
                      </a:moveTo>
                      <a:lnTo>
                        <a:pt x="4" y="124"/>
                      </a:lnTo>
                      <a:lnTo>
                        <a:pt x="14" y="119"/>
                      </a:lnTo>
                      <a:lnTo>
                        <a:pt x="31" y="114"/>
                      </a:lnTo>
                      <a:lnTo>
                        <a:pt x="53" y="106"/>
                      </a:lnTo>
                      <a:lnTo>
                        <a:pt x="81" y="98"/>
                      </a:lnTo>
                      <a:lnTo>
                        <a:pt x="113" y="89"/>
                      </a:lnTo>
                      <a:lnTo>
                        <a:pt x="151" y="81"/>
                      </a:lnTo>
                      <a:lnTo>
                        <a:pt x="192" y="73"/>
                      </a:lnTo>
                      <a:lnTo>
                        <a:pt x="237" y="65"/>
                      </a:lnTo>
                      <a:lnTo>
                        <a:pt x="286" y="60"/>
                      </a:lnTo>
                      <a:lnTo>
                        <a:pt x="337" y="56"/>
                      </a:lnTo>
                      <a:lnTo>
                        <a:pt x="390" y="55"/>
                      </a:lnTo>
                      <a:lnTo>
                        <a:pt x="446" y="56"/>
                      </a:lnTo>
                      <a:lnTo>
                        <a:pt x="503" y="61"/>
                      </a:lnTo>
                      <a:lnTo>
                        <a:pt x="561" y="70"/>
                      </a:lnTo>
                      <a:lnTo>
                        <a:pt x="620" y="83"/>
                      </a:lnTo>
                      <a:lnTo>
                        <a:pt x="638" y="0"/>
                      </a:lnTo>
                      <a:lnTo>
                        <a:pt x="634" y="0"/>
                      </a:lnTo>
                      <a:lnTo>
                        <a:pt x="620" y="0"/>
                      </a:lnTo>
                      <a:lnTo>
                        <a:pt x="599" y="0"/>
                      </a:lnTo>
                      <a:lnTo>
                        <a:pt x="571" y="1"/>
                      </a:lnTo>
                      <a:lnTo>
                        <a:pt x="536" y="2"/>
                      </a:lnTo>
                      <a:lnTo>
                        <a:pt x="496" y="3"/>
                      </a:lnTo>
                      <a:lnTo>
                        <a:pt x="452" y="6"/>
                      </a:lnTo>
                      <a:lnTo>
                        <a:pt x="405" y="8"/>
                      </a:lnTo>
                      <a:lnTo>
                        <a:pt x="354" y="13"/>
                      </a:lnTo>
                      <a:lnTo>
                        <a:pt x="302" y="17"/>
                      </a:lnTo>
                      <a:lnTo>
                        <a:pt x="249" y="22"/>
                      </a:lnTo>
                      <a:lnTo>
                        <a:pt x="196" y="30"/>
                      </a:lnTo>
                      <a:lnTo>
                        <a:pt x="144" y="37"/>
                      </a:lnTo>
                      <a:lnTo>
                        <a:pt x="93" y="47"/>
                      </a:lnTo>
                      <a:lnTo>
                        <a:pt x="45" y="58"/>
                      </a:lnTo>
                      <a:lnTo>
                        <a:pt x="0" y="71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9" name="Freeform 112"/>
                <p:cNvSpPr>
                  <a:spLocks/>
                </p:cNvSpPr>
                <p:nvPr/>
              </p:nvSpPr>
              <p:spPr bwMode="auto">
                <a:xfrm>
                  <a:off x="6217" y="14634"/>
                  <a:ext cx="1075" cy="356"/>
                </a:xfrm>
                <a:custGeom>
                  <a:avLst/>
                  <a:gdLst>
                    <a:gd name="T0" fmla="*/ 454 w 1075"/>
                    <a:gd name="T1" fmla="*/ 344 h 356"/>
                    <a:gd name="T2" fmla="*/ 456 w 1075"/>
                    <a:gd name="T3" fmla="*/ 343 h 356"/>
                    <a:gd name="T4" fmla="*/ 463 w 1075"/>
                    <a:gd name="T5" fmla="*/ 341 h 356"/>
                    <a:gd name="T6" fmla="*/ 472 w 1075"/>
                    <a:gd name="T7" fmla="*/ 337 h 356"/>
                    <a:gd name="T8" fmla="*/ 485 w 1075"/>
                    <a:gd name="T9" fmla="*/ 332 h 356"/>
                    <a:gd name="T10" fmla="*/ 501 w 1075"/>
                    <a:gd name="T11" fmla="*/ 325 h 356"/>
                    <a:gd name="T12" fmla="*/ 518 w 1075"/>
                    <a:gd name="T13" fmla="*/ 317 h 356"/>
                    <a:gd name="T14" fmla="*/ 538 w 1075"/>
                    <a:gd name="T15" fmla="*/ 308 h 356"/>
                    <a:gd name="T16" fmla="*/ 558 w 1075"/>
                    <a:gd name="T17" fmla="*/ 298 h 356"/>
                    <a:gd name="T18" fmla="*/ 580 w 1075"/>
                    <a:gd name="T19" fmla="*/ 287 h 356"/>
                    <a:gd name="T20" fmla="*/ 600 w 1075"/>
                    <a:gd name="T21" fmla="*/ 274 h 356"/>
                    <a:gd name="T22" fmla="*/ 621 w 1075"/>
                    <a:gd name="T23" fmla="*/ 262 h 356"/>
                    <a:gd name="T24" fmla="*/ 640 w 1075"/>
                    <a:gd name="T25" fmla="*/ 248 h 356"/>
                    <a:gd name="T26" fmla="*/ 658 w 1075"/>
                    <a:gd name="T27" fmla="*/ 234 h 356"/>
                    <a:gd name="T28" fmla="*/ 674 w 1075"/>
                    <a:gd name="T29" fmla="*/ 219 h 356"/>
                    <a:gd name="T30" fmla="*/ 688 w 1075"/>
                    <a:gd name="T31" fmla="*/ 204 h 356"/>
                    <a:gd name="T32" fmla="*/ 699 w 1075"/>
                    <a:gd name="T33" fmla="*/ 189 h 356"/>
                    <a:gd name="T34" fmla="*/ 0 w 1075"/>
                    <a:gd name="T35" fmla="*/ 18 h 356"/>
                    <a:gd name="T36" fmla="*/ 54 w 1075"/>
                    <a:gd name="T37" fmla="*/ 0 h 356"/>
                    <a:gd name="T38" fmla="*/ 1075 w 1075"/>
                    <a:gd name="T39" fmla="*/ 251 h 356"/>
                    <a:gd name="T40" fmla="*/ 1033 w 1075"/>
                    <a:gd name="T41" fmla="*/ 274 h 356"/>
                    <a:gd name="T42" fmla="*/ 738 w 1075"/>
                    <a:gd name="T43" fmla="*/ 199 h 356"/>
                    <a:gd name="T44" fmla="*/ 737 w 1075"/>
                    <a:gd name="T45" fmla="*/ 200 h 356"/>
                    <a:gd name="T46" fmla="*/ 735 w 1075"/>
                    <a:gd name="T47" fmla="*/ 203 h 356"/>
                    <a:gd name="T48" fmla="*/ 730 w 1075"/>
                    <a:gd name="T49" fmla="*/ 207 h 356"/>
                    <a:gd name="T50" fmla="*/ 724 w 1075"/>
                    <a:gd name="T51" fmla="*/ 214 h 356"/>
                    <a:gd name="T52" fmla="*/ 716 w 1075"/>
                    <a:gd name="T53" fmla="*/ 222 h 356"/>
                    <a:gd name="T54" fmla="*/ 706 w 1075"/>
                    <a:gd name="T55" fmla="*/ 231 h 356"/>
                    <a:gd name="T56" fmla="*/ 694 w 1075"/>
                    <a:gd name="T57" fmla="*/ 242 h 356"/>
                    <a:gd name="T58" fmla="*/ 679 w 1075"/>
                    <a:gd name="T59" fmla="*/ 253 h 356"/>
                    <a:gd name="T60" fmla="*/ 662 w 1075"/>
                    <a:gd name="T61" fmla="*/ 265 h 356"/>
                    <a:gd name="T62" fmla="*/ 643 w 1075"/>
                    <a:gd name="T63" fmla="*/ 278 h 356"/>
                    <a:gd name="T64" fmla="*/ 621 w 1075"/>
                    <a:gd name="T65" fmla="*/ 291 h 356"/>
                    <a:gd name="T66" fmla="*/ 597 w 1075"/>
                    <a:gd name="T67" fmla="*/ 303 h 356"/>
                    <a:gd name="T68" fmla="*/ 570 w 1075"/>
                    <a:gd name="T69" fmla="*/ 317 h 356"/>
                    <a:gd name="T70" fmla="*/ 540 w 1075"/>
                    <a:gd name="T71" fmla="*/ 330 h 356"/>
                    <a:gd name="T72" fmla="*/ 508 w 1075"/>
                    <a:gd name="T73" fmla="*/ 343 h 356"/>
                    <a:gd name="T74" fmla="*/ 472 w 1075"/>
                    <a:gd name="T75" fmla="*/ 356 h 356"/>
                    <a:gd name="T76" fmla="*/ 454 w 1075"/>
                    <a:gd name="T77" fmla="*/ 344 h 3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75"/>
                    <a:gd name="T118" fmla="*/ 0 h 356"/>
                    <a:gd name="T119" fmla="*/ 1075 w 1075"/>
                    <a:gd name="T120" fmla="*/ 356 h 35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75" h="356">
                      <a:moveTo>
                        <a:pt x="454" y="344"/>
                      </a:moveTo>
                      <a:lnTo>
                        <a:pt x="456" y="343"/>
                      </a:lnTo>
                      <a:lnTo>
                        <a:pt x="463" y="341"/>
                      </a:lnTo>
                      <a:lnTo>
                        <a:pt x="472" y="337"/>
                      </a:lnTo>
                      <a:lnTo>
                        <a:pt x="485" y="332"/>
                      </a:lnTo>
                      <a:lnTo>
                        <a:pt x="501" y="325"/>
                      </a:lnTo>
                      <a:lnTo>
                        <a:pt x="518" y="317"/>
                      </a:lnTo>
                      <a:lnTo>
                        <a:pt x="538" y="308"/>
                      </a:lnTo>
                      <a:lnTo>
                        <a:pt x="558" y="298"/>
                      </a:lnTo>
                      <a:lnTo>
                        <a:pt x="580" y="287"/>
                      </a:lnTo>
                      <a:lnTo>
                        <a:pt x="600" y="274"/>
                      </a:lnTo>
                      <a:lnTo>
                        <a:pt x="621" y="262"/>
                      </a:lnTo>
                      <a:lnTo>
                        <a:pt x="640" y="248"/>
                      </a:lnTo>
                      <a:lnTo>
                        <a:pt x="658" y="234"/>
                      </a:lnTo>
                      <a:lnTo>
                        <a:pt x="674" y="219"/>
                      </a:lnTo>
                      <a:lnTo>
                        <a:pt x="688" y="204"/>
                      </a:lnTo>
                      <a:lnTo>
                        <a:pt x="699" y="189"/>
                      </a:lnTo>
                      <a:lnTo>
                        <a:pt x="0" y="18"/>
                      </a:lnTo>
                      <a:lnTo>
                        <a:pt x="54" y="0"/>
                      </a:lnTo>
                      <a:lnTo>
                        <a:pt x="1075" y="251"/>
                      </a:lnTo>
                      <a:lnTo>
                        <a:pt x="1033" y="274"/>
                      </a:lnTo>
                      <a:lnTo>
                        <a:pt x="738" y="199"/>
                      </a:lnTo>
                      <a:lnTo>
                        <a:pt x="737" y="200"/>
                      </a:lnTo>
                      <a:lnTo>
                        <a:pt x="735" y="203"/>
                      </a:lnTo>
                      <a:lnTo>
                        <a:pt x="730" y="207"/>
                      </a:lnTo>
                      <a:lnTo>
                        <a:pt x="724" y="214"/>
                      </a:lnTo>
                      <a:lnTo>
                        <a:pt x="716" y="222"/>
                      </a:lnTo>
                      <a:lnTo>
                        <a:pt x="706" y="231"/>
                      </a:lnTo>
                      <a:lnTo>
                        <a:pt x="694" y="242"/>
                      </a:lnTo>
                      <a:lnTo>
                        <a:pt x="679" y="253"/>
                      </a:lnTo>
                      <a:lnTo>
                        <a:pt x="662" y="265"/>
                      </a:lnTo>
                      <a:lnTo>
                        <a:pt x="643" y="278"/>
                      </a:lnTo>
                      <a:lnTo>
                        <a:pt x="621" y="291"/>
                      </a:lnTo>
                      <a:lnTo>
                        <a:pt x="597" y="303"/>
                      </a:lnTo>
                      <a:lnTo>
                        <a:pt x="570" y="317"/>
                      </a:lnTo>
                      <a:lnTo>
                        <a:pt x="540" y="330"/>
                      </a:lnTo>
                      <a:lnTo>
                        <a:pt x="508" y="343"/>
                      </a:lnTo>
                      <a:lnTo>
                        <a:pt x="472" y="356"/>
                      </a:lnTo>
                      <a:lnTo>
                        <a:pt x="454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0" name="Freeform 113"/>
                <p:cNvSpPr>
                  <a:spLocks/>
                </p:cNvSpPr>
                <p:nvPr/>
              </p:nvSpPr>
              <p:spPr bwMode="auto">
                <a:xfrm>
                  <a:off x="5997" y="14727"/>
                  <a:ext cx="1095" cy="319"/>
                </a:xfrm>
                <a:custGeom>
                  <a:avLst/>
                  <a:gdLst>
                    <a:gd name="T0" fmla="*/ 0 w 1095"/>
                    <a:gd name="T1" fmla="*/ 0 h 319"/>
                    <a:gd name="T2" fmla="*/ 1071 w 1095"/>
                    <a:gd name="T3" fmla="*/ 319 h 319"/>
                    <a:gd name="T4" fmla="*/ 1095 w 1095"/>
                    <a:gd name="T5" fmla="*/ 319 h 319"/>
                    <a:gd name="T6" fmla="*/ 33 w 1095"/>
                    <a:gd name="T7" fmla="*/ 0 h 319"/>
                    <a:gd name="T8" fmla="*/ 0 w 1095"/>
                    <a:gd name="T9" fmla="*/ 0 h 3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319"/>
                    <a:gd name="T17" fmla="*/ 1095 w 1095"/>
                    <a:gd name="T18" fmla="*/ 319 h 3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319">
                      <a:moveTo>
                        <a:pt x="0" y="0"/>
                      </a:moveTo>
                      <a:lnTo>
                        <a:pt x="1071" y="319"/>
                      </a:lnTo>
                      <a:lnTo>
                        <a:pt x="1095" y="319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1" name="Freeform 114"/>
                <p:cNvSpPr>
                  <a:spLocks/>
                </p:cNvSpPr>
                <p:nvPr/>
              </p:nvSpPr>
              <p:spPr bwMode="auto">
                <a:xfrm>
                  <a:off x="6181" y="14684"/>
                  <a:ext cx="1082" cy="285"/>
                </a:xfrm>
                <a:custGeom>
                  <a:avLst/>
                  <a:gdLst>
                    <a:gd name="T0" fmla="*/ 0 w 1082"/>
                    <a:gd name="T1" fmla="*/ 1 h 285"/>
                    <a:gd name="T2" fmla="*/ 1058 w 1082"/>
                    <a:gd name="T3" fmla="*/ 285 h 285"/>
                    <a:gd name="T4" fmla="*/ 1082 w 1082"/>
                    <a:gd name="T5" fmla="*/ 284 h 285"/>
                    <a:gd name="T6" fmla="*/ 33 w 1082"/>
                    <a:gd name="T7" fmla="*/ 0 h 285"/>
                    <a:gd name="T8" fmla="*/ 0 w 1082"/>
                    <a:gd name="T9" fmla="*/ 1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2"/>
                    <a:gd name="T16" fmla="*/ 0 h 285"/>
                    <a:gd name="T17" fmla="*/ 1082 w 1082"/>
                    <a:gd name="T18" fmla="*/ 285 h 2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2" h="285">
                      <a:moveTo>
                        <a:pt x="0" y="1"/>
                      </a:moveTo>
                      <a:lnTo>
                        <a:pt x="1058" y="285"/>
                      </a:lnTo>
                      <a:lnTo>
                        <a:pt x="1082" y="284"/>
                      </a:lnTo>
                      <a:lnTo>
                        <a:pt x="3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2" name="Freeform 115"/>
                <p:cNvSpPr>
                  <a:spLocks/>
                </p:cNvSpPr>
                <p:nvPr/>
              </p:nvSpPr>
              <p:spPr bwMode="auto">
                <a:xfrm>
                  <a:off x="6093" y="14699"/>
                  <a:ext cx="1087" cy="315"/>
                </a:xfrm>
                <a:custGeom>
                  <a:avLst/>
                  <a:gdLst>
                    <a:gd name="T0" fmla="*/ 0 w 1087"/>
                    <a:gd name="T1" fmla="*/ 0 h 315"/>
                    <a:gd name="T2" fmla="*/ 1066 w 1087"/>
                    <a:gd name="T3" fmla="*/ 315 h 315"/>
                    <a:gd name="T4" fmla="*/ 1087 w 1087"/>
                    <a:gd name="T5" fmla="*/ 308 h 315"/>
                    <a:gd name="T6" fmla="*/ 31 w 1087"/>
                    <a:gd name="T7" fmla="*/ 0 h 315"/>
                    <a:gd name="T8" fmla="*/ 0 w 1087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7"/>
                    <a:gd name="T16" fmla="*/ 0 h 315"/>
                    <a:gd name="T17" fmla="*/ 1087 w 1087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7" h="315">
                      <a:moveTo>
                        <a:pt x="0" y="0"/>
                      </a:moveTo>
                      <a:lnTo>
                        <a:pt x="1066" y="315"/>
                      </a:lnTo>
                      <a:lnTo>
                        <a:pt x="1087" y="308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566" name="Group 116"/>
              <p:cNvGrpSpPr>
                <a:grpSpLocks/>
              </p:cNvGrpSpPr>
              <p:nvPr/>
            </p:nvGrpSpPr>
            <p:grpSpPr bwMode="auto">
              <a:xfrm>
                <a:off x="12806" y="10667"/>
                <a:ext cx="983" cy="1369"/>
                <a:chOff x="12762" y="10336"/>
                <a:chExt cx="1027" cy="1700"/>
              </a:xfrm>
            </p:grpSpPr>
            <p:sp>
              <p:nvSpPr>
                <p:cNvPr id="103568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824" y="10394"/>
                  <a:ext cx="965" cy="164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69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766" y="10336"/>
                  <a:ext cx="965" cy="16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0" name="Line 119"/>
                <p:cNvSpPr>
                  <a:spLocks noChangeShapeType="1"/>
                </p:cNvSpPr>
                <p:nvPr/>
              </p:nvSpPr>
              <p:spPr bwMode="auto">
                <a:xfrm>
                  <a:off x="12766" y="10682"/>
                  <a:ext cx="965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1" name="Line 120"/>
                <p:cNvSpPr>
                  <a:spLocks noChangeShapeType="1"/>
                </p:cNvSpPr>
                <p:nvPr/>
              </p:nvSpPr>
              <p:spPr bwMode="auto">
                <a:xfrm>
                  <a:off x="12780" y="11042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2" name="Line 121"/>
                <p:cNvSpPr>
                  <a:spLocks noChangeShapeType="1"/>
                </p:cNvSpPr>
                <p:nvPr/>
              </p:nvSpPr>
              <p:spPr bwMode="auto">
                <a:xfrm>
                  <a:off x="12764" y="11374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3" name="Line 122"/>
                <p:cNvSpPr>
                  <a:spLocks noChangeShapeType="1"/>
                </p:cNvSpPr>
                <p:nvPr/>
              </p:nvSpPr>
              <p:spPr bwMode="auto">
                <a:xfrm>
                  <a:off x="12762" y="11675"/>
                  <a:ext cx="96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567" name="Text Box 123"/>
              <p:cNvSpPr txBox="1">
                <a:spLocks noChangeArrowheads="1"/>
              </p:cNvSpPr>
              <p:nvPr/>
            </p:nvSpPr>
            <p:spPr bwMode="auto">
              <a:xfrm>
                <a:off x="12809" y="10193"/>
                <a:ext cx="9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r>
                  <a:rPr lang="en-US" sz="1000">
                    <a:solidFill>
                      <a:schemeClr val="tx2"/>
                    </a:solidFill>
                    <a:latin typeface="Arial" pitchFamily="34" charset="0"/>
                  </a:rPr>
                  <a:t>Host B</a:t>
                </a:r>
                <a:endParaRPr lang="en-US" sz="2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3446" name="Line 124"/>
            <p:cNvSpPr>
              <a:spLocks noChangeShapeType="1"/>
            </p:cNvSpPr>
            <p:nvPr/>
          </p:nvSpPr>
          <p:spPr bwMode="auto">
            <a:xfrm flipH="1">
              <a:off x="2474" y="379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Line 125"/>
            <p:cNvSpPr>
              <a:spLocks noChangeShapeType="1"/>
            </p:cNvSpPr>
            <p:nvPr/>
          </p:nvSpPr>
          <p:spPr bwMode="auto">
            <a:xfrm flipH="1">
              <a:off x="3494" y="379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126"/>
            <p:cNvSpPr>
              <a:spLocks noChangeShapeType="1"/>
            </p:cNvSpPr>
            <p:nvPr/>
          </p:nvSpPr>
          <p:spPr bwMode="auto">
            <a:xfrm flipH="1">
              <a:off x="3572" y="3544"/>
              <a:ext cx="582" cy="5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127"/>
            <p:cNvSpPr>
              <a:spLocks noChangeShapeType="1"/>
            </p:cNvSpPr>
            <p:nvPr/>
          </p:nvSpPr>
          <p:spPr bwMode="auto">
            <a:xfrm flipH="1">
              <a:off x="3566" y="4090"/>
              <a:ext cx="3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0" name="Line 128"/>
            <p:cNvSpPr>
              <a:spLocks noChangeShapeType="1"/>
            </p:cNvSpPr>
            <p:nvPr/>
          </p:nvSpPr>
          <p:spPr bwMode="auto">
            <a:xfrm flipH="1">
              <a:off x="4135" y="3550"/>
              <a:ext cx="2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51" name="Group 129"/>
            <p:cNvGrpSpPr>
              <a:grpSpLocks/>
            </p:cNvGrpSpPr>
            <p:nvPr/>
          </p:nvGrpSpPr>
          <p:grpSpPr bwMode="auto">
            <a:xfrm>
              <a:off x="4190" y="3149"/>
              <a:ext cx="617" cy="568"/>
              <a:chOff x="5850" y="13487"/>
              <a:chExt cx="2023" cy="1840"/>
            </a:xfrm>
          </p:grpSpPr>
          <p:sp>
            <p:nvSpPr>
              <p:cNvPr id="103526" name="Freeform 130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7" name="Freeform 131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8" name="Freeform 132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9" name="Freeform 133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0" name="Freeform 134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1" name="Freeform 135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2" name="Freeform 136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3" name="Freeform 137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4" name="Freeform 138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5" name="Freeform 139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6" name="Freeform 140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7" name="Freeform 141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8" name="Freeform 142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9" name="Freeform 143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0" name="Freeform 144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1" name="Freeform 145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2" name="Freeform 146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3" name="Freeform 147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4" name="Freeform 148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5" name="Freeform 149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6" name="Freeform 150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7" name="Freeform 151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8" name="Freeform 152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9" name="Freeform 153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0" name="Freeform 154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1" name="Freeform 155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2" name="Freeform 156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3" name="Freeform 157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4" name="Freeform 158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5" name="Rectangle 159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6" name="Freeform 160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7" name="Freeform 161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8" name="Freeform 162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9" name="Freeform 163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0" name="Freeform 164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1" name="Freeform 165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2" name="Freeform 166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3" name="Freeform 167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4" name="Freeform 168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52" name="Group 169"/>
            <p:cNvGrpSpPr>
              <a:grpSpLocks/>
            </p:cNvGrpSpPr>
            <p:nvPr/>
          </p:nvGrpSpPr>
          <p:grpSpPr bwMode="auto">
            <a:xfrm>
              <a:off x="4332" y="2968"/>
              <a:ext cx="410" cy="570"/>
              <a:chOff x="12762" y="10336"/>
              <a:chExt cx="1027" cy="1700"/>
            </a:xfrm>
          </p:grpSpPr>
          <p:sp>
            <p:nvSpPr>
              <p:cNvPr id="103520" name="Rectangle 170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1" name="Rectangle 171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2" name="Line 172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3" name="Line 173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4" name="Line 174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5" name="Line 175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53" name="Group 176"/>
            <p:cNvGrpSpPr>
              <a:grpSpLocks/>
            </p:cNvGrpSpPr>
            <p:nvPr/>
          </p:nvGrpSpPr>
          <p:grpSpPr bwMode="auto">
            <a:xfrm>
              <a:off x="3811" y="3748"/>
              <a:ext cx="618" cy="568"/>
              <a:chOff x="5850" y="13487"/>
              <a:chExt cx="2023" cy="1840"/>
            </a:xfrm>
          </p:grpSpPr>
          <p:sp>
            <p:nvSpPr>
              <p:cNvPr id="103481" name="Freeform 177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2" name="Freeform 178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3" name="Freeform 179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4" name="Freeform 180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5" name="Freeform 181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6" name="Freeform 182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7" name="Freeform 183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8" name="Freeform 184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9" name="Freeform 185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0" name="Freeform 186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1" name="Freeform 187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2" name="Freeform 188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3" name="Freeform 189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4" name="Freeform 190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5" name="Freeform 191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6" name="Freeform 192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7" name="Freeform 193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8" name="Freeform 194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9" name="Freeform 195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0" name="Freeform 196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1" name="Freeform 197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2" name="Freeform 198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3" name="Freeform 199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4" name="Freeform 200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5" name="Freeform 201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6" name="Freeform 202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7" name="Freeform 203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8" name="Freeform 204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9" name="Freeform 205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0" name="Rectangle 206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1" name="Freeform 207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2" name="Freeform 208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3" name="Freeform 209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4" name="Freeform 210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5" name="Freeform 211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6" name="Freeform 212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7" name="Freeform 213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8" name="Freeform 214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9" name="Freeform 215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54" name="Group 216"/>
            <p:cNvGrpSpPr>
              <a:grpSpLocks/>
            </p:cNvGrpSpPr>
            <p:nvPr/>
          </p:nvGrpSpPr>
          <p:grpSpPr bwMode="auto">
            <a:xfrm>
              <a:off x="4092" y="3609"/>
              <a:ext cx="410" cy="571"/>
              <a:chOff x="12762" y="10336"/>
              <a:chExt cx="1027" cy="1700"/>
            </a:xfrm>
          </p:grpSpPr>
          <p:sp>
            <p:nvSpPr>
              <p:cNvPr id="103475" name="Rectangle 217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6" name="Rectangle 218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7" name="Line 219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8" name="Line 220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9" name="Line 221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0" name="Line 222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55" name="Oval 223"/>
            <p:cNvSpPr>
              <a:spLocks noChangeArrowheads="1"/>
            </p:cNvSpPr>
            <p:nvPr/>
          </p:nvSpPr>
          <p:spPr bwMode="auto">
            <a:xfrm>
              <a:off x="2342" y="2938"/>
              <a:ext cx="58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Oval 224"/>
            <p:cNvSpPr>
              <a:spLocks noChangeArrowheads="1"/>
            </p:cNvSpPr>
            <p:nvPr/>
          </p:nvSpPr>
          <p:spPr bwMode="auto">
            <a:xfrm>
              <a:off x="1748" y="3490"/>
              <a:ext cx="58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Line 225"/>
            <p:cNvSpPr>
              <a:spLocks noChangeShapeType="1"/>
            </p:cNvSpPr>
            <p:nvPr/>
          </p:nvSpPr>
          <p:spPr bwMode="auto">
            <a:xfrm flipH="1">
              <a:off x="2414" y="2878"/>
              <a:ext cx="18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8" name="Text Box 226"/>
            <p:cNvSpPr txBox="1">
              <a:spLocks noChangeArrowheads="1"/>
            </p:cNvSpPr>
            <p:nvPr/>
          </p:nvSpPr>
          <p:spPr bwMode="auto">
            <a:xfrm>
              <a:off x="4220" y="2710"/>
              <a:ext cx="3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40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1200" baseline="-25000">
                  <a:solidFill>
                    <a:srgbClr val="FF0000"/>
                  </a:solidFill>
                  <a:latin typeface="Arial" pitchFamily="34" charset="0"/>
                </a:rPr>
                <a:t>out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3459" name="Line 227"/>
            <p:cNvSpPr>
              <a:spLocks noChangeShapeType="1"/>
            </p:cNvSpPr>
            <p:nvPr/>
          </p:nvSpPr>
          <p:spPr bwMode="auto">
            <a:xfrm>
              <a:off x="4340" y="2890"/>
              <a:ext cx="126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0" name="Line 228"/>
            <p:cNvSpPr>
              <a:spLocks noChangeShapeType="1"/>
            </p:cNvSpPr>
            <p:nvPr/>
          </p:nvSpPr>
          <p:spPr bwMode="auto">
            <a:xfrm flipH="1">
              <a:off x="3368" y="3466"/>
              <a:ext cx="21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61" name="Group 229"/>
            <p:cNvGrpSpPr>
              <a:grpSpLocks/>
            </p:cNvGrpSpPr>
            <p:nvPr/>
          </p:nvGrpSpPr>
          <p:grpSpPr bwMode="auto">
            <a:xfrm>
              <a:off x="3098" y="3712"/>
              <a:ext cx="424" cy="168"/>
              <a:chOff x="10808" y="10250"/>
              <a:chExt cx="1018" cy="403"/>
            </a:xfrm>
          </p:grpSpPr>
          <p:sp>
            <p:nvSpPr>
              <p:cNvPr id="103464" name="Rectangle 230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5" name="Freeform 231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855 w 855"/>
                  <a:gd name="T3" fmla="*/ 0 h 390"/>
                  <a:gd name="T4" fmla="*/ 855 w 855"/>
                  <a:gd name="T5" fmla="*/ 390 h 390"/>
                  <a:gd name="T6" fmla="*/ 45 w 855"/>
                  <a:gd name="T7" fmla="*/ 390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6" name="Line 232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7" name="Line 233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8" name="Line 234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9" name="Line 235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0" name="Line 236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1" name="Line 237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2" name="Line 238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3" name="Line 239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4" name="Line 240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62" name="Freeform 241"/>
            <p:cNvSpPr>
              <a:spLocks/>
            </p:cNvSpPr>
            <p:nvPr/>
          </p:nvSpPr>
          <p:spPr bwMode="auto">
            <a:xfrm>
              <a:off x="1778" y="3538"/>
              <a:ext cx="2490" cy="6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1486 h 1501"/>
                <a:gd name="T4" fmla="*/ 1005 w 6225"/>
                <a:gd name="T5" fmla="*/ 1501 h 1501"/>
                <a:gd name="T6" fmla="*/ 1860 w 6225"/>
                <a:gd name="T7" fmla="*/ 706 h 1501"/>
                <a:gd name="T8" fmla="*/ 5085 w 6225"/>
                <a:gd name="T9" fmla="*/ 721 h 1501"/>
                <a:gd name="T10" fmla="*/ 4305 w 6225"/>
                <a:gd name="T11" fmla="*/ 1456 h 1501"/>
                <a:gd name="T12" fmla="*/ 6225 w 6225"/>
                <a:gd name="T13" fmla="*/ 1456 h 1501"/>
                <a:gd name="T14" fmla="*/ 6220 w 6225"/>
                <a:gd name="T15" fmla="*/ 391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25"/>
                <a:gd name="T25" fmla="*/ 0 h 1501"/>
                <a:gd name="T26" fmla="*/ 6225 w 6225"/>
                <a:gd name="T27" fmla="*/ 1501 h 15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Freeform 242"/>
            <p:cNvSpPr>
              <a:spLocks/>
            </p:cNvSpPr>
            <p:nvPr/>
          </p:nvSpPr>
          <p:spPr bwMode="auto">
            <a:xfrm>
              <a:off x="2372" y="2968"/>
              <a:ext cx="2160" cy="804"/>
            </a:xfrm>
            <a:custGeom>
              <a:avLst/>
              <a:gdLst>
                <a:gd name="T0" fmla="*/ 0 w 5400"/>
                <a:gd name="T1" fmla="*/ 0 h 2010"/>
                <a:gd name="T2" fmla="*/ 0 w 5400"/>
                <a:gd name="T3" fmla="*/ 1485 h 2010"/>
                <a:gd name="T4" fmla="*/ 1005 w 5400"/>
                <a:gd name="T5" fmla="*/ 1500 h 2010"/>
                <a:gd name="T6" fmla="*/ 540 w 5400"/>
                <a:gd name="T7" fmla="*/ 2010 h 2010"/>
                <a:gd name="T8" fmla="*/ 3615 w 5400"/>
                <a:gd name="T9" fmla="*/ 2010 h 2010"/>
                <a:gd name="T10" fmla="*/ 4350 w 5400"/>
                <a:gd name="T11" fmla="*/ 1275 h 2010"/>
                <a:gd name="T12" fmla="*/ 5400 w 5400"/>
                <a:gd name="T13" fmla="*/ 1290 h 2010"/>
                <a:gd name="T14" fmla="*/ 5400 w 5400"/>
                <a:gd name="T15" fmla="*/ 120 h 20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00"/>
                <a:gd name="T25" fmla="*/ 0 h 2010"/>
                <a:gd name="T26" fmla="*/ 5400 w 5400"/>
                <a:gd name="T27" fmla="*/ 2010 h 20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00" h="2010">
                  <a:moveTo>
                    <a:pt x="0" y="0"/>
                  </a:moveTo>
                  <a:lnTo>
                    <a:pt x="0" y="1485"/>
                  </a:lnTo>
                  <a:lnTo>
                    <a:pt x="1005" y="1500"/>
                  </a:lnTo>
                  <a:lnTo>
                    <a:pt x="540" y="2010"/>
                  </a:lnTo>
                  <a:lnTo>
                    <a:pt x="3615" y="2010"/>
                  </a:lnTo>
                  <a:lnTo>
                    <a:pt x="4350" y="1275"/>
                  </a:lnTo>
                  <a:lnTo>
                    <a:pt x="5400" y="1290"/>
                  </a:lnTo>
                  <a:lnTo>
                    <a:pt x="5400" y="12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32664"/>
            <a:ext cx="7772400" cy="604157"/>
          </a:xfrm>
        </p:spPr>
        <p:txBody>
          <a:bodyPr/>
          <a:lstStyle/>
          <a:p>
            <a:r>
              <a:rPr lang="en-US" sz="3200" dirty="0" smtClean="0"/>
              <a:t>Causes/costs of congestion: scenario 2</a:t>
            </a:r>
            <a:r>
              <a:rPr lang="en-US" dirty="0" smtClean="0"/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37457" y="621847"/>
            <a:ext cx="6391275" cy="4648200"/>
          </a:xfrm>
        </p:spPr>
        <p:txBody>
          <a:bodyPr/>
          <a:lstStyle/>
          <a:p>
            <a:r>
              <a:rPr lang="en-US" sz="2400" dirty="0" smtClean="0"/>
              <a:t>one router, </a:t>
            </a:r>
            <a:r>
              <a:rPr lang="en-US" sz="2400" i="1" dirty="0" smtClean="0">
                <a:solidFill>
                  <a:schemeClr val="accent2"/>
                </a:solidFill>
              </a:rPr>
              <a:t>finite</a:t>
            </a:r>
            <a:r>
              <a:rPr lang="en-US" sz="2400" dirty="0" smtClean="0"/>
              <a:t> buffers </a:t>
            </a:r>
          </a:p>
          <a:p>
            <a:r>
              <a:rPr lang="en-US" sz="2400" dirty="0" smtClean="0"/>
              <a:t>sender retransmission of lost packet</a:t>
            </a:r>
          </a:p>
          <a:p>
            <a:endParaRPr lang="en-US" sz="2400" dirty="0" smtClean="0"/>
          </a:p>
        </p:txBody>
      </p:sp>
      <p:sp>
        <p:nvSpPr>
          <p:cNvPr id="104452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2042" y="3635148"/>
            <a:ext cx="1304925" cy="3032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12042" y="361133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16967" y="361133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2042" y="3611335"/>
            <a:ext cx="309562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445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1679" y="3598635"/>
            <a:ext cx="395288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4457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97754" y="3393848"/>
            <a:ext cx="1306513" cy="35242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58" name="Group 1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113667" y="3470048"/>
            <a:ext cx="647700" cy="206375"/>
            <a:chOff x="2848" y="848"/>
            <a:chExt cx="140" cy="98"/>
          </a:xfrm>
        </p:grpSpPr>
        <p:sp>
          <p:nvSpPr>
            <p:cNvPr id="104683" name="Line 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4" name="Line 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5" name="Line 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459" name="Group 1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 flipV="1">
            <a:off x="4113667" y="3468460"/>
            <a:ext cx="647700" cy="204788"/>
            <a:chOff x="2848" y="848"/>
            <a:chExt cx="140" cy="98"/>
          </a:xfrm>
        </p:grpSpPr>
        <p:sp>
          <p:nvSpPr>
            <p:cNvPr id="104680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1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2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0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62829" y="2609623"/>
            <a:ext cx="21367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04461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440442" y="316524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2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037342" y="316524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63" name="Group 2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089604" y="2222273"/>
            <a:ext cx="1203325" cy="1162050"/>
            <a:chOff x="5850" y="13487"/>
            <a:chExt cx="2023" cy="1840"/>
          </a:xfrm>
        </p:grpSpPr>
        <p:sp>
          <p:nvSpPr>
            <p:cNvPr id="104641" name="Freeform 24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2" name="Freeform 25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3" name="Freeform 26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4" name="Freeform 27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5" name="Freeform 28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6" name="Freeform 29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7" name="Freeform 30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8" name="Freeform 31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9" name="Freeform 32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0" name="Freeform 33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1" name="Freeform 34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2" name="Freeform 35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3" name="Freeform 36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4" name="Freeform 37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5" name="Freeform 38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6" name="Freeform 39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7" name="Freeform 40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8" name="Freeform 41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9" name="Freeform 42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0" name="Freeform 43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1" name="Freeform 44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2" name="Freeform 45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3" name="Freeform 46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4" name="Freeform 47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5" name="Freeform 48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6" name="Freeform 49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7" name="Freeform 50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8" name="Freeform 51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9" name="Freeform 52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0" name="Rectangle 53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1" name="Freeform 54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2" name="Freeform 55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3" name="Freeform 56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4" name="Freeform 57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5" name="Freeform 58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6" name="Freeform 59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7" name="Freeform 60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8" name="Freeform 61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9" name="Freeform 62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4" name="Group 6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2367417" y="1850798"/>
            <a:ext cx="798512" cy="1166812"/>
            <a:chOff x="12762" y="10336"/>
            <a:chExt cx="1027" cy="1700"/>
          </a:xfrm>
        </p:grpSpPr>
        <p:sp>
          <p:nvSpPr>
            <p:cNvPr id="104635" name="Rectangle 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6" name="Rectangle 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7" name="Line 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8" name="Line 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9" name="Line 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0" name="Line 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5" name="Text Box 7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70592" y="1445985"/>
            <a:ext cx="8524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04466" name="Text Box 7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78654" y="1542823"/>
            <a:ext cx="14684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4467" name="Line 7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902279" y="427014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68" name="Group 74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1037092" y="3376385"/>
            <a:ext cx="1203325" cy="1162050"/>
            <a:chOff x="5850" y="13487"/>
            <a:chExt cx="2023" cy="1840"/>
          </a:xfrm>
        </p:grpSpPr>
        <p:sp>
          <p:nvSpPr>
            <p:cNvPr id="104596" name="Freeform 7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7" name="Freeform 7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8" name="Freeform 7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9" name="Freeform 7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0" name="Freeform 7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1" name="Freeform 8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2" name="Freeform 8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3" name="Freeform 8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4" name="Freeform 8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5" name="Freeform 8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6" name="Freeform 8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7" name="Freeform 8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8" name="Freeform 8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9" name="Freeform 8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0" name="Freeform 8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1" name="Freeform 9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2" name="Freeform 9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3" name="Freeform 9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4" name="Freeform 9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5" name="Freeform 9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6" name="Freeform 9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7" name="Freeform 9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8" name="Freeform 9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9" name="Freeform 9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0" name="Freeform 9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1" name="Freeform 10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2" name="Freeform 10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3" name="Freeform 10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4" name="Freeform 10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5" name="Rectangle 10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6" name="Freeform 10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7" name="Freeform 10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8" name="Freeform 10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9" name="Freeform 10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0" name="Freeform 10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1" name="Freeform 11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2" name="Freeform 11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3" name="Freeform 11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4" name="Freeform 11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9" name="Group 114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314904" y="3004910"/>
            <a:ext cx="798513" cy="1166813"/>
            <a:chOff x="12762" y="10336"/>
            <a:chExt cx="1027" cy="1700"/>
          </a:xfrm>
        </p:grpSpPr>
        <p:sp>
          <p:nvSpPr>
            <p:cNvPr id="104590" name="Rectangle 11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1" name="Rectangle 11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2" name="Line 11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3" name="Line 11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4" name="Line 11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5" name="Line 12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70" name="Text Box 1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267279" y="2587398"/>
            <a:ext cx="8778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04471" name="Line 12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3037342" y="368118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2" name="Line 12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5026479" y="368118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3" name="Line 12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5177292" y="316524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4" name="Line 12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5166179" y="428284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5" name="Line 126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275842" y="317794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76" name="Group 127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6382204" y="2357210"/>
            <a:ext cx="1203325" cy="1162050"/>
            <a:chOff x="5850" y="13487"/>
            <a:chExt cx="2023" cy="1840"/>
          </a:xfrm>
        </p:grpSpPr>
        <p:sp>
          <p:nvSpPr>
            <p:cNvPr id="104551" name="Freeform 128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2" name="Freeform 129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3" name="Freeform 130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4" name="Freeform 131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5" name="Freeform 132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6" name="Freeform 133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7" name="Freeform 134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8" name="Freeform 135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9" name="Freeform 136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0" name="Freeform 137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1" name="Freeform 138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2" name="Freeform 139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3" name="Freeform 140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4" name="Freeform 141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5" name="Freeform 142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6" name="Freeform 143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7" name="Freeform 144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8" name="Freeform 145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9" name="Freeform 146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0" name="Freeform 147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1" name="Freeform 148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2" name="Freeform 149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3" name="Freeform 150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4" name="Freeform 151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5" name="Freeform 152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6" name="Freeform 153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7" name="Freeform 154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8" name="Freeform 155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9" name="Freeform 156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0" name="Rectangle 157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1" name="Freeform 158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2" name="Freeform 159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3" name="Freeform 160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4" name="Freeform 161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5" name="Freeform 162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6" name="Freeform 163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7" name="Freeform 164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8" name="Freeform 165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9" name="Freeform 166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77" name="Group 167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6660017" y="1985735"/>
            <a:ext cx="798512" cy="1166813"/>
            <a:chOff x="12762" y="10336"/>
            <a:chExt cx="1027" cy="1700"/>
          </a:xfrm>
        </p:grpSpPr>
        <p:sp>
          <p:nvSpPr>
            <p:cNvPr id="104545" name="Rectangle 168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6" name="Rectangle 169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7" name="Line 170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8" name="Line 171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9" name="Line 172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0" name="Line 173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78" name="Group 174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5644017" y="3582760"/>
            <a:ext cx="1204912" cy="1162050"/>
            <a:chOff x="5850" y="13487"/>
            <a:chExt cx="2023" cy="1840"/>
          </a:xfrm>
        </p:grpSpPr>
        <p:sp>
          <p:nvSpPr>
            <p:cNvPr id="104506" name="Freeform 17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7" name="Freeform 17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8" name="Freeform 17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9" name="Freeform 17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0" name="Freeform 17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1" name="Freeform 18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2" name="Freeform 18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3" name="Freeform 18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4" name="Freeform 18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5" name="Freeform 18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6" name="Freeform 18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7" name="Freeform 18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8" name="Freeform 18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9" name="Freeform 18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0" name="Freeform 18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1" name="Freeform 19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2" name="Freeform 19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3" name="Freeform 19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4" name="Freeform 19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5" name="Freeform 19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6" name="Freeform 19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7" name="Freeform 19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8" name="Freeform 19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9" name="Freeform 19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0" name="Freeform 19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1" name="Freeform 20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2" name="Freeform 20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3" name="Freeform 20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4" name="Freeform 20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5" name="Rectangle 20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6" name="Freeform 20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7" name="Freeform 20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8" name="Freeform 20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9" name="Freeform 20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0" name="Freeform 20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1" name="Freeform 21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2" name="Freeform 21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3" name="Freeform 21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4" name="Freeform 21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79" name="Group 214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191704" y="3298598"/>
            <a:ext cx="798513" cy="1168400"/>
            <a:chOff x="12762" y="10336"/>
            <a:chExt cx="1027" cy="1700"/>
          </a:xfrm>
        </p:grpSpPr>
        <p:sp>
          <p:nvSpPr>
            <p:cNvPr id="104500" name="Rectangle 21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1" name="Rectangle 21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2" name="Line 21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3" name="Line 21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4" name="Line 21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5" name="Line 22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80" name="Oval 22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780167" y="192541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1" name="Oval 22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621292" y="3054123"/>
            <a:ext cx="114300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2" name="Line 22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2919867" y="1801585"/>
            <a:ext cx="363537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3" name="Text Box 22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40942" y="1458685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04484" name="Line 22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675892" y="1826985"/>
            <a:ext cx="244475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5" name="Line 2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4780417" y="3116035"/>
            <a:ext cx="303212" cy="30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4486" name="Group 227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4604204" y="3520848"/>
            <a:ext cx="385763" cy="319087"/>
            <a:chOff x="11283" y="10423"/>
            <a:chExt cx="475" cy="374"/>
          </a:xfrm>
        </p:grpSpPr>
        <p:sp>
          <p:nvSpPr>
            <p:cNvPr id="104493" name="Rectangle 22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Line 22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5" name="Line 23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Line 23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Line 23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8" name="Line 23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9" name="Line 23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87" name="Line 23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4861379" y="230482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8" name="Freeform 236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1680029" y="315254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1486 h 1501"/>
              <a:gd name="T4" fmla="*/ 1005 w 6225"/>
              <a:gd name="T5" fmla="*/ 1501 h 1501"/>
              <a:gd name="T6" fmla="*/ 1860 w 6225"/>
              <a:gd name="T7" fmla="*/ 706 h 1501"/>
              <a:gd name="T8" fmla="*/ 5085 w 6225"/>
              <a:gd name="T9" fmla="*/ 721 h 1501"/>
              <a:gd name="T10" fmla="*/ 4305 w 6225"/>
              <a:gd name="T11" fmla="*/ 1456 h 1501"/>
              <a:gd name="T12" fmla="*/ 6225 w 6225"/>
              <a:gd name="T13" fmla="*/ 1456 h 1501"/>
              <a:gd name="T14" fmla="*/ 6220 w 6225"/>
              <a:gd name="T15" fmla="*/ 391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25"/>
              <a:gd name="T25" fmla="*/ 0 h 1501"/>
              <a:gd name="T26" fmla="*/ 6225 w 6225"/>
              <a:gd name="T27" fmla="*/ 1501 h 15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9" name="Freeform 237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2838904" y="198573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1485 h 2010"/>
              <a:gd name="T4" fmla="*/ 1005 w 5400"/>
              <a:gd name="T5" fmla="*/ 1500 h 2010"/>
              <a:gd name="T6" fmla="*/ 540 w 5400"/>
              <a:gd name="T7" fmla="*/ 2010 h 2010"/>
              <a:gd name="T8" fmla="*/ 3615 w 5400"/>
              <a:gd name="T9" fmla="*/ 2010 h 2010"/>
              <a:gd name="T10" fmla="*/ 4350 w 5400"/>
              <a:gd name="T11" fmla="*/ 1275 h 2010"/>
              <a:gd name="T12" fmla="*/ 5400 w 5400"/>
              <a:gd name="T13" fmla="*/ 1290 h 2010"/>
              <a:gd name="T14" fmla="*/ 5400 w 5400"/>
              <a:gd name="T15" fmla="*/ 120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00"/>
              <a:gd name="T25" fmla="*/ 0 h 2010"/>
              <a:gd name="T26" fmla="*/ 5400 w 5400"/>
              <a:gd name="T27" fmla="*/ 2010 h 20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90" name="Oval 23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780167" y="215877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1" name="Text Box 23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057979" y="1961923"/>
            <a:ext cx="22367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original data, plus retransmitted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4492" name="Line 24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2932567" y="2144485"/>
            <a:ext cx="373062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84355" name="Picture 3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299350" y="4688341"/>
            <a:ext cx="2840736" cy="2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4356" name="Picture 4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3077929" y="4688341"/>
            <a:ext cx="2840736" cy="2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4357" name="Picture 5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5856507" y="4688341"/>
            <a:ext cx="2841172" cy="21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2425" y="114300"/>
            <a:ext cx="7772400" cy="476250"/>
          </a:xfrm>
        </p:spPr>
        <p:txBody>
          <a:bodyPr/>
          <a:lstStyle/>
          <a:p>
            <a:r>
              <a:rPr lang="en-US" sz="3200" smtClean="0"/>
              <a:t>Causes/costs of congestion: scenario 3</a:t>
            </a:r>
            <a:r>
              <a:rPr lang="en-US" smtClean="0"/>
              <a:t>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r>
              <a:rPr lang="en-US" sz="1600" dirty="0" smtClean="0"/>
              <a:t>four senders</a:t>
            </a:r>
          </a:p>
          <a:p>
            <a:r>
              <a:rPr lang="en-US" sz="1600" dirty="0" smtClean="0"/>
              <a:t>2-hop paths</a:t>
            </a:r>
          </a:p>
          <a:p>
            <a:endParaRPr lang="en-US" sz="1800" dirty="0" smtClean="0"/>
          </a:p>
        </p:txBody>
      </p:sp>
      <p:sp>
        <p:nvSpPr>
          <p:cNvPr id="105476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25875" y="819150"/>
            <a:ext cx="4486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800" u="sng">
                <a:solidFill>
                  <a:srgbClr val="FF0000"/>
                </a:solidFill>
              </a:rPr>
              <a:t>Q: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1800"/>
              <a:t>what happens as </a:t>
            </a:r>
            <a:r>
              <a:rPr lang="en-US" sz="1800">
                <a:sym typeface="Symbol" pitchFamily="18" charset="2"/>
              </a:rPr>
              <a:t></a:t>
            </a:r>
            <a:r>
              <a:rPr lang="en-US" sz="1800" baseline="-25000">
                <a:sym typeface="Symbol" pitchFamily="18" charset="2"/>
              </a:rPr>
              <a:t>in</a:t>
            </a:r>
            <a:r>
              <a:rPr lang="en-US" sz="1800">
                <a:sym typeface="Symbol" pitchFamily="18" charset="2"/>
              </a:rPr>
              <a:t> increases</a:t>
            </a:r>
            <a:r>
              <a:rPr lang="en-US" sz="1800">
                <a:solidFill>
                  <a:srgbClr val="FF0000"/>
                </a:solidFill>
              </a:rPr>
              <a:t>?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/>
              <a:t>The total data rate is the sending rate + the retransmission rate.</a:t>
            </a:r>
          </a:p>
        </p:txBody>
      </p:sp>
      <p:sp>
        <p:nvSpPr>
          <p:cNvPr id="105477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6788" y="3014663"/>
            <a:ext cx="1544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5478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546475" y="3649663"/>
            <a:ext cx="746125" cy="6873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9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3938588" y="3649663"/>
            <a:ext cx="3540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480" name="Group 18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314700" y="3068638"/>
            <a:ext cx="790575" cy="715962"/>
            <a:chOff x="5850" y="13487"/>
            <a:chExt cx="2023" cy="1840"/>
          </a:xfrm>
        </p:grpSpPr>
        <p:sp>
          <p:nvSpPr>
            <p:cNvPr id="105757" name="Freeform 19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8" name="Freeform 20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9" name="Freeform 21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0" name="Freeform 22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1" name="Freeform 23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2" name="Freeform 24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3" name="Freeform 25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4" name="Freeform 26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5" name="Freeform 27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6" name="Freeform 28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7" name="Freeform 29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8" name="Freeform 30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9" name="Freeform 31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0" name="Freeform 32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1" name="Freeform 33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2" name="Freeform 34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3" name="Freeform 35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4" name="Freeform 36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5" name="Freeform 37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6" name="Freeform 38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7" name="Freeform 39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8" name="Freeform 40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9" name="Freeform 41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0" name="Freeform 42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1" name="Freeform 43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2" name="Freeform 44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3" name="Freeform 45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4" name="Freeform 46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5" name="Freeform 47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6" name="Rectangle 48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7" name="Freeform 49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8" name="Freeform 50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9" name="Freeform 51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0" name="Freeform 52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1" name="Freeform 53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2" name="Freeform 54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3" name="Freeform 55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4" name="Freeform 56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5" name="Freeform 57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81" name="Group 5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497263" y="2841625"/>
            <a:ext cx="525462" cy="717550"/>
            <a:chOff x="12762" y="10336"/>
            <a:chExt cx="1027" cy="1700"/>
          </a:xfrm>
        </p:grpSpPr>
        <p:sp>
          <p:nvSpPr>
            <p:cNvPr id="105751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2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3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4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5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6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2" name="Text Box 6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51200" y="2516188"/>
            <a:ext cx="7969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000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483" name="Text Box 6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46538" y="2652713"/>
            <a:ext cx="15303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5484" name="Line 6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452688" y="5221288"/>
            <a:ext cx="1177925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485" name="Group 6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692275" y="4632325"/>
            <a:ext cx="790575" cy="715963"/>
            <a:chOff x="5850" y="13487"/>
            <a:chExt cx="2023" cy="1840"/>
          </a:xfrm>
        </p:grpSpPr>
        <p:sp>
          <p:nvSpPr>
            <p:cNvPr id="105712" name="Freeform 70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3" name="Freeform 71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4" name="Freeform 72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5" name="Freeform 73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6" name="Freeform 74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7" name="Freeform 75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8" name="Freeform 76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9" name="Freeform 77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0" name="Freeform 78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1" name="Freeform 79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2" name="Freeform 80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3" name="Freeform 81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4" name="Freeform 82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5" name="Freeform 83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6" name="Freeform 84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7" name="Freeform 85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8" name="Freeform 86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9" name="Freeform 87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0" name="Freeform 88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1" name="Freeform 89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2" name="Freeform 90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3" name="Freeform 91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4" name="Freeform 92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5" name="Freeform 93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6" name="Freeform 94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7" name="Freeform 95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8" name="Freeform 96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9" name="Freeform 97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0" name="Freeform 98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1" name="Rectangle 99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2" name="Freeform 100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3" name="Freeform 101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4" name="Freeform 102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5" name="Freeform 103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6" name="Freeform 104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7" name="Freeform 105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8" name="Freeform 106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9" name="Freeform 107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0" name="Freeform 108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86" name="Group 10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874838" y="4405313"/>
            <a:ext cx="525462" cy="717550"/>
            <a:chOff x="12762" y="10336"/>
            <a:chExt cx="1027" cy="1700"/>
          </a:xfrm>
        </p:grpSpPr>
        <p:sp>
          <p:nvSpPr>
            <p:cNvPr id="105706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7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8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9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0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1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7" name="Text Box 1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85925" y="4003675"/>
            <a:ext cx="701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000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488" name="Line 1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938588" y="3989388"/>
            <a:ext cx="5842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9" name="Line 1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5376863" y="4005263"/>
            <a:ext cx="628650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0" name="Line 1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0825" y="3665538"/>
            <a:ext cx="1046163" cy="10271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1" name="Line 1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343650" y="3679825"/>
            <a:ext cx="355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492" name="Group 12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6413500" y="3175000"/>
            <a:ext cx="792163" cy="715963"/>
            <a:chOff x="5850" y="13487"/>
            <a:chExt cx="2023" cy="1840"/>
          </a:xfrm>
        </p:grpSpPr>
        <p:sp>
          <p:nvSpPr>
            <p:cNvPr id="105667" name="Freeform 122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8" name="Freeform 123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9" name="Freeform 124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0" name="Freeform 125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1" name="Freeform 126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2" name="Freeform 127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3" name="Freeform 128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4" name="Freeform 129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5" name="Freeform 130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6" name="Freeform 131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" name="Freeform 132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" name="Freeform 133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9" name="Freeform 134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0" name="Freeform 135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1" name="Freeform 136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2" name="Freeform 137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3" name="Freeform 138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4" name="Freeform 139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5" name="Freeform 140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6" name="Freeform 141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7" name="Freeform 142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8" name="Freeform 143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9" name="Freeform 144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0" name="Freeform 145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1" name="Freeform 146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2" name="Freeform 147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3" name="Freeform 148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4" name="Freeform 149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5" name="Freeform 150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6" name="Rectangle 151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7" name="Freeform 152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8" name="Freeform 153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9" name="Freeform 154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0" name="Freeform 155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1" name="Freeform 156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2" name="Freeform 157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3" name="Freeform 158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4" name="Freeform 159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5" name="Freeform 160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93" name="Group 161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6597650" y="2947988"/>
            <a:ext cx="525463" cy="717550"/>
            <a:chOff x="12762" y="10336"/>
            <a:chExt cx="1027" cy="1700"/>
          </a:xfrm>
        </p:grpSpPr>
        <p:sp>
          <p:nvSpPr>
            <p:cNvPr id="105661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2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3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4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5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6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94" name="Group 168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5837238" y="4745038"/>
            <a:ext cx="792162" cy="715962"/>
            <a:chOff x="5850" y="13487"/>
            <a:chExt cx="2023" cy="1840"/>
          </a:xfrm>
        </p:grpSpPr>
        <p:sp>
          <p:nvSpPr>
            <p:cNvPr id="105622" name="Freeform 169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3" name="Freeform 170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4" name="Freeform 171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5" name="Freeform 172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6" name="Freeform 173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7" name="Freeform 174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8" name="Freeform 175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9" name="Freeform 176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0" name="Freeform 177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1" name="Freeform 178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2" name="Freeform 179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3" name="Freeform 180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4" name="Freeform 181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5" name="Freeform 182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6" name="Freeform 183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7" name="Freeform 184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8" name="Freeform 185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9" name="Freeform 186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0" name="Freeform 187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1" name="Freeform 188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2" name="Freeform 189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3" name="Freeform 190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4" name="Freeform 191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5" name="Freeform 192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6" name="Freeform 193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7" name="Freeform 194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8" name="Freeform 195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9" name="Freeform 196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0" name="Freeform 197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1" name="Rectangle 198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2" name="Freeform 199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3" name="Freeform 200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4" name="Freeform 201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5" name="Freeform 202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6" name="Freeform 203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7" name="Freeform 204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8" name="Freeform 205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9" name="Freeform 206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0" name="Freeform 207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95" name="Group 208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6205538" y="4592638"/>
            <a:ext cx="523875" cy="719137"/>
            <a:chOff x="12762" y="10336"/>
            <a:chExt cx="1027" cy="1700"/>
          </a:xfrm>
        </p:grpSpPr>
        <p:sp>
          <p:nvSpPr>
            <p:cNvPr id="105616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7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8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9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0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1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6" name="Line 21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860800" y="2811463"/>
            <a:ext cx="238125" cy="82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497" name="Text Box 21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10313" y="2573338"/>
            <a:ext cx="3873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5498" name="Line 21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607175" y="2849563"/>
            <a:ext cx="161925" cy="173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499" name="Line 21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5240338" y="3692525"/>
            <a:ext cx="200025" cy="188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5500" name="Group 219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500563" y="3806825"/>
            <a:ext cx="866775" cy="334963"/>
            <a:chOff x="9542" y="11900"/>
            <a:chExt cx="1624" cy="640"/>
          </a:xfrm>
        </p:grpSpPr>
        <p:sp>
          <p:nvSpPr>
            <p:cNvPr id="105594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95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96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97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5598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5599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600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05613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14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15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601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05610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11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12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602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05603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4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5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6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7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8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9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01" name="Line 24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414963" y="3143250"/>
            <a:ext cx="222250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502" name="Group 243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3760788" y="2887663"/>
            <a:ext cx="73025" cy="214312"/>
            <a:chOff x="10104" y="10005"/>
            <a:chExt cx="137" cy="411"/>
          </a:xfrm>
        </p:grpSpPr>
        <p:sp>
          <p:nvSpPr>
            <p:cNvPr id="105592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3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3" name="Oval 24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060950" y="4529138"/>
            <a:ext cx="860425" cy="1857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4" name="Line 2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060950" y="4513263"/>
            <a:ext cx="1588" cy="115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Line 25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21375" y="4513263"/>
            <a:ext cx="0" cy="1158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Rectangle 25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060950" y="4513263"/>
            <a:ext cx="203200" cy="1143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07" name="Rectangle 25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61025" y="4506913"/>
            <a:ext cx="260350" cy="1127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08" name="Oval 25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045075" y="4379913"/>
            <a:ext cx="858838" cy="2174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09" name="Group 254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5260975" y="4429125"/>
            <a:ext cx="425450" cy="125413"/>
            <a:chOff x="2848" y="848"/>
            <a:chExt cx="140" cy="98"/>
          </a:xfrm>
        </p:grpSpPr>
        <p:sp>
          <p:nvSpPr>
            <p:cNvPr id="105589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90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91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10" name="Group 258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 flipV="1">
            <a:off x="5260975" y="4425950"/>
            <a:ext cx="425450" cy="127000"/>
            <a:chOff x="2848" y="848"/>
            <a:chExt cx="140" cy="98"/>
          </a:xfrm>
        </p:grpSpPr>
        <p:sp>
          <p:nvSpPr>
            <p:cNvPr id="105586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87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88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11" name="Group 262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 rot="7844936">
            <a:off x="5263357" y="4528344"/>
            <a:ext cx="255587" cy="193675"/>
            <a:chOff x="11283" y="10423"/>
            <a:chExt cx="475" cy="374"/>
          </a:xfrm>
        </p:grpSpPr>
        <p:sp>
          <p:nvSpPr>
            <p:cNvPr id="105579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0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1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2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3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4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5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12" name="Line 270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4305300" y="5214938"/>
            <a:ext cx="1600200" cy="14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3" name="Line 27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805363" y="4700588"/>
            <a:ext cx="501650" cy="520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4" name="Freeform 272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3798888" y="2917825"/>
            <a:ext cx="2668587" cy="2265363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1320 h 4500"/>
              <a:gd name="T4" fmla="*/ 1230 w 5205"/>
              <a:gd name="T5" fmla="*/ 1350 h 4500"/>
              <a:gd name="T6" fmla="*/ 495 w 5205"/>
              <a:gd name="T7" fmla="*/ 2040 h 4500"/>
              <a:gd name="T8" fmla="*/ 4515 w 5205"/>
              <a:gd name="T9" fmla="*/ 2115 h 4500"/>
              <a:gd name="T10" fmla="*/ 2220 w 5205"/>
              <a:gd name="T11" fmla="*/ 4500 h 4500"/>
              <a:gd name="T12" fmla="*/ 5205 w 5205"/>
              <a:gd name="T13" fmla="*/ 4500 h 4500"/>
              <a:gd name="T14" fmla="*/ 5205 w 5205"/>
              <a:gd name="T15" fmla="*/ 3405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5"/>
              <a:gd name="T25" fmla="*/ 0 h 4500"/>
              <a:gd name="T26" fmla="*/ 5205 w 5205"/>
              <a:gd name="T27" fmla="*/ 4500 h 45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515" name="Oval 27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40138" y="5164138"/>
            <a:ext cx="857250" cy="1857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6" name="Line 274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640138" y="5148263"/>
            <a:ext cx="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7" name="Line 27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497388" y="5148263"/>
            <a:ext cx="1587" cy="1143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8" name="Rectangle 27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40138" y="5148263"/>
            <a:ext cx="201612" cy="1143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19" name="Rectangle 277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237038" y="5141913"/>
            <a:ext cx="260350" cy="1127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20" name="Oval 27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630613" y="5014913"/>
            <a:ext cx="858837" cy="2174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21" name="Group 279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3838575" y="5062538"/>
            <a:ext cx="423863" cy="127000"/>
            <a:chOff x="2848" y="848"/>
            <a:chExt cx="140" cy="98"/>
          </a:xfrm>
        </p:grpSpPr>
        <p:sp>
          <p:nvSpPr>
            <p:cNvPr id="105576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7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8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22" name="Group 283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 flipV="1">
            <a:off x="3838575" y="5060950"/>
            <a:ext cx="423863" cy="125413"/>
            <a:chOff x="2848" y="848"/>
            <a:chExt cx="140" cy="98"/>
          </a:xfrm>
        </p:grpSpPr>
        <p:sp>
          <p:nvSpPr>
            <p:cNvPr id="105573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4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5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23" name="Group 287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3690938" y="5116513"/>
            <a:ext cx="255587" cy="195262"/>
            <a:chOff x="11283" y="10423"/>
            <a:chExt cx="475" cy="374"/>
          </a:xfrm>
        </p:grpSpPr>
        <p:sp>
          <p:nvSpPr>
            <p:cNvPr id="105566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7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8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9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0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1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2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24" name="Oval 295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122613" y="4422775"/>
            <a:ext cx="858837" cy="1857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5" name="Line 296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122613" y="4408488"/>
            <a:ext cx="1587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6" name="Line 297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981450" y="4408488"/>
            <a:ext cx="0" cy="1143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7" name="Rectangle 298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122613" y="4408488"/>
            <a:ext cx="204787" cy="1111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28" name="Rectangle 29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721100" y="4400550"/>
            <a:ext cx="260350" cy="1127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29" name="Oval 300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114675" y="4275138"/>
            <a:ext cx="858838" cy="2159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30" name="Group 301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3322638" y="4322763"/>
            <a:ext cx="423862" cy="125412"/>
            <a:chOff x="2848" y="848"/>
            <a:chExt cx="140" cy="98"/>
          </a:xfrm>
        </p:grpSpPr>
        <p:sp>
          <p:nvSpPr>
            <p:cNvPr id="105563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64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65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31" name="Group 305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 flipV="1">
            <a:off x="3322638" y="4319588"/>
            <a:ext cx="423862" cy="127000"/>
            <a:chOff x="2848" y="848"/>
            <a:chExt cx="140" cy="98"/>
          </a:xfrm>
        </p:grpSpPr>
        <p:sp>
          <p:nvSpPr>
            <p:cNvPr id="105560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61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62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32" name="Line 30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606675" y="4579938"/>
            <a:ext cx="700088" cy="642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533" name="Group 310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 rot="8027572">
            <a:off x="3402013" y="4265613"/>
            <a:ext cx="255587" cy="192087"/>
            <a:chOff x="11283" y="10423"/>
            <a:chExt cx="475" cy="374"/>
          </a:xfrm>
        </p:grpSpPr>
        <p:sp>
          <p:nvSpPr>
            <p:cNvPr id="105553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4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5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6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7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8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9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34" name="Freeform 318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2474913" y="2947988"/>
            <a:ext cx="4092575" cy="2327275"/>
          </a:xfrm>
          <a:custGeom>
            <a:avLst/>
            <a:gdLst>
              <a:gd name="T0" fmla="*/ 7965 w 7980"/>
              <a:gd name="T1" fmla="*/ 3420 h 4620"/>
              <a:gd name="T2" fmla="*/ 7980 w 7980"/>
              <a:gd name="T3" fmla="*/ 4620 h 4620"/>
              <a:gd name="T4" fmla="*/ 0 w 7980"/>
              <a:gd name="T5" fmla="*/ 4605 h 4620"/>
              <a:gd name="T6" fmla="*/ 3315 w 7980"/>
              <a:gd name="T7" fmla="*/ 1485 h 4620"/>
              <a:gd name="T8" fmla="*/ 2355 w 7980"/>
              <a:gd name="T9" fmla="*/ 1455 h 4620"/>
              <a:gd name="T10" fmla="*/ 2355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0"/>
              <a:gd name="T19" fmla="*/ 0 h 4620"/>
              <a:gd name="T20" fmla="*/ 7980 w 7980"/>
              <a:gd name="T21" fmla="*/ 4620 h 4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535" name="Freeform 319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2152650" y="3022600"/>
            <a:ext cx="4637088" cy="2289175"/>
          </a:xfrm>
          <a:custGeom>
            <a:avLst/>
            <a:gdLst>
              <a:gd name="T0" fmla="*/ 0 w 9045"/>
              <a:gd name="T1" fmla="*/ 2880 h 4545"/>
              <a:gd name="T2" fmla="*/ 0 w 9045"/>
              <a:gd name="T3" fmla="*/ 4530 h 4545"/>
              <a:gd name="T4" fmla="*/ 885 w 9045"/>
              <a:gd name="T5" fmla="*/ 4545 h 4545"/>
              <a:gd name="T6" fmla="*/ 3510 w 9045"/>
              <a:gd name="T7" fmla="*/ 2010 h 4545"/>
              <a:gd name="T8" fmla="*/ 7140 w 9045"/>
              <a:gd name="T9" fmla="*/ 2055 h 4545"/>
              <a:gd name="T10" fmla="*/ 8145 w 9045"/>
              <a:gd name="T11" fmla="*/ 1020 h 4545"/>
              <a:gd name="T12" fmla="*/ 9045 w 9045"/>
              <a:gd name="T13" fmla="*/ 1020 h 4545"/>
              <a:gd name="T14" fmla="*/ 9015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45"/>
              <a:gd name="T25" fmla="*/ 0 h 4545"/>
              <a:gd name="T26" fmla="*/ 9045 w 9045"/>
              <a:gd name="T27" fmla="*/ 4545 h 45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536" name="Freeform 320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2252663" y="3060700"/>
            <a:ext cx="4676775" cy="2116138"/>
          </a:xfrm>
          <a:custGeom>
            <a:avLst/>
            <a:gdLst>
              <a:gd name="T0" fmla="*/ 0 w 9120"/>
              <a:gd name="T1" fmla="*/ 2821 h 4201"/>
              <a:gd name="T2" fmla="*/ 0 w 9120"/>
              <a:gd name="T3" fmla="*/ 4201 h 4201"/>
              <a:gd name="T4" fmla="*/ 4890 w 9120"/>
              <a:gd name="T5" fmla="*/ 4201 h 4201"/>
              <a:gd name="T6" fmla="*/ 8055 w 9120"/>
              <a:gd name="T7" fmla="*/ 1051 h 4201"/>
              <a:gd name="T8" fmla="*/ 9120 w 9120"/>
              <a:gd name="T9" fmla="*/ 1080 h 4201"/>
              <a:gd name="T10" fmla="*/ 9105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0"/>
              <a:gd name="T19" fmla="*/ 0 h 4201"/>
              <a:gd name="T20" fmla="*/ 9120 w 9120"/>
              <a:gd name="T21" fmla="*/ 4201 h 4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537" name="Group 321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2114550" y="4451350"/>
            <a:ext cx="73025" cy="214313"/>
            <a:chOff x="10104" y="10005"/>
            <a:chExt cx="137" cy="411"/>
          </a:xfrm>
        </p:grpSpPr>
        <p:sp>
          <p:nvSpPr>
            <p:cNvPr id="105551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2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38" name="Group 324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6521450" y="4638675"/>
            <a:ext cx="74613" cy="215900"/>
            <a:chOff x="10104" y="10005"/>
            <a:chExt cx="137" cy="411"/>
          </a:xfrm>
        </p:grpSpPr>
        <p:sp>
          <p:nvSpPr>
            <p:cNvPr id="105549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0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39" name="Group 327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6883400" y="3006725"/>
            <a:ext cx="73025" cy="215900"/>
            <a:chOff x="10104" y="10005"/>
            <a:chExt cx="137" cy="411"/>
          </a:xfrm>
        </p:grpSpPr>
        <p:sp>
          <p:nvSpPr>
            <p:cNvPr id="105547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8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40" name="Text Box 333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075113" y="2900363"/>
            <a:ext cx="18161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’: retransmitted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5541" name="Text Box 334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4719638" y="3436938"/>
            <a:ext cx="33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05542" name="Text Box 335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997200" y="3998913"/>
            <a:ext cx="31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05543" name="Text Box 336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086225" y="4675188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05544" name="Text Box 337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911850" y="42846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05546" name="Text Box 339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438900" y="4308475"/>
            <a:ext cx="701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000">
                <a:solidFill>
                  <a:schemeClr val="tx2"/>
                </a:solidFill>
                <a:latin typeface="Arial" pitchFamily="34" charset="0"/>
              </a:rPr>
              <a:t>Host C</a:t>
            </a:r>
            <a:endParaRPr lang="en-US" sz="200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TCP reliable data transfer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TCP creates transport service on top of IP’s unreliable service</a:t>
            </a:r>
          </a:p>
          <a:p>
            <a:r>
              <a:rPr lang="en-US" sz="2400" dirty="0" smtClean="0"/>
              <a:t>Approach (similar to Go-Back-N/Selective Repeat)</a:t>
            </a:r>
          </a:p>
          <a:p>
            <a:pPr lvl="1"/>
            <a:r>
              <a:rPr lang="en-US" sz="2000" dirty="0" smtClean="0"/>
              <a:t>Send a window of segments</a:t>
            </a:r>
          </a:p>
          <a:p>
            <a:pPr lvl="1"/>
            <a:r>
              <a:rPr lang="en-US" sz="2000" dirty="0" smtClean="0"/>
              <a:t>If a loss is detected, then resend</a:t>
            </a:r>
          </a:p>
          <a:p>
            <a:r>
              <a:rPr lang="en-US" sz="2400" dirty="0" smtClean="0"/>
              <a:t>Issues</a:t>
            </a:r>
          </a:p>
          <a:p>
            <a:pPr lvl="1"/>
            <a:r>
              <a:rPr lang="en-US" sz="2000" dirty="0" smtClean="0"/>
              <a:t>Sequence numbering – to identify which segments have been sent and are being </a:t>
            </a:r>
            <a:r>
              <a:rPr lang="en-US" sz="2000" dirty="0" err="1" smtClean="0"/>
              <a:t>ACKed</a:t>
            </a:r>
            <a:endParaRPr lang="en-US" sz="2000" dirty="0" smtClean="0"/>
          </a:p>
          <a:p>
            <a:pPr lvl="1"/>
            <a:r>
              <a:rPr lang="en-US" sz="2000" dirty="0" smtClean="0"/>
              <a:t>Detecting losses</a:t>
            </a:r>
          </a:p>
          <a:p>
            <a:pPr lvl="1"/>
            <a:r>
              <a:rPr lang="en-US" sz="2000" dirty="0" smtClean="0"/>
              <a:t>Which segments are resent?</a:t>
            </a:r>
          </a:p>
          <a:p>
            <a:r>
              <a:rPr lang="en-US" sz="2400" dirty="0" smtClean="0"/>
              <a:t>Note: we will only consider TCP-Reno. There are several other versions of TCP that are slightly different.</a:t>
            </a:r>
          </a:p>
          <a:p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0"/>
            <a:ext cx="7772400" cy="644979"/>
          </a:xfrm>
        </p:spPr>
        <p:txBody>
          <a:bodyPr/>
          <a:lstStyle/>
          <a:p>
            <a:r>
              <a:rPr lang="en-US" sz="3200" dirty="0" smtClean="0"/>
              <a:t>Causes/costs of congestion: scenario 3</a:t>
            </a:r>
            <a:r>
              <a:rPr lang="en-US" dirty="0" smtClean="0"/>
              <a:t> </a:t>
            </a:r>
          </a:p>
        </p:txBody>
      </p:sp>
      <p:sp>
        <p:nvSpPr>
          <p:cNvPr id="106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824" y="4295775"/>
            <a:ext cx="3134178" cy="230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800" dirty="0">
                <a:solidFill>
                  <a:srgbClr val="FF0000"/>
                </a:solidFill>
              </a:rPr>
              <a:t>Another “cost” of congestion:</a:t>
            </a:r>
            <a:r>
              <a:rPr lang="en-US" sz="1800" dirty="0"/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 dirty="0"/>
              <a:t>when packet dropped, any “upstream transmission capacity used for that packet was wasted!</a:t>
            </a:r>
          </a:p>
        </p:txBody>
      </p:sp>
      <p:sp>
        <p:nvSpPr>
          <p:cNvPr id="10650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382713" y="2100717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3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593850" y="2100717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04" name="Group 1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257300" y="1405392"/>
            <a:ext cx="428625" cy="784225"/>
            <a:chOff x="12464" y="10193"/>
            <a:chExt cx="1481" cy="2272"/>
          </a:xfrm>
        </p:grpSpPr>
        <p:grpSp>
          <p:nvGrpSpPr>
            <p:cNvPr id="106764" name="Group 11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106773" name="Freeform 12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4" name="Freeform 13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5" name="Freeform 14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6" name="Freeform 15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7" name="Freeform 16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8" name="Freeform 17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9" name="Freeform 18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0" name="Freeform 19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1" name="Freeform 20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2" name="Freeform 21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3" name="Freeform 22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4" name="Freeform 23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5" name="Freeform 24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6" name="Freeform 25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7" name="Freeform 26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8" name="Freeform 27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9" name="Freeform 28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0" name="Freeform 29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1" name="Freeform 30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2" name="Freeform 31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3" name="Freeform 32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4" name="Freeform 33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5" name="Freeform 34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6" name="Freeform 35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7" name="Freeform 36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8" name="Freeform 37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9" name="Freeform 38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0" name="Freeform 39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1" name="Freeform 40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2" name="Rectangle 41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3" name="Freeform 42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4" name="Freeform 43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5" name="Freeform 44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6" name="Freeform 45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7" name="Freeform 46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8" name="Freeform 47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9" name="Freeform 48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10" name="Freeform 49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11" name="Freeform 50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765" name="Group 51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106767" name="Rectangle 52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8" name="Rectangle 53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9" name="Line 54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0" name="Line 55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1" name="Line 56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2" name="Line 57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766" name="Text Box 58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pitchFamily="34" charset="0"/>
                </a:rPr>
                <a:t>Host A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106505" name="Line 6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90575" y="3134179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06" name="Group 6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79413" y="2434092"/>
            <a:ext cx="428625" cy="784225"/>
            <a:chOff x="12464" y="10193"/>
            <a:chExt cx="1481" cy="2272"/>
          </a:xfrm>
        </p:grpSpPr>
        <p:grpSp>
          <p:nvGrpSpPr>
            <p:cNvPr id="106716" name="Group 62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106725" name="Freeform 63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6" name="Freeform 64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7" name="Freeform 65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8" name="Freeform 66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9" name="Freeform 67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0" name="Freeform 68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1" name="Freeform 69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2" name="Freeform 70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3" name="Freeform 71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4" name="Freeform 72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5" name="Freeform 73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6" name="Freeform 74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7" name="Freeform 75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8" name="Freeform 76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9" name="Freeform 77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0" name="Freeform 78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1" name="Freeform 79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2" name="Freeform 80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3" name="Freeform 81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4" name="Freeform 82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5" name="Freeform 83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6" name="Freeform 84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7" name="Freeform 85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8" name="Freeform 86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9" name="Freeform 87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0" name="Freeform 88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1" name="Freeform 89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2" name="Freeform 90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3" name="Freeform 91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4" name="Rectangle 92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5" name="Freeform 93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6" name="Freeform 94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7" name="Freeform 95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8" name="Freeform 96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9" name="Freeform 97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0" name="Freeform 98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1" name="Freeform 99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2" name="Freeform 100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3" name="Freeform 101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717" name="Group 102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106719" name="Rectangle 103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0" name="Rectangle 104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1" name="Line 105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2" name="Line 106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3" name="Line 107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4" name="Line 108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718" name="Text Box 109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pitchFamily="34" charset="0"/>
                </a:rPr>
                <a:t>Host B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106507" name="Line 1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93850" y="2324554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8" name="Line 1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373313" y="2334079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9" name="Line 1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47913" y="2110242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0" name="Line 1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895600" y="2119767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11" name="Group 11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933700" y="1787979"/>
            <a:ext cx="428625" cy="471488"/>
            <a:chOff x="5850" y="13487"/>
            <a:chExt cx="2023" cy="1840"/>
          </a:xfrm>
        </p:grpSpPr>
        <p:sp>
          <p:nvSpPr>
            <p:cNvPr id="106677" name="Freeform 11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8" name="Freeform 11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9" name="Freeform 11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0" name="Freeform 11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1" name="Freeform 11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2" name="Freeform 12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3" name="Freeform 12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4" name="Freeform 12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5" name="Freeform 12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6" name="Freeform 12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7" name="Freeform 12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8" name="Freeform 12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9" name="Freeform 12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0" name="Freeform 12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1" name="Freeform 12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2" name="Freeform 13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3" name="Freeform 13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4" name="Freeform 13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5" name="Freeform 13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6" name="Freeform 13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7" name="Freeform 13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8" name="Freeform 13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9" name="Freeform 13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0" name="Freeform 13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1" name="Freeform 13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2" name="Freeform 14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3" name="Freeform 14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4" name="Freeform 14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5" name="Freeform 14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6" name="Rectangle 14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7" name="Freeform 14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8" name="Freeform 14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9" name="Freeform 14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0" name="Freeform 14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1" name="Freeform 14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2" name="Freeform 15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3" name="Freeform 15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4" name="Freeform 15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5" name="Freeform 15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12" name="Group 15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033713" y="1638754"/>
            <a:ext cx="284162" cy="471488"/>
            <a:chOff x="12762" y="10336"/>
            <a:chExt cx="1027" cy="1700"/>
          </a:xfrm>
        </p:grpSpPr>
        <p:sp>
          <p:nvSpPr>
            <p:cNvPr id="106671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2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3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4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5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6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13" name="Group 16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620963" y="2821442"/>
            <a:ext cx="428625" cy="469900"/>
            <a:chOff x="5850" y="13487"/>
            <a:chExt cx="2023" cy="1840"/>
          </a:xfrm>
        </p:grpSpPr>
        <p:sp>
          <p:nvSpPr>
            <p:cNvPr id="106632" name="Freeform 162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3" name="Freeform 163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4" name="Freeform 164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5" name="Freeform 165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6" name="Freeform 166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7" name="Freeform 167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8" name="Freeform 168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9" name="Freeform 169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0" name="Freeform 170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1" name="Freeform 171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2" name="Freeform 172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3" name="Freeform 173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4" name="Freeform 174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5" name="Freeform 175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6" name="Freeform 176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7" name="Freeform 177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8" name="Freeform 178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9" name="Freeform 179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0" name="Freeform 180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1" name="Freeform 181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2" name="Freeform 182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3" name="Freeform 183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4" name="Freeform 184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5" name="Freeform 185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6" name="Freeform 186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7" name="Freeform 187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8" name="Freeform 188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9" name="Freeform 189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0" name="Freeform 190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1" name="Rectangle 191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2" name="Freeform 192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3" name="Freeform 193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4" name="Freeform 194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5" name="Freeform 195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6" name="Freeform 196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7" name="Freeform 197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8" name="Freeform 198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9" name="Freeform 199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0" name="Freeform 200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14" name="Group 20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2820988" y="2721429"/>
            <a:ext cx="282575" cy="471488"/>
            <a:chOff x="12762" y="10336"/>
            <a:chExt cx="1027" cy="1700"/>
          </a:xfrm>
        </p:grpSpPr>
        <p:sp>
          <p:nvSpPr>
            <p:cNvPr id="106626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7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8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9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0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1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15" name="Text Box 20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78138" y="1392692"/>
            <a:ext cx="209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6516" name="Line 2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038475" y="1573667"/>
            <a:ext cx="87313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6517" name="Group 212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1898650" y="2203904"/>
            <a:ext cx="469900" cy="219075"/>
            <a:chOff x="9542" y="11900"/>
            <a:chExt cx="1624" cy="640"/>
          </a:xfrm>
        </p:grpSpPr>
        <p:sp>
          <p:nvSpPr>
            <p:cNvPr id="106604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5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6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7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6608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6609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610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06623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24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25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611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06620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21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22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612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06613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4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5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6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7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8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9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18" name="Line 23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393950" y="1767342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19" name="Group 23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1498600" y="1599067"/>
            <a:ext cx="39688" cy="141287"/>
            <a:chOff x="10104" y="10005"/>
            <a:chExt cx="137" cy="411"/>
          </a:xfrm>
        </p:grpSpPr>
        <p:sp>
          <p:nvSpPr>
            <p:cNvPr id="106602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3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20" name="Oval 24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01863" y="2678567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1" name="Line 24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01863" y="2669042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2" name="Line 2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667000" y="2669042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Rectangle 24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201863" y="2669042"/>
            <a:ext cx="111125" cy="746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24" name="Rectangle 24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27300" y="2664279"/>
            <a:ext cx="139700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25" name="Oval 24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93925" y="2580142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26" name="Group 247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2309813" y="2611892"/>
            <a:ext cx="230187" cy="82550"/>
            <a:chOff x="2848" y="848"/>
            <a:chExt cx="140" cy="98"/>
          </a:xfrm>
        </p:grpSpPr>
        <p:sp>
          <p:nvSpPr>
            <p:cNvPr id="106599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0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1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27" name="Group 25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 flipV="1">
            <a:off x="2309813" y="2610304"/>
            <a:ext cx="230187" cy="84138"/>
            <a:chOff x="2848" y="848"/>
            <a:chExt cx="140" cy="98"/>
          </a:xfrm>
        </p:grpSpPr>
        <p:sp>
          <p:nvSpPr>
            <p:cNvPr id="106596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7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8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28" name="Group 255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 rot="7844936">
            <a:off x="2297113" y="2689679"/>
            <a:ext cx="168275" cy="104775"/>
            <a:chOff x="11283" y="10423"/>
            <a:chExt cx="475" cy="374"/>
          </a:xfrm>
        </p:grpSpPr>
        <p:sp>
          <p:nvSpPr>
            <p:cNvPr id="106589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0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1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2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3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4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5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29" name="Line 26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 flipV="1">
            <a:off x="1793875" y="3129417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0" name="Line 26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063750" y="2791279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1" name="Freeform 265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1519238" y="1618117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1320 h 4500"/>
              <a:gd name="T4" fmla="*/ 1230 w 5205"/>
              <a:gd name="T5" fmla="*/ 1350 h 4500"/>
              <a:gd name="T6" fmla="*/ 495 w 5205"/>
              <a:gd name="T7" fmla="*/ 2040 h 4500"/>
              <a:gd name="T8" fmla="*/ 4515 w 5205"/>
              <a:gd name="T9" fmla="*/ 2115 h 4500"/>
              <a:gd name="T10" fmla="*/ 2220 w 5205"/>
              <a:gd name="T11" fmla="*/ 4500 h 4500"/>
              <a:gd name="T12" fmla="*/ 5205 w 5205"/>
              <a:gd name="T13" fmla="*/ 4500 h 4500"/>
              <a:gd name="T14" fmla="*/ 5205 w 5205"/>
              <a:gd name="T15" fmla="*/ 3405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5"/>
              <a:gd name="T25" fmla="*/ 0 h 4500"/>
              <a:gd name="T26" fmla="*/ 5205 w 5205"/>
              <a:gd name="T27" fmla="*/ 4500 h 45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32" name="Oval 26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33513" y="3096079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3" name="Line 26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433513" y="3086554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4" name="Line 26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897063" y="3086554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5" name="Rectangle 26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33513" y="3086554"/>
            <a:ext cx="109537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36" name="Rectangle 27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755775" y="3081792"/>
            <a:ext cx="141288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37" name="Oval 27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428750" y="2997654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38" name="Group 272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1539875" y="3029404"/>
            <a:ext cx="230188" cy="82550"/>
            <a:chOff x="2848" y="848"/>
            <a:chExt cx="140" cy="98"/>
          </a:xfrm>
        </p:grpSpPr>
        <p:sp>
          <p:nvSpPr>
            <p:cNvPr id="106586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7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8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39" name="Group 276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 flipV="1">
            <a:off x="1539875" y="3027817"/>
            <a:ext cx="230188" cy="82550"/>
            <a:chOff x="2848" y="848"/>
            <a:chExt cx="140" cy="98"/>
          </a:xfrm>
        </p:grpSpPr>
        <p:sp>
          <p:nvSpPr>
            <p:cNvPr id="106583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4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5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40" name="Group 280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1460500" y="3064329"/>
            <a:ext cx="138113" cy="128588"/>
            <a:chOff x="11283" y="10423"/>
            <a:chExt cx="475" cy="374"/>
          </a:xfrm>
        </p:grpSpPr>
        <p:sp>
          <p:nvSpPr>
            <p:cNvPr id="106576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7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8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9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0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1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2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41" name="Oval 28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54113" y="2608717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2" name="Line 28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154113" y="2599192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Line 29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1617663" y="2599192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4" name="Rectangle 29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54113" y="2599192"/>
            <a:ext cx="109537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45" name="Rectangle 29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477963" y="2594429"/>
            <a:ext cx="139700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46" name="Oval 29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149350" y="2511879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47" name="Group 294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1262063" y="2542042"/>
            <a:ext cx="228600" cy="84137"/>
            <a:chOff x="2848" y="848"/>
            <a:chExt cx="140" cy="98"/>
          </a:xfrm>
        </p:grpSpPr>
        <p:sp>
          <p:nvSpPr>
            <p:cNvPr id="106573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4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5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48" name="Group 298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 flipV="1">
            <a:off x="1262063" y="2540454"/>
            <a:ext cx="228600" cy="84138"/>
            <a:chOff x="2848" y="848"/>
            <a:chExt cx="140" cy="98"/>
          </a:xfrm>
        </p:grpSpPr>
        <p:sp>
          <p:nvSpPr>
            <p:cNvPr id="106570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1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2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49" name="Line 30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873125" y="2711904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50" name="Group 303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 rot="8027572">
            <a:off x="1289050" y="2515054"/>
            <a:ext cx="168275" cy="104775"/>
            <a:chOff x="11283" y="10423"/>
            <a:chExt cx="475" cy="374"/>
          </a:xfrm>
        </p:grpSpPr>
        <p:sp>
          <p:nvSpPr>
            <p:cNvPr id="106563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4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5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6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7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9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51" name="Freeform 311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803275" y="1638754"/>
            <a:ext cx="2212975" cy="1530350"/>
          </a:xfrm>
          <a:custGeom>
            <a:avLst/>
            <a:gdLst>
              <a:gd name="T0" fmla="*/ 7965 w 7980"/>
              <a:gd name="T1" fmla="*/ 3420 h 4620"/>
              <a:gd name="T2" fmla="*/ 7980 w 7980"/>
              <a:gd name="T3" fmla="*/ 4620 h 4620"/>
              <a:gd name="T4" fmla="*/ 0 w 7980"/>
              <a:gd name="T5" fmla="*/ 4605 h 4620"/>
              <a:gd name="T6" fmla="*/ 3315 w 7980"/>
              <a:gd name="T7" fmla="*/ 1485 h 4620"/>
              <a:gd name="T8" fmla="*/ 2355 w 7980"/>
              <a:gd name="T9" fmla="*/ 1455 h 4620"/>
              <a:gd name="T10" fmla="*/ 2355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0"/>
              <a:gd name="T19" fmla="*/ 0 h 4620"/>
              <a:gd name="T20" fmla="*/ 7980 w 7980"/>
              <a:gd name="T21" fmla="*/ 4620 h 4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52" name="Freeform 312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628650" y="1687967"/>
            <a:ext cx="2508250" cy="1504950"/>
          </a:xfrm>
          <a:custGeom>
            <a:avLst/>
            <a:gdLst>
              <a:gd name="T0" fmla="*/ 0 w 9045"/>
              <a:gd name="T1" fmla="*/ 2880 h 4545"/>
              <a:gd name="T2" fmla="*/ 0 w 9045"/>
              <a:gd name="T3" fmla="*/ 4530 h 4545"/>
              <a:gd name="T4" fmla="*/ 885 w 9045"/>
              <a:gd name="T5" fmla="*/ 4545 h 4545"/>
              <a:gd name="T6" fmla="*/ 3510 w 9045"/>
              <a:gd name="T7" fmla="*/ 2010 h 4545"/>
              <a:gd name="T8" fmla="*/ 7140 w 9045"/>
              <a:gd name="T9" fmla="*/ 2055 h 4545"/>
              <a:gd name="T10" fmla="*/ 8145 w 9045"/>
              <a:gd name="T11" fmla="*/ 1020 h 4545"/>
              <a:gd name="T12" fmla="*/ 9045 w 9045"/>
              <a:gd name="T13" fmla="*/ 1020 h 4545"/>
              <a:gd name="T14" fmla="*/ 9015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45"/>
              <a:gd name="T25" fmla="*/ 0 h 4545"/>
              <a:gd name="T26" fmla="*/ 9045 w 9045"/>
              <a:gd name="T27" fmla="*/ 4545 h 45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53" name="Freeform 313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682625" y="1713367"/>
            <a:ext cx="2530475" cy="1390650"/>
          </a:xfrm>
          <a:custGeom>
            <a:avLst/>
            <a:gdLst>
              <a:gd name="T0" fmla="*/ 0 w 9120"/>
              <a:gd name="T1" fmla="*/ 2821 h 4201"/>
              <a:gd name="T2" fmla="*/ 0 w 9120"/>
              <a:gd name="T3" fmla="*/ 4201 h 4201"/>
              <a:gd name="T4" fmla="*/ 4890 w 9120"/>
              <a:gd name="T5" fmla="*/ 4201 h 4201"/>
              <a:gd name="T6" fmla="*/ 8055 w 9120"/>
              <a:gd name="T7" fmla="*/ 1051 h 4201"/>
              <a:gd name="T8" fmla="*/ 9120 w 9120"/>
              <a:gd name="T9" fmla="*/ 1080 h 4201"/>
              <a:gd name="T10" fmla="*/ 9105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0"/>
              <a:gd name="T19" fmla="*/ 0 h 4201"/>
              <a:gd name="T20" fmla="*/ 9120 w 9120"/>
              <a:gd name="T21" fmla="*/ 4201 h 4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54" name="Group 314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608013" y="2627767"/>
            <a:ext cx="39687" cy="141287"/>
            <a:chOff x="10104" y="10005"/>
            <a:chExt cx="137" cy="411"/>
          </a:xfrm>
        </p:grpSpPr>
        <p:sp>
          <p:nvSpPr>
            <p:cNvPr id="106561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2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55" name="Group 317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2992438" y="2750004"/>
            <a:ext cx="39687" cy="142875"/>
            <a:chOff x="10104" y="10005"/>
            <a:chExt cx="137" cy="411"/>
          </a:xfrm>
        </p:grpSpPr>
        <p:sp>
          <p:nvSpPr>
            <p:cNvPr id="106559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0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56" name="Group 320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3187700" y="1676854"/>
            <a:ext cx="39688" cy="142875"/>
            <a:chOff x="10104" y="10005"/>
            <a:chExt cx="137" cy="411"/>
          </a:xfrm>
        </p:grpSpPr>
        <p:sp>
          <p:nvSpPr>
            <p:cNvPr id="106557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8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" name="TextBox 317"/>
          <p:cNvSpPr txBox="1"/>
          <p:nvPr>
            <p:custDataLst>
              <p:tags r:id="rId59"/>
            </p:custDataLst>
          </p:nvPr>
        </p:nvSpPr>
        <p:spPr>
          <a:xfrm>
            <a:off x="5158143" y="865415"/>
            <a:ext cx="2169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Static/Flow Analysis</a:t>
            </a:r>
            <a:endParaRPr lang="en-US" u="sng" dirty="0"/>
          </a:p>
        </p:txBody>
      </p:sp>
      <p:sp>
        <p:nvSpPr>
          <p:cNvPr id="319" name="TextBox 318"/>
          <p:cNvSpPr txBox="1"/>
          <p:nvPr>
            <p:custDataLst>
              <p:tags r:id="rId60"/>
            </p:custDataLst>
          </p:nvPr>
        </p:nvSpPr>
        <p:spPr>
          <a:xfrm>
            <a:off x="4445492" y="1265470"/>
            <a:ext cx="372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Bradley Hand ITC" pitchFamily="66" charset="0"/>
              </a:rPr>
              <a:t>Definition: p is the </a:t>
            </a:r>
            <a:r>
              <a:rPr lang="en-US" dirty="0" err="1" smtClean="0">
                <a:latin typeface="Bradley Hand ITC" pitchFamily="66" charset="0"/>
              </a:rPr>
              <a:t>prob</a:t>
            </a:r>
            <a:r>
              <a:rPr lang="en-US" dirty="0" smtClean="0">
                <a:latin typeface="Bradley Hand ITC" pitchFamily="66" charset="0"/>
              </a:rPr>
              <a:t> of </a:t>
            </a:r>
            <a:r>
              <a:rPr lang="en-US" dirty="0" err="1" smtClean="0">
                <a:latin typeface="Bradley Hand ITC" pitchFamily="66" charset="0"/>
              </a:rPr>
              <a:t>pkt</a:t>
            </a:r>
            <a:r>
              <a:rPr lang="en-US" dirty="0" smtClean="0">
                <a:latin typeface="Bradley Hand ITC" pitchFamily="66" charset="0"/>
              </a:rPr>
              <a:t> loss </a:t>
            </a:r>
          </a:p>
          <a:p>
            <a:r>
              <a:rPr lang="en-US" dirty="0" smtClean="0">
                <a:latin typeface="Bradley Hand ITC" pitchFamily="66" charset="0"/>
              </a:rPr>
              <a:t>Definition: q is the </a:t>
            </a:r>
            <a:r>
              <a:rPr lang="en-US" dirty="0" err="1" smtClean="0">
                <a:latin typeface="Bradley Hand ITC" pitchFamily="66" charset="0"/>
              </a:rPr>
              <a:t>prob</a:t>
            </a:r>
            <a:r>
              <a:rPr lang="en-US" dirty="0" smtClean="0">
                <a:latin typeface="Bradley Hand ITC" pitchFamily="66" charset="0"/>
              </a:rPr>
              <a:t> of not dropped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20" name="TextBox 319"/>
          <p:cNvSpPr txBox="1"/>
          <p:nvPr>
            <p:custDataLst>
              <p:tags r:id="rId61"/>
            </p:custDataLst>
          </p:nvPr>
        </p:nvSpPr>
        <p:spPr>
          <a:xfrm>
            <a:off x="4525572" y="1804306"/>
            <a:ext cx="2167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Arrival rate at a router: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21" name="TextBox 320"/>
          <p:cNvSpPr txBox="1"/>
          <p:nvPr>
            <p:custDataLst>
              <p:tags r:id="rId62"/>
            </p:custDataLst>
          </p:nvPr>
        </p:nvSpPr>
        <p:spPr>
          <a:xfrm>
            <a:off x="3893875" y="2163536"/>
            <a:ext cx="2302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Fraction of </a:t>
            </a:r>
            <a:r>
              <a:rPr lang="en-US" dirty="0" err="1" smtClean="0">
                <a:latin typeface="Bradley Hand ITC" pitchFamily="66" charset="0"/>
              </a:rPr>
              <a:t>pkts</a:t>
            </a:r>
            <a:r>
              <a:rPr lang="en-US" dirty="0" smtClean="0">
                <a:latin typeface="Bradley Hand ITC" pitchFamily="66" charset="0"/>
              </a:rPr>
              <a:t> dropped: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22" name="TextBox 321"/>
          <p:cNvSpPr txBox="1"/>
          <p:nvPr>
            <p:custDataLst>
              <p:tags r:id="rId63"/>
            </p:custDataLst>
          </p:nvPr>
        </p:nvSpPr>
        <p:spPr>
          <a:xfrm>
            <a:off x="4627250" y="2579915"/>
            <a:ext cx="3411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1-q = (</a:t>
            </a:r>
            <a:r>
              <a:rPr lang="en-US" dirty="0" smtClean="0">
                <a:latin typeface="Bradley Hand ITC" pitchFamily="66" charset="0"/>
                <a:sym typeface="Symbol"/>
              </a:rPr>
              <a:t> + q  - C)/( + q )</a:t>
            </a:r>
          </a:p>
          <a:p>
            <a:r>
              <a:rPr lang="en-US" dirty="0" smtClean="0">
                <a:latin typeface="Bradley Hand ITC" pitchFamily="66" charset="0"/>
                <a:sym typeface="Symbol"/>
              </a:rPr>
              <a:t>( + q ) - q( + q ) =  + q  - C</a:t>
            </a:r>
          </a:p>
          <a:p>
            <a:pPr>
              <a:buFont typeface="Symbol" pitchFamily="18" charset="2"/>
              <a:buChar char="l"/>
            </a:pPr>
            <a:r>
              <a:rPr lang="en-US" dirty="0" smtClean="0">
                <a:latin typeface="Bradley Hand ITC" pitchFamily="66" charset="0"/>
                <a:sym typeface="Symbol"/>
              </a:rPr>
              <a:t>+ q  - q - q</a:t>
            </a:r>
            <a:r>
              <a:rPr lang="en-US" baseline="30000" dirty="0" smtClean="0">
                <a:latin typeface="Bradley Hand ITC" pitchFamily="66" charset="0"/>
                <a:sym typeface="Symbol"/>
              </a:rPr>
              <a:t>2</a:t>
            </a:r>
            <a:r>
              <a:rPr lang="en-US" dirty="0" smtClean="0">
                <a:latin typeface="Bradley Hand ITC" pitchFamily="66" charset="0"/>
                <a:sym typeface="Symbol"/>
              </a:rPr>
              <a:t> =  + q  - C</a:t>
            </a:r>
          </a:p>
          <a:p>
            <a:pPr>
              <a:buFont typeface="Symbol" pitchFamily="18" charset="2"/>
              <a:buChar char="l"/>
            </a:pPr>
            <a:r>
              <a:rPr lang="en-US" dirty="0" smtClean="0">
                <a:latin typeface="Bradley Hand ITC" pitchFamily="66" charset="0"/>
                <a:sym typeface="Symbol"/>
              </a:rPr>
              <a:t>- q</a:t>
            </a:r>
            <a:r>
              <a:rPr lang="en-US" baseline="30000" dirty="0" smtClean="0">
                <a:latin typeface="Bradley Hand ITC" pitchFamily="66" charset="0"/>
                <a:sym typeface="Symbol"/>
              </a:rPr>
              <a:t>2</a:t>
            </a:r>
            <a:r>
              <a:rPr lang="en-US" dirty="0" smtClean="0">
                <a:latin typeface="Bradley Hand ITC" pitchFamily="66" charset="0"/>
                <a:sym typeface="Symbol"/>
              </a:rPr>
              <a:t> =  + q  - C</a:t>
            </a:r>
          </a:p>
          <a:p>
            <a:pPr>
              <a:buFontTx/>
              <a:buChar char="-"/>
            </a:pPr>
            <a:r>
              <a:rPr lang="en-US" dirty="0" smtClean="0">
                <a:latin typeface="Bradley Hand ITC" pitchFamily="66" charset="0"/>
                <a:sym typeface="Symbol"/>
              </a:rPr>
              <a:t>q</a:t>
            </a:r>
            <a:r>
              <a:rPr lang="en-US" baseline="30000" dirty="0" smtClean="0">
                <a:latin typeface="Bradley Hand ITC" pitchFamily="66" charset="0"/>
                <a:sym typeface="Symbol"/>
              </a:rPr>
              <a:t>2</a:t>
            </a:r>
            <a:r>
              <a:rPr lang="en-US" dirty="0" smtClean="0">
                <a:latin typeface="Bradley Hand ITC" pitchFamily="66" charset="0"/>
                <a:sym typeface="Symbol"/>
              </a:rPr>
              <a:t> = q  - C</a:t>
            </a:r>
          </a:p>
          <a:p>
            <a:r>
              <a:rPr lang="en-US" dirty="0" smtClean="0">
                <a:latin typeface="Bradley Hand ITC" pitchFamily="66" charset="0"/>
                <a:sym typeface="Symbol"/>
              </a:rPr>
              <a:t>0=q</a:t>
            </a:r>
            <a:r>
              <a:rPr lang="en-US" baseline="30000" dirty="0" smtClean="0">
                <a:latin typeface="Bradley Hand ITC" pitchFamily="66" charset="0"/>
                <a:sym typeface="Symbol"/>
              </a:rPr>
              <a:t>2</a:t>
            </a:r>
            <a:r>
              <a:rPr lang="en-US" dirty="0" smtClean="0">
                <a:latin typeface="Bradley Hand ITC" pitchFamily="66" charset="0"/>
                <a:sym typeface="Symbol"/>
              </a:rPr>
              <a:t> + q  - C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23" name="TextBox 322"/>
          <p:cNvSpPr txBox="1"/>
          <p:nvPr>
            <p:custDataLst>
              <p:tags r:id="rId64"/>
            </p:custDataLst>
          </p:nvPr>
        </p:nvSpPr>
        <p:spPr>
          <a:xfrm>
            <a:off x="5197585" y="4408716"/>
            <a:ext cx="1407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Arrival rate =</a:t>
            </a:r>
            <a:endParaRPr lang="en-US" dirty="0">
              <a:latin typeface="Bradley Hand ITC" pitchFamily="66" charset="0"/>
            </a:endParaRPr>
          </a:p>
        </p:txBody>
      </p:sp>
      <p:pic>
        <p:nvPicPr>
          <p:cNvPr id="480258" name="Picture 2"/>
          <p:cNvPicPr>
            <a:picLocks noChangeAspect="1" noChangeArrowheads="1"/>
          </p:cNvPicPr>
          <p:nvPr>
            <p:custDataLst>
              <p:tags r:id="rId65"/>
            </p:custDataLst>
          </p:nvPr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4775885" y="4678137"/>
            <a:ext cx="2982685" cy="223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5" name="TextBox 324"/>
          <p:cNvSpPr txBox="1"/>
          <p:nvPr>
            <p:custDataLst>
              <p:tags r:id="rId66"/>
            </p:custDataLst>
          </p:nvPr>
        </p:nvSpPr>
        <p:spPr>
          <a:xfrm>
            <a:off x="6950362" y="1804312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itchFamily="66" charset="0"/>
                <a:sym typeface="Symbol"/>
              </a:rPr>
              <a:t> + q  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26" name="TextBox 325"/>
          <p:cNvSpPr txBox="1"/>
          <p:nvPr>
            <p:custDataLst>
              <p:tags r:id="rId67"/>
            </p:custDataLst>
          </p:nvPr>
        </p:nvSpPr>
        <p:spPr>
          <a:xfrm>
            <a:off x="6441132" y="2163536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(</a:t>
            </a:r>
            <a:r>
              <a:rPr lang="en-US" dirty="0" smtClean="0">
                <a:latin typeface="Bradley Hand ITC" pitchFamily="66" charset="0"/>
                <a:sym typeface="Symbol"/>
              </a:rPr>
              <a:t> + q  - C)/( + q )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27" name="TextBox 326"/>
          <p:cNvSpPr txBox="1"/>
          <p:nvPr>
            <p:custDataLst>
              <p:tags r:id="rId68"/>
            </p:custDataLst>
          </p:nvPr>
        </p:nvSpPr>
        <p:spPr>
          <a:xfrm>
            <a:off x="3776989" y="4065818"/>
            <a:ext cx="362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Fraction of </a:t>
            </a:r>
            <a:r>
              <a:rPr lang="en-US" dirty="0" err="1" smtClean="0">
                <a:latin typeface="Bradley Hand ITC" pitchFamily="66" charset="0"/>
              </a:rPr>
              <a:t>pkts</a:t>
            </a:r>
            <a:r>
              <a:rPr lang="en-US" dirty="0" smtClean="0">
                <a:latin typeface="Bradley Hand ITC" pitchFamily="66" charset="0"/>
              </a:rPr>
              <a:t> that make it through =</a:t>
            </a:r>
          </a:p>
        </p:txBody>
      </p:sp>
      <p:sp>
        <p:nvSpPr>
          <p:cNvPr id="328" name="TextBox 327"/>
          <p:cNvSpPr txBox="1"/>
          <p:nvPr>
            <p:custDataLst>
              <p:tags r:id="rId69"/>
            </p:custDataLst>
          </p:nvPr>
        </p:nvSpPr>
        <p:spPr>
          <a:xfrm>
            <a:off x="7646862" y="4065818"/>
            <a:ext cx="383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q</a:t>
            </a:r>
            <a:r>
              <a:rPr lang="en-US" baseline="30000" dirty="0" smtClean="0">
                <a:latin typeface="Bradley Hand ITC" pitchFamily="66" charset="0"/>
              </a:rPr>
              <a:t>2</a:t>
            </a:r>
            <a:endParaRPr lang="en-US" dirty="0" smtClean="0">
              <a:latin typeface="Bradley Hand ITC" pitchFamily="66" charset="0"/>
            </a:endParaRPr>
          </a:p>
        </p:txBody>
      </p:sp>
      <p:sp>
        <p:nvSpPr>
          <p:cNvPr id="329" name="TextBox 328"/>
          <p:cNvSpPr txBox="1"/>
          <p:nvPr>
            <p:custDataLst>
              <p:tags r:id="rId70"/>
            </p:custDataLst>
          </p:nvPr>
        </p:nvSpPr>
        <p:spPr>
          <a:xfrm>
            <a:off x="6574628" y="4408716"/>
            <a:ext cx="495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itchFamily="66" charset="0"/>
              </a:rPr>
              <a:t>q</a:t>
            </a:r>
            <a:r>
              <a:rPr lang="en-US" baseline="30000" dirty="0" smtClean="0">
                <a:latin typeface="Bradley Hand ITC" pitchFamily="66" charset="0"/>
              </a:rPr>
              <a:t>2</a:t>
            </a:r>
            <a:r>
              <a:rPr lang="en-US" dirty="0" smtClean="0">
                <a:latin typeface="Bradley Hand ITC" pitchFamily="66" charset="0"/>
                <a:sym typeface="Symbol"/>
              </a:rPr>
              <a:t></a:t>
            </a:r>
            <a:endParaRPr lang="en-US" dirty="0">
              <a:latin typeface="Bradley Hand ITC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smtClean="0"/>
              <a:t>Approaches towards congestion control</a:t>
            </a:r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723900" y="2152650"/>
            <a:ext cx="3781425" cy="3810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End-end congestion control:</a:t>
            </a:r>
            <a:endParaRPr lang="en-US" sz="2400" smtClean="0"/>
          </a:p>
          <a:p>
            <a:r>
              <a:rPr lang="en-US" sz="2000" smtClean="0"/>
              <a:t>no explicit feedback from network</a:t>
            </a:r>
          </a:p>
          <a:p>
            <a:r>
              <a:rPr lang="en-US" sz="2000" smtClean="0"/>
              <a:t>congestion inferred from end-system observed loss, delay</a:t>
            </a:r>
          </a:p>
          <a:p>
            <a:r>
              <a:rPr lang="en-US" sz="2000" smtClean="0"/>
              <a:t>approach taken by TCP</a:t>
            </a:r>
            <a:endParaRPr lang="en-US" sz="2400" smtClean="0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14850" y="2133600"/>
            <a:ext cx="3810000" cy="3905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Network-assisted congestion control:</a:t>
            </a:r>
            <a:endParaRPr lang="en-US" sz="2400" dirty="0" smtClean="0"/>
          </a:p>
          <a:p>
            <a:r>
              <a:rPr lang="en-US" sz="2000" dirty="0" smtClean="0"/>
              <a:t>routers provide feedback to end systems</a:t>
            </a:r>
          </a:p>
          <a:p>
            <a:pPr lvl="1"/>
            <a:r>
              <a:rPr lang="en-US" sz="2000" dirty="0" smtClean="0"/>
              <a:t>single bit indicating congestion (SNA, </a:t>
            </a:r>
            <a:r>
              <a:rPr lang="en-US" sz="2000" dirty="0" err="1" smtClean="0"/>
              <a:t>DECbit</a:t>
            </a:r>
            <a:r>
              <a:rPr lang="en-US" sz="2000" dirty="0" smtClean="0"/>
              <a:t>, TCP/IP ECN, ATM)</a:t>
            </a:r>
          </a:p>
          <a:p>
            <a:pPr lvl="1"/>
            <a:r>
              <a:rPr lang="en-US" sz="2000" dirty="0" smtClean="0"/>
              <a:t>explicit rate sender should send at (XCP)</a:t>
            </a:r>
            <a:endParaRPr lang="en-US" sz="1800" dirty="0" smtClean="0"/>
          </a:p>
        </p:txBody>
      </p:sp>
      <p:sp>
        <p:nvSpPr>
          <p:cNvPr id="1075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2925" y="1381125"/>
            <a:ext cx="7477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Two broad approaches towards congestion control: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/>
              <a:t>3.3 Connectionless transport: UDP</a:t>
            </a:r>
          </a:p>
          <a:p>
            <a:r>
              <a:rPr lang="en-US" sz="2400" smtClean="0"/>
              <a:t>3.4 Principles of reliable data transfer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smtClean="0"/>
              <a:t>3.5 Connection-oriented transport: TCP</a:t>
            </a:r>
            <a:endParaRPr lang="en-US" sz="2400" smtClean="0">
              <a:solidFill>
                <a:srgbClr val="FF0000"/>
              </a:solidFill>
            </a:endParaRPr>
          </a:p>
          <a:p>
            <a:pPr lvl="1"/>
            <a:r>
              <a:rPr lang="en-US" sz="2000" smtClean="0"/>
              <a:t>segment structure</a:t>
            </a:r>
          </a:p>
          <a:p>
            <a:pPr lvl="1"/>
            <a:r>
              <a:rPr lang="en-US" sz="2000" smtClean="0"/>
              <a:t>reliable data transfer</a:t>
            </a:r>
          </a:p>
          <a:p>
            <a:pPr lvl="1"/>
            <a:r>
              <a:rPr lang="en-US" sz="2000" smtClean="0"/>
              <a:t>flow control</a:t>
            </a:r>
          </a:p>
          <a:p>
            <a:pPr lvl="1"/>
            <a:r>
              <a:rPr lang="en-US" sz="2000" smtClean="0"/>
              <a:t>connection management</a:t>
            </a:r>
          </a:p>
          <a:p>
            <a:r>
              <a:rPr lang="en-US" sz="2400" smtClean="0"/>
              <a:t>3.6 Principles of congestion control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3.7 TCP congestion control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114300"/>
            <a:ext cx="8458200" cy="1143000"/>
          </a:xfrm>
        </p:spPr>
        <p:txBody>
          <a:bodyPr/>
          <a:lstStyle/>
          <a:p>
            <a:pPr algn="r"/>
            <a:r>
              <a:rPr lang="en-US" sz="3600" smtClean="0"/>
              <a:t>TCP congestion control: </a:t>
            </a:r>
            <a:r>
              <a:rPr lang="en-US" sz="2800" smtClean="0">
                <a:solidFill>
                  <a:srgbClr val="FF0000"/>
                </a:solidFill>
              </a:rPr>
              <a:t>additive increase, multiplicative decrease (AIMD)</a:t>
            </a:r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type="body" idx="1"/>
            <p:custDataLst>
              <p:tags r:id="rId4"/>
            </p:custDataLst>
          </p:nvPr>
        </p:nvGraphicFramePr>
        <p:xfrm>
          <a:off x="2895600" y="4620799"/>
          <a:ext cx="563880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VISIO" r:id="rId12" imgW="7802280" imgH="3540960" progId="Visio.Drawing.11">
                  <p:embed/>
                </p:oleObj>
              </mc:Choice>
              <mc:Fallback>
                <p:oleObj name="VISIO" r:id="rId12" imgW="7802280" imgH="354096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20799"/>
                        <a:ext cx="5638800" cy="218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39038" y="6481349"/>
            <a:ext cx="56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time</a:t>
            </a:r>
          </a:p>
        </p:txBody>
      </p:sp>
      <p:sp>
        <p:nvSpPr>
          <p:cNvPr id="7174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4620799"/>
            <a:ext cx="685800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-5400000">
            <a:off x="2506662" y="5570125"/>
            <a:ext cx="6572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cwnd</a:t>
            </a:r>
          </a:p>
        </p:txBody>
      </p:sp>
      <p:sp>
        <p:nvSpPr>
          <p:cNvPr id="7176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7800" y="5154613"/>
            <a:ext cx="2236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Saw tooth</a:t>
            </a:r>
          </a:p>
          <a:p>
            <a:r>
              <a:rPr lang="en-US" sz="2000"/>
              <a:t>behavior: probing</a:t>
            </a:r>
          </a:p>
          <a:p>
            <a:r>
              <a:rPr lang="en-US" sz="2000"/>
              <a:t>for bandwidth</a:t>
            </a:r>
          </a:p>
        </p:txBody>
      </p:sp>
      <p:sp>
        <p:nvSpPr>
          <p:cNvPr id="268296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1475" y="1136987"/>
            <a:ext cx="8572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 dirty="0"/>
              <a:t>In go-back-N, the maximum number of </a:t>
            </a:r>
            <a:r>
              <a:rPr lang="en-US" sz="1800" dirty="0" err="1"/>
              <a:t>unACKed</a:t>
            </a:r>
            <a:r>
              <a:rPr lang="en-US" sz="1800" dirty="0"/>
              <a:t> </a:t>
            </a:r>
            <a:r>
              <a:rPr lang="en-US" sz="1800" dirty="0" err="1"/>
              <a:t>pkts</a:t>
            </a:r>
            <a:r>
              <a:rPr lang="en-US" sz="1800" dirty="0"/>
              <a:t> was N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 dirty="0"/>
              <a:t>In TCP, </a:t>
            </a:r>
            <a:r>
              <a:rPr lang="en-US" sz="1800" dirty="0" err="1"/>
              <a:t>cwnd</a:t>
            </a:r>
            <a:r>
              <a:rPr lang="en-US" sz="1800" dirty="0"/>
              <a:t> is the maximum number of </a:t>
            </a:r>
            <a:r>
              <a:rPr lang="en-US" sz="1800" dirty="0" err="1"/>
              <a:t>unACKed</a:t>
            </a:r>
            <a:r>
              <a:rPr lang="en-US" sz="1800" dirty="0"/>
              <a:t> bytes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 dirty="0"/>
              <a:t>TCP varies the value of </a:t>
            </a:r>
            <a:r>
              <a:rPr lang="en-US" sz="1800" dirty="0" err="1"/>
              <a:t>cwnd</a:t>
            </a:r>
            <a:endParaRPr lang="en-US" sz="18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 i="1" dirty="0" smtClean="0">
                <a:solidFill>
                  <a:srgbClr val="FF0000"/>
                </a:solidFill>
              </a:rPr>
              <a:t>Approach:</a:t>
            </a:r>
            <a:r>
              <a:rPr lang="en-US" sz="1800" dirty="0" smtClean="0"/>
              <a:t> increase </a:t>
            </a:r>
            <a:r>
              <a:rPr lang="en-US" sz="1800" dirty="0"/>
              <a:t>transmission rate (window size), probing for usable bandwidth, until loss occurs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 i="1" dirty="0">
                <a:solidFill>
                  <a:srgbClr val="FF0000"/>
                </a:solidFill>
              </a:rPr>
              <a:t>additive increase:</a:t>
            </a:r>
            <a:r>
              <a:rPr lang="en-US" sz="1800" dirty="0"/>
              <a:t> increase  </a:t>
            </a:r>
            <a:r>
              <a:rPr lang="en-US" sz="1800" b="1" dirty="0" err="1"/>
              <a:t>cwnd</a:t>
            </a:r>
            <a:r>
              <a:rPr lang="en-US" sz="1800" dirty="0"/>
              <a:t> by 1 MSS every RTT until loss detected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 dirty="0"/>
              <a:t>MSS = maximum segment size and may be negotiated during connection establishment. Otherwise, it is set to 576B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 i="1" dirty="0">
                <a:solidFill>
                  <a:srgbClr val="FF0000"/>
                </a:solidFill>
              </a:rPr>
              <a:t>multiplicative decrease</a:t>
            </a:r>
            <a:r>
              <a:rPr lang="en-US" sz="1800" dirty="0">
                <a:solidFill>
                  <a:srgbClr val="FF0000"/>
                </a:solidFill>
              </a:rPr>
              <a:t>:</a:t>
            </a:r>
            <a:r>
              <a:rPr lang="en-US" sz="1800" dirty="0"/>
              <a:t> cut </a:t>
            </a:r>
            <a:r>
              <a:rPr lang="en-US" sz="1800" b="1" dirty="0" err="1"/>
              <a:t>cwnd</a:t>
            </a:r>
            <a:r>
              <a:rPr lang="en-US" sz="1800" dirty="0"/>
              <a:t> in half after loss </a:t>
            </a:r>
            <a:r>
              <a:rPr lang="en-US" sz="1800" dirty="0" smtClean="0"/>
              <a:t>not detected by timeout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 dirty="0" smtClean="0"/>
              <a:t>Restart </a:t>
            </a:r>
            <a:r>
              <a:rPr lang="en-US" sz="1800" dirty="0" err="1" smtClean="0"/>
              <a:t>cwnd</a:t>
            </a:r>
            <a:r>
              <a:rPr lang="en-US" sz="1800" dirty="0" smtClean="0"/>
              <a:t>=1 after a timeout</a:t>
            </a:r>
            <a:endParaRPr lang="en-US" sz="18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1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-228600"/>
            <a:ext cx="7772400" cy="838200"/>
          </a:xfrm>
        </p:spPr>
        <p:txBody>
          <a:bodyPr/>
          <a:lstStyle/>
          <a:p>
            <a:r>
              <a:rPr lang="en-US" dirty="0" smtClean="0"/>
              <a:t>Additive Increase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6503" y="455749"/>
            <a:ext cx="6766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dirty="0">
                <a:latin typeface="Times New Roman" pitchFamily="18" charset="0"/>
              </a:rPr>
              <a:t>When an ACK arrives: </a:t>
            </a:r>
            <a:r>
              <a:rPr lang="en-US" sz="2000" dirty="0" err="1">
                <a:latin typeface="Times New Roman" pitchFamily="18" charset="0"/>
              </a:rPr>
              <a:t>cwnd</a:t>
            </a:r>
            <a:r>
              <a:rPr lang="en-US" sz="2000" dirty="0">
                <a:latin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</a:rPr>
              <a:t>cwnd</a:t>
            </a:r>
            <a:r>
              <a:rPr lang="en-US" sz="2000" dirty="0">
                <a:latin typeface="Times New Roman" pitchFamily="18" charset="0"/>
              </a:rPr>
              <a:t> + </a:t>
            </a:r>
            <a:r>
              <a:rPr lang="en-US" sz="2000" dirty="0" smtClean="0">
                <a:latin typeface="Times New Roman" pitchFamily="18" charset="0"/>
              </a:rPr>
              <a:t>MSS </a:t>
            </a:r>
            <a:r>
              <a:rPr lang="en-US" sz="2000" dirty="0">
                <a:latin typeface="Times New Roman" pitchFamily="18" charset="0"/>
              </a:rPr>
              <a:t>/ </a:t>
            </a:r>
            <a:r>
              <a:rPr lang="en-US" sz="2000" dirty="0" smtClean="0">
                <a:latin typeface="Times New Roman" pitchFamily="18" charset="0"/>
              </a:rPr>
              <a:t>floor(</a:t>
            </a:r>
            <a:r>
              <a:rPr lang="en-US" sz="2000" dirty="0" err="1" smtClean="0">
                <a:latin typeface="Times New Roman" pitchFamily="18" charset="0"/>
              </a:rPr>
              <a:t>cwnd</a:t>
            </a:r>
            <a:r>
              <a:rPr lang="en-US" sz="2000" dirty="0" smtClean="0">
                <a:latin typeface="Times New Roman" pitchFamily="18" charset="0"/>
              </a:rPr>
              <a:t>/MSS)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10596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62363" y="1669958"/>
            <a:ext cx="19050" cy="506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103133" y="1612808"/>
            <a:ext cx="9525" cy="527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2264" y="1172169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 err="1">
                <a:latin typeface="Times New Roman" pitchFamily="18" charset="0"/>
              </a:rPr>
              <a:t>cwnd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10599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1164" y="1420953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Times New Roman" pitchFamily="18" charset="0"/>
              </a:rPr>
              <a:t>4000</a:t>
            </a:r>
          </a:p>
        </p:txBody>
      </p:sp>
      <p:grpSp>
        <p:nvGrpSpPr>
          <p:cNvPr id="2" name="Group 22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722334" y="1708058"/>
            <a:ext cx="2384425" cy="828675"/>
            <a:chOff x="1734" y="912"/>
            <a:chExt cx="1502" cy="522"/>
          </a:xfrm>
        </p:grpSpPr>
        <p:sp>
          <p:nvSpPr>
            <p:cNvPr id="110693" name="Line 6"/>
            <p:cNvSpPr>
              <a:spLocks noChangeShapeType="1"/>
            </p:cNvSpPr>
            <p:nvPr/>
          </p:nvSpPr>
          <p:spPr bwMode="auto">
            <a:xfrm>
              <a:off x="2326" y="1098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94" name="Rectangle 141"/>
            <p:cNvSpPr>
              <a:spLocks noChangeArrowheads="1"/>
            </p:cNvSpPr>
            <p:nvPr/>
          </p:nvSpPr>
          <p:spPr bwMode="auto">
            <a:xfrm>
              <a:off x="1734" y="912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1000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</a:t>
              </a:r>
            </a:p>
          </p:txBody>
        </p:sp>
      </p:grpSp>
      <p:grpSp>
        <p:nvGrpSpPr>
          <p:cNvPr id="3" name="Group 22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722334" y="2117633"/>
            <a:ext cx="2397125" cy="800100"/>
            <a:chOff x="1716" y="1170"/>
            <a:chExt cx="1510" cy="504"/>
          </a:xfrm>
        </p:grpSpPr>
        <p:sp>
          <p:nvSpPr>
            <p:cNvPr id="110691" name="Line 9"/>
            <p:cNvSpPr>
              <a:spLocks noChangeShapeType="1"/>
            </p:cNvSpPr>
            <p:nvPr/>
          </p:nvSpPr>
          <p:spPr bwMode="auto">
            <a:xfrm>
              <a:off x="2316" y="1338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92" name="Rectangle 142"/>
            <p:cNvSpPr>
              <a:spLocks noChangeArrowheads="1"/>
            </p:cNvSpPr>
            <p:nvPr/>
          </p:nvSpPr>
          <p:spPr bwMode="auto">
            <a:xfrm>
              <a:off x="1716" y="1170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2000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</a:t>
              </a:r>
            </a:p>
          </p:txBody>
        </p:sp>
      </p:grpSp>
      <p:sp>
        <p:nvSpPr>
          <p:cNvPr id="110602" name="Text Box 14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8039" y="1162644"/>
            <a:ext cx="785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 err="1">
                <a:latin typeface="Times New Roman" pitchFamily="18" charset="0"/>
              </a:rPr>
              <a:t>inflight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10603" name="Text Box 14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62470" y="142095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Times New Roman" pitchFamily="18" charset="0"/>
              </a:rPr>
              <a:t>0</a:t>
            </a:r>
          </a:p>
        </p:txBody>
      </p:sp>
      <p:sp>
        <p:nvSpPr>
          <p:cNvPr id="110604" name="Text Box 14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5264" y="1162644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ssthresh</a:t>
            </a:r>
          </a:p>
        </p:txBody>
      </p:sp>
      <p:sp>
        <p:nvSpPr>
          <p:cNvPr id="110605" name="Text Box 14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45548" y="142095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Times New Roman" pitchFamily="18" charset="0"/>
              </a:rPr>
              <a:t>0</a:t>
            </a:r>
          </a:p>
        </p:txBody>
      </p:sp>
      <p:grpSp>
        <p:nvGrpSpPr>
          <p:cNvPr id="4" name="Group 212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297989" y="1725749"/>
            <a:ext cx="1625603" cy="307975"/>
            <a:chOff x="56" y="954"/>
            <a:chExt cx="1024" cy="194"/>
          </a:xfrm>
        </p:grpSpPr>
        <p:sp>
          <p:nvSpPr>
            <p:cNvPr id="110688" name="Text Box 148"/>
            <p:cNvSpPr txBox="1">
              <a:spLocks noChangeArrowheads="1"/>
            </p:cNvSpPr>
            <p:nvPr/>
          </p:nvSpPr>
          <p:spPr bwMode="auto">
            <a:xfrm>
              <a:off x="56" y="954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4000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0689" name="Text Box 149"/>
            <p:cNvSpPr txBox="1">
              <a:spLocks noChangeArrowheads="1"/>
            </p:cNvSpPr>
            <p:nvPr/>
          </p:nvSpPr>
          <p:spPr bwMode="auto">
            <a:xfrm>
              <a:off x="374" y="95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1000</a:t>
              </a:r>
            </a:p>
          </p:txBody>
        </p:sp>
        <p:sp>
          <p:nvSpPr>
            <p:cNvPr id="110690" name="Text Box 150"/>
            <p:cNvSpPr txBox="1">
              <a:spLocks noChangeArrowheads="1"/>
            </p:cNvSpPr>
            <p:nvPr/>
          </p:nvSpPr>
          <p:spPr bwMode="auto">
            <a:xfrm>
              <a:off x="908" y="95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5" name="Group 21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97989" y="2156944"/>
            <a:ext cx="1625603" cy="304800"/>
            <a:chOff x="62" y="1182"/>
            <a:chExt cx="1024" cy="192"/>
          </a:xfrm>
        </p:grpSpPr>
        <p:sp>
          <p:nvSpPr>
            <p:cNvPr id="110685" name="Text Box 151"/>
            <p:cNvSpPr txBox="1">
              <a:spLocks noChangeArrowheads="1"/>
            </p:cNvSpPr>
            <p:nvPr/>
          </p:nvSpPr>
          <p:spPr bwMode="auto">
            <a:xfrm>
              <a:off x="62" y="1182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86" name="Text Box 152"/>
            <p:cNvSpPr txBox="1">
              <a:spLocks noChangeArrowheads="1"/>
            </p:cNvSpPr>
            <p:nvPr/>
          </p:nvSpPr>
          <p:spPr bwMode="auto">
            <a:xfrm>
              <a:off x="380" y="1182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2000</a:t>
              </a:r>
            </a:p>
          </p:txBody>
        </p:sp>
        <p:sp>
          <p:nvSpPr>
            <p:cNvPr id="110687" name="Text Box 153"/>
            <p:cNvSpPr txBox="1">
              <a:spLocks noChangeArrowheads="1"/>
            </p:cNvSpPr>
            <p:nvPr/>
          </p:nvSpPr>
          <p:spPr bwMode="auto">
            <a:xfrm>
              <a:off x="914" y="1182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6" name="Group 22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2722334" y="2536733"/>
            <a:ext cx="2393950" cy="781050"/>
            <a:chOff x="1720" y="1434"/>
            <a:chExt cx="1508" cy="492"/>
          </a:xfrm>
        </p:grpSpPr>
        <p:sp>
          <p:nvSpPr>
            <p:cNvPr id="110683" name="Line 154"/>
            <p:cNvSpPr>
              <a:spLocks noChangeShapeType="1"/>
            </p:cNvSpPr>
            <p:nvPr/>
          </p:nvSpPr>
          <p:spPr bwMode="auto">
            <a:xfrm>
              <a:off x="2318" y="1590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84" name="Rectangle 155"/>
            <p:cNvSpPr>
              <a:spLocks noChangeArrowheads="1"/>
            </p:cNvSpPr>
            <p:nvPr/>
          </p:nvSpPr>
          <p:spPr bwMode="auto">
            <a:xfrm>
              <a:off x="1720" y="1434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3000</a:t>
              </a:r>
            </a:p>
            <a:p>
              <a:pPr algn="l"/>
              <a:r>
                <a:rPr lang="en-US" sz="700" dirty="0"/>
                <a:t>AN: 30</a:t>
              </a:r>
            </a:p>
            <a:p>
              <a:pPr algn="l"/>
              <a:r>
                <a:rPr lang="en-US" sz="700" dirty="0"/>
                <a:t>Length: 1000</a:t>
              </a:r>
            </a:p>
          </p:txBody>
        </p:sp>
      </p:grpSp>
      <p:grpSp>
        <p:nvGrpSpPr>
          <p:cNvPr id="7" name="Group 21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97989" y="2584964"/>
            <a:ext cx="1625603" cy="304800"/>
            <a:chOff x="54" y="1434"/>
            <a:chExt cx="1024" cy="192"/>
          </a:xfrm>
        </p:grpSpPr>
        <p:sp>
          <p:nvSpPr>
            <p:cNvPr id="110680" name="Text Box 156"/>
            <p:cNvSpPr txBox="1">
              <a:spLocks noChangeArrowheads="1"/>
            </p:cNvSpPr>
            <p:nvPr/>
          </p:nvSpPr>
          <p:spPr bwMode="auto">
            <a:xfrm>
              <a:off x="54" y="14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81" name="Text Box 157"/>
            <p:cNvSpPr txBox="1">
              <a:spLocks noChangeArrowheads="1"/>
            </p:cNvSpPr>
            <p:nvPr/>
          </p:nvSpPr>
          <p:spPr bwMode="auto">
            <a:xfrm>
              <a:off x="372" y="14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3000</a:t>
              </a:r>
            </a:p>
          </p:txBody>
        </p:sp>
        <p:sp>
          <p:nvSpPr>
            <p:cNvPr id="110682" name="Text Box 158"/>
            <p:cNvSpPr txBox="1">
              <a:spLocks noChangeArrowheads="1"/>
            </p:cNvSpPr>
            <p:nvPr/>
          </p:nvSpPr>
          <p:spPr bwMode="auto">
            <a:xfrm>
              <a:off x="906" y="143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8" name="Group 228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722334" y="2964229"/>
            <a:ext cx="2393950" cy="731838"/>
            <a:chOff x="1726" y="1765"/>
            <a:chExt cx="1508" cy="461"/>
          </a:xfrm>
        </p:grpSpPr>
        <p:sp>
          <p:nvSpPr>
            <p:cNvPr id="110678" name="Line 159"/>
            <p:cNvSpPr>
              <a:spLocks noChangeShapeType="1"/>
            </p:cNvSpPr>
            <p:nvPr/>
          </p:nvSpPr>
          <p:spPr bwMode="auto">
            <a:xfrm>
              <a:off x="2324" y="1890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79" name="Rectangle 160"/>
            <p:cNvSpPr>
              <a:spLocks noChangeArrowheads="1"/>
            </p:cNvSpPr>
            <p:nvPr/>
          </p:nvSpPr>
          <p:spPr bwMode="auto">
            <a:xfrm>
              <a:off x="1726" y="1765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4000</a:t>
              </a:r>
            </a:p>
            <a:p>
              <a:pPr algn="l"/>
              <a:r>
                <a:rPr lang="en-US" sz="700" dirty="0"/>
                <a:t>AN: 30</a:t>
              </a:r>
            </a:p>
            <a:p>
              <a:pPr algn="l"/>
              <a:r>
                <a:rPr lang="en-US" sz="700" dirty="0"/>
                <a:t>Length: 1000</a:t>
              </a:r>
            </a:p>
          </p:txBody>
        </p:sp>
      </p:grpSp>
      <p:grpSp>
        <p:nvGrpSpPr>
          <p:cNvPr id="9" name="Group 21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297989" y="3012983"/>
            <a:ext cx="1625603" cy="304800"/>
            <a:chOff x="60" y="1734"/>
            <a:chExt cx="1024" cy="192"/>
          </a:xfrm>
        </p:grpSpPr>
        <p:sp>
          <p:nvSpPr>
            <p:cNvPr id="110675" name="Text Box 161"/>
            <p:cNvSpPr txBox="1">
              <a:spLocks noChangeArrowheads="1"/>
            </p:cNvSpPr>
            <p:nvPr/>
          </p:nvSpPr>
          <p:spPr bwMode="auto">
            <a:xfrm>
              <a:off x="60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76" name="Text Box 162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77" name="Text Box 163"/>
            <p:cNvSpPr txBox="1">
              <a:spLocks noChangeArrowheads="1"/>
            </p:cNvSpPr>
            <p:nvPr/>
          </p:nvSpPr>
          <p:spPr bwMode="auto">
            <a:xfrm>
              <a:off x="912" y="173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0" name="Group 229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3662364" y="2412911"/>
            <a:ext cx="2443163" cy="1700214"/>
            <a:chOff x="2307" y="1356"/>
            <a:chExt cx="1539" cy="1071"/>
          </a:xfrm>
        </p:grpSpPr>
        <p:sp>
          <p:nvSpPr>
            <p:cNvPr id="110673" name="Line 164"/>
            <p:cNvSpPr>
              <a:spLocks noChangeShapeType="1"/>
            </p:cNvSpPr>
            <p:nvPr/>
          </p:nvSpPr>
          <p:spPr bwMode="auto">
            <a:xfrm flipH="1">
              <a:off x="2307" y="1473"/>
              <a:ext cx="904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74" name="Rectangle 165"/>
            <p:cNvSpPr>
              <a:spLocks noChangeArrowheads="1"/>
            </p:cNvSpPr>
            <p:nvPr/>
          </p:nvSpPr>
          <p:spPr bwMode="auto">
            <a:xfrm>
              <a:off x="3270" y="1356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30</a:t>
              </a:r>
            </a:p>
            <a:p>
              <a:pPr algn="l"/>
              <a:r>
                <a:rPr lang="en-US" sz="700"/>
                <a:t>AN: 2000</a:t>
              </a:r>
            </a:p>
            <a:p>
              <a:pPr algn="l"/>
              <a:r>
                <a:rPr lang="en-US" sz="700"/>
                <a:t>RWin: 10000</a:t>
              </a:r>
            </a:p>
          </p:txBody>
        </p:sp>
      </p:grpSp>
      <p:grpSp>
        <p:nvGrpSpPr>
          <p:cNvPr id="11" name="Group 21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297989" y="3870231"/>
            <a:ext cx="1625600" cy="304800"/>
            <a:chOff x="72" y="2238"/>
            <a:chExt cx="1024" cy="192"/>
          </a:xfrm>
        </p:grpSpPr>
        <p:sp>
          <p:nvSpPr>
            <p:cNvPr id="110670" name="Text Box 169"/>
            <p:cNvSpPr txBox="1">
              <a:spLocks noChangeArrowheads="1"/>
            </p:cNvSpPr>
            <p:nvPr/>
          </p:nvSpPr>
          <p:spPr bwMode="auto">
            <a:xfrm>
              <a:off x="72" y="223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4250</a:t>
              </a:r>
            </a:p>
          </p:txBody>
        </p:sp>
        <p:sp>
          <p:nvSpPr>
            <p:cNvPr id="110671" name="Text Box 170"/>
            <p:cNvSpPr txBox="1">
              <a:spLocks noChangeArrowheads="1"/>
            </p:cNvSpPr>
            <p:nvPr/>
          </p:nvSpPr>
          <p:spPr bwMode="auto">
            <a:xfrm>
              <a:off x="396" y="223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3000</a:t>
              </a:r>
            </a:p>
          </p:txBody>
        </p:sp>
        <p:sp>
          <p:nvSpPr>
            <p:cNvPr id="110672" name="Text Box 171"/>
            <p:cNvSpPr txBox="1">
              <a:spLocks noChangeArrowheads="1"/>
            </p:cNvSpPr>
            <p:nvPr/>
          </p:nvSpPr>
          <p:spPr bwMode="auto">
            <a:xfrm>
              <a:off x="924" y="223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2" name="Group 23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722335" y="3957583"/>
            <a:ext cx="2386013" cy="720732"/>
            <a:chOff x="1684" y="2329"/>
            <a:chExt cx="1503" cy="454"/>
          </a:xfrm>
        </p:grpSpPr>
        <p:sp>
          <p:nvSpPr>
            <p:cNvPr id="110668" name="Line 172"/>
            <p:cNvSpPr>
              <a:spLocks noChangeShapeType="1"/>
            </p:cNvSpPr>
            <p:nvPr/>
          </p:nvSpPr>
          <p:spPr bwMode="auto">
            <a:xfrm>
              <a:off x="2288" y="2447"/>
              <a:ext cx="899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69" name="Rectangle 173"/>
            <p:cNvSpPr>
              <a:spLocks noChangeArrowheads="1"/>
            </p:cNvSpPr>
            <p:nvPr/>
          </p:nvSpPr>
          <p:spPr bwMode="auto">
            <a:xfrm>
              <a:off x="1684" y="2329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5000</a:t>
              </a:r>
            </a:p>
            <a:p>
              <a:pPr algn="l"/>
              <a:r>
                <a:rPr lang="en-US" sz="700" dirty="0"/>
                <a:t>AN: 30</a:t>
              </a:r>
            </a:p>
            <a:p>
              <a:pPr algn="l"/>
              <a:r>
                <a:rPr lang="en-US" sz="700" dirty="0"/>
                <a:t>Length: 1000</a:t>
              </a:r>
            </a:p>
          </p:txBody>
        </p:sp>
      </p:grpSp>
      <p:grpSp>
        <p:nvGrpSpPr>
          <p:cNvPr id="13" name="Group 217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297989" y="4058013"/>
            <a:ext cx="1625600" cy="304800"/>
            <a:chOff x="78" y="2418"/>
            <a:chExt cx="1024" cy="192"/>
          </a:xfrm>
        </p:grpSpPr>
        <p:sp>
          <p:nvSpPr>
            <p:cNvPr id="110665" name="Text Box 174"/>
            <p:cNvSpPr txBox="1">
              <a:spLocks noChangeArrowheads="1"/>
            </p:cNvSpPr>
            <p:nvPr/>
          </p:nvSpPr>
          <p:spPr bwMode="auto">
            <a:xfrm>
              <a:off x="78" y="241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4250</a:t>
              </a:r>
            </a:p>
          </p:txBody>
        </p:sp>
        <p:sp>
          <p:nvSpPr>
            <p:cNvPr id="110666" name="Text Box 175"/>
            <p:cNvSpPr txBox="1">
              <a:spLocks noChangeArrowheads="1"/>
            </p:cNvSpPr>
            <p:nvPr/>
          </p:nvSpPr>
          <p:spPr bwMode="auto">
            <a:xfrm>
              <a:off x="402" y="241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67" name="Text Box 176"/>
            <p:cNvSpPr txBox="1">
              <a:spLocks noChangeArrowheads="1"/>
            </p:cNvSpPr>
            <p:nvPr/>
          </p:nvSpPr>
          <p:spPr bwMode="auto">
            <a:xfrm>
              <a:off x="930" y="241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4" name="Group 23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662364" y="2774860"/>
            <a:ext cx="2443163" cy="1730376"/>
            <a:chOff x="2307" y="1584"/>
            <a:chExt cx="1539" cy="1090"/>
          </a:xfrm>
        </p:grpSpPr>
        <p:sp>
          <p:nvSpPr>
            <p:cNvPr id="110663" name="Rectangle 166"/>
            <p:cNvSpPr>
              <a:spLocks noChangeArrowheads="1"/>
            </p:cNvSpPr>
            <p:nvPr/>
          </p:nvSpPr>
          <p:spPr bwMode="auto">
            <a:xfrm>
              <a:off x="3270" y="1584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30</a:t>
              </a:r>
            </a:p>
            <a:p>
              <a:pPr algn="l"/>
              <a:r>
                <a:rPr lang="en-US" sz="700"/>
                <a:t>AN: 3000</a:t>
              </a:r>
            </a:p>
            <a:p>
              <a:pPr algn="l"/>
              <a:r>
                <a:rPr lang="en-US" sz="700"/>
                <a:t>RWin: 9000</a:t>
              </a:r>
            </a:p>
          </p:txBody>
        </p:sp>
        <p:sp>
          <p:nvSpPr>
            <p:cNvPr id="110664" name="Line 177"/>
            <p:cNvSpPr>
              <a:spLocks noChangeShapeType="1"/>
            </p:cNvSpPr>
            <p:nvPr/>
          </p:nvSpPr>
          <p:spPr bwMode="auto">
            <a:xfrm flipH="1">
              <a:off x="2307" y="1720"/>
              <a:ext cx="904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234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722334" y="4348355"/>
            <a:ext cx="2390775" cy="763598"/>
            <a:chOff x="1702" y="2606"/>
            <a:chExt cx="1506" cy="481"/>
          </a:xfrm>
        </p:grpSpPr>
        <p:sp>
          <p:nvSpPr>
            <p:cNvPr id="110661" name="Line 178"/>
            <p:cNvSpPr>
              <a:spLocks noChangeShapeType="1"/>
            </p:cNvSpPr>
            <p:nvPr/>
          </p:nvSpPr>
          <p:spPr bwMode="auto">
            <a:xfrm>
              <a:off x="2309" y="2751"/>
              <a:ext cx="899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62" name="Rectangle 179"/>
            <p:cNvSpPr>
              <a:spLocks noChangeArrowheads="1"/>
            </p:cNvSpPr>
            <p:nvPr/>
          </p:nvSpPr>
          <p:spPr bwMode="auto">
            <a:xfrm>
              <a:off x="1702" y="2606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6000</a:t>
              </a:r>
            </a:p>
            <a:p>
              <a:pPr algn="l"/>
              <a:r>
                <a:rPr lang="en-US" sz="700" dirty="0"/>
                <a:t>AN: 30</a:t>
              </a:r>
            </a:p>
            <a:p>
              <a:pPr algn="l"/>
              <a:r>
                <a:rPr lang="en-US" sz="700" dirty="0"/>
                <a:t>Length: 1000</a:t>
              </a:r>
            </a:p>
          </p:txBody>
        </p:sp>
      </p:grpSp>
      <p:grpSp>
        <p:nvGrpSpPr>
          <p:cNvPr id="16" name="Group 218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297989" y="4286615"/>
            <a:ext cx="1625600" cy="304800"/>
            <a:chOff x="84" y="2598"/>
            <a:chExt cx="1024" cy="192"/>
          </a:xfrm>
        </p:grpSpPr>
        <p:sp>
          <p:nvSpPr>
            <p:cNvPr id="110658" name="Text Box 180"/>
            <p:cNvSpPr txBox="1">
              <a:spLocks noChangeArrowheads="1"/>
            </p:cNvSpPr>
            <p:nvPr/>
          </p:nvSpPr>
          <p:spPr bwMode="auto">
            <a:xfrm>
              <a:off x="84" y="259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4500</a:t>
              </a:r>
            </a:p>
          </p:txBody>
        </p:sp>
        <p:sp>
          <p:nvSpPr>
            <p:cNvPr id="110659" name="Text Box 181"/>
            <p:cNvSpPr txBox="1">
              <a:spLocks noChangeArrowheads="1"/>
            </p:cNvSpPr>
            <p:nvPr/>
          </p:nvSpPr>
          <p:spPr bwMode="auto">
            <a:xfrm>
              <a:off x="408" y="259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3000</a:t>
              </a:r>
            </a:p>
          </p:txBody>
        </p:sp>
        <p:sp>
          <p:nvSpPr>
            <p:cNvPr id="110660" name="Text Box 182"/>
            <p:cNvSpPr txBox="1">
              <a:spLocks noChangeArrowheads="1"/>
            </p:cNvSpPr>
            <p:nvPr/>
          </p:nvSpPr>
          <p:spPr bwMode="auto">
            <a:xfrm>
              <a:off x="936" y="259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10619" name="Group 219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97989" y="4448542"/>
            <a:ext cx="1625600" cy="304800"/>
            <a:chOff x="72" y="2736"/>
            <a:chExt cx="1024" cy="192"/>
          </a:xfrm>
        </p:grpSpPr>
        <p:sp>
          <p:nvSpPr>
            <p:cNvPr id="110655" name="Text Box 183"/>
            <p:cNvSpPr txBox="1">
              <a:spLocks noChangeArrowheads="1"/>
            </p:cNvSpPr>
            <p:nvPr/>
          </p:nvSpPr>
          <p:spPr bwMode="auto">
            <a:xfrm>
              <a:off x="72" y="2736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4500</a:t>
              </a:r>
            </a:p>
          </p:txBody>
        </p:sp>
        <p:sp>
          <p:nvSpPr>
            <p:cNvPr id="110656" name="Text Box 184"/>
            <p:cNvSpPr txBox="1">
              <a:spLocks noChangeArrowheads="1"/>
            </p:cNvSpPr>
            <p:nvPr/>
          </p:nvSpPr>
          <p:spPr bwMode="auto">
            <a:xfrm>
              <a:off x="396" y="2736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57" name="Text Box 185"/>
            <p:cNvSpPr txBox="1">
              <a:spLocks noChangeArrowheads="1"/>
            </p:cNvSpPr>
            <p:nvPr/>
          </p:nvSpPr>
          <p:spPr bwMode="auto">
            <a:xfrm>
              <a:off x="924" y="273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8" name="Group 231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3670299" y="3184434"/>
            <a:ext cx="2435223" cy="1728788"/>
            <a:chOff x="2312" y="1842"/>
            <a:chExt cx="1534" cy="1089"/>
          </a:xfrm>
        </p:grpSpPr>
        <p:sp>
          <p:nvSpPr>
            <p:cNvPr id="110653" name="Rectangle 167"/>
            <p:cNvSpPr>
              <a:spLocks noChangeArrowheads="1"/>
            </p:cNvSpPr>
            <p:nvPr/>
          </p:nvSpPr>
          <p:spPr bwMode="auto">
            <a:xfrm>
              <a:off x="3270" y="1842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30</a:t>
              </a:r>
            </a:p>
            <a:p>
              <a:pPr algn="l"/>
              <a:r>
                <a:rPr lang="en-US" sz="700"/>
                <a:t>AN: 4000</a:t>
              </a:r>
            </a:p>
            <a:p>
              <a:pPr algn="l"/>
              <a:r>
                <a:rPr lang="en-US" sz="700"/>
                <a:t>Rwin: 8000</a:t>
              </a:r>
            </a:p>
          </p:txBody>
        </p:sp>
        <p:sp>
          <p:nvSpPr>
            <p:cNvPr id="110654" name="Line 186"/>
            <p:cNvSpPr>
              <a:spLocks noChangeShapeType="1"/>
            </p:cNvSpPr>
            <p:nvPr/>
          </p:nvSpPr>
          <p:spPr bwMode="auto">
            <a:xfrm flipH="1">
              <a:off x="2312" y="1977"/>
              <a:ext cx="904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35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2722335" y="4772210"/>
            <a:ext cx="2398713" cy="769946"/>
            <a:chOff x="1696" y="2909"/>
            <a:chExt cx="1511" cy="485"/>
          </a:xfrm>
        </p:grpSpPr>
        <p:sp>
          <p:nvSpPr>
            <p:cNvPr id="110651" name="Line 187"/>
            <p:cNvSpPr>
              <a:spLocks noChangeShapeType="1"/>
            </p:cNvSpPr>
            <p:nvPr/>
          </p:nvSpPr>
          <p:spPr bwMode="auto">
            <a:xfrm>
              <a:off x="2308" y="3058"/>
              <a:ext cx="899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2" name="Rectangle 188"/>
            <p:cNvSpPr>
              <a:spLocks noChangeArrowheads="1"/>
            </p:cNvSpPr>
            <p:nvPr/>
          </p:nvSpPr>
          <p:spPr bwMode="auto">
            <a:xfrm>
              <a:off x="1696" y="2909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7000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1000/</a:t>
              </a:r>
            </a:p>
          </p:txBody>
        </p:sp>
      </p:grpSp>
      <p:grpSp>
        <p:nvGrpSpPr>
          <p:cNvPr id="20" name="Group 220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297989" y="4715240"/>
            <a:ext cx="1625600" cy="304800"/>
            <a:chOff x="66" y="2868"/>
            <a:chExt cx="1024" cy="192"/>
          </a:xfrm>
        </p:grpSpPr>
        <p:sp>
          <p:nvSpPr>
            <p:cNvPr id="110648" name="Text Box 189"/>
            <p:cNvSpPr txBox="1">
              <a:spLocks noChangeArrowheads="1"/>
            </p:cNvSpPr>
            <p:nvPr/>
          </p:nvSpPr>
          <p:spPr bwMode="auto">
            <a:xfrm>
              <a:off x="66" y="286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4750</a:t>
              </a:r>
            </a:p>
          </p:txBody>
        </p:sp>
        <p:sp>
          <p:nvSpPr>
            <p:cNvPr id="110649" name="Text Box 190"/>
            <p:cNvSpPr txBox="1">
              <a:spLocks noChangeArrowheads="1"/>
            </p:cNvSpPr>
            <p:nvPr/>
          </p:nvSpPr>
          <p:spPr bwMode="auto">
            <a:xfrm>
              <a:off x="390" y="286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3000</a:t>
              </a:r>
            </a:p>
          </p:txBody>
        </p:sp>
        <p:sp>
          <p:nvSpPr>
            <p:cNvPr id="110650" name="Text Box 191"/>
            <p:cNvSpPr txBox="1">
              <a:spLocks noChangeArrowheads="1"/>
            </p:cNvSpPr>
            <p:nvPr/>
          </p:nvSpPr>
          <p:spPr bwMode="auto">
            <a:xfrm>
              <a:off x="918" y="286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1" name="Group 221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297989" y="4905740"/>
            <a:ext cx="1625600" cy="304800"/>
            <a:chOff x="66" y="2988"/>
            <a:chExt cx="1024" cy="192"/>
          </a:xfrm>
        </p:grpSpPr>
        <p:sp>
          <p:nvSpPr>
            <p:cNvPr id="110645" name="Text Box 192"/>
            <p:cNvSpPr txBox="1">
              <a:spLocks noChangeArrowheads="1"/>
            </p:cNvSpPr>
            <p:nvPr/>
          </p:nvSpPr>
          <p:spPr bwMode="auto">
            <a:xfrm>
              <a:off x="66" y="298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4750</a:t>
              </a:r>
            </a:p>
          </p:txBody>
        </p:sp>
        <p:sp>
          <p:nvSpPr>
            <p:cNvPr id="110646" name="Text Box 193"/>
            <p:cNvSpPr txBox="1">
              <a:spLocks noChangeArrowheads="1"/>
            </p:cNvSpPr>
            <p:nvPr/>
          </p:nvSpPr>
          <p:spPr bwMode="auto">
            <a:xfrm>
              <a:off x="390" y="298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47" name="Text Box 194"/>
            <p:cNvSpPr txBox="1">
              <a:spLocks noChangeArrowheads="1"/>
            </p:cNvSpPr>
            <p:nvPr/>
          </p:nvSpPr>
          <p:spPr bwMode="auto">
            <a:xfrm>
              <a:off x="918" y="298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2" name="Group 232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3665538" y="3641634"/>
            <a:ext cx="2430462" cy="1668463"/>
            <a:chOff x="2309" y="2130"/>
            <a:chExt cx="1531" cy="1051"/>
          </a:xfrm>
        </p:grpSpPr>
        <p:sp>
          <p:nvSpPr>
            <p:cNvPr id="110643" name="Rectangle 168"/>
            <p:cNvSpPr>
              <a:spLocks noChangeArrowheads="1"/>
            </p:cNvSpPr>
            <p:nvPr/>
          </p:nvSpPr>
          <p:spPr bwMode="auto">
            <a:xfrm>
              <a:off x="3264" y="2130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30</a:t>
              </a:r>
            </a:p>
            <a:p>
              <a:pPr algn="l"/>
              <a:r>
                <a:rPr lang="en-US" sz="700"/>
                <a:t>AN: 2000</a:t>
              </a:r>
            </a:p>
            <a:p>
              <a:pPr algn="l"/>
              <a:r>
                <a:rPr lang="en-US" sz="700"/>
                <a:t>RWin: 7000</a:t>
              </a:r>
            </a:p>
          </p:txBody>
        </p:sp>
        <p:sp>
          <p:nvSpPr>
            <p:cNvPr id="110644" name="Line 195"/>
            <p:cNvSpPr>
              <a:spLocks noChangeShapeType="1"/>
            </p:cNvSpPr>
            <p:nvPr/>
          </p:nvSpPr>
          <p:spPr bwMode="auto">
            <a:xfrm flipH="1">
              <a:off x="2309" y="2227"/>
              <a:ext cx="904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6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22334" y="5154835"/>
            <a:ext cx="2384425" cy="847739"/>
            <a:chOff x="1702" y="3150"/>
            <a:chExt cx="1502" cy="534"/>
          </a:xfrm>
        </p:grpSpPr>
        <p:sp>
          <p:nvSpPr>
            <p:cNvPr id="110641" name="Rectangle 196"/>
            <p:cNvSpPr>
              <a:spLocks noChangeArrowheads="1"/>
            </p:cNvSpPr>
            <p:nvPr/>
          </p:nvSpPr>
          <p:spPr bwMode="auto">
            <a:xfrm>
              <a:off x="1702" y="3150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8000</a:t>
              </a:r>
            </a:p>
            <a:p>
              <a:pPr algn="l"/>
              <a:r>
                <a:rPr lang="en-US" sz="700" dirty="0"/>
                <a:t>AN: 30</a:t>
              </a:r>
            </a:p>
            <a:p>
              <a:pPr algn="l"/>
              <a:r>
                <a:rPr lang="en-US" sz="700" dirty="0"/>
                <a:t>Length: 1000/</a:t>
              </a:r>
            </a:p>
          </p:txBody>
        </p:sp>
        <p:sp>
          <p:nvSpPr>
            <p:cNvPr id="110642" name="Line 197"/>
            <p:cNvSpPr>
              <a:spLocks noChangeShapeType="1"/>
            </p:cNvSpPr>
            <p:nvPr/>
          </p:nvSpPr>
          <p:spPr bwMode="auto">
            <a:xfrm>
              <a:off x="2312" y="3286"/>
              <a:ext cx="892" cy="3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22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297989" y="5289458"/>
            <a:ext cx="1625600" cy="304800"/>
            <a:chOff x="60" y="3168"/>
            <a:chExt cx="1024" cy="192"/>
          </a:xfrm>
        </p:grpSpPr>
        <p:sp>
          <p:nvSpPr>
            <p:cNvPr id="110638" name="Text Box 198"/>
            <p:cNvSpPr txBox="1">
              <a:spLocks noChangeArrowheads="1"/>
            </p:cNvSpPr>
            <p:nvPr/>
          </p:nvSpPr>
          <p:spPr bwMode="auto">
            <a:xfrm>
              <a:off x="60" y="316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5000</a:t>
              </a:r>
            </a:p>
          </p:txBody>
        </p:sp>
        <p:sp>
          <p:nvSpPr>
            <p:cNvPr id="110639" name="Text Box 199"/>
            <p:cNvSpPr txBox="1">
              <a:spLocks noChangeArrowheads="1"/>
            </p:cNvSpPr>
            <p:nvPr/>
          </p:nvSpPr>
          <p:spPr bwMode="auto">
            <a:xfrm>
              <a:off x="384" y="316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3000</a:t>
              </a:r>
            </a:p>
          </p:txBody>
        </p:sp>
        <p:sp>
          <p:nvSpPr>
            <p:cNvPr id="110640" name="Text Box 200"/>
            <p:cNvSpPr txBox="1">
              <a:spLocks noChangeArrowheads="1"/>
            </p:cNvSpPr>
            <p:nvPr/>
          </p:nvSpPr>
          <p:spPr bwMode="auto">
            <a:xfrm>
              <a:off x="912" y="316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5" name="Group 223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297989" y="5518058"/>
            <a:ext cx="1625600" cy="304800"/>
            <a:chOff x="54" y="3312"/>
            <a:chExt cx="1024" cy="192"/>
          </a:xfrm>
        </p:grpSpPr>
        <p:sp>
          <p:nvSpPr>
            <p:cNvPr id="110635" name="Text Box 201"/>
            <p:cNvSpPr txBox="1">
              <a:spLocks noChangeArrowheads="1"/>
            </p:cNvSpPr>
            <p:nvPr/>
          </p:nvSpPr>
          <p:spPr bwMode="auto">
            <a:xfrm>
              <a:off x="54" y="3312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5000</a:t>
              </a:r>
            </a:p>
          </p:txBody>
        </p:sp>
        <p:sp>
          <p:nvSpPr>
            <p:cNvPr id="110636" name="Text Box 202"/>
            <p:cNvSpPr txBox="1">
              <a:spLocks noChangeArrowheads="1"/>
            </p:cNvSpPr>
            <p:nvPr/>
          </p:nvSpPr>
          <p:spPr bwMode="auto">
            <a:xfrm>
              <a:off x="378" y="3312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37" name="Text Box 203"/>
            <p:cNvSpPr txBox="1">
              <a:spLocks noChangeArrowheads="1"/>
            </p:cNvSpPr>
            <p:nvPr/>
          </p:nvSpPr>
          <p:spPr bwMode="auto">
            <a:xfrm>
              <a:off x="906" y="3312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6" name="Group 224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297989" y="5813333"/>
            <a:ext cx="1625600" cy="304800"/>
            <a:chOff x="60" y="3498"/>
            <a:chExt cx="1024" cy="192"/>
          </a:xfrm>
        </p:grpSpPr>
        <p:sp>
          <p:nvSpPr>
            <p:cNvPr id="110632" name="Text Box 207"/>
            <p:cNvSpPr txBox="1">
              <a:spLocks noChangeArrowheads="1"/>
            </p:cNvSpPr>
            <p:nvPr/>
          </p:nvSpPr>
          <p:spPr bwMode="auto">
            <a:xfrm>
              <a:off x="60" y="349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5000</a:t>
              </a:r>
            </a:p>
          </p:txBody>
        </p:sp>
        <p:sp>
          <p:nvSpPr>
            <p:cNvPr id="110633" name="Text Box 208"/>
            <p:cNvSpPr txBox="1">
              <a:spLocks noChangeArrowheads="1"/>
            </p:cNvSpPr>
            <p:nvPr/>
          </p:nvSpPr>
          <p:spPr bwMode="auto">
            <a:xfrm>
              <a:off x="384" y="349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5000</a:t>
              </a:r>
            </a:p>
          </p:txBody>
        </p:sp>
        <p:sp>
          <p:nvSpPr>
            <p:cNvPr id="110634" name="Text Box 209"/>
            <p:cNvSpPr txBox="1">
              <a:spLocks noChangeArrowheads="1"/>
            </p:cNvSpPr>
            <p:nvPr/>
          </p:nvSpPr>
          <p:spPr bwMode="auto">
            <a:xfrm>
              <a:off x="912" y="349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7" name="Group 237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2722335" y="5484994"/>
            <a:ext cx="2379663" cy="823917"/>
            <a:chOff x="1714" y="3358"/>
            <a:chExt cx="1499" cy="519"/>
          </a:xfrm>
        </p:grpSpPr>
        <p:sp>
          <p:nvSpPr>
            <p:cNvPr id="110630" name="Rectangle 210"/>
            <p:cNvSpPr>
              <a:spLocks noChangeArrowheads="1"/>
            </p:cNvSpPr>
            <p:nvPr/>
          </p:nvSpPr>
          <p:spPr bwMode="auto">
            <a:xfrm>
              <a:off x="1714" y="3378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9000</a:t>
              </a:r>
            </a:p>
            <a:p>
              <a:pPr algn="l"/>
              <a:r>
                <a:rPr lang="en-US" sz="700" dirty="0"/>
                <a:t>AN: 30</a:t>
              </a:r>
            </a:p>
            <a:p>
              <a:pPr algn="l"/>
              <a:r>
                <a:rPr lang="en-US" sz="700" dirty="0"/>
                <a:t>Length: 1000/</a:t>
              </a:r>
            </a:p>
          </p:txBody>
        </p:sp>
        <p:sp>
          <p:nvSpPr>
            <p:cNvPr id="110631" name="Line 211"/>
            <p:cNvSpPr>
              <a:spLocks noChangeShapeType="1"/>
            </p:cNvSpPr>
            <p:nvPr/>
          </p:nvSpPr>
          <p:spPr bwMode="auto">
            <a:xfrm>
              <a:off x="2308" y="3358"/>
              <a:ext cx="905" cy="5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/>
          <p:nvPr>
            <p:custDataLst>
              <p:tags r:id="rId38"/>
            </p:custDataLst>
          </p:nvPr>
        </p:nvCxnSpPr>
        <p:spPr bwMode="auto">
          <a:xfrm flipV="1">
            <a:off x="302073" y="1468576"/>
            <a:ext cx="1828800" cy="81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Rectangle 104"/>
          <p:cNvSpPr/>
          <p:nvPr>
            <p:custDataLst>
              <p:tags r:id="rId39"/>
            </p:custDataLst>
          </p:nvPr>
        </p:nvSpPr>
        <p:spPr bwMode="auto">
          <a:xfrm>
            <a:off x="293914" y="1476740"/>
            <a:ext cx="1836965" cy="18777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6" name="Text Box 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423537" y="772272"/>
            <a:ext cx="6766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2000" dirty="0" err="1" smtClean="0">
                <a:latin typeface="Times New Roman" pitchFamily="18" charset="0"/>
              </a:rPr>
              <a:t>cwnd</a:t>
            </a:r>
            <a:r>
              <a:rPr lang="en-US" sz="2000" baseline="-25000" dirty="0" err="1" smtClean="0">
                <a:latin typeface="Times New Roman" pitchFamily="18" charset="0"/>
              </a:rPr>
              <a:t>segment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</a:t>
            </a:r>
            <a:r>
              <a:rPr lang="en-US" sz="2000" dirty="0" err="1" smtClean="0">
                <a:latin typeface="Times New Roman" pitchFamily="18" charset="0"/>
              </a:rPr>
              <a:t>cwnd</a:t>
            </a:r>
            <a:r>
              <a:rPr lang="en-US" sz="2000" baseline="-25000" dirty="0" err="1" smtClean="0">
                <a:latin typeface="Times New Roman" pitchFamily="18" charset="0"/>
              </a:rPr>
              <a:t>segment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+ </a:t>
            </a:r>
            <a:r>
              <a:rPr lang="en-US" sz="2000" dirty="0" smtClean="0">
                <a:latin typeface="Times New Roman" pitchFamily="18" charset="0"/>
              </a:rPr>
              <a:t>1 </a:t>
            </a:r>
            <a:r>
              <a:rPr lang="en-US" sz="2000" dirty="0">
                <a:latin typeface="Times New Roman" pitchFamily="18" charset="0"/>
              </a:rPr>
              <a:t>/ </a:t>
            </a:r>
            <a:r>
              <a:rPr lang="en-US" sz="2000" dirty="0" smtClean="0">
                <a:latin typeface="Times New Roman" pitchFamily="18" charset="0"/>
              </a:rPr>
              <a:t>floor(</a:t>
            </a:r>
            <a:r>
              <a:rPr lang="en-US" sz="2000" dirty="0" err="1" smtClean="0">
                <a:latin typeface="Times New Roman" pitchFamily="18" charset="0"/>
              </a:rPr>
              <a:t>cwnd</a:t>
            </a:r>
            <a:r>
              <a:rPr lang="en-US" sz="2000" baseline="-25000" dirty="0" err="1" smtClean="0">
                <a:latin typeface="Times New Roman" pitchFamily="18" charset="0"/>
              </a:rPr>
              <a:t>segment</a:t>
            </a:r>
            <a:r>
              <a:rPr lang="en-US" sz="2000" dirty="0" smtClean="0">
                <a:latin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228600"/>
            <a:ext cx="9333914" cy="838200"/>
          </a:xfrm>
        </p:spPr>
        <p:txBody>
          <a:bodyPr/>
          <a:lstStyle/>
          <a:p>
            <a:r>
              <a:rPr lang="en-US" sz="3600" dirty="0" smtClean="0"/>
              <a:t>Approximation of AIMD During </a:t>
            </a:r>
            <a:r>
              <a:rPr lang="en-US" sz="3600" dirty="0" err="1" smtClean="0"/>
              <a:t>Pkt</a:t>
            </a:r>
            <a:r>
              <a:rPr lang="en-US" sz="3600" dirty="0" smtClean="0"/>
              <a:t> Loss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1475" y="411163"/>
            <a:ext cx="7634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>
                <a:latin typeface="Times New Roman" pitchFamily="18" charset="0"/>
              </a:rPr>
              <a:t>When an ACK arrives: </a:t>
            </a:r>
            <a:r>
              <a:rPr lang="en-US" sz="2000" dirty="0" err="1" smtClean="0">
                <a:latin typeface="Times New Roman" pitchFamily="18" charset="0"/>
              </a:rPr>
              <a:t>cwnd</a:t>
            </a:r>
            <a:r>
              <a:rPr lang="en-US" sz="2000" baseline="-25000" dirty="0" err="1" smtClean="0">
                <a:latin typeface="Times New Roman" pitchFamily="18" charset="0"/>
              </a:rPr>
              <a:t>segment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</a:t>
            </a:r>
            <a:r>
              <a:rPr lang="en-US" sz="2000" dirty="0" err="1" smtClean="0">
                <a:latin typeface="Times New Roman" pitchFamily="18" charset="0"/>
              </a:rPr>
              <a:t>cwnd</a:t>
            </a:r>
            <a:r>
              <a:rPr lang="en-US" sz="2000" baseline="-25000" dirty="0" err="1" smtClean="0">
                <a:latin typeface="Times New Roman" pitchFamily="18" charset="0"/>
              </a:rPr>
              <a:t>segment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+ 1 / </a:t>
            </a:r>
            <a:r>
              <a:rPr lang="en-US" sz="2000" dirty="0" smtClean="0">
                <a:latin typeface="Times New Roman" pitchFamily="18" charset="0"/>
              </a:rPr>
              <a:t>floor(</a:t>
            </a:r>
            <a:r>
              <a:rPr lang="en-US" sz="2000" dirty="0" err="1" smtClean="0">
                <a:latin typeface="Times New Roman" pitchFamily="18" charset="0"/>
              </a:rPr>
              <a:t>cwnd</a:t>
            </a:r>
            <a:r>
              <a:rPr lang="en-US" sz="2000" baseline="-25000" dirty="0" err="1" smtClean="0">
                <a:latin typeface="Times New Roman" pitchFamily="18" charset="0"/>
              </a:rPr>
              <a:t>segment</a:t>
            </a:r>
            <a:r>
              <a:rPr lang="en-US" sz="2000" dirty="0" smtClean="0">
                <a:latin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</a:endParaRPr>
          </a:p>
          <a:p>
            <a:pPr algn="l" eaLnBrk="1" hangingPunct="1"/>
            <a:r>
              <a:rPr lang="en-US" sz="2000" dirty="0">
                <a:latin typeface="Times New Roman" pitchFamily="18" charset="0"/>
              </a:rPr>
              <a:t>When a drop is detected via triple-dup ACK, </a:t>
            </a:r>
            <a:r>
              <a:rPr lang="en-US" sz="2000" dirty="0" err="1">
                <a:latin typeface="Times New Roman" pitchFamily="18" charset="0"/>
              </a:rPr>
              <a:t>cwnd</a:t>
            </a:r>
            <a:r>
              <a:rPr lang="en-US" sz="2000" dirty="0">
                <a:latin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</a:rPr>
              <a:t>cwnd</a:t>
            </a:r>
            <a:r>
              <a:rPr lang="en-US" sz="2000" dirty="0">
                <a:latin typeface="Times New Roman" pitchFamily="18" charset="0"/>
              </a:rPr>
              <a:t>/2</a:t>
            </a:r>
          </a:p>
        </p:txBody>
      </p:sp>
      <p:sp>
        <p:nvSpPr>
          <p:cNvPr id="11162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62363" y="1409700"/>
            <a:ext cx="19050" cy="506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127625" y="1352550"/>
            <a:ext cx="9525" cy="527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2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058863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cwnd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13239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8000</a:t>
            </a:r>
          </a:p>
        </p:txBody>
      </p:sp>
      <p:sp>
        <p:nvSpPr>
          <p:cNvPr id="111624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5775" y="1049338"/>
            <a:ext cx="785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inflight</a:t>
            </a:r>
          </a:p>
        </p:txBody>
      </p:sp>
      <p:sp>
        <p:nvSpPr>
          <p:cNvPr id="111625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13144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111626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43000" y="1049338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ssthresh</a:t>
            </a:r>
          </a:p>
        </p:txBody>
      </p:sp>
      <p:sp>
        <p:nvSpPr>
          <p:cNvPr id="111627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04925" y="13144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0</a:t>
            </a:r>
          </a:p>
        </p:txBody>
      </p:sp>
      <p:grpSp>
        <p:nvGrpSpPr>
          <p:cNvPr id="2" name="Group 18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0" y="1514475"/>
            <a:ext cx="1568450" cy="314325"/>
            <a:chOff x="56" y="954"/>
            <a:chExt cx="988" cy="198"/>
          </a:xfrm>
        </p:grpSpPr>
        <p:sp>
          <p:nvSpPr>
            <p:cNvPr id="111747" name="Text Box 19"/>
            <p:cNvSpPr txBox="1">
              <a:spLocks noChangeArrowheads="1"/>
            </p:cNvSpPr>
            <p:nvPr/>
          </p:nvSpPr>
          <p:spPr bwMode="auto">
            <a:xfrm>
              <a:off x="56" y="96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8" name="Text Box 20"/>
            <p:cNvSpPr txBox="1">
              <a:spLocks noChangeArrowheads="1"/>
            </p:cNvSpPr>
            <p:nvPr/>
          </p:nvSpPr>
          <p:spPr bwMode="auto">
            <a:xfrm>
              <a:off x="374" y="95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1000</a:t>
              </a:r>
            </a:p>
          </p:txBody>
        </p:sp>
        <p:sp>
          <p:nvSpPr>
            <p:cNvPr id="111749" name="Text Box 21"/>
            <p:cNvSpPr txBox="1">
              <a:spLocks noChangeArrowheads="1"/>
            </p:cNvSpPr>
            <p:nvPr/>
          </p:nvSpPr>
          <p:spPr bwMode="auto">
            <a:xfrm>
              <a:off x="872" y="96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0" y="2752725"/>
            <a:ext cx="1568450" cy="314325"/>
            <a:chOff x="60" y="1734"/>
            <a:chExt cx="988" cy="198"/>
          </a:xfrm>
        </p:grpSpPr>
        <p:sp>
          <p:nvSpPr>
            <p:cNvPr id="111744" name="Text Box 37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5" name="Text Box 38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6" name="Text Box 39"/>
            <p:cNvSpPr txBox="1">
              <a:spLocks noChangeArrowheads="1"/>
            </p:cNvSpPr>
            <p:nvPr/>
          </p:nvSpPr>
          <p:spPr bwMode="auto">
            <a:xfrm>
              <a:off x="876" y="174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4" name="Group 13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2705101" y="1600201"/>
            <a:ext cx="2430463" cy="906463"/>
            <a:chOff x="1716" y="1008"/>
            <a:chExt cx="1531" cy="571"/>
          </a:xfrm>
        </p:grpSpPr>
        <p:sp>
          <p:nvSpPr>
            <p:cNvPr id="111742" name="Line 9"/>
            <p:cNvSpPr>
              <a:spLocks noChangeShapeType="1"/>
            </p:cNvSpPr>
            <p:nvPr/>
          </p:nvSpPr>
          <p:spPr bwMode="auto">
            <a:xfrm>
              <a:off x="2326" y="1056"/>
              <a:ext cx="921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43" name="Rectangle 10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5" name="Group 15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667125" y="2440783"/>
            <a:ext cx="2390775" cy="766763"/>
            <a:chOff x="2316" y="2712"/>
            <a:chExt cx="1506" cy="483"/>
          </a:xfrm>
        </p:grpSpPr>
        <p:sp>
          <p:nvSpPr>
            <p:cNvPr id="11174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111741" name="Line 132"/>
            <p:cNvSpPr>
              <a:spLocks noChangeShapeType="1"/>
            </p:cNvSpPr>
            <p:nvPr/>
          </p:nvSpPr>
          <p:spPr bwMode="auto">
            <a:xfrm flipH="1">
              <a:off x="2316" y="2750"/>
              <a:ext cx="921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134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2705101" y="1771651"/>
            <a:ext cx="2430463" cy="906463"/>
            <a:chOff x="1716" y="1008"/>
            <a:chExt cx="1531" cy="571"/>
          </a:xfrm>
        </p:grpSpPr>
        <p:sp>
          <p:nvSpPr>
            <p:cNvPr id="111738" name="Line 135"/>
            <p:cNvSpPr>
              <a:spLocks noChangeShapeType="1"/>
            </p:cNvSpPr>
            <p:nvPr/>
          </p:nvSpPr>
          <p:spPr bwMode="auto">
            <a:xfrm>
              <a:off x="2326" y="1056"/>
              <a:ext cx="921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9" name="Rectangle 136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2MSS. L=1MSS</a:t>
              </a:r>
            </a:p>
          </p:txBody>
        </p:sp>
      </p:grpSp>
      <p:grpSp>
        <p:nvGrpSpPr>
          <p:cNvPr id="7" name="Group 1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705101" y="1924051"/>
            <a:ext cx="2430463" cy="890588"/>
            <a:chOff x="1716" y="1008"/>
            <a:chExt cx="1531" cy="561"/>
          </a:xfrm>
        </p:grpSpPr>
        <p:sp>
          <p:nvSpPr>
            <p:cNvPr id="111736" name="Line 138"/>
            <p:cNvSpPr>
              <a:spLocks noChangeShapeType="1"/>
            </p:cNvSpPr>
            <p:nvPr/>
          </p:nvSpPr>
          <p:spPr bwMode="auto">
            <a:xfrm>
              <a:off x="2326" y="1056"/>
              <a:ext cx="921" cy="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7" name="Rectangle 139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3MSS. L=1MSS</a:t>
              </a:r>
            </a:p>
          </p:txBody>
        </p:sp>
      </p:grpSp>
      <p:grpSp>
        <p:nvGrpSpPr>
          <p:cNvPr id="8" name="Group 140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705102" y="2095501"/>
            <a:ext cx="2425701" cy="874713"/>
            <a:chOff x="1716" y="1008"/>
            <a:chExt cx="1528" cy="551"/>
          </a:xfrm>
        </p:grpSpPr>
        <p:sp>
          <p:nvSpPr>
            <p:cNvPr id="111734" name="Line 141"/>
            <p:cNvSpPr>
              <a:spLocks noChangeShapeType="1"/>
            </p:cNvSpPr>
            <p:nvPr/>
          </p:nvSpPr>
          <p:spPr bwMode="auto">
            <a:xfrm>
              <a:off x="2326" y="1056"/>
              <a:ext cx="91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5" name="Rectangle 142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4MSS. L=1MSS</a:t>
              </a:r>
            </a:p>
          </p:txBody>
        </p:sp>
      </p:grpSp>
      <p:sp>
        <p:nvSpPr>
          <p:cNvPr id="111635" name="Line 1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673475" y="2343150"/>
            <a:ext cx="7397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36" name="Rectangle 1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05100" y="2266950"/>
            <a:ext cx="914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700"/>
              <a:t>SN: 5MSS. L=1MSS</a:t>
            </a:r>
          </a:p>
        </p:txBody>
      </p:sp>
      <p:grpSp>
        <p:nvGrpSpPr>
          <p:cNvPr id="9" name="Group 14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2705101" y="2447925"/>
            <a:ext cx="2420938" cy="885825"/>
            <a:chOff x="1716" y="1008"/>
            <a:chExt cx="1525" cy="558"/>
          </a:xfrm>
        </p:grpSpPr>
        <p:sp>
          <p:nvSpPr>
            <p:cNvPr id="111732" name="Line 147"/>
            <p:cNvSpPr>
              <a:spLocks noChangeShapeType="1"/>
            </p:cNvSpPr>
            <p:nvPr/>
          </p:nvSpPr>
          <p:spPr bwMode="auto">
            <a:xfrm>
              <a:off x="2326" y="1056"/>
              <a:ext cx="915" cy="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3" name="Rectangle 148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6MSS. L=1MSS</a:t>
              </a:r>
            </a:p>
          </p:txBody>
        </p:sp>
      </p:grpSp>
      <p:grpSp>
        <p:nvGrpSpPr>
          <p:cNvPr id="10" name="Group 14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705101" y="2609851"/>
            <a:ext cx="2420938" cy="887413"/>
            <a:chOff x="1716" y="1008"/>
            <a:chExt cx="1525" cy="559"/>
          </a:xfrm>
        </p:grpSpPr>
        <p:sp>
          <p:nvSpPr>
            <p:cNvPr id="111730" name="Line 150"/>
            <p:cNvSpPr>
              <a:spLocks noChangeShapeType="1"/>
            </p:cNvSpPr>
            <p:nvPr/>
          </p:nvSpPr>
          <p:spPr bwMode="auto">
            <a:xfrm>
              <a:off x="2326" y="1056"/>
              <a:ext cx="915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1" name="Rectangle 151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7MSS. L=1MSS</a:t>
              </a:r>
            </a:p>
          </p:txBody>
        </p:sp>
      </p:grpSp>
      <p:grpSp>
        <p:nvGrpSpPr>
          <p:cNvPr id="11" name="Group 152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2700338" y="2797970"/>
            <a:ext cx="2425700" cy="877888"/>
            <a:chOff x="1716" y="1008"/>
            <a:chExt cx="1528" cy="553"/>
          </a:xfrm>
        </p:grpSpPr>
        <p:sp>
          <p:nvSpPr>
            <p:cNvPr id="111728" name="Line 153"/>
            <p:cNvSpPr>
              <a:spLocks noChangeShapeType="1"/>
            </p:cNvSpPr>
            <p:nvPr/>
          </p:nvSpPr>
          <p:spPr bwMode="auto">
            <a:xfrm>
              <a:off x="2326" y="1056"/>
              <a:ext cx="918" cy="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29" name="Rectangle 154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8MSS. L=1MSS</a:t>
              </a:r>
            </a:p>
          </p:txBody>
        </p:sp>
      </p:grpSp>
      <p:grpSp>
        <p:nvGrpSpPr>
          <p:cNvPr id="12" name="Group 156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667129" y="2614617"/>
            <a:ext cx="2382921" cy="766758"/>
            <a:chOff x="2303" y="2712"/>
            <a:chExt cx="1508" cy="480"/>
          </a:xfrm>
        </p:grpSpPr>
        <p:sp>
          <p:nvSpPr>
            <p:cNvPr id="111726" name="Rectangle 157"/>
            <p:cNvSpPr>
              <a:spLocks noChangeArrowheads="1"/>
            </p:cNvSpPr>
            <p:nvPr/>
          </p:nvSpPr>
          <p:spPr bwMode="auto">
            <a:xfrm>
              <a:off x="3235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AN=3000</a:t>
              </a:r>
              <a:endParaRPr lang="en-US" sz="700" dirty="0"/>
            </a:p>
          </p:txBody>
        </p:sp>
        <p:sp>
          <p:nvSpPr>
            <p:cNvPr id="111727" name="Line 158"/>
            <p:cNvSpPr>
              <a:spLocks noChangeShapeType="1"/>
            </p:cNvSpPr>
            <p:nvPr/>
          </p:nvSpPr>
          <p:spPr bwMode="auto">
            <a:xfrm flipH="1">
              <a:off x="2303" y="2748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" name="Group 15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3662363" y="2774157"/>
            <a:ext cx="2395538" cy="747713"/>
            <a:chOff x="2313" y="2712"/>
            <a:chExt cx="1509" cy="471"/>
          </a:xfrm>
        </p:grpSpPr>
        <p:sp>
          <p:nvSpPr>
            <p:cNvPr id="111724" name="Rectangle 160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AN=4000</a:t>
              </a:r>
              <a:endParaRPr lang="en-US" sz="700" dirty="0"/>
            </a:p>
          </p:txBody>
        </p:sp>
        <p:sp>
          <p:nvSpPr>
            <p:cNvPr id="111725" name="Line 161"/>
            <p:cNvSpPr>
              <a:spLocks noChangeShapeType="1"/>
            </p:cNvSpPr>
            <p:nvPr/>
          </p:nvSpPr>
          <p:spPr bwMode="auto">
            <a:xfrm flipH="1">
              <a:off x="2313" y="2737"/>
              <a:ext cx="921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" name="Group 162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3667125" y="3281366"/>
            <a:ext cx="2381250" cy="749301"/>
            <a:chOff x="2322" y="2712"/>
            <a:chExt cx="1500" cy="472"/>
          </a:xfrm>
        </p:grpSpPr>
        <p:sp>
          <p:nvSpPr>
            <p:cNvPr id="111722" name="Rectangle 163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723" name="Line 164"/>
            <p:cNvSpPr>
              <a:spLocks noChangeShapeType="1"/>
            </p:cNvSpPr>
            <p:nvPr/>
          </p:nvSpPr>
          <p:spPr bwMode="auto">
            <a:xfrm flipH="1">
              <a:off x="2322" y="2745"/>
              <a:ext cx="919" cy="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" name="Group 165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3667127" y="3430590"/>
            <a:ext cx="2386014" cy="768351"/>
            <a:chOff x="2310" y="2647"/>
            <a:chExt cx="1503" cy="484"/>
          </a:xfrm>
        </p:grpSpPr>
        <p:sp>
          <p:nvSpPr>
            <p:cNvPr id="111720" name="Rectangle 166"/>
            <p:cNvSpPr>
              <a:spLocks noChangeArrowheads="1"/>
            </p:cNvSpPr>
            <p:nvPr/>
          </p:nvSpPr>
          <p:spPr bwMode="auto">
            <a:xfrm>
              <a:off x="3237" y="2647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721" name="Line 167"/>
            <p:cNvSpPr>
              <a:spLocks noChangeShapeType="1"/>
            </p:cNvSpPr>
            <p:nvPr/>
          </p:nvSpPr>
          <p:spPr bwMode="auto">
            <a:xfrm flipH="1">
              <a:off x="2310" y="2690"/>
              <a:ext cx="918" cy="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6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3676650" y="3619513"/>
            <a:ext cx="2381250" cy="754063"/>
            <a:chOff x="2322" y="2706"/>
            <a:chExt cx="1500" cy="475"/>
          </a:xfrm>
        </p:grpSpPr>
        <p:sp>
          <p:nvSpPr>
            <p:cNvPr id="111718" name="Rectangle 169"/>
            <p:cNvSpPr>
              <a:spLocks noChangeArrowheads="1"/>
            </p:cNvSpPr>
            <p:nvPr/>
          </p:nvSpPr>
          <p:spPr bwMode="auto">
            <a:xfrm>
              <a:off x="3246" y="2706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719" name="Line 170"/>
            <p:cNvSpPr>
              <a:spLocks noChangeShapeType="1"/>
            </p:cNvSpPr>
            <p:nvPr/>
          </p:nvSpPr>
          <p:spPr bwMode="auto">
            <a:xfrm flipH="1">
              <a:off x="2322" y="2742"/>
              <a:ext cx="912" cy="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17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2705101" y="3131344"/>
            <a:ext cx="2427288" cy="874713"/>
            <a:chOff x="1716" y="1008"/>
            <a:chExt cx="1529" cy="551"/>
          </a:xfrm>
        </p:grpSpPr>
        <p:sp>
          <p:nvSpPr>
            <p:cNvPr id="111716" name="Line 172"/>
            <p:cNvSpPr>
              <a:spLocks noChangeShapeType="1"/>
            </p:cNvSpPr>
            <p:nvPr/>
          </p:nvSpPr>
          <p:spPr bwMode="auto">
            <a:xfrm>
              <a:off x="2326" y="1056"/>
              <a:ext cx="919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7" name="Rectangle 173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9MSS. L=1MSS</a:t>
              </a:r>
            </a:p>
          </p:txBody>
        </p:sp>
      </p:grpSp>
      <p:grpSp>
        <p:nvGrpSpPr>
          <p:cNvPr id="18" name="Group 174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2705101" y="3302792"/>
            <a:ext cx="2433638" cy="847725"/>
            <a:chOff x="1716" y="1008"/>
            <a:chExt cx="1533" cy="534"/>
          </a:xfrm>
        </p:grpSpPr>
        <p:sp>
          <p:nvSpPr>
            <p:cNvPr id="111714" name="Line 175"/>
            <p:cNvSpPr>
              <a:spLocks noChangeShapeType="1"/>
            </p:cNvSpPr>
            <p:nvPr/>
          </p:nvSpPr>
          <p:spPr bwMode="auto">
            <a:xfrm>
              <a:off x="2326" y="1056"/>
              <a:ext cx="923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5" name="Rectangle 176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10MSS. L=1MSS</a:t>
              </a:r>
            </a:p>
          </p:txBody>
        </p:sp>
      </p:grpSp>
      <p:grpSp>
        <p:nvGrpSpPr>
          <p:cNvPr id="19" name="Group 177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2705101" y="3463133"/>
            <a:ext cx="2427288" cy="850903"/>
            <a:chOff x="1722" y="992"/>
            <a:chExt cx="1529" cy="536"/>
          </a:xfrm>
        </p:grpSpPr>
        <p:sp>
          <p:nvSpPr>
            <p:cNvPr id="111712" name="Line 178"/>
            <p:cNvSpPr>
              <a:spLocks noChangeShapeType="1"/>
            </p:cNvSpPr>
            <p:nvPr/>
          </p:nvSpPr>
          <p:spPr bwMode="auto">
            <a:xfrm>
              <a:off x="2329" y="1029"/>
              <a:ext cx="922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3" name="Rectangle 179"/>
            <p:cNvSpPr>
              <a:spLocks noChangeArrowheads="1"/>
            </p:cNvSpPr>
            <p:nvPr/>
          </p:nvSpPr>
          <p:spPr bwMode="auto">
            <a:xfrm>
              <a:off x="1722" y="99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11MSS. L=1MSS</a:t>
              </a:r>
            </a:p>
          </p:txBody>
        </p:sp>
      </p:grpSp>
      <p:sp>
        <p:nvSpPr>
          <p:cNvPr id="111648" name="Oval 18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19150" y="19716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Oval 18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19150" y="21050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Oval 18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19150" y="22383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215" name="Text Box 18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73350" y="4300538"/>
            <a:ext cx="904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</a:t>
            </a:r>
            <a:r>
              <a:rPr lang="en-US" sz="1000" baseline="30000"/>
              <a:t>rd</a:t>
            </a:r>
            <a:r>
              <a:rPr lang="en-US" sz="1000"/>
              <a:t> dup-ACK</a:t>
            </a:r>
          </a:p>
        </p:txBody>
      </p:sp>
      <p:grpSp>
        <p:nvGrpSpPr>
          <p:cNvPr id="20" name="Group 247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0" y="3026574"/>
            <a:ext cx="1568450" cy="644526"/>
            <a:chOff x="0" y="1884"/>
            <a:chExt cx="988" cy="406"/>
          </a:xfrm>
        </p:grpSpPr>
        <p:grpSp>
          <p:nvGrpSpPr>
            <p:cNvPr id="21" name="Group 184"/>
            <p:cNvGrpSpPr>
              <a:grpSpLocks/>
            </p:cNvGrpSpPr>
            <p:nvPr/>
          </p:nvGrpSpPr>
          <p:grpSpPr bwMode="auto">
            <a:xfrm>
              <a:off x="0" y="1884"/>
              <a:ext cx="988" cy="198"/>
              <a:chOff x="60" y="1734"/>
              <a:chExt cx="988" cy="198"/>
            </a:xfrm>
          </p:grpSpPr>
          <p:sp>
            <p:nvSpPr>
              <p:cNvPr id="111709" name="Text Box 185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8125</a:t>
                </a:r>
              </a:p>
            </p:txBody>
          </p:sp>
          <p:sp>
            <p:nvSpPr>
              <p:cNvPr id="111710" name="Text Box 186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>
                    <a:latin typeface="Times New Roman" pitchFamily="18" charset="0"/>
                  </a:rPr>
                  <a:t>8000</a:t>
                </a:r>
              </a:p>
            </p:txBody>
          </p:sp>
          <p:sp>
            <p:nvSpPr>
              <p:cNvPr id="111711" name="Text Box 187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22" name="Group 188"/>
            <p:cNvGrpSpPr>
              <a:grpSpLocks/>
            </p:cNvGrpSpPr>
            <p:nvPr/>
          </p:nvGrpSpPr>
          <p:grpSpPr bwMode="auto">
            <a:xfrm>
              <a:off x="0" y="1987"/>
              <a:ext cx="988" cy="198"/>
              <a:chOff x="60" y="1657"/>
              <a:chExt cx="988" cy="198"/>
            </a:xfrm>
          </p:grpSpPr>
          <p:sp>
            <p:nvSpPr>
              <p:cNvPr id="111706" name="Text Box 189"/>
              <p:cNvSpPr txBox="1">
                <a:spLocks noChangeArrowheads="1"/>
              </p:cNvSpPr>
              <p:nvPr/>
            </p:nvSpPr>
            <p:spPr bwMode="auto">
              <a:xfrm>
                <a:off x="60" y="1663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>
                    <a:latin typeface="Times New Roman" pitchFamily="18" charset="0"/>
                  </a:rPr>
                  <a:t>8250</a:t>
                </a:r>
              </a:p>
            </p:txBody>
          </p:sp>
          <p:sp>
            <p:nvSpPr>
              <p:cNvPr id="111707" name="Text Box 190"/>
              <p:cNvSpPr txBox="1">
                <a:spLocks noChangeArrowheads="1"/>
              </p:cNvSpPr>
              <p:nvPr/>
            </p:nvSpPr>
            <p:spPr bwMode="auto">
              <a:xfrm>
                <a:off x="378" y="1657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8000</a:t>
                </a:r>
              </a:p>
            </p:txBody>
          </p:sp>
          <p:sp>
            <p:nvSpPr>
              <p:cNvPr id="111708" name="Text Box 191"/>
              <p:cNvSpPr txBox="1">
                <a:spLocks noChangeArrowheads="1"/>
              </p:cNvSpPr>
              <p:nvPr/>
            </p:nvSpPr>
            <p:spPr bwMode="auto">
              <a:xfrm>
                <a:off x="876" y="1663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23" name="Group 192"/>
            <p:cNvGrpSpPr>
              <a:grpSpLocks/>
            </p:cNvGrpSpPr>
            <p:nvPr/>
          </p:nvGrpSpPr>
          <p:grpSpPr bwMode="auto">
            <a:xfrm>
              <a:off x="0" y="2092"/>
              <a:ext cx="988" cy="198"/>
              <a:chOff x="60" y="1666"/>
              <a:chExt cx="988" cy="198"/>
            </a:xfrm>
          </p:grpSpPr>
          <p:sp>
            <p:nvSpPr>
              <p:cNvPr id="111703" name="Text Box 193"/>
              <p:cNvSpPr txBox="1">
                <a:spLocks noChangeArrowheads="1"/>
              </p:cNvSpPr>
              <p:nvPr/>
            </p:nvSpPr>
            <p:spPr bwMode="auto">
              <a:xfrm>
                <a:off x="60" y="1672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>
                    <a:latin typeface="Times New Roman" pitchFamily="18" charset="0"/>
                  </a:rPr>
                  <a:t>8375</a:t>
                </a:r>
              </a:p>
            </p:txBody>
          </p:sp>
          <p:sp>
            <p:nvSpPr>
              <p:cNvPr id="111704" name="Text Box 194"/>
              <p:cNvSpPr txBox="1">
                <a:spLocks noChangeArrowheads="1"/>
              </p:cNvSpPr>
              <p:nvPr/>
            </p:nvSpPr>
            <p:spPr bwMode="auto">
              <a:xfrm>
                <a:off x="378" y="1666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8000</a:t>
                </a:r>
              </a:p>
            </p:txBody>
          </p:sp>
          <p:sp>
            <p:nvSpPr>
              <p:cNvPr id="111705" name="Text Box 195"/>
              <p:cNvSpPr txBox="1">
                <a:spLocks noChangeArrowheads="1"/>
              </p:cNvSpPr>
              <p:nvPr/>
            </p:nvSpPr>
            <p:spPr bwMode="auto">
              <a:xfrm>
                <a:off x="876" y="1672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0</a:t>
                </a:r>
              </a:p>
            </p:txBody>
          </p:sp>
        </p:grpSp>
      </p:grpSp>
      <p:grpSp>
        <p:nvGrpSpPr>
          <p:cNvPr id="24" name="Group 196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0" y="4238625"/>
            <a:ext cx="1570038" cy="317500"/>
            <a:chOff x="60" y="1734"/>
            <a:chExt cx="989" cy="200"/>
          </a:xfrm>
        </p:grpSpPr>
        <p:sp>
          <p:nvSpPr>
            <p:cNvPr id="111697" name="Text Box 197"/>
            <p:cNvSpPr txBox="1">
              <a:spLocks noChangeArrowheads="1"/>
            </p:cNvSpPr>
            <p:nvPr/>
          </p:nvSpPr>
          <p:spPr bwMode="auto">
            <a:xfrm>
              <a:off x="60" y="1740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4000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98" name="Text Box 198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699" name="Text Box 199"/>
            <p:cNvSpPr txBox="1">
              <a:spLocks noChangeArrowheads="1"/>
            </p:cNvSpPr>
            <p:nvPr/>
          </p:nvSpPr>
          <p:spPr bwMode="auto">
            <a:xfrm>
              <a:off x="876" y="1740"/>
              <a:ext cx="1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0</a:t>
              </a:r>
              <a:endParaRPr lang="en-US" sz="1400" dirty="0">
                <a:latin typeface="Times New Roman" pitchFamily="18" charset="0"/>
              </a:endParaRPr>
            </a:p>
          </p:txBody>
        </p:sp>
      </p:grpSp>
      <p:grpSp>
        <p:nvGrpSpPr>
          <p:cNvPr id="25" name="Group 204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3668713" y="3940971"/>
            <a:ext cx="2389188" cy="747713"/>
            <a:chOff x="2317" y="2712"/>
            <a:chExt cx="1505" cy="471"/>
          </a:xfrm>
        </p:grpSpPr>
        <p:sp>
          <p:nvSpPr>
            <p:cNvPr id="111695" name="Rectangle 205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696" name="Line 206"/>
            <p:cNvSpPr>
              <a:spLocks noChangeShapeType="1"/>
            </p:cNvSpPr>
            <p:nvPr/>
          </p:nvSpPr>
          <p:spPr bwMode="auto">
            <a:xfrm flipH="1">
              <a:off x="2317" y="2742"/>
              <a:ext cx="917" cy="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6" name="Group 207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3667125" y="4100512"/>
            <a:ext cx="2390775" cy="755650"/>
            <a:chOff x="2316" y="2712"/>
            <a:chExt cx="1506" cy="476"/>
          </a:xfrm>
        </p:grpSpPr>
        <p:sp>
          <p:nvSpPr>
            <p:cNvPr id="111693" name="Rectangle 208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694" name="Line 209"/>
            <p:cNvSpPr>
              <a:spLocks noChangeShapeType="1"/>
            </p:cNvSpPr>
            <p:nvPr/>
          </p:nvSpPr>
          <p:spPr bwMode="auto">
            <a:xfrm flipH="1">
              <a:off x="2316" y="2742"/>
              <a:ext cx="918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" name="Group 210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3673475" y="4254507"/>
            <a:ext cx="2384425" cy="750888"/>
            <a:chOff x="2320" y="2707"/>
            <a:chExt cx="1502" cy="473"/>
          </a:xfrm>
        </p:grpSpPr>
        <p:sp>
          <p:nvSpPr>
            <p:cNvPr id="111691" name="Rectangle 211"/>
            <p:cNvSpPr>
              <a:spLocks noChangeArrowheads="1"/>
            </p:cNvSpPr>
            <p:nvPr/>
          </p:nvSpPr>
          <p:spPr bwMode="auto">
            <a:xfrm>
              <a:off x="3246" y="2707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692" name="Line 212"/>
            <p:cNvSpPr>
              <a:spLocks noChangeShapeType="1"/>
            </p:cNvSpPr>
            <p:nvPr/>
          </p:nvSpPr>
          <p:spPr bwMode="auto">
            <a:xfrm flipH="1">
              <a:off x="2320" y="2742"/>
              <a:ext cx="913" cy="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" name="Group 213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0" y="4467225"/>
            <a:ext cx="1570038" cy="317500"/>
            <a:chOff x="60" y="1734"/>
            <a:chExt cx="989" cy="200"/>
          </a:xfrm>
        </p:grpSpPr>
        <p:sp>
          <p:nvSpPr>
            <p:cNvPr id="111688" name="Text Box 214"/>
            <p:cNvSpPr txBox="1">
              <a:spLocks noChangeArrowheads="1"/>
            </p:cNvSpPr>
            <p:nvPr/>
          </p:nvSpPr>
          <p:spPr bwMode="auto">
            <a:xfrm>
              <a:off x="60" y="1740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</a:t>
              </a:r>
              <a:r>
                <a:rPr lang="en-US" sz="1400" dirty="0" smtClean="0">
                  <a:latin typeface="Times New Roman" pitchFamily="18" charset="0"/>
                </a:rPr>
                <a:t>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89" name="Text Box 215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690" name="Text Box 216"/>
            <p:cNvSpPr txBox="1">
              <a:spLocks noChangeArrowheads="1"/>
            </p:cNvSpPr>
            <p:nvPr/>
          </p:nvSpPr>
          <p:spPr bwMode="auto">
            <a:xfrm>
              <a:off x="876" y="1740"/>
              <a:ext cx="1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0</a:t>
              </a:r>
              <a:endParaRPr lang="en-US" sz="1400" dirty="0">
                <a:latin typeface="Times New Roman" pitchFamily="18" charset="0"/>
              </a:endParaRPr>
            </a:p>
          </p:txBody>
        </p:sp>
      </p:grpSp>
      <p:grpSp>
        <p:nvGrpSpPr>
          <p:cNvPr id="29" name="Group 217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0" y="4733925"/>
            <a:ext cx="1570038" cy="317500"/>
            <a:chOff x="60" y="1734"/>
            <a:chExt cx="989" cy="200"/>
          </a:xfrm>
        </p:grpSpPr>
        <p:sp>
          <p:nvSpPr>
            <p:cNvPr id="111685" name="Text Box 218"/>
            <p:cNvSpPr txBox="1">
              <a:spLocks noChangeArrowheads="1"/>
            </p:cNvSpPr>
            <p:nvPr/>
          </p:nvSpPr>
          <p:spPr bwMode="auto">
            <a:xfrm>
              <a:off x="60" y="1740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</a:t>
              </a:r>
              <a:r>
                <a:rPr lang="en-US" sz="1400" dirty="0" smtClean="0">
                  <a:latin typeface="Times New Roman" pitchFamily="18" charset="0"/>
                </a:rPr>
                <a:t>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86" name="Text Box 219"/>
            <p:cNvSpPr txBox="1">
              <a:spLocks noChangeArrowheads="1"/>
            </p:cNvSpPr>
            <p:nvPr/>
          </p:nvSpPr>
          <p:spPr bwMode="auto">
            <a:xfrm>
              <a:off x="378" y="1734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8000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87" name="Text Box 220"/>
            <p:cNvSpPr txBox="1">
              <a:spLocks noChangeArrowheads="1"/>
            </p:cNvSpPr>
            <p:nvPr/>
          </p:nvSpPr>
          <p:spPr bwMode="auto">
            <a:xfrm>
              <a:off x="876" y="1740"/>
              <a:ext cx="1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0</a:t>
              </a:r>
              <a:endParaRPr lang="en-US" sz="1400" dirty="0">
                <a:latin typeface="Times New Roman" pitchFamily="18" charset="0"/>
              </a:endParaRPr>
            </a:p>
          </p:txBody>
        </p:sp>
      </p:grpSp>
      <p:grpSp>
        <p:nvGrpSpPr>
          <p:cNvPr id="30" name="Group 221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0" y="5029200"/>
            <a:ext cx="1570038" cy="317500"/>
            <a:chOff x="60" y="1734"/>
            <a:chExt cx="989" cy="200"/>
          </a:xfrm>
        </p:grpSpPr>
        <p:sp>
          <p:nvSpPr>
            <p:cNvPr id="111682" name="Text Box 222"/>
            <p:cNvSpPr txBox="1">
              <a:spLocks noChangeArrowheads="1"/>
            </p:cNvSpPr>
            <p:nvPr/>
          </p:nvSpPr>
          <p:spPr bwMode="auto">
            <a:xfrm>
              <a:off x="60" y="1740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4000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83" name="Text Box 223"/>
            <p:cNvSpPr txBox="1">
              <a:spLocks noChangeArrowheads="1"/>
            </p:cNvSpPr>
            <p:nvPr/>
          </p:nvSpPr>
          <p:spPr bwMode="auto">
            <a:xfrm>
              <a:off x="378" y="1734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8000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84" name="Text Box 224"/>
            <p:cNvSpPr txBox="1">
              <a:spLocks noChangeArrowheads="1"/>
            </p:cNvSpPr>
            <p:nvPr/>
          </p:nvSpPr>
          <p:spPr bwMode="auto">
            <a:xfrm>
              <a:off x="876" y="1740"/>
              <a:ext cx="1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0</a:t>
              </a:r>
              <a:endParaRPr lang="en-US" sz="1400" dirty="0">
                <a:latin typeface="Times New Roman" pitchFamily="18" charset="0"/>
              </a:endParaRPr>
            </a:p>
          </p:txBody>
        </p:sp>
      </p:grpSp>
      <p:grpSp>
        <p:nvGrpSpPr>
          <p:cNvPr id="31" name="Group 225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2714625" y="4448175"/>
            <a:ext cx="2393950" cy="876300"/>
            <a:chOff x="1716" y="1008"/>
            <a:chExt cx="1508" cy="552"/>
          </a:xfrm>
        </p:grpSpPr>
        <p:sp>
          <p:nvSpPr>
            <p:cNvPr id="111680" name="Line 226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1" name="Rectangle 227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5MSS</a:t>
              </a:r>
              <a:r>
                <a:rPr lang="en-US" sz="700" dirty="0"/>
                <a:t>. L=1MSS</a:t>
              </a:r>
            </a:p>
          </p:txBody>
        </p:sp>
      </p:grpSp>
      <p:grpSp>
        <p:nvGrpSpPr>
          <p:cNvPr id="556194" name="Group 234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3619500" y="5305425"/>
            <a:ext cx="2409825" cy="752475"/>
            <a:chOff x="2304" y="2712"/>
            <a:chExt cx="1518" cy="474"/>
          </a:xfrm>
        </p:grpSpPr>
        <p:sp>
          <p:nvSpPr>
            <p:cNvPr id="111674" name="Rectangle 235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AN=13MSS</a:t>
              </a:r>
              <a:endParaRPr lang="en-US" sz="700" dirty="0"/>
            </a:p>
          </p:txBody>
        </p:sp>
        <p:sp>
          <p:nvSpPr>
            <p:cNvPr id="111675" name="Line 236"/>
            <p:cNvSpPr>
              <a:spLocks noChangeShapeType="1"/>
            </p:cNvSpPr>
            <p:nvPr/>
          </p:nvSpPr>
          <p:spPr bwMode="auto">
            <a:xfrm flipH="1">
              <a:off x="2304" y="2742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6195" name="Group 237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0" y="5762625"/>
            <a:ext cx="1568450" cy="314325"/>
            <a:chOff x="60" y="1734"/>
            <a:chExt cx="988" cy="198"/>
          </a:xfrm>
        </p:grpSpPr>
        <p:sp>
          <p:nvSpPr>
            <p:cNvPr id="111671" name="Text Box 238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1672" name="Text Box 239"/>
            <p:cNvSpPr txBox="1">
              <a:spLocks noChangeArrowheads="1"/>
            </p:cNvSpPr>
            <p:nvPr/>
          </p:nvSpPr>
          <p:spPr bwMode="auto">
            <a:xfrm>
              <a:off x="378" y="1734"/>
              <a:ext cx="1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73" name="Text Box 240"/>
            <p:cNvSpPr txBox="1">
              <a:spLocks noChangeArrowheads="1"/>
            </p:cNvSpPr>
            <p:nvPr/>
          </p:nvSpPr>
          <p:spPr bwMode="auto">
            <a:xfrm>
              <a:off x="876" y="174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556196" name="Group 241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2724150" y="6029325"/>
            <a:ext cx="2393950" cy="876300"/>
            <a:chOff x="1716" y="1008"/>
            <a:chExt cx="1508" cy="552"/>
          </a:xfrm>
        </p:grpSpPr>
        <p:sp>
          <p:nvSpPr>
            <p:cNvPr id="111669" name="Line 242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0" name="Rectangle 243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14MSS</a:t>
              </a:r>
              <a:r>
                <a:rPr lang="en-US" sz="700" dirty="0"/>
                <a:t>. L=1MSS</a:t>
              </a:r>
            </a:p>
          </p:txBody>
        </p:sp>
      </p:grpSp>
      <p:grpSp>
        <p:nvGrpSpPr>
          <p:cNvPr id="556197" name="Group 244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2743200" y="6219825"/>
            <a:ext cx="2393950" cy="876300"/>
            <a:chOff x="1716" y="1008"/>
            <a:chExt cx="1508" cy="552"/>
          </a:xfrm>
        </p:grpSpPr>
        <p:sp>
          <p:nvSpPr>
            <p:cNvPr id="111667" name="Line 245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8" name="Rectangle 246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15MSS</a:t>
              </a:r>
              <a:r>
                <a:rPr lang="en-US" sz="700" dirty="0"/>
                <a:t>. L=1MSS</a:t>
              </a:r>
            </a:p>
          </p:txBody>
        </p:sp>
      </p:grpSp>
      <p:sp>
        <p:nvSpPr>
          <p:cNvPr id="134" name="TextBox 133"/>
          <p:cNvSpPr txBox="1"/>
          <p:nvPr>
            <p:custDataLst>
              <p:tags r:id="rId49"/>
            </p:custDataLst>
          </p:nvPr>
        </p:nvSpPr>
        <p:spPr>
          <a:xfrm>
            <a:off x="6295292" y="4142935"/>
            <a:ext cx="2797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Slow recovery: one RTT is just to retransmit one segment.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Go-Back-N recovers as fast.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We can guess that the dup-</a:t>
            </a:r>
            <a:r>
              <a:rPr lang="en-US" sz="1400" dirty="0" err="1" smtClean="0"/>
              <a:t>acks</a:t>
            </a:r>
            <a:r>
              <a:rPr lang="en-US" sz="1400" dirty="0" smtClean="0"/>
              <a:t> imply that a segment has been successfully delivered. </a:t>
            </a:r>
            <a:endParaRPr lang="en-US" sz="1400" dirty="0"/>
          </a:p>
        </p:txBody>
      </p:sp>
      <p:grpSp>
        <p:nvGrpSpPr>
          <p:cNvPr id="138" name="Group 159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3662357" y="2940848"/>
            <a:ext cx="2390775" cy="736601"/>
            <a:chOff x="2316" y="2712"/>
            <a:chExt cx="1506" cy="464"/>
          </a:xfrm>
        </p:grpSpPr>
        <p:sp>
          <p:nvSpPr>
            <p:cNvPr id="139" name="Rectangle 160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40" name="Line 161"/>
            <p:cNvSpPr>
              <a:spLocks noChangeShapeType="1"/>
            </p:cNvSpPr>
            <p:nvPr/>
          </p:nvSpPr>
          <p:spPr bwMode="auto">
            <a:xfrm flipH="1">
              <a:off x="2316" y="2729"/>
              <a:ext cx="927" cy="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1" name="Group 177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712261" y="3627439"/>
            <a:ext cx="2416176" cy="846141"/>
            <a:chOff x="1722" y="992"/>
            <a:chExt cx="1522" cy="533"/>
          </a:xfrm>
        </p:grpSpPr>
        <p:sp>
          <p:nvSpPr>
            <p:cNvPr id="142" name="Line 178"/>
            <p:cNvSpPr>
              <a:spLocks noChangeShapeType="1"/>
            </p:cNvSpPr>
            <p:nvPr/>
          </p:nvSpPr>
          <p:spPr bwMode="auto">
            <a:xfrm>
              <a:off x="2329" y="1029"/>
              <a:ext cx="915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179"/>
            <p:cNvSpPr>
              <a:spLocks noChangeArrowheads="1"/>
            </p:cNvSpPr>
            <p:nvPr/>
          </p:nvSpPr>
          <p:spPr bwMode="auto">
            <a:xfrm>
              <a:off x="1722" y="99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12MSS</a:t>
              </a:r>
              <a:r>
                <a:rPr lang="en-US" sz="700" dirty="0"/>
                <a:t>. L=1MSS</a:t>
              </a:r>
            </a:p>
          </p:txBody>
        </p:sp>
      </p:grpSp>
      <p:grpSp>
        <p:nvGrpSpPr>
          <p:cNvPr id="144" name="Group 210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3671904" y="4421190"/>
            <a:ext cx="2386013" cy="746125"/>
            <a:chOff x="2319" y="2707"/>
            <a:chExt cx="1503" cy="470"/>
          </a:xfrm>
        </p:grpSpPr>
        <p:sp>
          <p:nvSpPr>
            <p:cNvPr id="145" name="Rectangle 211"/>
            <p:cNvSpPr>
              <a:spLocks noChangeArrowheads="1"/>
            </p:cNvSpPr>
            <p:nvPr/>
          </p:nvSpPr>
          <p:spPr bwMode="auto">
            <a:xfrm>
              <a:off x="3246" y="2707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46" name="Line 212"/>
            <p:cNvSpPr>
              <a:spLocks noChangeShapeType="1"/>
            </p:cNvSpPr>
            <p:nvPr/>
          </p:nvSpPr>
          <p:spPr bwMode="auto">
            <a:xfrm flipH="1">
              <a:off x="2319" y="2742"/>
              <a:ext cx="915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" name="Group 149"/>
          <p:cNvGrpSpPr/>
          <p:nvPr>
            <p:custDataLst>
              <p:tags r:id="rId53"/>
            </p:custDataLst>
          </p:nvPr>
        </p:nvGrpSpPr>
        <p:grpSpPr>
          <a:xfrm>
            <a:off x="2376" y="3538536"/>
            <a:ext cx="1568450" cy="317302"/>
            <a:chOff x="2376" y="3538536"/>
            <a:chExt cx="1568450" cy="317302"/>
          </a:xfrm>
        </p:grpSpPr>
        <p:sp>
          <p:nvSpPr>
            <p:cNvPr id="147" name="Text Box 193"/>
            <p:cNvSpPr txBox="1">
              <a:spLocks noChangeArrowheads="1"/>
            </p:cNvSpPr>
            <p:nvPr/>
          </p:nvSpPr>
          <p:spPr bwMode="auto">
            <a:xfrm>
              <a:off x="2376" y="3548061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8500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48" name="Text Box 194"/>
            <p:cNvSpPr txBox="1">
              <a:spLocks noChangeArrowheads="1"/>
            </p:cNvSpPr>
            <p:nvPr/>
          </p:nvSpPr>
          <p:spPr bwMode="auto">
            <a:xfrm>
              <a:off x="507201" y="3538536"/>
              <a:ext cx="539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49" name="Text Box 195"/>
            <p:cNvSpPr txBox="1">
              <a:spLocks noChangeArrowheads="1"/>
            </p:cNvSpPr>
            <p:nvPr/>
          </p:nvSpPr>
          <p:spPr bwMode="auto">
            <a:xfrm>
              <a:off x="1297776" y="3548061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215" grpId="0"/>
      <p:bldP spid="13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Fast recovery: details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dirty="0" smtClean="0"/>
              <a:t>Upon the two DUP ACK arrival, do nothing. Don’t send any packets (</a:t>
            </a:r>
            <a:r>
              <a:rPr lang="en-US" sz="2000" dirty="0" err="1" smtClean="0"/>
              <a:t>InFlight</a:t>
            </a:r>
            <a:r>
              <a:rPr lang="en-US" sz="2000" dirty="0" smtClean="0"/>
              <a:t> is the same).</a:t>
            </a:r>
          </a:p>
          <a:p>
            <a:r>
              <a:rPr lang="en-US" sz="2000" dirty="0" smtClean="0"/>
              <a:t>Upon the third Dup ACK, </a:t>
            </a:r>
          </a:p>
          <a:p>
            <a:pPr lvl="1"/>
            <a:r>
              <a:rPr lang="en-US" sz="1800" dirty="0" smtClean="0"/>
              <a:t>set </a:t>
            </a:r>
            <a:r>
              <a:rPr lang="en-US" sz="1800" dirty="0" err="1" smtClean="0"/>
              <a:t>SSThres</a:t>
            </a:r>
            <a:r>
              <a:rPr lang="en-US" sz="1800" dirty="0" smtClean="0"/>
              <a:t>=</a:t>
            </a:r>
            <a:r>
              <a:rPr lang="en-US" sz="1800" dirty="0" err="1" smtClean="0"/>
              <a:t>cwnd</a:t>
            </a:r>
            <a:r>
              <a:rPr lang="en-US" sz="1800" dirty="0" smtClean="0"/>
              <a:t>/2.</a:t>
            </a:r>
          </a:p>
          <a:p>
            <a:pPr lvl="1"/>
            <a:r>
              <a:rPr lang="en-US" sz="1800" dirty="0" err="1" smtClean="0"/>
              <a:t>Cwnd</a:t>
            </a:r>
            <a:r>
              <a:rPr lang="en-US" sz="1800" dirty="0" smtClean="0"/>
              <a:t>=</a:t>
            </a:r>
            <a:r>
              <a:rPr lang="en-US" sz="1800" dirty="0" err="1" smtClean="0"/>
              <a:t>cwnd</a:t>
            </a:r>
            <a:r>
              <a:rPr lang="en-US" sz="1800" dirty="0" smtClean="0"/>
              <a:t>/2+3</a:t>
            </a:r>
          </a:p>
          <a:p>
            <a:pPr lvl="1"/>
            <a:r>
              <a:rPr lang="en-US" sz="1800" dirty="0" smtClean="0"/>
              <a:t>Retransmit the requested packet.</a:t>
            </a:r>
          </a:p>
          <a:p>
            <a:r>
              <a:rPr lang="en-US" sz="2000" dirty="0" smtClean="0"/>
              <a:t>Upon every DUP ACK, </a:t>
            </a:r>
            <a:r>
              <a:rPr lang="en-US" sz="2000" dirty="0" err="1" smtClean="0"/>
              <a:t>cwnd</a:t>
            </a:r>
            <a:r>
              <a:rPr lang="en-US" sz="2000" dirty="0" smtClean="0"/>
              <a:t>=cwnd+1.</a:t>
            </a:r>
          </a:p>
          <a:p>
            <a:r>
              <a:rPr lang="en-US" sz="2000" dirty="0" smtClean="0"/>
              <a:t>If </a:t>
            </a:r>
            <a:r>
              <a:rPr lang="en-US" sz="2000" dirty="0" err="1" smtClean="0"/>
              <a:t>InFlight</a:t>
            </a:r>
            <a:r>
              <a:rPr lang="en-US" sz="2000" dirty="0" smtClean="0"/>
              <a:t>&lt;</a:t>
            </a:r>
            <a:r>
              <a:rPr lang="en-US" sz="2000" dirty="0" err="1" smtClean="0"/>
              <a:t>cwnd</a:t>
            </a:r>
            <a:r>
              <a:rPr lang="en-US" sz="2000" dirty="0" smtClean="0"/>
              <a:t>, send a packet and increment </a:t>
            </a:r>
            <a:r>
              <a:rPr lang="en-US" sz="2000" dirty="0" err="1" smtClean="0"/>
              <a:t>InFlight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When a new ACK arrives, set </a:t>
            </a:r>
            <a:r>
              <a:rPr lang="en-US" sz="2000" dirty="0" err="1" smtClean="0"/>
              <a:t>cwnd</a:t>
            </a:r>
            <a:r>
              <a:rPr lang="en-US" sz="2000" dirty="0" smtClean="0"/>
              <a:t>=</a:t>
            </a:r>
            <a:r>
              <a:rPr lang="en-US" sz="2000" dirty="0" err="1" smtClean="0"/>
              <a:t>ssthres</a:t>
            </a:r>
            <a:r>
              <a:rPr lang="en-US" sz="2000" dirty="0" smtClean="0"/>
              <a:t> (RENO).</a:t>
            </a:r>
          </a:p>
          <a:p>
            <a:r>
              <a:rPr lang="en-US" sz="2000" dirty="0" smtClean="0"/>
              <a:t>When an ACK arrives that ACKs all packets that were outstanding when the first drop was detected, </a:t>
            </a:r>
            <a:r>
              <a:rPr lang="en-US" sz="2000" dirty="0" err="1" smtClean="0"/>
              <a:t>cwnd</a:t>
            </a:r>
            <a:r>
              <a:rPr lang="en-US" sz="2000" dirty="0" smtClean="0"/>
              <a:t>=</a:t>
            </a:r>
            <a:r>
              <a:rPr lang="en-US" sz="2000" dirty="0" err="1" smtClean="0"/>
              <a:t>ssthres</a:t>
            </a:r>
            <a:r>
              <a:rPr lang="en-US" sz="2000" dirty="0" smtClean="0"/>
              <a:t> (NEWRENO)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228600"/>
            <a:ext cx="9333914" cy="838200"/>
          </a:xfrm>
        </p:spPr>
        <p:txBody>
          <a:bodyPr/>
          <a:lstStyle/>
          <a:p>
            <a:r>
              <a:rPr lang="en-US" sz="3600" dirty="0" smtClean="0"/>
              <a:t>AIMD During </a:t>
            </a:r>
            <a:r>
              <a:rPr lang="en-US" sz="3600" dirty="0" err="1" smtClean="0"/>
              <a:t>Pkt</a:t>
            </a:r>
            <a:r>
              <a:rPr lang="en-US" sz="3600" dirty="0" smtClean="0"/>
              <a:t> Loss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1475" y="411163"/>
            <a:ext cx="76340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dirty="0">
                <a:latin typeface="Times New Roman" pitchFamily="18" charset="0"/>
              </a:rPr>
              <a:t>When an ACK arrives: </a:t>
            </a:r>
            <a:r>
              <a:rPr lang="en-US" sz="2000" dirty="0" err="1" smtClean="0">
                <a:latin typeface="Times New Roman" pitchFamily="18" charset="0"/>
              </a:rPr>
              <a:t>cwnd</a:t>
            </a:r>
            <a:r>
              <a:rPr lang="en-US" sz="2000" baseline="-25000" dirty="0" err="1" smtClean="0">
                <a:latin typeface="Times New Roman" pitchFamily="18" charset="0"/>
              </a:rPr>
              <a:t>segment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</a:t>
            </a:r>
            <a:r>
              <a:rPr lang="en-US" sz="2000" dirty="0" err="1" smtClean="0">
                <a:latin typeface="Times New Roman" pitchFamily="18" charset="0"/>
              </a:rPr>
              <a:t>cwnd</a:t>
            </a:r>
            <a:r>
              <a:rPr lang="en-US" sz="2000" baseline="-25000" dirty="0" err="1" smtClean="0">
                <a:latin typeface="Times New Roman" pitchFamily="18" charset="0"/>
              </a:rPr>
              <a:t>segment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+ 1 / </a:t>
            </a:r>
            <a:r>
              <a:rPr lang="en-US" sz="2000" dirty="0" smtClean="0">
                <a:latin typeface="Times New Roman" pitchFamily="18" charset="0"/>
              </a:rPr>
              <a:t>floor(</a:t>
            </a:r>
            <a:r>
              <a:rPr lang="en-US" sz="2000" dirty="0" err="1" smtClean="0">
                <a:latin typeface="Times New Roman" pitchFamily="18" charset="0"/>
              </a:rPr>
              <a:t>cwnd</a:t>
            </a:r>
            <a:r>
              <a:rPr lang="en-US" sz="2000" baseline="-25000" dirty="0" err="1" smtClean="0">
                <a:latin typeface="Times New Roman" pitchFamily="18" charset="0"/>
              </a:rPr>
              <a:t>segment</a:t>
            </a:r>
            <a:r>
              <a:rPr lang="en-US" sz="2000" dirty="0" smtClean="0">
                <a:latin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</a:endParaRPr>
          </a:p>
          <a:p>
            <a:pPr algn="l" eaLnBrk="1" hangingPunct="1"/>
            <a:r>
              <a:rPr lang="en-US" sz="2000" dirty="0">
                <a:latin typeface="Times New Roman" pitchFamily="18" charset="0"/>
              </a:rPr>
              <a:t>When a drop is detected via triple-dup ACK, </a:t>
            </a:r>
            <a:r>
              <a:rPr lang="en-US" sz="2000" dirty="0" err="1">
                <a:latin typeface="Times New Roman" pitchFamily="18" charset="0"/>
              </a:rPr>
              <a:t>cwnd</a:t>
            </a:r>
            <a:r>
              <a:rPr lang="en-US" sz="2000" dirty="0">
                <a:latin typeface="Times New Roman" pitchFamily="18" charset="0"/>
              </a:rPr>
              <a:t> = </a:t>
            </a:r>
            <a:r>
              <a:rPr lang="en-US" sz="2000" dirty="0" err="1">
                <a:latin typeface="Times New Roman" pitchFamily="18" charset="0"/>
              </a:rPr>
              <a:t>cwnd</a:t>
            </a:r>
            <a:r>
              <a:rPr lang="en-US" sz="2000" dirty="0">
                <a:latin typeface="Times New Roman" pitchFamily="18" charset="0"/>
              </a:rPr>
              <a:t>/2</a:t>
            </a:r>
          </a:p>
        </p:txBody>
      </p:sp>
      <p:sp>
        <p:nvSpPr>
          <p:cNvPr id="11162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90875" y="1409700"/>
            <a:ext cx="19050" cy="506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756137" y="1352550"/>
            <a:ext cx="9525" cy="527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2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058863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cwnd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13239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8000</a:t>
            </a:r>
          </a:p>
        </p:txBody>
      </p:sp>
      <p:sp>
        <p:nvSpPr>
          <p:cNvPr id="111624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5775" y="1049338"/>
            <a:ext cx="785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inflight</a:t>
            </a:r>
          </a:p>
        </p:txBody>
      </p:sp>
      <p:sp>
        <p:nvSpPr>
          <p:cNvPr id="111625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13144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111626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43000" y="1049338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ssthresh</a:t>
            </a:r>
          </a:p>
        </p:txBody>
      </p:sp>
      <p:sp>
        <p:nvSpPr>
          <p:cNvPr id="111627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04925" y="13144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0</a:t>
            </a:r>
          </a:p>
        </p:txBody>
      </p:sp>
      <p:grpSp>
        <p:nvGrpSpPr>
          <p:cNvPr id="2" name="Group 18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0" y="1514475"/>
            <a:ext cx="1568450" cy="314325"/>
            <a:chOff x="56" y="954"/>
            <a:chExt cx="988" cy="198"/>
          </a:xfrm>
        </p:grpSpPr>
        <p:sp>
          <p:nvSpPr>
            <p:cNvPr id="111747" name="Text Box 19"/>
            <p:cNvSpPr txBox="1">
              <a:spLocks noChangeArrowheads="1"/>
            </p:cNvSpPr>
            <p:nvPr/>
          </p:nvSpPr>
          <p:spPr bwMode="auto">
            <a:xfrm>
              <a:off x="56" y="96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8" name="Text Box 20"/>
            <p:cNvSpPr txBox="1">
              <a:spLocks noChangeArrowheads="1"/>
            </p:cNvSpPr>
            <p:nvPr/>
          </p:nvSpPr>
          <p:spPr bwMode="auto">
            <a:xfrm>
              <a:off x="374" y="95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1000</a:t>
              </a:r>
            </a:p>
          </p:txBody>
        </p:sp>
        <p:sp>
          <p:nvSpPr>
            <p:cNvPr id="111749" name="Text Box 21"/>
            <p:cNvSpPr txBox="1">
              <a:spLocks noChangeArrowheads="1"/>
            </p:cNvSpPr>
            <p:nvPr/>
          </p:nvSpPr>
          <p:spPr bwMode="auto">
            <a:xfrm>
              <a:off x="872" y="96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0" y="2752725"/>
            <a:ext cx="1568450" cy="314325"/>
            <a:chOff x="60" y="1734"/>
            <a:chExt cx="988" cy="198"/>
          </a:xfrm>
        </p:grpSpPr>
        <p:sp>
          <p:nvSpPr>
            <p:cNvPr id="111744" name="Text Box 37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5" name="Text Box 38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6" name="Text Box 39"/>
            <p:cNvSpPr txBox="1">
              <a:spLocks noChangeArrowheads="1"/>
            </p:cNvSpPr>
            <p:nvPr/>
          </p:nvSpPr>
          <p:spPr bwMode="auto">
            <a:xfrm>
              <a:off x="876" y="174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4" name="Group 13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2333613" y="1600201"/>
            <a:ext cx="2430463" cy="906463"/>
            <a:chOff x="1716" y="1008"/>
            <a:chExt cx="1531" cy="571"/>
          </a:xfrm>
        </p:grpSpPr>
        <p:sp>
          <p:nvSpPr>
            <p:cNvPr id="111742" name="Line 9"/>
            <p:cNvSpPr>
              <a:spLocks noChangeShapeType="1"/>
            </p:cNvSpPr>
            <p:nvPr/>
          </p:nvSpPr>
          <p:spPr bwMode="auto">
            <a:xfrm>
              <a:off x="2326" y="1056"/>
              <a:ext cx="921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43" name="Rectangle 10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5" name="Group 155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95637" y="2440783"/>
            <a:ext cx="2390775" cy="766763"/>
            <a:chOff x="2316" y="2712"/>
            <a:chExt cx="1506" cy="483"/>
          </a:xfrm>
        </p:grpSpPr>
        <p:sp>
          <p:nvSpPr>
            <p:cNvPr id="11174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111741" name="Line 132"/>
            <p:cNvSpPr>
              <a:spLocks noChangeShapeType="1"/>
            </p:cNvSpPr>
            <p:nvPr/>
          </p:nvSpPr>
          <p:spPr bwMode="auto">
            <a:xfrm flipH="1">
              <a:off x="2316" y="2750"/>
              <a:ext cx="921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134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2333613" y="1771651"/>
            <a:ext cx="2430463" cy="906463"/>
            <a:chOff x="1716" y="1008"/>
            <a:chExt cx="1531" cy="571"/>
          </a:xfrm>
        </p:grpSpPr>
        <p:sp>
          <p:nvSpPr>
            <p:cNvPr id="111738" name="Line 135"/>
            <p:cNvSpPr>
              <a:spLocks noChangeShapeType="1"/>
            </p:cNvSpPr>
            <p:nvPr/>
          </p:nvSpPr>
          <p:spPr bwMode="auto">
            <a:xfrm>
              <a:off x="2326" y="1056"/>
              <a:ext cx="921" cy="5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9" name="Rectangle 136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2MSS. L=1MSS</a:t>
              </a:r>
            </a:p>
          </p:txBody>
        </p:sp>
      </p:grpSp>
      <p:grpSp>
        <p:nvGrpSpPr>
          <p:cNvPr id="7" name="Group 137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333613" y="1924051"/>
            <a:ext cx="2430463" cy="890588"/>
            <a:chOff x="1716" y="1008"/>
            <a:chExt cx="1531" cy="561"/>
          </a:xfrm>
        </p:grpSpPr>
        <p:sp>
          <p:nvSpPr>
            <p:cNvPr id="111736" name="Line 138"/>
            <p:cNvSpPr>
              <a:spLocks noChangeShapeType="1"/>
            </p:cNvSpPr>
            <p:nvPr/>
          </p:nvSpPr>
          <p:spPr bwMode="auto">
            <a:xfrm>
              <a:off x="2326" y="1056"/>
              <a:ext cx="921" cy="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7" name="Rectangle 139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3MSS. L=1MSS</a:t>
              </a:r>
            </a:p>
          </p:txBody>
        </p:sp>
      </p:grpSp>
      <p:grpSp>
        <p:nvGrpSpPr>
          <p:cNvPr id="8" name="Group 140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333614" y="2095501"/>
            <a:ext cx="2425701" cy="874713"/>
            <a:chOff x="1716" y="1008"/>
            <a:chExt cx="1528" cy="551"/>
          </a:xfrm>
        </p:grpSpPr>
        <p:sp>
          <p:nvSpPr>
            <p:cNvPr id="111734" name="Line 141"/>
            <p:cNvSpPr>
              <a:spLocks noChangeShapeType="1"/>
            </p:cNvSpPr>
            <p:nvPr/>
          </p:nvSpPr>
          <p:spPr bwMode="auto">
            <a:xfrm>
              <a:off x="2326" y="1056"/>
              <a:ext cx="91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5" name="Rectangle 142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4MSS. L=1MSS</a:t>
              </a:r>
            </a:p>
          </p:txBody>
        </p:sp>
      </p:grpSp>
      <p:sp>
        <p:nvSpPr>
          <p:cNvPr id="111635" name="Line 1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301987" y="2343150"/>
            <a:ext cx="7397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36" name="Rectangle 1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33612" y="2266950"/>
            <a:ext cx="914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700"/>
              <a:t>SN: 5MSS. L=1MSS</a:t>
            </a:r>
          </a:p>
        </p:txBody>
      </p:sp>
      <p:grpSp>
        <p:nvGrpSpPr>
          <p:cNvPr id="9" name="Group 14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2333613" y="2447925"/>
            <a:ext cx="2420938" cy="885825"/>
            <a:chOff x="1716" y="1008"/>
            <a:chExt cx="1525" cy="558"/>
          </a:xfrm>
        </p:grpSpPr>
        <p:sp>
          <p:nvSpPr>
            <p:cNvPr id="111732" name="Line 147"/>
            <p:cNvSpPr>
              <a:spLocks noChangeShapeType="1"/>
            </p:cNvSpPr>
            <p:nvPr/>
          </p:nvSpPr>
          <p:spPr bwMode="auto">
            <a:xfrm>
              <a:off x="2326" y="1056"/>
              <a:ext cx="915" cy="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3" name="Rectangle 148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6MSS. L=1MSS</a:t>
              </a:r>
            </a:p>
          </p:txBody>
        </p:sp>
      </p:grpSp>
      <p:grpSp>
        <p:nvGrpSpPr>
          <p:cNvPr id="10" name="Group 14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333613" y="2609851"/>
            <a:ext cx="2420938" cy="887413"/>
            <a:chOff x="1716" y="1008"/>
            <a:chExt cx="1525" cy="559"/>
          </a:xfrm>
        </p:grpSpPr>
        <p:sp>
          <p:nvSpPr>
            <p:cNvPr id="111730" name="Line 150"/>
            <p:cNvSpPr>
              <a:spLocks noChangeShapeType="1"/>
            </p:cNvSpPr>
            <p:nvPr/>
          </p:nvSpPr>
          <p:spPr bwMode="auto">
            <a:xfrm>
              <a:off x="2326" y="1056"/>
              <a:ext cx="915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1" name="Rectangle 151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7MSS. L=1MSS</a:t>
              </a:r>
            </a:p>
          </p:txBody>
        </p:sp>
      </p:grpSp>
      <p:grpSp>
        <p:nvGrpSpPr>
          <p:cNvPr id="11" name="Group 152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2328850" y="2797970"/>
            <a:ext cx="2425700" cy="877888"/>
            <a:chOff x="1716" y="1008"/>
            <a:chExt cx="1528" cy="553"/>
          </a:xfrm>
        </p:grpSpPr>
        <p:sp>
          <p:nvSpPr>
            <p:cNvPr id="111728" name="Line 153"/>
            <p:cNvSpPr>
              <a:spLocks noChangeShapeType="1"/>
            </p:cNvSpPr>
            <p:nvPr/>
          </p:nvSpPr>
          <p:spPr bwMode="auto">
            <a:xfrm>
              <a:off x="2326" y="1056"/>
              <a:ext cx="918" cy="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29" name="Rectangle 154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8MSS. L=1MSS</a:t>
              </a:r>
            </a:p>
          </p:txBody>
        </p:sp>
      </p:grpSp>
      <p:grpSp>
        <p:nvGrpSpPr>
          <p:cNvPr id="12" name="Group 156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295641" y="2614617"/>
            <a:ext cx="2382921" cy="766758"/>
            <a:chOff x="2303" y="2712"/>
            <a:chExt cx="1508" cy="480"/>
          </a:xfrm>
        </p:grpSpPr>
        <p:sp>
          <p:nvSpPr>
            <p:cNvPr id="111726" name="Rectangle 157"/>
            <p:cNvSpPr>
              <a:spLocks noChangeArrowheads="1"/>
            </p:cNvSpPr>
            <p:nvPr/>
          </p:nvSpPr>
          <p:spPr bwMode="auto">
            <a:xfrm>
              <a:off x="3235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AN=3000</a:t>
              </a:r>
              <a:endParaRPr lang="en-US" sz="700" dirty="0"/>
            </a:p>
          </p:txBody>
        </p:sp>
        <p:sp>
          <p:nvSpPr>
            <p:cNvPr id="111727" name="Line 158"/>
            <p:cNvSpPr>
              <a:spLocks noChangeShapeType="1"/>
            </p:cNvSpPr>
            <p:nvPr/>
          </p:nvSpPr>
          <p:spPr bwMode="auto">
            <a:xfrm flipH="1">
              <a:off x="2303" y="2748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" name="Group 15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3290875" y="2774157"/>
            <a:ext cx="2395538" cy="747713"/>
            <a:chOff x="2313" y="2712"/>
            <a:chExt cx="1509" cy="471"/>
          </a:xfrm>
        </p:grpSpPr>
        <p:sp>
          <p:nvSpPr>
            <p:cNvPr id="111724" name="Rectangle 160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AN=4000</a:t>
              </a:r>
              <a:endParaRPr lang="en-US" sz="700" dirty="0"/>
            </a:p>
          </p:txBody>
        </p:sp>
        <p:sp>
          <p:nvSpPr>
            <p:cNvPr id="111725" name="Line 161"/>
            <p:cNvSpPr>
              <a:spLocks noChangeShapeType="1"/>
            </p:cNvSpPr>
            <p:nvPr/>
          </p:nvSpPr>
          <p:spPr bwMode="auto">
            <a:xfrm flipH="1">
              <a:off x="2313" y="2737"/>
              <a:ext cx="921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" name="Group 162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3295637" y="3281366"/>
            <a:ext cx="2381250" cy="749301"/>
            <a:chOff x="2322" y="2712"/>
            <a:chExt cx="1500" cy="472"/>
          </a:xfrm>
        </p:grpSpPr>
        <p:sp>
          <p:nvSpPr>
            <p:cNvPr id="111722" name="Rectangle 163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723" name="Line 164"/>
            <p:cNvSpPr>
              <a:spLocks noChangeShapeType="1"/>
            </p:cNvSpPr>
            <p:nvPr/>
          </p:nvSpPr>
          <p:spPr bwMode="auto">
            <a:xfrm flipH="1">
              <a:off x="2322" y="2745"/>
              <a:ext cx="919" cy="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" name="Group 165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3295639" y="3430590"/>
            <a:ext cx="2386014" cy="768351"/>
            <a:chOff x="2310" y="2647"/>
            <a:chExt cx="1503" cy="484"/>
          </a:xfrm>
        </p:grpSpPr>
        <p:sp>
          <p:nvSpPr>
            <p:cNvPr id="111720" name="Rectangle 166"/>
            <p:cNvSpPr>
              <a:spLocks noChangeArrowheads="1"/>
            </p:cNvSpPr>
            <p:nvPr/>
          </p:nvSpPr>
          <p:spPr bwMode="auto">
            <a:xfrm>
              <a:off x="3237" y="2647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721" name="Line 167"/>
            <p:cNvSpPr>
              <a:spLocks noChangeShapeType="1"/>
            </p:cNvSpPr>
            <p:nvPr/>
          </p:nvSpPr>
          <p:spPr bwMode="auto">
            <a:xfrm flipH="1">
              <a:off x="2310" y="2690"/>
              <a:ext cx="918" cy="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6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3305162" y="3619513"/>
            <a:ext cx="2381250" cy="754063"/>
            <a:chOff x="2322" y="2706"/>
            <a:chExt cx="1500" cy="475"/>
          </a:xfrm>
        </p:grpSpPr>
        <p:sp>
          <p:nvSpPr>
            <p:cNvPr id="111718" name="Rectangle 169"/>
            <p:cNvSpPr>
              <a:spLocks noChangeArrowheads="1"/>
            </p:cNvSpPr>
            <p:nvPr/>
          </p:nvSpPr>
          <p:spPr bwMode="auto">
            <a:xfrm>
              <a:off x="3246" y="2706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719" name="Line 170"/>
            <p:cNvSpPr>
              <a:spLocks noChangeShapeType="1"/>
            </p:cNvSpPr>
            <p:nvPr/>
          </p:nvSpPr>
          <p:spPr bwMode="auto">
            <a:xfrm flipH="1">
              <a:off x="2322" y="2742"/>
              <a:ext cx="912" cy="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17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2333613" y="3131344"/>
            <a:ext cx="2427288" cy="874713"/>
            <a:chOff x="1716" y="1008"/>
            <a:chExt cx="1529" cy="551"/>
          </a:xfrm>
        </p:grpSpPr>
        <p:sp>
          <p:nvSpPr>
            <p:cNvPr id="111716" name="Line 172"/>
            <p:cNvSpPr>
              <a:spLocks noChangeShapeType="1"/>
            </p:cNvSpPr>
            <p:nvPr/>
          </p:nvSpPr>
          <p:spPr bwMode="auto">
            <a:xfrm>
              <a:off x="2326" y="1056"/>
              <a:ext cx="919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7" name="Rectangle 173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9MSS. L=1MSS</a:t>
              </a:r>
            </a:p>
          </p:txBody>
        </p:sp>
      </p:grpSp>
      <p:grpSp>
        <p:nvGrpSpPr>
          <p:cNvPr id="18" name="Group 174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2333613" y="3302792"/>
            <a:ext cx="2433638" cy="847725"/>
            <a:chOff x="1716" y="1008"/>
            <a:chExt cx="1533" cy="534"/>
          </a:xfrm>
        </p:grpSpPr>
        <p:sp>
          <p:nvSpPr>
            <p:cNvPr id="111714" name="Line 175"/>
            <p:cNvSpPr>
              <a:spLocks noChangeShapeType="1"/>
            </p:cNvSpPr>
            <p:nvPr/>
          </p:nvSpPr>
          <p:spPr bwMode="auto">
            <a:xfrm>
              <a:off x="2326" y="1056"/>
              <a:ext cx="923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5" name="Rectangle 176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10MSS. L=1MSS</a:t>
              </a:r>
            </a:p>
          </p:txBody>
        </p:sp>
      </p:grpSp>
      <p:grpSp>
        <p:nvGrpSpPr>
          <p:cNvPr id="19" name="Group 177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2333613" y="3463133"/>
            <a:ext cx="2427288" cy="850903"/>
            <a:chOff x="1722" y="992"/>
            <a:chExt cx="1529" cy="536"/>
          </a:xfrm>
        </p:grpSpPr>
        <p:sp>
          <p:nvSpPr>
            <p:cNvPr id="111712" name="Line 178"/>
            <p:cNvSpPr>
              <a:spLocks noChangeShapeType="1"/>
            </p:cNvSpPr>
            <p:nvPr/>
          </p:nvSpPr>
          <p:spPr bwMode="auto">
            <a:xfrm>
              <a:off x="2329" y="1029"/>
              <a:ext cx="922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3" name="Rectangle 179"/>
            <p:cNvSpPr>
              <a:spLocks noChangeArrowheads="1"/>
            </p:cNvSpPr>
            <p:nvPr/>
          </p:nvSpPr>
          <p:spPr bwMode="auto">
            <a:xfrm>
              <a:off x="1722" y="99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11MSS. L=1MSS</a:t>
              </a:r>
            </a:p>
          </p:txBody>
        </p:sp>
      </p:grpSp>
      <p:sp>
        <p:nvSpPr>
          <p:cNvPr id="111648" name="Oval 18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19150" y="19716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Oval 18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19150" y="21050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Oval 18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19150" y="22383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215" name="Text Box 18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301862" y="4300538"/>
            <a:ext cx="904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</a:t>
            </a:r>
            <a:r>
              <a:rPr lang="en-US" sz="1000" baseline="30000"/>
              <a:t>rd</a:t>
            </a:r>
            <a:r>
              <a:rPr lang="en-US" sz="1000"/>
              <a:t> dup-ACK</a:t>
            </a:r>
          </a:p>
        </p:txBody>
      </p:sp>
      <p:grpSp>
        <p:nvGrpSpPr>
          <p:cNvPr id="20" name="Group 247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0" y="3026574"/>
            <a:ext cx="1568450" cy="644526"/>
            <a:chOff x="0" y="1884"/>
            <a:chExt cx="988" cy="406"/>
          </a:xfrm>
        </p:grpSpPr>
        <p:grpSp>
          <p:nvGrpSpPr>
            <p:cNvPr id="21" name="Group 184"/>
            <p:cNvGrpSpPr>
              <a:grpSpLocks/>
            </p:cNvGrpSpPr>
            <p:nvPr/>
          </p:nvGrpSpPr>
          <p:grpSpPr bwMode="auto">
            <a:xfrm>
              <a:off x="0" y="1884"/>
              <a:ext cx="988" cy="198"/>
              <a:chOff x="60" y="1734"/>
              <a:chExt cx="988" cy="198"/>
            </a:xfrm>
          </p:grpSpPr>
          <p:sp>
            <p:nvSpPr>
              <p:cNvPr id="111709" name="Text Box 185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8125</a:t>
                </a:r>
              </a:p>
            </p:txBody>
          </p:sp>
          <p:sp>
            <p:nvSpPr>
              <p:cNvPr id="111710" name="Text Box 186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>
                    <a:latin typeface="Times New Roman" pitchFamily="18" charset="0"/>
                  </a:rPr>
                  <a:t>8000</a:t>
                </a:r>
              </a:p>
            </p:txBody>
          </p:sp>
          <p:sp>
            <p:nvSpPr>
              <p:cNvPr id="111711" name="Text Box 187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22" name="Group 188"/>
            <p:cNvGrpSpPr>
              <a:grpSpLocks/>
            </p:cNvGrpSpPr>
            <p:nvPr/>
          </p:nvGrpSpPr>
          <p:grpSpPr bwMode="auto">
            <a:xfrm>
              <a:off x="0" y="1987"/>
              <a:ext cx="988" cy="198"/>
              <a:chOff x="60" y="1657"/>
              <a:chExt cx="988" cy="198"/>
            </a:xfrm>
          </p:grpSpPr>
          <p:sp>
            <p:nvSpPr>
              <p:cNvPr id="111706" name="Text Box 189"/>
              <p:cNvSpPr txBox="1">
                <a:spLocks noChangeArrowheads="1"/>
              </p:cNvSpPr>
              <p:nvPr/>
            </p:nvSpPr>
            <p:spPr bwMode="auto">
              <a:xfrm>
                <a:off x="60" y="1663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>
                    <a:latin typeface="Times New Roman" pitchFamily="18" charset="0"/>
                  </a:rPr>
                  <a:t>8250</a:t>
                </a:r>
              </a:p>
            </p:txBody>
          </p:sp>
          <p:sp>
            <p:nvSpPr>
              <p:cNvPr id="111707" name="Text Box 190"/>
              <p:cNvSpPr txBox="1">
                <a:spLocks noChangeArrowheads="1"/>
              </p:cNvSpPr>
              <p:nvPr/>
            </p:nvSpPr>
            <p:spPr bwMode="auto">
              <a:xfrm>
                <a:off x="378" y="1657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8000</a:t>
                </a:r>
              </a:p>
            </p:txBody>
          </p:sp>
          <p:sp>
            <p:nvSpPr>
              <p:cNvPr id="111708" name="Text Box 191"/>
              <p:cNvSpPr txBox="1">
                <a:spLocks noChangeArrowheads="1"/>
              </p:cNvSpPr>
              <p:nvPr/>
            </p:nvSpPr>
            <p:spPr bwMode="auto">
              <a:xfrm>
                <a:off x="876" y="1663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23" name="Group 192"/>
            <p:cNvGrpSpPr>
              <a:grpSpLocks/>
            </p:cNvGrpSpPr>
            <p:nvPr/>
          </p:nvGrpSpPr>
          <p:grpSpPr bwMode="auto">
            <a:xfrm>
              <a:off x="0" y="2092"/>
              <a:ext cx="988" cy="198"/>
              <a:chOff x="60" y="1666"/>
              <a:chExt cx="988" cy="198"/>
            </a:xfrm>
          </p:grpSpPr>
          <p:sp>
            <p:nvSpPr>
              <p:cNvPr id="111703" name="Text Box 193"/>
              <p:cNvSpPr txBox="1">
                <a:spLocks noChangeArrowheads="1"/>
              </p:cNvSpPr>
              <p:nvPr/>
            </p:nvSpPr>
            <p:spPr bwMode="auto">
              <a:xfrm>
                <a:off x="60" y="1672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>
                    <a:latin typeface="Times New Roman" pitchFamily="18" charset="0"/>
                  </a:rPr>
                  <a:t>8375</a:t>
                </a:r>
              </a:p>
            </p:txBody>
          </p:sp>
          <p:sp>
            <p:nvSpPr>
              <p:cNvPr id="111704" name="Text Box 194"/>
              <p:cNvSpPr txBox="1">
                <a:spLocks noChangeArrowheads="1"/>
              </p:cNvSpPr>
              <p:nvPr/>
            </p:nvSpPr>
            <p:spPr bwMode="auto">
              <a:xfrm>
                <a:off x="378" y="1666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8000</a:t>
                </a:r>
              </a:p>
            </p:txBody>
          </p:sp>
          <p:sp>
            <p:nvSpPr>
              <p:cNvPr id="111705" name="Text Box 195"/>
              <p:cNvSpPr txBox="1">
                <a:spLocks noChangeArrowheads="1"/>
              </p:cNvSpPr>
              <p:nvPr/>
            </p:nvSpPr>
            <p:spPr bwMode="auto">
              <a:xfrm>
                <a:off x="876" y="1672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0</a:t>
                </a:r>
              </a:p>
            </p:txBody>
          </p:sp>
        </p:grpSp>
      </p:grpSp>
      <p:grpSp>
        <p:nvGrpSpPr>
          <p:cNvPr id="24" name="Group 196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0" y="4238625"/>
            <a:ext cx="1835150" cy="317500"/>
            <a:chOff x="60" y="1734"/>
            <a:chExt cx="1156" cy="200"/>
          </a:xfrm>
        </p:grpSpPr>
        <p:sp>
          <p:nvSpPr>
            <p:cNvPr id="111697" name="Text Box 197"/>
            <p:cNvSpPr txBox="1">
              <a:spLocks noChangeArrowheads="1"/>
            </p:cNvSpPr>
            <p:nvPr/>
          </p:nvSpPr>
          <p:spPr bwMode="auto">
            <a:xfrm>
              <a:off x="60" y="1740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7000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98" name="Text Box 198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699" name="Text Box 199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</p:grpSp>
      <p:grpSp>
        <p:nvGrpSpPr>
          <p:cNvPr id="25" name="Group 204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3297225" y="3940971"/>
            <a:ext cx="2389188" cy="747713"/>
            <a:chOff x="2317" y="2712"/>
            <a:chExt cx="1505" cy="471"/>
          </a:xfrm>
        </p:grpSpPr>
        <p:sp>
          <p:nvSpPr>
            <p:cNvPr id="111695" name="Rectangle 205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696" name="Line 206"/>
            <p:cNvSpPr>
              <a:spLocks noChangeShapeType="1"/>
            </p:cNvSpPr>
            <p:nvPr/>
          </p:nvSpPr>
          <p:spPr bwMode="auto">
            <a:xfrm flipH="1">
              <a:off x="2317" y="2742"/>
              <a:ext cx="917" cy="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6" name="Group 207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3295637" y="4100512"/>
            <a:ext cx="2390775" cy="755650"/>
            <a:chOff x="2316" y="2712"/>
            <a:chExt cx="1506" cy="476"/>
          </a:xfrm>
        </p:grpSpPr>
        <p:sp>
          <p:nvSpPr>
            <p:cNvPr id="111693" name="Rectangle 208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694" name="Line 209"/>
            <p:cNvSpPr>
              <a:spLocks noChangeShapeType="1"/>
            </p:cNvSpPr>
            <p:nvPr/>
          </p:nvSpPr>
          <p:spPr bwMode="auto">
            <a:xfrm flipH="1">
              <a:off x="2316" y="2742"/>
              <a:ext cx="918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" name="Group 210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3301987" y="4254507"/>
            <a:ext cx="2384425" cy="750888"/>
            <a:chOff x="2320" y="2707"/>
            <a:chExt cx="1502" cy="473"/>
          </a:xfrm>
        </p:grpSpPr>
        <p:sp>
          <p:nvSpPr>
            <p:cNvPr id="111691" name="Rectangle 211"/>
            <p:cNvSpPr>
              <a:spLocks noChangeArrowheads="1"/>
            </p:cNvSpPr>
            <p:nvPr/>
          </p:nvSpPr>
          <p:spPr bwMode="auto">
            <a:xfrm>
              <a:off x="3246" y="2707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11692" name="Line 212"/>
            <p:cNvSpPr>
              <a:spLocks noChangeShapeType="1"/>
            </p:cNvSpPr>
            <p:nvPr/>
          </p:nvSpPr>
          <p:spPr bwMode="auto">
            <a:xfrm flipH="1">
              <a:off x="2320" y="2742"/>
              <a:ext cx="913" cy="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" name="Group 213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0" y="4467225"/>
            <a:ext cx="1835150" cy="317500"/>
            <a:chOff x="60" y="1734"/>
            <a:chExt cx="1156" cy="200"/>
          </a:xfrm>
        </p:grpSpPr>
        <p:sp>
          <p:nvSpPr>
            <p:cNvPr id="111688" name="Text Box 214"/>
            <p:cNvSpPr txBox="1">
              <a:spLocks noChangeArrowheads="1"/>
            </p:cNvSpPr>
            <p:nvPr/>
          </p:nvSpPr>
          <p:spPr bwMode="auto">
            <a:xfrm>
              <a:off x="60" y="1740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8000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89" name="Text Box 215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690" name="Text Box 216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</p:grpSp>
      <p:grpSp>
        <p:nvGrpSpPr>
          <p:cNvPr id="29" name="Group 217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0" y="4655341"/>
            <a:ext cx="1835150" cy="317500"/>
            <a:chOff x="60" y="1734"/>
            <a:chExt cx="1156" cy="200"/>
          </a:xfrm>
        </p:grpSpPr>
        <p:sp>
          <p:nvSpPr>
            <p:cNvPr id="111685" name="Text Box 218"/>
            <p:cNvSpPr txBox="1">
              <a:spLocks noChangeArrowheads="1"/>
            </p:cNvSpPr>
            <p:nvPr/>
          </p:nvSpPr>
          <p:spPr bwMode="auto">
            <a:xfrm>
              <a:off x="60" y="1740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9000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86" name="Text Box 219"/>
            <p:cNvSpPr txBox="1">
              <a:spLocks noChangeArrowheads="1"/>
            </p:cNvSpPr>
            <p:nvPr/>
          </p:nvSpPr>
          <p:spPr bwMode="auto">
            <a:xfrm>
              <a:off x="378" y="1734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9000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87" name="Text Box 220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4000</a:t>
              </a:r>
            </a:p>
          </p:txBody>
        </p:sp>
      </p:grpSp>
      <p:grpSp>
        <p:nvGrpSpPr>
          <p:cNvPr id="30" name="Group 221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0" y="4850600"/>
            <a:ext cx="1835150" cy="317500"/>
            <a:chOff x="60" y="1734"/>
            <a:chExt cx="1156" cy="200"/>
          </a:xfrm>
        </p:grpSpPr>
        <p:sp>
          <p:nvSpPr>
            <p:cNvPr id="111682" name="Text Box 222"/>
            <p:cNvSpPr txBox="1">
              <a:spLocks noChangeArrowheads="1"/>
            </p:cNvSpPr>
            <p:nvPr/>
          </p:nvSpPr>
          <p:spPr bwMode="auto">
            <a:xfrm>
              <a:off x="60" y="1740"/>
              <a:ext cx="39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10000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83" name="Text Box 223"/>
            <p:cNvSpPr txBox="1">
              <a:spLocks noChangeArrowheads="1"/>
            </p:cNvSpPr>
            <p:nvPr/>
          </p:nvSpPr>
          <p:spPr bwMode="auto">
            <a:xfrm>
              <a:off x="378" y="1734"/>
              <a:ext cx="39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10000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84" name="Text Box 224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</p:grpSp>
      <p:grpSp>
        <p:nvGrpSpPr>
          <p:cNvPr id="31" name="Group 225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2343137" y="4448175"/>
            <a:ext cx="2393950" cy="876300"/>
            <a:chOff x="1716" y="1008"/>
            <a:chExt cx="1508" cy="552"/>
          </a:xfrm>
        </p:grpSpPr>
        <p:sp>
          <p:nvSpPr>
            <p:cNvPr id="111680" name="Line 226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1" name="Rectangle 227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5MSS</a:t>
              </a:r>
              <a:r>
                <a:rPr lang="en-US" sz="700" dirty="0"/>
                <a:t>. L=1MSS</a:t>
              </a:r>
            </a:p>
          </p:txBody>
        </p:sp>
      </p:grpSp>
      <p:grpSp>
        <p:nvGrpSpPr>
          <p:cNvPr id="556192" name="Group 234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3300402" y="5305428"/>
            <a:ext cx="2386014" cy="715963"/>
            <a:chOff x="2337" y="2712"/>
            <a:chExt cx="1503" cy="451"/>
          </a:xfrm>
        </p:grpSpPr>
        <p:sp>
          <p:nvSpPr>
            <p:cNvPr id="111674" name="Rectangle 235"/>
            <p:cNvSpPr>
              <a:spLocks noChangeArrowheads="1"/>
            </p:cNvSpPr>
            <p:nvPr/>
          </p:nvSpPr>
          <p:spPr bwMode="auto">
            <a:xfrm>
              <a:off x="3264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AN=13MSS</a:t>
              </a:r>
              <a:endParaRPr lang="en-US" sz="700" dirty="0"/>
            </a:p>
          </p:txBody>
        </p:sp>
        <p:sp>
          <p:nvSpPr>
            <p:cNvPr id="111675" name="Line 236"/>
            <p:cNvSpPr>
              <a:spLocks noChangeShapeType="1"/>
            </p:cNvSpPr>
            <p:nvPr/>
          </p:nvSpPr>
          <p:spPr bwMode="auto">
            <a:xfrm flipH="1">
              <a:off x="2337" y="2733"/>
              <a:ext cx="906" cy="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6193" name="Group 237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0" y="5855497"/>
            <a:ext cx="1568450" cy="314325"/>
            <a:chOff x="60" y="1734"/>
            <a:chExt cx="988" cy="198"/>
          </a:xfrm>
        </p:grpSpPr>
        <p:sp>
          <p:nvSpPr>
            <p:cNvPr id="111671" name="Text Box 238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1672" name="Text Box 239"/>
            <p:cNvSpPr txBox="1">
              <a:spLocks noChangeArrowheads="1"/>
            </p:cNvSpPr>
            <p:nvPr/>
          </p:nvSpPr>
          <p:spPr bwMode="auto">
            <a:xfrm>
              <a:off x="378" y="1734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3000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73" name="Text Box 240"/>
            <p:cNvSpPr txBox="1">
              <a:spLocks noChangeArrowheads="1"/>
            </p:cNvSpPr>
            <p:nvPr/>
          </p:nvSpPr>
          <p:spPr bwMode="auto">
            <a:xfrm>
              <a:off x="876" y="174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556194" name="Group 241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2359806" y="5993605"/>
            <a:ext cx="2393950" cy="876300"/>
            <a:chOff x="1716" y="1008"/>
            <a:chExt cx="1508" cy="552"/>
          </a:xfrm>
        </p:grpSpPr>
        <p:sp>
          <p:nvSpPr>
            <p:cNvPr id="111669" name="Line 242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0" name="Rectangle 243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16MSS</a:t>
              </a:r>
              <a:r>
                <a:rPr lang="en-US" sz="700" dirty="0"/>
                <a:t>. L=1MSS</a:t>
              </a:r>
            </a:p>
          </p:txBody>
        </p:sp>
      </p:grpSp>
      <p:grpSp>
        <p:nvGrpSpPr>
          <p:cNvPr id="556196" name="Group 159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3290869" y="2940848"/>
            <a:ext cx="2390775" cy="736601"/>
            <a:chOff x="2316" y="2712"/>
            <a:chExt cx="1506" cy="464"/>
          </a:xfrm>
        </p:grpSpPr>
        <p:sp>
          <p:nvSpPr>
            <p:cNvPr id="139" name="Rectangle 160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40" name="Line 161"/>
            <p:cNvSpPr>
              <a:spLocks noChangeShapeType="1"/>
            </p:cNvSpPr>
            <p:nvPr/>
          </p:nvSpPr>
          <p:spPr bwMode="auto">
            <a:xfrm flipH="1">
              <a:off x="2316" y="2729"/>
              <a:ext cx="927" cy="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6197" name="Group 17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2340773" y="3627439"/>
            <a:ext cx="2416176" cy="846141"/>
            <a:chOff x="1722" y="992"/>
            <a:chExt cx="1522" cy="533"/>
          </a:xfrm>
        </p:grpSpPr>
        <p:sp>
          <p:nvSpPr>
            <p:cNvPr id="142" name="Line 178"/>
            <p:cNvSpPr>
              <a:spLocks noChangeShapeType="1"/>
            </p:cNvSpPr>
            <p:nvPr/>
          </p:nvSpPr>
          <p:spPr bwMode="auto">
            <a:xfrm>
              <a:off x="2329" y="1029"/>
              <a:ext cx="915" cy="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179"/>
            <p:cNvSpPr>
              <a:spLocks noChangeArrowheads="1"/>
            </p:cNvSpPr>
            <p:nvPr/>
          </p:nvSpPr>
          <p:spPr bwMode="auto">
            <a:xfrm>
              <a:off x="1722" y="99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12MSS</a:t>
              </a:r>
              <a:r>
                <a:rPr lang="en-US" sz="700" dirty="0"/>
                <a:t>. L=1MSS</a:t>
              </a:r>
            </a:p>
          </p:txBody>
        </p:sp>
      </p:grpSp>
      <p:grpSp>
        <p:nvGrpSpPr>
          <p:cNvPr id="556198" name="Group 210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3300416" y="4421190"/>
            <a:ext cx="2386013" cy="746125"/>
            <a:chOff x="2319" y="2707"/>
            <a:chExt cx="1503" cy="470"/>
          </a:xfrm>
        </p:grpSpPr>
        <p:sp>
          <p:nvSpPr>
            <p:cNvPr id="145" name="Rectangle 211"/>
            <p:cNvSpPr>
              <a:spLocks noChangeArrowheads="1"/>
            </p:cNvSpPr>
            <p:nvPr/>
          </p:nvSpPr>
          <p:spPr bwMode="auto">
            <a:xfrm>
              <a:off x="3246" y="2707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46" name="Line 212"/>
            <p:cNvSpPr>
              <a:spLocks noChangeShapeType="1"/>
            </p:cNvSpPr>
            <p:nvPr/>
          </p:nvSpPr>
          <p:spPr bwMode="auto">
            <a:xfrm flipH="1">
              <a:off x="2319" y="2742"/>
              <a:ext cx="915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2" name="Group 161"/>
          <p:cNvGrpSpPr/>
          <p:nvPr>
            <p:custDataLst>
              <p:tags r:id="rId51"/>
            </p:custDataLst>
          </p:nvPr>
        </p:nvGrpSpPr>
        <p:grpSpPr>
          <a:xfrm>
            <a:off x="2376" y="3538536"/>
            <a:ext cx="1568450" cy="317302"/>
            <a:chOff x="2376" y="3538536"/>
            <a:chExt cx="1568450" cy="317302"/>
          </a:xfrm>
        </p:grpSpPr>
        <p:sp>
          <p:nvSpPr>
            <p:cNvPr id="147" name="Text Box 193"/>
            <p:cNvSpPr txBox="1">
              <a:spLocks noChangeArrowheads="1"/>
            </p:cNvSpPr>
            <p:nvPr/>
          </p:nvSpPr>
          <p:spPr bwMode="auto">
            <a:xfrm>
              <a:off x="2376" y="3548061"/>
              <a:ext cx="543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8500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48" name="Text Box 194"/>
            <p:cNvSpPr txBox="1">
              <a:spLocks noChangeArrowheads="1"/>
            </p:cNvSpPr>
            <p:nvPr/>
          </p:nvSpPr>
          <p:spPr bwMode="auto">
            <a:xfrm>
              <a:off x="507201" y="3538536"/>
              <a:ext cx="5397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49" name="Text Box 195"/>
            <p:cNvSpPr txBox="1">
              <a:spLocks noChangeArrowheads="1"/>
            </p:cNvSpPr>
            <p:nvPr/>
          </p:nvSpPr>
          <p:spPr bwMode="auto">
            <a:xfrm>
              <a:off x="1297776" y="3548061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41" name="Group 228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2336699" y="4764880"/>
            <a:ext cx="2408238" cy="904876"/>
            <a:chOff x="1716" y="1008"/>
            <a:chExt cx="1517" cy="570"/>
          </a:xfrm>
        </p:grpSpPr>
        <p:sp>
          <p:nvSpPr>
            <p:cNvPr id="144" name="Line 229"/>
            <p:cNvSpPr>
              <a:spLocks noChangeShapeType="1"/>
            </p:cNvSpPr>
            <p:nvPr/>
          </p:nvSpPr>
          <p:spPr bwMode="auto">
            <a:xfrm>
              <a:off x="2335" y="1074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230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13MSS</a:t>
              </a:r>
              <a:r>
                <a:rPr lang="en-US" sz="700" dirty="0"/>
                <a:t>. L=1MSS</a:t>
              </a:r>
            </a:p>
          </p:txBody>
        </p:sp>
      </p:grpSp>
      <p:grpSp>
        <p:nvGrpSpPr>
          <p:cNvPr id="151" name="Group 231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2355748" y="4941087"/>
            <a:ext cx="2393950" cy="876300"/>
            <a:chOff x="1716" y="1008"/>
            <a:chExt cx="1508" cy="552"/>
          </a:xfrm>
        </p:grpSpPr>
        <p:sp>
          <p:nvSpPr>
            <p:cNvPr id="152" name="Line 232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233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14MSS</a:t>
              </a:r>
              <a:r>
                <a:rPr lang="en-US" sz="700" dirty="0"/>
                <a:t>. L=1MSS</a:t>
              </a:r>
            </a:p>
          </p:txBody>
        </p:sp>
      </p:grpSp>
      <p:sp>
        <p:nvSpPr>
          <p:cNvPr id="154" name="Rectangle 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713686" y="1670538"/>
            <a:ext cx="357319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Upon the third Dup ACK,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set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SSThres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=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/2.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lang="en-US" sz="1200" kern="0" dirty="0" err="1" smtClean="0">
                <a:latin typeface="+mn-lt"/>
              </a:rPr>
              <a:t>c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wnd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=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/2+3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Retransmit the requested packet.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Upon every DUP ACK,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=cwnd+1.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a new ACK arrives, set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ssthres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(RENO).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an ACK arrives that ACKs all packets that were outstanding when the first drop was detected,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ssthres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(NEWRENO)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lang="en-US" sz="1400" kern="0" dirty="0" smtClean="0">
                <a:latin typeface="+mn-lt"/>
              </a:rPr>
              <a:t>RENO decreases </a:t>
            </a:r>
            <a:r>
              <a:rPr lang="en-US" sz="1400" kern="0" dirty="0" err="1" smtClean="0">
                <a:latin typeface="+mn-lt"/>
              </a:rPr>
              <a:t>cwnd</a:t>
            </a:r>
            <a:r>
              <a:rPr lang="en-US" sz="1400" kern="0" dirty="0" smtClean="0">
                <a:latin typeface="+mn-lt"/>
              </a:rPr>
              <a:t> for each </a:t>
            </a:r>
            <a:r>
              <a:rPr lang="en-US" sz="1400" kern="0" dirty="0" err="1" smtClean="0">
                <a:latin typeface="+mn-lt"/>
              </a:rPr>
              <a:t>pkt</a:t>
            </a:r>
            <a:r>
              <a:rPr lang="en-US" sz="1400" kern="0" dirty="0" smtClean="0">
                <a:latin typeface="+mn-lt"/>
              </a:rPr>
              <a:t> lost, even if </a:t>
            </a:r>
            <a:r>
              <a:rPr lang="en-US" sz="1400" kern="0" dirty="0" err="1" smtClean="0">
                <a:latin typeface="+mn-lt"/>
              </a:rPr>
              <a:t>pkts</a:t>
            </a:r>
            <a:r>
              <a:rPr lang="en-US" sz="1400" kern="0" dirty="0" smtClean="0">
                <a:latin typeface="+mn-lt"/>
              </a:rPr>
              <a:t> were lost in a </a:t>
            </a:r>
            <a:r>
              <a:rPr lang="en-US" sz="1400" kern="0" dirty="0" err="1" smtClean="0">
                <a:latin typeface="+mn-lt"/>
              </a:rPr>
              <a:t>busrt</a:t>
            </a:r>
            <a:r>
              <a:rPr lang="en-US" sz="1400" kern="0" dirty="0" smtClean="0">
                <a:latin typeface="+mn-lt"/>
              </a:rPr>
              <a:t> of </a:t>
            </a:r>
            <a:r>
              <a:rPr lang="en-US" sz="1400" kern="0" dirty="0" err="1" smtClean="0">
                <a:latin typeface="+mn-lt"/>
              </a:rPr>
              <a:t>losss</a:t>
            </a:r>
            <a:r>
              <a:rPr lang="en-US" sz="1400" kern="0" dirty="0" smtClean="0">
                <a:latin typeface="+mn-lt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NewReno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decreases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cwnd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each burst of losses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5" name="Group 231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2350980" y="5100631"/>
            <a:ext cx="2393950" cy="876300"/>
            <a:chOff x="1716" y="1008"/>
            <a:chExt cx="1508" cy="552"/>
          </a:xfrm>
        </p:grpSpPr>
        <p:sp>
          <p:nvSpPr>
            <p:cNvPr id="156" name="Line 232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233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15MSS</a:t>
              </a:r>
              <a:r>
                <a:rPr lang="en-US" sz="700" dirty="0"/>
                <a:t>. L=1MSS</a:t>
              </a:r>
            </a:p>
          </p:txBody>
        </p:sp>
      </p:grpSp>
      <p:grpSp>
        <p:nvGrpSpPr>
          <p:cNvPr id="158" name="Group 237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6350" y="6019801"/>
            <a:ext cx="1568450" cy="314325"/>
            <a:chOff x="60" y="1734"/>
            <a:chExt cx="988" cy="198"/>
          </a:xfrm>
        </p:grpSpPr>
        <p:sp>
          <p:nvSpPr>
            <p:cNvPr id="159" name="Text Box 238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60" name="Text Box 239"/>
            <p:cNvSpPr txBox="1">
              <a:spLocks noChangeArrowheads="1"/>
            </p:cNvSpPr>
            <p:nvPr/>
          </p:nvSpPr>
          <p:spPr bwMode="auto">
            <a:xfrm>
              <a:off x="378" y="1734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4000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61" name="Text Box 240"/>
            <p:cNvSpPr txBox="1">
              <a:spLocks noChangeArrowheads="1"/>
            </p:cNvSpPr>
            <p:nvPr/>
          </p:nvSpPr>
          <p:spPr bwMode="auto">
            <a:xfrm>
              <a:off x="876" y="174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63" name="Group 221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2376" y="5024432"/>
            <a:ext cx="1835150" cy="317500"/>
            <a:chOff x="60" y="1734"/>
            <a:chExt cx="1156" cy="200"/>
          </a:xfrm>
        </p:grpSpPr>
        <p:sp>
          <p:nvSpPr>
            <p:cNvPr id="164" name="Text Box 222"/>
            <p:cNvSpPr txBox="1">
              <a:spLocks noChangeArrowheads="1"/>
            </p:cNvSpPr>
            <p:nvPr/>
          </p:nvSpPr>
          <p:spPr bwMode="auto">
            <a:xfrm>
              <a:off x="60" y="1740"/>
              <a:ext cx="39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11000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65" name="Text Box 223"/>
            <p:cNvSpPr txBox="1">
              <a:spLocks noChangeArrowheads="1"/>
            </p:cNvSpPr>
            <p:nvPr/>
          </p:nvSpPr>
          <p:spPr bwMode="auto">
            <a:xfrm>
              <a:off x="378" y="1734"/>
              <a:ext cx="39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11000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66" name="Text Box 224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2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19125" y="0"/>
            <a:ext cx="7772400" cy="838200"/>
          </a:xfrm>
        </p:spPr>
        <p:txBody>
          <a:bodyPr/>
          <a:lstStyle/>
          <a:p>
            <a:r>
              <a:rPr lang="en-US" dirty="0" smtClean="0"/>
              <a:t>AIMD Performance </a:t>
            </a:r>
          </a:p>
        </p:txBody>
      </p:sp>
      <p:sp>
        <p:nvSpPr>
          <p:cNvPr id="52633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96" y="805220"/>
            <a:ext cx="42970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l" eaLnBrk="1" hangingPunct="1"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Q1: What is </a:t>
            </a:r>
            <a:r>
              <a:rPr lang="en-US" sz="1800" dirty="0" smtClean="0">
                <a:latin typeface="Times New Roman" pitchFamily="18" charset="0"/>
              </a:rPr>
              <a:t>the data rate?</a:t>
            </a:r>
            <a:endParaRPr lang="en-US" sz="1800" dirty="0">
              <a:latin typeface="Times New Roman" pitchFamily="18" charset="0"/>
            </a:endParaRPr>
          </a:p>
          <a:p>
            <a:pPr marL="685800" lvl="1" indent="-228600" algn="l" eaLnBrk="1" hangingPunct="1"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How many </a:t>
            </a:r>
            <a:r>
              <a:rPr lang="en-US" sz="1800" dirty="0" err="1">
                <a:latin typeface="Times New Roman" pitchFamily="18" charset="0"/>
              </a:rPr>
              <a:t>pkts</a:t>
            </a:r>
            <a:r>
              <a:rPr lang="en-US" sz="1800" dirty="0">
                <a:latin typeface="Times New Roman" pitchFamily="18" charset="0"/>
              </a:rPr>
              <a:t> are send in a </a:t>
            </a:r>
            <a:r>
              <a:rPr lang="en-US" sz="1800" dirty="0" smtClean="0">
                <a:latin typeface="Times New Roman" pitchFamily="18" charset="0"/>
              </a:rPr>
              <a:t>RTT?</a:t>
            </a:r>
          </a:p>
          <a:p>
            <a:pPr marL="685800" lvl="1" indent="-228600" algn="l" eaLnBrk="1" hangingPunct="1">
              <a:buFontTx/>
              <a:buChar char="•"/>
            </a:pPr>
            <a:r>
              <a:rPr lang="en-US" sz="1800" dirty="0" smtClean="0">
                <a:latin typeface="Times New Roman" pitchFamily="18" charset="0"/>
              </a:rPr>
              <a:t>Rate </a:t>
            </a:r>
            <a:r>
              <a:rPr lang="en-US" sz="1800" dirty="0">
                <a:latin typeface="Times New Roman" pitchFamily="18" charset="0"/>
              </a:rPr>
              <a:t>= </a:t>
            </a:r>
            <a:r>
              <a:rPr lang="en-US" sz="1800" dirty="0" err="1">
                <a:latin typeface="Times New Roman" pitchFamily="18" charset="0"/>
              </a:rPr>
              <a:t>cwnd</a:t>
            </a:r>
            <a:r>
              <a:rPr lang="en-US" sz="1800" dirty="0">
                <a:latin typeface="Times New Roman" pitchFamily="18" charset="0"/>
              </a:rPr>
              <a:t> / RTT</a:t>
            </a:r>
          </a:p>
        </p:txBody>
      </p:sp>
      <p:sp>
        <p:nvSpPr>
          <p:cNvPr id="112644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681288" y="2771775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27500" y="2771775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82875" y="30003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4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84375" y="2563813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cwnd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44700" y="2771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</a:t>
            </a:r>
          </a:p>
        </p:txBody>
      </p:sp>
      <p:sp>
        <p:nvSpPr>
          <p:cNvPr id="112649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682875" y="31527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0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682875" y="35337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682875" y="33051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682875" y="34575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682875" y="36861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682875" y="38385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682875" y="39909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24150" y="42195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7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724150" y="43719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8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24150" y="45243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9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82875" y="46767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0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681288" y="4676775"/>
            <a:ext cx="1446212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1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044700" y="46386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</a:t>
            </a:r>
          </a:p>
        </p:txBody>
      </p:sp>
      <p:sp>
        <p:nvSpPr>
          <p:cNvPr id="112662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682875" y="47529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3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682875" y="49053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4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682875" y="50577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5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682875" y="52101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6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682875" y="53625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7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044700" y="58388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6</a:t>
            </a:r>
          </a:p>
        </p:txBody>
      </p:sp>
      <p:sp>
        <p:nvSpPr>
          <p:cNvPr id="112668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24150" y="54387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9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24150" y="55911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70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724150" y="57435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71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682875" y="58959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72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682875" y="60483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73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033588" y="2060575"/>
            <a:ext cx="727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pitchFamily="18" charset="0"/>
              </a:rPr>
              <a:t>Seq# 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(MSS)</a:t>
            </a:r>
          </a:p>
        </p:txBody>
      </p:sp>
      <p:sp>
        <p:nvSpPr>
          <p:cNvPr id="112674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22525" y="28479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</a:t>
            </a:r>
          </a:p>
        </p:txBody>
      </p:sp>
      <p:sp>
        <p:nvSpPr>
          <p:cNvPr id="112675" name="Text Box 3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22525" y="30003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</a:t>
            </a:r>
          </a:p>
        </p:txBody>
      </p:sp>
      <p:sp>
        <p:nvSpPr>
          <p:cNvPr id="112676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422525" y="3152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3</a:t>
            </a:r>
          </a:p>
        </p:txBody>
      </p:sp>
      <p:sp>
        <p:nvSpPr>
          <p:cNvPr id="112677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22525" y="33051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</a:t>
            </a:r>
          </a:p>
        </p:txBody>
      </p:sp>
      <p:sp>
        <p:nvSpPr>
          <p:cNvPr id="112678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422525" y="40671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</a:t>
            </a:r>
          </a:p>
        </p:txBody>
      </p:sp>
      <p:sp>
        <p:nvSpPr>
          <p:cNvPr id="112679" name="Text Box 4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22525" y="42195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6</a:t>
            </a:r>
          </a:p>
        </p:txBody>
      </p:sp>
      <p:sp>
        <p:nvSpPr>
          <p:cNvPr id="112680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422525" y="43719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7</a:t>
            </a:r>
          </a:p>
        </p:txBody>
      </p:sp>
      <p:sp>
        <p:nvSpPr>
          <p:cNvPr id="112681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22525" y="45243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8</a:t>
            </a:r>
          </a:p>
        </p:txBody>
      </p:sp>
      <p:sp>
        <p:nvSpPr>
          <p:cNvPr id="112682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422525" y="4676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9</a:t>
            </a:r>
          </a:p>
        </p:txBody>
      </p:sp>
      <p:sp>
        <p:nvSpPr>
          <p:cNvPr id="112683" name="Text Box 4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400300" y="52784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10</a:t>
            </a:r>
          </a:p>
        </p:txBody>
      </p:sp>
      <p:sp>
        <p:nvSpPr>
          <p:cNvPr id="112684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00300" y="54308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11</a:t>
            </a:r>
          </a:p>
        </p:txBody>
      </p:sp>
      <p:sp>
        <p:nvSpPr>
          <p:cNvPr id="112685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400300" y="55562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12</a:t>
            </a:r>
          </a:p>
        </p:txBody>
      </p:sp>
      <p:sp>
        <p:nvSpPr>
          <p:cNvPr id="112686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400300" y="57308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13</a:t>
            </a:r>
          </a:p>
        </p:txBody>
      </p:sp>
      <p:sp>
        <p:nvSpPr>
          <p:cNvPr id="112687" name="Text Box 5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400300" y="588962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14</a:t>
            </a:r>
          </a:p>
        </p:txBody>
      </p:sp>
      <p:sp>
        <p:nvSpPr>
          <p:cNvPr id="112688" name="Text Box 5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400300" y="60737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15</a:t>
            </a:r>
          </a:p>
        </p:txBody>
      </p:sp>
      <p:sp>
        <p:nvSpPr>
          <p:cNvPr id="112689" name="Text Box 5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144963" y="3381375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</a:t>
            </a:r>
          </a:p>
        </p:txBody>
      </p:sp>
      <p:sp>
        <p:nvSpPr>
          <p:cNvPr id="112690" name="Text Box 53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144963" y="3533775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3</a:t>
            </a:r>
          </a:p>
        </p:txBody>
      </p:sp>
      <p:sp>
        <p:nvSpPr>
          <p:cNvPr id="112691" name="Text Box 54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144963" y="3686175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</a:t>
            </a:r>
          </a:p>
        </p:txBody>
      </p:sp>
      <p:sp>
        <p:nvSpPr>
          <p:cNvPr id="112692" name="Text Box 55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144963" y="3838575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</a:t>
            </a:r>
          </a:p>
        </p:txBody>
      </p:sp>
      <p:sp>
        <p:nvSpPr>
          <p:cNvPr id="112693" name="Text Box 56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160838" y="4552950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</a:t>
            </a:r>
          </a:p>
        </p:txBody>
      </p:sp>
      <p:sp>
        <p:nvSpPr>
          <p:cNvPr id="112694" name="Text Box 57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160838" y="4705350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6</a:t>
            </a:r>
          </a:p>
        </p:txBody>
      </p:sp>
      <p:sp>
        <p:nvSpPr>
          <p:cNvPr id="112695" name="Text Box 58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60838" y="4857750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7</a:t>
            </a:r>
          </a:p>
        </p:txBody>
      </p:sp>
      <p:sp>
        <p:nvSpPr>
          <p:cNvPr id="112696" name="Text Box 59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160838" y="5010150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8</a:t>
            </a:r>
          </a:p>
        </p:txBody>
      </p:sp>
      <p:sp>
        <p:nvSpPr>
          <p:cNvPr id="112697" name="Text Box 60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160838" y="5162550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9</a:t>
            </a:r>
          </a:p>
        </p:txBody>
      </p:sp>
      <p:sp>
        <p:nvSpPr>
          <p:cNvPr id="112698" name="Text Box 61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43375" y="5314950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10</a:t>
            </a:r>
          </a:p>
        </p:txBody>
      </p:sp>
      <p:sp>
        <p:nvSpPr>
          <p:cNvPr id="112699" name="Text Box 62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127500" y="5743575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11</a:t>
            </a:r>
          </a:p>
        </p:txBody>
      </p:sp>
      <p:sp>
        <p:nvSpPr>
          <p:cNvPr id="112700" name="Text Box 63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127500" y="5868988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12</a:t>
            </a:r>
          </a:p>
        </p:txBody>
      </p:sp>
      <p:sp>
        <p:nvSpPr>
          <p:cNvPr id="112701" name="Text Box 64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127500" y="6043613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13</a:t>
            </a:r>
          </a:p>
        </p:txBody>
      </p:sp>
      <p:sp>
        <p:nvSpPr>
          <p:cNvPr id="112702" name="Text Box 6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127500" y="6202363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14</a:t>
            </a:r>
          </a:p>
        </p:txBody>
      </p:sp>
      <p:sp>
        <p:nvSpPr>
          <p:cNvPr id="112703" name="Text Box 66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129088" y="6386513"/>
            <a:ext cx="38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15</a:t>
            </a:r>
          </a:p>
        </p:txBody>
      </p:sp>
      <p:sp>
        <p:nvSpPr>
          <p:cNvPr id="112704" name="Text Box 120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933575" y="4010025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4.25</a:t>
            </a:r>
          </a:p>
        </p:txBody>
      </p:sp>
      <p:sp>
        <p:nvSpPr>
          <p:cNvPr id="112705" name="Text Box 12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1978025" y="42100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4.5</a:t>
            </a:r>
          </a:p>
        </p:txBody>
      </p:sp>
      <p:sp>
        <p:nvSpPr>
          <p:cNvPr id="112706" name="Text Box 122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933575" y="4391025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4.75</a:t>
            </a:r>
          </a:p>
        </p:txBody>
      </p:sp>
      <p:sp>
        <p:nvSpPr>
          <p:cNvPr id="112707" name="Text Box 123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978025" y="52006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5.2</a:t>
            </a:r>
          </a:p>
        </p:txBody>
      </p:sp>
      <p:sp>
        <p:nvSpPr>
          <p:cNvPr id="112708" name="Text Box 124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978025" y="5362575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5.4</a:t>
            </a:r>
          </a:p>
        </p:txBody>
      </p:sp>
      <p:sp>
        <p:nvSpPr>
          <p:cNvPr id="112709" name="Text Box 125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978025" y="5514975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5.6</a:t>
            </a:r>
          </a:p>
        </p:txBody>
      </p:sp>
      <p:sp>
        <p:nvSpPr>
          <p:cNvPr id="112710" name="Text Box 126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978025" y="56769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5.8</a:t>
            </a:r>
          </a:p>
        </p:txBody>
      </p:sp>
      <p:sp>
        <p:nvSpPr>
          <p:cNvPr id="526472" name="Text Box 136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038059" y="805220"/>
            <a:ext cx="41139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l" eaLnBrk="1" hangingPunct="1">
              <a:buFontTx/>
              <a:buChar char="•"/>
            </a:pPr>
            <a:r>
              <a:rPr lang="en-US" sz="1800" dirty="0" smtClean="0">
                <a:latin typeface="Times New Roman" pitchFamily="18" charset="0"/>
              </a:rPr>
              <a:t>Q2: How fast does </a:t>
            </a:r>
            <a:r>
              <a:rPr lang="en-US" sz="1800" dirty="0" err="1">
                <a:latin typeface="Times New Roman" pitchFamily="18" charset="0"/>
              </a:rPr>
              <a:t>cwnd</a:t>
            </a:r>
            <a:r>
              <a:rPr lang="en-US" sz="1800" dirty="0">
                <a:latin typeface="Times New Roman" pitchFamily="18" charset="0"/>
              </a:rPr>
              <a:t> increase? </a:t>
            </a:r>
          </a:p>
          <a:p>
            <a:pPr marL="627063" lvl="1" indent="-169863" algn="l" eaLnBrk="1" hangingPunct="1"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How often does </a:t>
            </a:r>
            <a:r>
              <a:rPr lang="en-US" sz="1800" dirty="0" err="1">
                <a:latin typeface="Times New Roman" pitchFamily="18" charset="0"/>
              </a:rPr>
              <a:t>cwnd</a:t>
            </a:r>
            <a:r>
              <a:rPr lang="en-US" sz="1800" dirty="0">
                <a:latin typeface="Times New Roman" pitchFamily="18" charset="0"/>
              </a:rPr>
              <a:t> increase by </a:t>
            </a:r>
            <a:r>
              <a:rPr lang="en-US" sz="1800" dirty="0" smtClean="0">
                <a:latin typeface="Times New Roman" pitchFamily="18" charset="0"/>
              </a:rPr>
              <a:t>1</a:t>
            </a:r>
          </a:p>
          <a:p>
            <a:pPr marL="627063" lvl="1" indent="-169863" algn="l" eaLnBrk="1" hangingPunct="1">
              <a:buFontTx/>
              <a:buChar char="•"/>
            </a:pPr>
            <a:r>
              <a:rPr lang="en-US" sz="1800" dirty="0" smtClean="0">
                <a:latin typeface="Times New Roman" pitchFamily="18" charset="0"/>
              </a:rPr>
              <a:t>Each </a:t>
            </a:r>
            <a:r>
              <a:rPr lang="en-US" sz="1800" dirty="0">
                <a:latin typeface="Times New Roman" pitchFamily="18" charset="0"/>
              </a:rPr>
              <a:t>RTT, </a:t>
            </a:r>
            <a:r>
              <a:rPr lang="en-US" sz="1800" dirty="0" err="1">
                <a:latin typeface="Times New Roman" pitchFamily="18" charset="0"/>
              </a:rPr>
              <a:t>cwnd</a:t>
            </a:r>
            <a:r>
              <a:rPr lang="en-US" sz="1800" dirty="0">
                <a:latin typeface="Times New Roman" pitchFamily="18" charset="0"/>
              </a:rPr>
              <a:t> increases by 1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1800" dirty="0" err="1">
                <a:latin typeface="Times New Roman" pitchFamily="18" charset="0"/>
              </a:rPr>
              <a:t>dRate</a:t>
            </a:r>
            <a:r>
              <a:rPr lang="en-US" sz="1800" dirty="0">
                <a:latin typeface="Times New Roman" pitchFamily="18" charset="0"/>
              </a:rPr>
              <a:t>/</a:t>
            </a:r>
            <a:r>
              <a:rPr lang="en-US" sz="1800" dirty="0" err="1">
                <a:latin typeface="Times New Roman" pitchFamily="18" charset="0"/>
              </a:rPr>
              <a:t>dt</a:t>
            </a:r>
            <a:r>
              <a:rPr lang="en-US" sz="1800" dirty="0">
                <a:latin typeface="Times New Roman" pitchFamily="18" charset="0"/>
              </a:rPr>
              <a:t> = </a:t>
            </a:r>
            <a:r>
              <a:rPr lang="en-US" sz="1800" dirty="0" smtClean="0">
                <a:latin typeface="Times New Roman" pitchFamily="18" charset="0"/>
              </a:rPr>
              <a:t>1/RTT (linear in time)</a:t>
            </a:r>
            <a:endParaRPr lang="en-US" sz="1800" dirty="0">
              <a:latin typeface="Times New Roman" pitchFamily="18" charset="0"/>
            </a:endParaRPr>
          </a:p>
        </p:txBody>
      </p:sp>
      <p:grpSp>
        <p:nvGrpSpPr>
          <p:cNvPr id="2" name="Group 142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1546225" y="2981325"/>
            <a:ext cx="1120775" cy="1228725"/>
            <a:chOff x="974" y="1878"/>
            <a:chExt cx="706" cy="774"/>
          </a:xfrm>
        </p:grpSpPr>
        <p:sp>
          <p:nvSpPr>
            <p:cNvPr id="112719" name="Line 137"/>
            <p:cNvSpPr>
              <a:spLocks noChangeShapeType="1"/>
            </p:cNvSpPr>
            <p:nvPr/>
          </p:nvSpPr>
          <p:spPr bwMode="auto">
            <a:xfrm flipH="1">
              <a:off x="990" y="1878"/>
              <a:ext cx="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20" name="Line 138"/>
            <p:cNvSpPr>
              <a:spLocks noChangeShapeType="1"/>
            </p:cNvSpPr>
            <p:nvPr/>
          </p:nvSpPr>
          <p:spPr bwMode="auto">
            <a:xfrm flipH="1">
              <a:off x="1014" y="2646"/>
              <a:ext cx="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21" name="Text Box 139"/>
            <p:cNvSpPr txBox="1">
              <a:spLocks noChangeArrowheads="1"/>
            </p:cNvSpPr>
            <p:nvPr/>
          </p:nvSpPr>
          <p:spPr bwMode="auto">
            <a:xfrm>
              <a:off x="974" y="2153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RTT</a:t>
              </a:r>
            </a:p>
          </p:txBody>
        </p:sp>
        <p:sp>
          <p:nvSpPr>
            <p:cNvPr id="112722" name="Line 140"/>
            <p:cNvSpPr>
              <a:spLocks noChangeShapeType="1"/>
            </p:cNvSpPr>
            <p:nvPr/>
          </p:nvSpPr>
          <p:spPr bwMode="auto">
            <a:xfrm>
              <a:off x="1140" y="235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23" name="Line 141"/>
            <p:cNvSpPr>
              <a:spLocks noChangeShapeType="1"/>
            </p:cNvSpPr>
            <p:nvPr/>
          </p:nvSpPr>
          <p:spPr bwMode="auto">
            <a:xfrm flipV="1">
              <a:off x="1140" y="1884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3"/>
          <p:cNvGrpSpPr>
            <a:grpSpLocks/>
          </p:cNvGrpSpPr>
          <p:nvPr>
            <p:custDataLst>
              <p:tags r:id="rId73"/>
            </p:custDataLst>
          </p:nvPr>
        </p:nvGrpSpPr>
        <p:grpSpPr bwMode="auto">
          <a:xfrm>
            <a:off x="1555750" y="4800600"/>
            <a:ext cx="1120775" cy="1228725"/>
            <a:chOff x="974" y="1878"/>
            <a:chExt cx="706" cy="774"/>
          </a:xfrm>
        </p:grpSpPr>
        <p:sp>
          <p:nvSpPr>
            <p:cNvPr id="112714" name="Line 144"/>
            <p:cNvSpPr>
              <a:spLocks noChangeShapeType="1"/>
            </p:cNvSpPr>
            <p:nvPr/>
          </p:nvSpPr>
          <p:spPr bwMode="auto">
            <a:xfrm flipH="1">
              <a:off x="990" y="1878"/>
              <a:ext cx="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15" name="Line 145"/>
            <p:cNvSpPr>
              <a:spLocks noChangeShapeType="1"/>
            </p:cNvSpPr>
            <p:nvPr/>
          </p:nvSpPr>
          <p:spPr bwMode="auto">
            <a:xfrm flipH="1">
              <a:off x="1014" y="2646"/>
              <a:ext cx="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16" name="Text Box 146"/>
            <p:cNvSpPr txBox="1">
              <a:spLocks noChangeArrowheads="1"/>
            </p:cNvSpPr>
            <p:nvPr/>
          </p:nvSpPr>
          <p:spPr bwMode="auto">
            <a:xfrm>
              <a:off x="974" y="2153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RTT</a:t>
              </a:r>
            </a:p>
          </p:txBody>
        </p:sp>
        <p:sp>
          <p:nvSpPr>
            <p:cNvPr id="112717" name="Line 147"/>
            <p:cNvSpPr>
              <a:spLocks noChangeShapeType="1"/>
            </p:cNvSpPr>
            <p:nvPr/>
          </p:nvSpPr>
          <p:spPr bwMode="auto">
            <a:xfrm>
              <a:off x="1140" y="235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18" name="Line 148"/>
            <p:cNvSpPr>
              <a:spLocks noChangeShapeType="1"/>
            </p:cNvSpPr>
            <p:nvPr/>
          </p:nvSpPr>
          <p:spPr bwMode="auto">
            <a:xfrm flipV="1">
              <a:off x="1140" y="1884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147191" y="1599097"/>
            <a:ext cx="0" cy="75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/>
            <a:tailEnd type="none"/>
          </a:ln>
        </p:spPr>
        <p:txBody>
          <a:bodyPr/>
          <a:lstStyle/>
          <a:p>
            <a:endParaRPr lang="en-US"/>
          </a:p>
        </p:txBody>
      </p:sp>
      <p:sp>
        <p:nvSpPr>
          <p:cNvPr id="115718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47191" y="2349696"/>
            <a:ext cx="67299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15720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098167" y="1735366"/>
            <a:ext cx="1170432" cy="4825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68599" y="1735366"/>
            <a:ext cx="0" cy="3216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2" name="Line 1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268599" y="1360066"/>
            <a:ext cx="1682496" cy="696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43475" y="1384639"/>
            <a:ext cx="0" cy="37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4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943475" y="1652711"/>
            <a:ext cx="292608" cy="107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236083" y="1652711"/>
            <a:ext cx="0" cy="37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6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36083" y="1867168"/>
            <a:ext cx="365760" cy="1608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28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41295" y="2432352"/>
            <a:ext cx="184404" cy="4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en-US" sz="2400" dirty="0">
              <a:latin typeface="Times New Roman" pitchFamily="18" charset="0"/>
            </a:endParaRPr>
          </a:p>
        </p:txBody>
      </p:sp>
      <p:sp>
        <p:nvSpPr>
          <p:cNvPr id="115729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59755" y="1306452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latin typeface="Times New Roman" pitchFamily="18" charset="0"/>
              </a:rPr>
              <a:t>drops</a:t>
            </a:r>
          </a:p>
        </p:txBody>
      </p:sp>
      <p:sp>
        <p:nvSpPr>
          <p:cNvPr id="11573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5089779" y="1491868"/>
            <a:ext cx="6583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31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5382387" y="1545482"/>
            <a:ext cx="365760" cy="214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732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72387" y="1392458"/>
            <a:ext cx="184404" cy="30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en-US" sz="1400" dirty="0">
              <a:latin typeface="Times New Roman" pitchFamily="18" charset="0"/>
            </a:endParaRPr>
          </a:p>
        </p:txBody>
      </p:sp>
      <p:sp>
        <p:nvSpPr>
          <p:cNvPr id="115734" name="Line 2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807083" y="2217895"/>
            <a:ext cx="291084" cy="119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6" name="Text Box 2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49979" y="3132138"/>
            <a:ext cx="7515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 smtClean="0"/>
              <a:t>cwnd</a:t>
            </a:r>
            <a:r>
              <a:rPr lang="en-US" dirty="0" smtClean="0"/>
              <a:t> grows linearly (in time), and then drops by half when a loss is detected.</a:t>
            </a:r>
          </a:p>
          <a:p>
            <a:pPr algn="l"/>
            <a:r>
              <a:rPr lang="en-US" dirty="0" smtClean="0"/>
              <a:t>Thus, during AIMD, </a:t>
            </a:r>
            <a:r>
              <a:rPr lang="en-US" dirty="0" err="1" smtClean="0"/>
              <a:t>cwnd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time looks like  saw-tooth pattern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533400" y="57150"/>
            <a:ext cx="7772400" cy="704850"/>
          </a:xfrm>
        </p:spPr>
        <p:txBody>
          <a:bodyPr/>
          <a:lstStyle/>
          <a:p>
            <a:r>
              <a:rPr lang="en-US" dirty="0" smtClean="0"/>
              <a:t>TCP Behavior (version 1)</a:t>
            </a:r>
            <a:endParaRPr lang="en-US" dirty="0"/>
          </a:p>
        </p:txBody>
      </p:sp>
      <p:sp>
        <p:nvSpPr>
          <p:cNvPr id="24" name="TextBox 23"/>
          <p:cNvSpPr txBox="1"/>
          <p:nvPr>
            <p:custDataLst>
              <p:tags r:id="rId19"/>
            </p:custDataLst>
          </p:nvPr>
        </p:nvSpPr>
        <p:spPr>
          <a:xfrm>
            <a:off x="7285709" y="2352363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5" name="TextBox 24"/>
          <p:cNvSpPr txBox="1"/>
          <p:nvPr>
            <p:custDataLst>
              <p:tags r:id="rId20"/>
            </p:custDataLst>
          </p:nvPr>
        </p:nvSpPr>
        <p:spPr>
          <a:xfrm>
            <a:off x="464567" y="1533822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cwnd</a:t>
            </a:r>
            <a:endParaRPr lang="en-US" dirty="0"/>
          </a:p>
        </p:txBody>
      </p:sp>
      <p:cxnSp>
        <p:nvCxnSpPr>
          <p:cNvPr id="27" name="Straight Arrow Connector 26"/>
          <p:cNvCxnSpPr/>
          <p:nvPr>
            <p:custDataLst>
              <p:tags r:id="rId21"/>
            </p:custDataLst>
          </p:nvPr>
        </p:nvCxnSpPr>
        <p:spPr bwMode="auto">
          <a:xfrm rot="10800000" flipV="1">
            <a:off x="3370007" y="1519075"/>
            <a:ext cx="2249129" cy="3023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TCP reliable data transfer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TCP creates transport service on top of IP’s unreliable service</a:t>
            </a:r>
          </a:p>
          <a:p>
            <a:r>
              <a:rPr lang="en-US" sz="2400" dirty="0" smtClean="0"/>
              <a:t>Approach (similar to Go-Back-N/Selective Repeat)</a:t>
            </a:r>
          </a:p>
          <a:p>
            <a:pPr lvl="1"/>
            <a:r>
              <a:rPr lang="en-US" sz="2000" dirty="0" smtClean="0"/>
              <a:t>Send a window of segments</a:t>
            </a:r>
          </a:p>
          <a:p>
            <a:pPr lvl="1"/>
            <a:r>
              <a:rPr lang="en-US" sz="2000" dirty="0" smtClean="0"/>
              <a:t>If a loss is detected, then resend</a:t>
            </a:r>
          </a:p>
          <a:p>
            <a:r>
              <a:rPr lang="en-US" sz="2400" dirty="0" smtClean="0"/>
              <a:t>Issues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Sequence numbering – to identify which segments have been sent and are being </a:t>
            </a:r>
            <a:r>
              <a:rPr lang="en-US" sz="2000" dirty="0" err="1" smtClean="0">
                <a:solidFill>
                  <a:srgbClr val="FF0000"/>
                </a:solidFill>
              </a:rPr>
              <a:t>ACKed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Detecting losses</a:t>
            </a:r>
          </a:p>
          <a:p>
            <a:pPr lvl="1"/>
            <a:r>
              <a:rPr lang="en-US" sz="2000" dirty="0" smtClean="0"/>
              <a:t>Which segments are resent?</a:t>
            </a:r>
          </a:p>
          <a:p>
            <a:r>
              <a:rPr lang="en-US" sz="2400" dirty="0" smtClean="0"/>
              <a:t>Note: we will only consider TCP-Reno. There are several other versions of TCP that are slightly different.</a:t>
            </a:r>
          </a:p>
          <a:p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0"/>
            <a:ext cx="7772400" cy="558384"/>
          </a:xfrm>
        </p:spPr>
        <p:txBody>
          <a:bodyPr/>
          <a:lstStyle/>
          <a:p>
            <a:r>
              <a:rPr lang="en-US" dirty="0" smtClean="0"/>
              <a:t>TCP Start up</a:t>
            </a:r>
            <a:endParaRPr lang="en-US" dirty="0"/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152400" y="2630245"/>
            <a:ext cx="3373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(Suppose MSS = 1000B = 8000b)</a:t>
            </a: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1000125" y="3040292"/>
            <a:ext cx="4213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= 100Mbps/8000b/MSS = 12500MSS/sec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1655944" y="916929"/>
            <a:ext cx="5783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Facts</a:t>
            </a:r>
          </a:p>
          <a:p>
            <a:pPr marL="117475" indent="-117475" algn="l">
              <a:buFont typeface="Arial" pitchFamily="34" charset="0"/>
              <a:buChar char="•"/>
            </a:pPr>
            <a:r>
              <a:rPr lang="en-US" dirty="0" err="1" smtClean="0"/>
              <a:t>cwnd</a:t>
            </a:r>
            <a:r>
              <a:rPr lang="en-US" dirty="0" smtClean="0"/>
              <a:t> grows linearly in time, with a rate of 1MSS per RTT</a:t>
            </a:r>
          </a:p>
          <a:p>
            <a:pPr marL="117475" indent="-117475" algn="l">
              <a:buFont typeface="Arial" pitchFamily="34" charset="0"/>
              <a:buChar char="•"/>
            </a:pPr>
            <a:r>
              <a:rPr lang="en-US" dirty="0" smtClean="0"/>
              <a:t>TCP sends a </a:t>
            </a:r>
            <a:r>
              <a:rPr lang="en-US" dirty="0" err="1" smtClean="0"/>
              <a:t>cwnd’s</a:t>
            </a:r>
            <a:r>
              <a:rPr lang="en-US" dirty="0" smtClean="0"/>
              <a:t> worth of bytes each RTT</a:t>
            </a:r>
            <a:endParaRPr lang="en-US" dirty="0"/>
          </a:p>
        </p:txBody>
      </p:sp>
      <p:sp>
        <p:nvSpPr>
          <p:cNvPr id="21" name="TextBox 20"/>
          <p:cNvSpPr txBox="1"/>
          <p:nvPr>
            <p:custDataLst>
              <p:tags r:id="rId6"/>
            </p:custDataLst>
          </p:nvPr>
        </p:nvSpPr>
        <p:spPr>
          <a:xfrm>
            <a:off x="247650" y="3832375"/>
            <a:ext cx="4394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If </a:t>
            </a:r>
            <a:r>
              <a:rPr lang="en-US" dirty="0" err="1" smtClean="0"/>
              <a:t>cwnd</a:t>
            </a:r>
            <a:r>
              <a:rPr lang="en-US" dirty="0" smtClean="0"/>
              <a:t>(0) = 1, how long until </a:t>
            </a:r>
            <a:r>
              <a:rPr lang="en-US" dirty="0" err="1" smtClean="0"/>
              <a:t>cwnd</a:t>
            </a:r>
            <a:r>
              <a:rPr lang="en-US" dirty="0" smtClean="0"/>
              <a:t> = </a:t>
            </a:r>
            <a:r>
              <a:rPr lang="en-US" dirty="0" err="1" smtClean="0"/>
              <a:t>cwnd</a:t>
            </a:r>
            <a:r>
              <a:rPr lang="en-US" dirty="0" smtClean="0"/>
              <a:t>*?</a:t>
            </a:r>
          </a:p>
        </p:txBody>
      </p:sp>
      <p:sp>
        <p:nvSpPr>
          <p:cNvPr id="22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50" y="4864203"/>
            <a:ext cx="7772400" cy="156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Slow Start – to speed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things up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Initially,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cwnd0 (typical 1, 2 or 3 MSS)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When an non-dup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arrives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+ 1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When a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pkt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loss is detected, exit slow start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>
            <p:custDataLst>
              <p:tags r:id="rId8"/>
            </p:custDataLst>
          </p:nvPr>
        </p:nvSpPr>
        <p:spPr>
          <a:xfrm>
            <a:off x="133350" y="2373070"/>
            <a:ext cx="832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What is the optimal size of </a:t>
            </a:r>
            <a:r>
              <a:rPr lang="en-US" dirty="0" err="1" smtClean="0"/>
              <a:t>cwnd</a:t>
            </a:r>
            <a:r>
              <a:rPr lang="en-US" dirty="0" smtClean="0"/>
              <a:t> over a connection with 100Mbps and RTT=100msec?</a:t>
            </a:r>
            <a:endParaRPr lang="en-US" dirty="0"/>
          </a:p>
        </p:txBody>
      </p:sp>
      <p:sp>
        <p:nvSpPr>
          <p:cNvPr id="24" name="TextBox 23"/>
          <p:cNvSpPr txBox="1"/>
          <p:nvPr>
            <p:custDataLst>
              <p:tags r:id="rId9"/>
            </p:custDataLst>
          </p:nvPr>
        </p:nvSpPr>
        <p:spPr>
          <a:xfrm>
            <a:off x="219075" y="4184234"/>
            <a:ext cx="2741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1250MSS * 100msec/MSS</a:t>
            </a:r>
          </a:p>
        </p:txBody>
      </p:sp>
      <p:sp>
        <p:nvSpPr>
          <p:cNvPr id="25" name="TextBox 24"/>
          <p:cNvSpPr txBox="1"/>
          <p:nvPr>
            <p:custDataLst>
              <p:tags r:id="rId10"/>
            </p:custDataLst>
          </p:nvPr>
        </p:nvSpPr>
        <p:spPr>
          <a:xfrm>
            <a:off x="5019246" y="3040292"/>
            <a:ext cx="4294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100msec/RTT = 1250 MSS/RTT = </a:t>
            </a:r>
            <a:r>
              <a:rPr lang="en-US" dirty="0" err="1" smtClean="0"/>
              <a:t>cwnd</a:t>
            </a:r>
            <a:r>
              <a:rPr lang="en-US" dirty="0" smtClean="0"/>
              <a:t>* </a:t>
            </a:r>
          </a:p>
        </p:txBody>
      </p:sp>
      <p:sp>
        <p:nvSpPr>
          <p:cNvPr id="31" name="TextBox 30"/>
          <p:cNvSpPr txBox="1"/>
          <p:nvPr>
            <p:custDataLst>
              <p:tags r:id="rId11"/>
            </p:custDataLst>
          </p:nvPr>
        </p:nvSpPr>
        <p:spPr>
          <a:xfrm>
            <a:off x="123825" y="3040292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100Mbps</a:t>
            </a:r>
          </a:p>
        </p:txBody>
      </p:sp>
      <p:grpSp>
        <p:nvGrpSpPr>
          <p:cNvPr id="41" name="Group 40"/>
          <p:cNvGrpSpPr/>
          <p:nvPr>
            <p:custDataLst>
              <p:tags r:id="rId12"/>
            </p:custDataLst>
          </p:nvPr>
        </p:nvGrpSpPr>
        <p:grpSpPr>
          <a:xfrm>
            <a:off x="-28575" y="1885950"/>
            <a:ext cx="9172575" cy="357604"/>
            <a:chOff x="-28575" y="1885950"/>
            <a:chExt cx="9172575" cy="357604"/>
          </a:xfrm>
        </p:grpSpPr>
        <p:sp>
          <p:nvSpPr>
            <p:cNvPr id="33" name="TextBox 32"/>
            <p:cNvSpPr txBox="1"/>
            <p:nvPr/>
          </p:nvSpPr>
          <p:spPr>
            <a:xfrm>
              <a:off x="-28575" y="1905000"/>
              <a:ext cx="1112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Question: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flipV="1">
              <a:off x="0" y="1885950"/>
              <a:ext cx="914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>
            <p:custDataLst>
              <p:tags r:id="rId13"/>
            </p:custDataLst>
          </p:nvPr>
        </p:nvGrpSpPr>
        <p:grpSpPr>
          <a:xfrm>
            <a:off x="-19050" y="3476625"/>
            <a:ext cx="9163050" cy="348079"/>
            <a:chOff x="-19050" y="3476625"/>
            <a:chExt cx="9163050" cy="348079"/>
          </a:xfrm>
        </p:grpSpPr>
        <p:cxnSp>
          <p:nvCxnSpPr>
            <p:cNvPr id="36" name="Straight Connector 35"/>
            <p:cNvCxnSpPr/>
            <p:nvPr/>
          </p:nvCxnSpPr>
          <p:spPr bwMode="auto">
            <a:xfrm flipV="1">
              <a:off x="0" y="3476625"/>
              <a:ext cx="914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-19050" y="3486150"/>
              <a:ext cx="1112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Question: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>
            <p:custDataLst>
              <p:tags r:id="rId14"/>
            </p:custDataLst>
          </p:nvPr>
        </p:nvSpPr>
        <p:spPr>
          <a:xfrm>
            <a:off x="2781300" y="4184234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= 125sec</a:t>
            </a:r>
          </a:p>
        </p:txBody>
      </p:sp>
      <p:sp>
        <p:nvSpPr>
          <p:cNvPr id="39" name="TextBox 38"/>
          <p:cNvSpPr txBox="1"/>
          <p:nvPr>
            <p:custDataLst>
              <p:tags r:id="rId15"/>
            </p:custDataLst>
          </p:nvPr>
        </p:nvSpPr>
        <p:spPr>
          <a:xfrm>
            <a:off x="3619500" y="4184234"/>
            <a:ext cx="219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… kind of a long time.</a:t>
            </a:r>
          </a:p>
        </p:txBody>
      </p:sp>
      <p:cxnSp>
        <p:nvCxnSpPr>
          <p:cNvPr id="40" name="Straight Connector 39"/>
          <p:cNvCxnSpPr/>
          <p:nvPr>
            <p:custDataLst>
              <p:tags r:id="rId16"/>
            </p:custDataLst>
          </p:nvPr>
        </p:nvCxnSpPr>
        <p:spPr bwMode="auto">
          <a:xfrm flipV="1">
            <a:off x="0" y="47244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/>
      <p:bldP spid="23" grpId="0"/>
      <p:bldP spid="24" grpId="0"/>
      <p:bldP spid="25" grpId="0"/>
      <p:bldP spid="31" grpId="0"/>
      <p:bldP spid="38" grpId="0"/>
      <p:bldP spid="3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228600"/>
            <a:ext cx="9333914" cy="838200"/>
          </a:xfrm>
        </p:spPr>
        <p:txBody>
          <a:bodyPr/>
          <a:lstStyle/>
          <a:p>
            <a:r>
              <a:rPr lang="en-US" sz="3600" dirty="0" smtClean="0"/>
              <a:t>TCP Slow Start</a:t>
            </a:r>
          </a:p>
        </p:txBody>
      </p:sp>
      <p:sp>
        <p:nvSpPr>
          <p:cNvPr id="11162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989816" y="685800"/>
            <a:ext cx="0" cy="595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453172" y="685800"/>
            <a:ext cx="0" cy="5952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1162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515938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 err="1">
                <a:latin typeface="Times New Roman" pitchFamily="18" charset="0"/>
              </a:rPr>
              <a:t>cwnd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11624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5775" y="506413"/>
            <a:ext cx="785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inflight</a:t>
            </a:r>
          </a:p>
        </p:txBody>
      </p:sp>
      <p:sp>
        <p:nvSpPr>
          <p:cNvPr id="111626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506413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 err="1">
                <a:latin typeface="Times New Roman" pitchFamily="18" charset="0"/>
              </a:rPr>
              <a:t>ssthresh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259" name="Group 258"/>
          <p:cNvGrpSpPr/>
          <p:nvPr>
            <p:custDataLst>
              <p:tags r:id="rId8"/>
            </p:custDataLst>
          </p:nvPr>
        </p:nvGrpSpPr>
        <p:grpSpPr>
          <a:xfrm>
            <a:off x="3030648" y="847726"/>
            <a:ext cx="2409824" cy="438150"/>
            <a:chOff x="2333613" y="847726"/>
            <a:chExt cx="2409824" cy="438150"/>
          </a:xfrm>
        </p:grpSpPr>
        <p:sp>
          <p:nvSpPr>
            <p:cNvPr id="111742" name="Line 9"/>
            <p:cNvSpPr>
              <a:spLocks noChangeShapeType="1"/>
            </p:cNvSpPr>
            <p:nvPr/>
          </p:nvSpPr>
          <p:spPr bwMode="auto">
            <a:xfrm>
              <a:off x="3282925" y="933452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11743" name="Rectangle 10"/>
            <p:cNvSpPr>
              <a:spLocks noChangeArrowheads="1"/>
            </p:cNvSpPr>
            <p:nvPr/>
          </p:nvSpPr>
          <p:spPr bwMode="auto">
            <a:xfrm>
              <a:off x="2333613" y="8477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5" name="Group 15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992672" y="1221580"/>
            <a:ext cx="2409825" cy="444500"/>
            <a:chOff x="2304" y="2712"/>
            <a:chExt cx="1518" cy="280"/>
          </a:xfrm>
        </p:grpSpPr>
        <p:sp>
          <p:nvSpPr>
            <p:cNvPr id="11174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111741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" name="Rectangle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53265" y="2441627"/>
            <a:ext cx="2945567" cy="156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Slow Start</a:t>
            </a:r>
          </a:p>
          <a:p>
            <a:pPr marL="3429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Initially,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cwnd0 (typical 1, 2 or 3 MSS)</a:t>
            </a:r>
          </a:p>
          <a:p>
            <a:pPr marL="3429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When an non-dup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arrives: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+ 1</a:t>
            </a:r>
          </a:p>
          <a:p>
            <a:pPr marL="3429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When a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pkt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loss is detected via triple dup-ACK,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enter AIMD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0" name="Group 169"/>
          <p:cNvGrpSpPr/>
          <p:nvPr>
            <p:custDataLst>
              <p:tags r:id="rId11"/>
            </p:custDataLst>
          </p:nvPr>
        </p:nvGrpSpPr>
        <p:grpSpPr>
          <a:xfrm>
            <a:off x="3030648" y="1590676"/>
            <a:ext cx="2428887" cy="485775"/>
            <a:chOff x="2333613" y="1590676"/>
            <a:chExt cx="2428887" cy="485775"/>
          </a:xfrm>
        </p:grpSpPr>
        <p:sp>
          <p:nvSpPr>
            <p:cNvPr id="16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63" name="Rectangle 10"/>
            <p:cNvSpPr>
              <a:spLocks noChangeArrowheads="1"/>
            </p:cNvSpPr>
            <p:nvPr/>
          </p:nvSpPr>
          <p:spPr bwMode="auto">
            <a:xfrm>
              <a:off x="2333613" y="159067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2MSS.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67" name="Group 1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992672" y="2021680"/>
            <a:ext cx="2409825" cy="444500"/>
            <a:chOff x="2304" y="2712"/>
            <a:chExt cx="1518" cy="280"/>
          </a:xfrm>
        </p:grpSpPr>
        <p:sp>
          <p:nvSpPr>
            <p:cNvPr id="168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AN=3000</a:t>
              </a:r>
              <a:endParaRPr lang="en-US" sz="700" dirty="0"/>
            </a:p>
          </p:txBody>
        </p:sp>
        <p:sp>
          <p:nvSpPr>
            <p:cNvPr id="169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1" name="Group 170"/>
          <p:cNvGrpSpPr/>
          <p:nvPr>
            <p:custDataLst>
              <p:tags r:id="rId13"/>
            </p:custDataLst>
          </p:nvPr>
        </p:nvGrpSpPr>
        <p:grpSpPr>
          <a:xfrm>
            <a:off x="3030648" y="1809751"/>
            <a:ext cx="2428887" cy="428625"/>
            <a:chOff x="2333613" y="1647826"/>
            <a:chExt cx="2428887" cy="428625"/>
          </a:xfrm>
        </p:grpSpPr>
        <p:sp>
          <p:nvSpPr>
            <p:cNvPr id="17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73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3MSS.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74" name="Group 15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992672" y="2240755"/>
            <a:ext cx="2409825" cy="444500"/>
            <a:chOff x="2304" y="2712"/>
            <a:chExt cx="1518" cy="280"/>
          </a:xfrm>
        </p:grpSpPr>
        <p:sp>
          <p:nvSpPr>
            <p:cNvPr id="175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AN=4000</a:t>
              </a:r>
              <a:endParaRPr lang="en-US" sz="700" dirty="0"/>
            </a:p>
          </p:txBody>
        </p:sp>
        <p:sp>
          <p:nvSpPr>
            <p:cNvPr id="176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8" name="Group 177"/>
          <p:cNvGrpSpPr/>
          <p:nvPr>
            <p:custDataLst>
              <p:tags r:id="rId15"/>
            </p:custDataLst>
          </p:nvPr>
        </p:nvGrpSpPr>
        <p:grpSpPr>
          <a:xfrm>
            <a:off x="3030648" y="2400301"/>
            <a:ext cx="2428887" cy="428625"/>
            <a:chOff x="2333613" y="1647826"/>
            <a:chExt cx="2428887" cy="428625"/>
          </a:xfrm>
        </p:grpSpPr>
        <p:sp>
          <p:nvSpPr>
            <p:cNvPr id="179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0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4MSS.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81" name="Group 180"/>
          <p:cNvGrpSpPr/>
          <p:nvPr>
            <p:custDataLst>
              <p:tags r:id="rId16"/>
            </p:custDataLst>
          </p:nvPr>
        </p:nvGrpSpPr>
        <p:grpSpPr>
          <a:xfrm>
            <a:off x="3030648" y="2533651"/>
            <a:ext cx="2428887" cy="428625"/>
            <a:chOff x="2333613" y="1647826"/>
            <a:chExt cx="2428887" cy="428625"/>
          </a:xfrm>
        </p:grpSpPr>
        <p:sp>
          <p:nvSpPr>
            <p:cNvPr id="18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3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5MSS.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84" name="Group 183"/>
          <p:cNvGrpSpPr/>
          <p:nvPr>
            <p:custDataLst>
              <p:tags r:id="rId17"/>
            </p:custDataLst>
          </p:nvPr>
        </p:nvGrpSpPr>
        <p:grpSpPr>
          <a:xfrm>
            <a:off x="3030648" y="2676526"/>
            <a:ext cx="2428887" cy="466725"/>
            <a:chOff x="2333613" y="1609726"/>
            <a:chExt cx="2428887" cy="466725"/>
          </a:xfrm>
        </p:grpSpPr>
        <p:sp>
          <p:nvSpPr>
            <p:cNvPr id="185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6" name="Rectangle 10"/>
            <p:cNvSpPr>
              <a:spLocks noChangeArrowheads="1"/>
            </p:cNvSpPr>
            <p:nvPr/>
          </p:nvSpPr>
          <p:spPr bwMode="auto">
            <a:xfrm>
              <a:off x="2333613" y="16097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6MSS.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87" name="Group 186"/>
          <p:cNvGrpSpPr/>
          <p:nvPr>
            <p:custDataLst>
              <p:tags r:id="rId18"/>
            </p:custDataLst>
          </p:nvPr>
        </p:nvGrpSpPr>
        <p:grpSpPr>
          <a:xfrm>
            <a:off x="3030648" y="2819401"/>
            <a:ext cx="2428887" cy="438150"/>
            <a:chOff x="2333613" y="1638301"/>
            <a:chExt cx="2428887" cy="438150"/>
          </a:xfrm>
        </p:grpSpPr>
        <p:sp>
          <p:nvSpPr>
            <p:cNvPr id="188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9" name="Rectangle 10"/>
            <p:cNvSpPr>
              <a:spLocks noChangeArrowheads="1"/>
            </p:cNvSpPr>
            <p:nvPr/>
          </p:nvSpPr>
          <p:spPr bwMode="auto">
            <a:xfrm>
              <a:off x="2333613" y="1638301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7MSS.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90" name="Group 1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992672" y="2783680"/>
            <a:ext cx="2409825" cy="444500"/>
            <a:chOff x="2304" y="2712"/>
            <a:chExt cx="1518" cy="280"/>
          </a:xfrm>
        </p:grpSpPr>
        <p:sp>
          <p:nvSpPr>
            <p:cNvPr id="191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92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3" name="Group 155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3992672" y="2907505"/>
            <a:ext cx="2409825" cy="444500"/>
            <a:chOff x="2304" y="2712"/>
            <a:chExt cx="1518" cy="280"/>
          </a:xfrm>
        </p:grpSpPr>
        <p:sp>
          <p:nvSpPr>
            <p:cNvPr id="194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AN=6000</a:t>
              </a:r>
              <a:endParaRPr lang="en-US" sz="700" dirty="0"/>
            </a:p>
          </p:txBody>
        </p:sp>
        <p:sp>
          <p:nvSpPr>
            <p:cNvPr id="195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6" name="Group 155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3992672" y="3078955"/>
            <a:ext cx="2409825" cy="444500"/>
            <a:chOff x="2304" y="2712"/>
            <a:chExt cx="1518" cy="280"/>
          </a:xfrm>
        </p:grpSpPr>
        <p:sp>
          <p:nvSpPr>
            <p:cNvPr id="197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AN=7000</a:t>
              </a:r>
              <a:endParaRPr lang="en-US" sz="700" dirty="0"/>
            </a:p>
          </p:txBody>
        </p:sp>
        <p:sp>
          <p:nvSpPr>
            <p:cNvPr id="198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9" name="Group 15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992672" y="3212305"/>
            <a:ext cx="2409825" cy="444500"/>
            <a:chOff x="2304" y="2712"/>
            <a:chExt cx="1518" cy="280"/>
          </a:xfrm>
        </p:grpSpPr>
        <p:sp>
          <p:nvSpPr>
            <p:cNvPr id="20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AN=8000</a:t>
              </a:r>
              <a:endParaRPr lang="en-US" sz="700" dirty="0"/>
            </a:p>
          </p:txBody>
        </p:sp>
        <p:sp>
          <p:nvSpPr>
            <p:cNvPr id="201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2" name="Group 201"/>
          <p:cNvGrpSpPr/>
          <p:nvPr>
            <p:custDataLst>
              <p:tags r:id="rId23"/>
            </p:custDataLst>
          </p:nvPr>
        </p:nvGrpSpPr>
        <p:grpSpPr>
          <a:xfrm>
            <a:off x="3030648" y="3152776"/>
            <a:ext cx="2085987" cy="342899"/>
            <a:chOff x="2333613" y="1647826"/>
            <a:chExt cx="2085987" cy="342899"/>
          </a:xfrm>
        </p:grpSpPr>
        <p:sp>
          <p:nvSpPr>
            <p:cNvPr id="203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117612" cy="2666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04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8MSS.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05" name="Group 204"/>
          <p:cNvGrpSpPr/>
          <p:nvPr>
            <p:custDataLst>
              <p:tags r:id="rId24"/>
            </p:custDataLst>
          </p:nvPr>
        </p:nvGrpSpPr>
        <p:grpSpPr>
          <a:xfrm>
            <a:off x="3030648" y="3295651"/>
            <a:ext cx="2428887" cy="428625"/>
            <a:chOff x="2333613" y="1647826"/>
            <a:chExt cx="2428887" cy="428625"/>
          </a:xfrm>
        </p:grpSpPr>
        <p:sp>
          <p:nvSpPr>
            <p:cNvPr id="206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07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9MSS.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08" name="Group 207"/>
          <p:cNvGrpSpPr/>
          <p:nvPr>
            <p:custDataLst>
              <p:tags r:id="rId25"/>
            </p:custDataLst>
          </p:nvPr>
        </p:nvGrpSpPr>
        <p:grpSpPr>
          <a:xfrm>
            <a:off x="3030648" y="3448051"/>
            <a:ext cx="2428887" cy="428625"/>
            <a:chOff x="2333613" y="1647826"/>
            <a:chExt cx="2428887" cy="428625"/>
          </a:xfrm>
        </p:grpSpPr>
        <p:sp>
          <p:nvSpPr>
            <p:cNvPr id="209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10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10MSS.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11" name="Group 210"/>
          <p:cNvGrpSpPr/>
          <p:nvPr>
            <p:custDataLst>
              <p:tags r:id="rId26"/>
            </p:custDataLst>
          </p:nvPr>
        </p:nvGrpSpPr>
        <p:grpSpPr>
          <a:xfrm>
            <a:off x="3030648" y="3590926"/>
            <a:ext cx="2428887" cy="428625"/>
            <a:chOff x="2333613" y="1647826"/>
            <a:chExt cx="2428887" cy="428625"/>
          </a:xfrm>
        </p:grpSpPr>
        <p:sp>
          <p:nvSpPr>
            <p:cNvPr id="21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13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11MSS.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14" name="Group 213"/>
          <p:cNvGrpSpPr/>
          <p:nvPr>
            <p:custDataLst>
              <p:tags r:id="rId27"/>
            </p:custDataLst>
          </p:nvPr>
        </p:nvGrpSpPr>
        <p:grpSpPr>
          <a:xfrm>
            <a:off x="3030648" y="3733801"/>
            <a:ext cx="2428887" cy="428625"/>
            <a:chOff x="2333613" y="1647826"/>
            <a:chExt cx="2428887" cy="428625"/>
          </a:xfrm>
        </p:grpSpPr>
        <p:sp>
          <p:nvSpPr>
            <p:cNvPr id="215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16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12MSS.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17" name="Group 216"/>
          <p:cNvGrpSpPr/>
          <p:nvPr>
            <p:custDataLst>
              <p:tags r:id="rId28"/>
            </p:custDataLst>
          </p:nvPr>
        </p:nvGrpSpPr>
        <p:grpSpPr>
          <a:xfrm>
            <a:off x="3030648" y="3886201"/>
            <a:ext cx="2428887" cy="428625"/>
            <a:chOff x="2333613" y="1647826"/>
            <a:chExt cx="2428887" cy="428625"/>
          </a:xfrm>
        </p:grpSpPr>
        <p:sp>
          <p:nvSpPr>
            <p:cNvPr id="218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19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13MSS.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20" name="Group 219"/>
          <p:cNvGrpSpPr/>
          <p:nvPr>
            <p:custDataLst>
              <p:tags r:id="rId29"/>
            </p:custDataLst>
          </p:nvPr>
        </p:nvGrpSpPr>
        <p:grpSpPr>
          <a:xfrm>
            <a:off x="3030648" y="4029076"/>
            <a:ext cx="2428887" cy="428625"/>
            <a:chOff x="2333613" y="1647826"/>
            <a:chExt cx="2428887" cy="428625"/>
          </a:xfrm>
        </p:grpSpPr>
        <p:sp>
          <p:nvSpPr>
            <p:cNvPr id="221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endParaRPr lang="en-US" sz="700"/>
            </a:p>
          </p:txBody>
        </p:sp>
        <p:sp>
          <p:nvSpPr>
            <p:cNvPr id="222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14MSS.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23" name="Group 222"/>
          <p:cNvGrpSpPr/>
          <p:nvPr>
            <p:custDataLst>
              <p:tags r:id="rId30"/>
            </p:custDataLst>
          </p:nvPr>
        </p:nvGrpSpPr>
        <p:grpSpPr>
          <a:xfrm>
            <a:off x="3030648" y="4162426"/>
            <a:ext cx="2428887" cy="428625"/>
            <a:chOff x="2333613" y="1647826"/>
            <a:chExt cx="2428887" cy="428625"/>
          </a:xfrm>
        </p:grpSpPr>
        <p:sp>
          <p:nvSpPr>
            <p:cNvPr id="224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endParaRPr lang="en-US" sz="700"/>
            </a:p>
          </p:txBody>
        </p:sp>
        <p:sp>
          <p:nvSpPr>
            <p:cNvPr id="225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15MSS. </a:t>
              </a:r>
              <a:r>
                <a:rPr lang="en-US" sz="700" dirty="0"/>
                <a:t>L=1MSS</a:t>
              </a:r>
            </a:p>
          </p:txBody>
        </p:sp>
      </p:grpSp>
      <p:sp>
        <p:nvSpPr>
          <p:cNvPr id="232" name="Explosion 2 231"/>
          <p:cNvSpPr/>
          <p:nvPr>
            <p:custDataLst>
              <p:tags r:id="rId31"/>
            </p:custDataLst>
          </p:nvPr>
        </p:nvSpPr>
        <p:spPr bwMode="auto">
          <a:xfrm>
            <a:off x="5099291" y="3362325"/>
            <a:ext cx="257175" cy="276225"/>
          </a:xfrm>
          <a:prstGeom prst="irregularSeal2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33" name="Group 155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3973622" y="3659985"/>
            <a:ext cx="2428875" cy="796926"/>
            <a:chOff x="2292" y="2712"/>
            <a:chExt cx="1530" cy="502"/>
          </a:xfrm>
        </p:grpSpPr>
        <p:sp>
          <p:nvSpPr>
            <p:cNvPr id="234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AN=8000</a:t>
              </a:r>
              <a:endParaRPr lang="en-US" sz="700" dirty="0"/>
            </a:p>
          </p:txBody>
        </p:sp>
        <p:sp>
          <p:nvSpPr>
            <p:cNvPr id="235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6" name="Group 155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3973622" y="3802860"/>
            <a:ext cx="2428875" cy="796926"/>
            <a:chOff x="2292" y="2712"/>
            <a:chExt cx="1530" cy="502"/>
          </a:xfrm>
        </p:grpSpPr>
        <p:sp>
          <p:nvSpPr>
            <p:cNvPr id="237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AN=8000</a:t>
              </a:r>
              <a:endParaRPr lang="en-US" sz="700" dirty="0"/>
            </a:p>
          </p:txBody>
        </p:sp>
        <p:sp>
          <p:nvSpPr>
            <p:cNvPr id="238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9" name="Group 15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973622" y="3945735"/>
            <a:ext cx="2428875" cy="796926"/>
            <a:chOff x="2292" y="2712"/>
            <a:chExt cx="1530" cy="502"/>
          </a:xfrm>
        </p:grpSpPr>
        <p:sp>
          <p:nvSpPr>
            <p:cNvPr id="24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AN=8000</a:t>
              </a:r>
              <a:endParaRPr lang="en-US" sz="700" dirty="0"/>
            </a:p>
          </p:txBody>
        </p:sp>
        <p:sp>
          <p:nvSpPr>
            <p:cNvPr id="241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2" name="Group 155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3973622" y="4098135"/>
            <a:ext cx="2428875" cy="796926"/>
            <a:chOff x="2292" y="2712"/>
            <a:chExt cx="1530" cy="502"/>
          </a:xfrm>
        </p:grpSpPr>
        <p:sp>
          <p:nvSpPr>
            <p:cNvPr id="243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AN=8000</a:t>
              </a:r>
              <a:endParaRPr lang="en-US" sz="700" dirty="0"/>
            </a:p>
          </p:txBody>
        </p:sp>
        <p:sp>
          <p:nvSpPr>
            <p:cNvPr id="244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5" name="Group 155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973622" y="4250535"/>
            <a:ext cx="2428875" cy="796926"/>
            <a:chOff x="2292" y="2712"/>
            <a:chExt cx="1530" cy="502"/>
          </a:xfrm>
        </p:grpSpPr>
        <p:sp>
          <p:nvSpPr>
            <p:cNvPr id="246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AN=8000</a:t>
              </a:r>
              <a:endParaRPr lang="en-US" sz="700" dirty="0"/>
            </a:p>
          </p:txBody>
        </p:sp>
        <p:sp>
          <p:nvSpPr>
            <p:cNvPr id="247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8" name="Group 1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3973622" y="4402935"/>
            <a:ext cx="2428875" cy="796926"/>
            <a:chOff x="2292" y="2712"/>
            <a:chExt cx="1530" cy="502"/>
          </a:xfrm>
        </p:grpSpPr>
        <p:sp>
          <p:nvSpPr>
            <p:cNvPr id="249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AN=8000</a:t>
              </a:r>
              <a:endParaRPr lang="en-US" sz="700" dirty="0"/>
            </a:p>
          </p:txBody>
        </p:sp>
        <p:sp>
          <p:nvSpPr>
            <p:cNvPr id="250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1" name="Group 155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3973622" y="4536285"/>
            <a:ext cx="2428875" cy="796926"/>
            <a:chOff x="2292" y="2712"/>
            <a:chExt cx="1530" cy="502"/>
          </a:xfrm>
        </p:grpSpPr>
        <p:sp>
          <p:nvSpPr>
            <p:cNvPr id="252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AN=8000</a:t>
              </a:r>
              <a:endParaRPr lang="en-US" sz="700" dirty="0"/>
            </a:p>
          </p:txBody>
        </p:sp>
        <p:sp>
          <p:nvSpPr>
            <p:cNvPr id="253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255" name="Straight Connector 254"/>
          <p:cNvCxnSpPr/>
          <p:nvPr>
            <p:custDataLst>
              <p:tags r:id="rId39"/>
            </p:custDataLst>
          </p:nvPr>
        </p:nvCxnSpPr>
        <p:spPr bwMode="auto">
          <a:xfrm rot="10800000">
            <a:off x="1776335" y="4733924"/>
            <a:ext cx="218776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6" name="Group 255"/>
          <p:cNvGrpSpPr/>
          <p:nvPr>
            <p:custDataLst>
              <p:tags r:id="rId40"/>
            </p:custDataLst>
          </p:nvPr>
        </p:nvGrpSpPr>
        <p:grpSpPr>
          <a:xfrm>
            <a:off x="3030648" y="4668501"/>
            <a:ext cx="2428887" cy="428625"/>
            <a:chOff x="2333613" y="1647826"/>
            <a:chExt cx="2428887" cy="428625"/>
          </a:xfrm>
        </p:grpSpPr>
        <p:sp>
          <p:nvSpPr>
            <p:cNvPr id="257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/>
            </a:ln>
          </p:spPr>
          <p:txBody>
            <a:bodyPr wrap="none" lIns="0" rIns="0" anchor="ctr" anchorCtr="0"/>
            <a:lstStyle/>
            <a:p>
              <a:pPr algn="l"/>
              <a:endParaRPr lang="en-US" sz="700"/>
            </a:p>
          </p:txBody>
        </p:sp>
        <p:sp>
          <p:nvSpPr>
            <p:cNvPr id="258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8MSS. </a:t>
              </a:r>
              <a:r>
                <a:rPr lang="en-US" sz="700" dirty="0"/>
                <a:t>L=1MSS</a:t>
              </a:r>
            </a:p>
          </p:txBody>
        </p:sp>
      </p:grpSp>
      <p:sp>
        <p:nvSpPr>
          <p:cNvPr id="336" name="TextBox 335"/>
          <p:cNvSpPr txBox="1"/>
          <p:nvPr>
            <p:custDataLst>
              <p:tags r:id="rId41"/>
            </p:custDataLst>
          </p:nvPr>
        </p:nvSpPr>
        <p:spPr>
          <a:xfrm>
            <a:off x="95250" y="1516815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2000         0      0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TextBox 336"/>
          <p:cNvSpPr txBox="1"/>
          <p:nvPr>
            <p:custDataLst>
              <p:tags r:id="rId42"/>
            </p:custDataLst>
          </p:nvPr>
        </p:nvSpPr>
        <p:spPr>
          <a:xfrm>
            <a:off x="95250" y="752475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1000          0     0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TextBox 337"/>
          <p:cNvSpPr txBox="1"/>
          <p:nvPr>
            <p:custDataLst>
              <p:tags r:id="rId43"/>
            </p:custDataLst>
          </p:nvPr>
        </p:nvSpPr>
        <p:spPr>
          <a:xfrm>
            <a:off x="95250" y="89316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1000    1000     0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TextBox 338"/>
          <p:cNvSpPr txBox="1"/>
          <p:nvPr>
            <p:custDataLst>
              <p:tags r:id="rId44"/>
            </p:custDataLst>
          </p:nvPr>
        </p:nvSpPr>
        <p:spPr>
          <a:xfrm>
            <a:off x="95250" y="1514475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2000    1000     0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TextBox 339"/>
          <p:cNvSpPr txBox="1"/>
          <p:nvPr>
            <p:custDataLst>
              <p:tags r:id="rId45"/>
            </p:custDataLst>
          </p:nvPr>
        </p:nvSpPr>
        <p:spPr>
          <a:xfrm>
            <a:off x="95250" y="166687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2000    2000     0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TextBox 340"/>
          <p:cNvSpPr txBox="1"/>
          <p:nvPr>
            <p:custDataLst>
              <p:tags r:id="rId46"/>
            </p:custDataLst>
          </p:nvPr>
        </p:nvSpPr>
        <p:spPr>
          <a:xfrm>
            <a:off x="97435" y="230442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3000    1000     0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TextBox 341"/>
          <p:cNvSpPr txBox="1"/>
          <p:nvPr>
            <p:custDataLst>
              <p:tags r:id="rId47"/>
            </p:custDataLst>
          </p:nvPr>
        </p:nvSpPr>
        <p:spPr>
          <a:xfrm>
            <a:off x="95250" y="230505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3000    2000     0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TextBox 342"/>
          <p:cNvSpPr txBox="1"/>
          <p:nvPr>
            <p:custDataLst>
              <p:tags r:id="rId48"/>
            </p:custDataLst>
          </p:nvPr>
        </p:nvSpPr>
        <p:spPr>
          <a:xfrm>
            <a:off x="95250" y="244792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3000    3000     0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TextBox 343"/>
          <p:cNvSpPr txBox="1"/>
          <p:nvPr>
            <p:custDataLst>
              <p:tags r:id="rId49"/>
            </p:custDataLst>
          </p:nvPr>
        </p:nvSpPr>
        <p:spPr>
          <a:xfrm>
            <a:off x="95250" y="260032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4000    3000     0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TextBox 344"/>
          <p:cNvSpPr txBox="1"/>
          <p:nvPr>
            <p:custDataLst>
              <p:tags r:id="rId50"/>
            </p:custDataLst>
          </p:nvPr>
        </p:nvSpPr>
        <p:spPr>
          <a:xfrm>
            <a:off x="97435" y="2593454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4000    2000     0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TextBox 345"/>
          <p:cNvSpPr txBox="1"/>
          <p:nvPr>
            <p:custDataLst>
              <p:tags r:id="rId51"/>
            </p:custDataLst>
          </p:nvPr>
        </p:nvSpPr>
        <p:spPr>
          <a:xfrm>
            <a:off x="95250" y="274320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4000    4000     0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TextBox 346"/>
          <p:cNvSpPr txBox="1"/>
          <p:nvPr>
            <p:custDataLst>
              <p:tags r:id="rId52"/>
            </p:custDataLst>
          </p:nvPr>
        </p:nvSpPr>
        <p:spPr>
          <a:xfrm>
            <a:off x="95250" y="307657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5000    4000     0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9" name="TextBox 348"/>
          <p:cNvSpPr txBox="1"/>
          <p:nvPr>
            <p:custDataLst>
              <p:tags r:id="rId53"/>
            </p:custDataLst>
          </p:nvPr>
        </p:nvSpPr>
        <p:spPr>
          <a:xfrm>
            <a:off x="95250" y="322897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5000    5000     0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0" name="TextBox 349"/>
          <p:cNvSpPr txBox="1"/>
          <p:nvPr>
            <p:custDataLst>
              <p:tags r:id="rId54"/>
            </p:custDataLst>
          </p:nvPr>
        </p:nvSpPr>
        <p:spPr>
          <a:xfrm>
            <a:off x="95250" y="339090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6000    5000     0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1" name="TextBox 350"/>
          <p:cNvSpPr txBox="1"/>
          <p:nvPr>
            <p:custDataLst>
              <p:tags r:id="rId55"/>
            </p:custDataLst>
          </p:nvPr>
        </p:nvSpPr>
        <p:spPr>
          <a:xfrm>
            <a:off x="95250" y="353377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6000    6000     0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3" name="TextBox 352"/>
          <p:cNvSpPr txBox="1"/>
          <p:nvPr>
            <p:custDataLst>
              <p:tags r:id="rId56"/>
            </p:custDataLst>
          </p:nvPr>
        </p:nvSpPr>
        <p:spPr>
          <a:xfrm>
            <a:off x="95250" y="367665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7000    6000     0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TextBox 353"/>
          <p:cNvSpPr txBox="1"/>
          <p:nvPr>
            <p:custDataLst>
              <p:tags r:id="rId57"/>
            </p:custDataLst>
          </p:nvPr>
        </p:nvSpPr>
        <p:spPr>
          <a:xfrm>
            <a:off x="95250" y="381952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7000    7000     0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5" name="TextBox 354"/>
          <p:cNvSpPr txBox="1"/>
          <p:nvPr>
            <p:custDataLst>
              <p:tags r:id="rId58"/>
            </p:custDataLst>
          </p:nvPr>
        </p:nvSpPr>
        <p:spPr>
          <a:xfrm>
            <a:off x="95250" y="396240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8000    7000     0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6" name="TextBox 355"/>
          <p:cNvSpPr txBox="1"/>
          <p:nvPr>
            <p:custDataLst>
              <p:tags r:id="rId59"/>
            </p:custDataLst>
          </p:nvPr>
        </p:nvSpPr>
        <p:spPr>
          <a:xfrm>
            <a:off x="95250" y="411480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8000    8000     0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7" name="TextBox 356"/>
          <p:cNvSpPr txBox="1"/>
          <p:nvPr>
            <p:custDataLst>
              <p:tags r:id="rId60"/>
            </p:custDataLst>
          </p:nvPr>
        </p:nvSpPr>
        <p:spPr>
          <a:xfrm>
            <a:off x="89914" y="4602528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7000    8000     4000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" name="TextBox 357"/>
          <p:cNvSpPr txBox="1"/>
          <p:nvPr>
            <p:custDataLst>
              <p:tags r:id="rId61"/>
            </p:custDataLst>
          </p:nvPr>
        </p:nvSpPr>
        <p:spPr>
          <a:xfrm>
            <a:off x="99439" y="4751423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8000    8000     4000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9" name="TextBox 358"/>
          <p:cNvSpPr txBox="1"/>
          <p:nvPr>
            <p:custDataLst>
              <p:tags r:id="rId62"/>
            </p:custDataLst>
          </p:nvPr>
        </p:nvSpPr>
        <p:spPr>
          <a:xfrm>
            <a:off x="185173" y="4951453"/>
            <a:ext cx="140904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9000    9000     4000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TextBox 359"/>
          <p:cNvSpPr txBox="1"/>
          <p:nvPr>
            <p:custDataLst>
              <p:tags r:id="rId63"/>
            </p:custDataLst>
          </p:nvPr>
        </p:nvSpPr>
        <p:spPr>
          <a:xfrm>
            <a:off x="175631" y="5113379"/>
            <a:ext cx="140583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10000  10000   4000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2" name="Group 361"/>
          <p:cNvGrpSpPr/>
          <p:nvPr>
            <p:custDataLst>
              <p:tags r:id="rId64"/>
            </p:custDataLst>
          </p:nvPr>
        </p:nvGrpSpPr>
        <p:grpSpPr>
          <a:xfrm>
            <a:off x="3030648" y="4962533"/>
            <a:ext cx="2428887" cy="428625"/>
            <a:chOff x="2333613" y="1647826"/>
            <a:chExt cx="2428887" cy="428625"/>
          </a:xfrm>
        </p:grpSpPr>
        <p:sp>
          <p:nvSpPr>
            <p:cNvPr id="363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/>
            </a:ln>
          </p:spPr>
          <p:txBody>
            <a:bodyPr wrap="none" lIns="0" rIns="0" anchor="ctr" anchorCtr="0"/>
            <a:lstStyle/>
            <a:p>
              <a:pPr algn="l"/>
              <a:endParaRPr lang="en-US" sz="700"/>
            </a:p>
          </p:txBody>
        </p:sp>
        <p:sp>
          <p:nvSpPr>
            <p:cNvPr id="364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16MSS.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365" name="Group 364"/>
          <p:cNvGrpSpPr/>
          <p:nvPr>
            <p:custDataLst>
              <p:tags r:id="rId65"/>
            </p:custDataLst>
          </p:nvPr>
        </p:nvGrpSpPr>
        <p:grpSpPr>
          <a:xfrm>
            <a:off x="3030648" y="5119696"/>
            <a:ext cx="2428887" cy="428625"/>
            <a:chOff x="2333613" y="1647826"/>
            <a:chExt cx="2428887" cy="428625"/>
          </a:xfrm>
        </p:grpSpPr>
        <p:sp>
          <p:nvSpPr>
            <p:cNvPr id="366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17MSS.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368" name="Group 367"/>
          <p:cNvGrpSpPr/>
          <p:nvPr>
            <p:custDataLst>
              <p:tags r:id="rId66"/>
            </p:custDataLst>
          </p:nvPr>
        </p:nvGrpSpPr>
        <p:grpSpPr>
          <a:xfrm>
            <a:off x="3030648" y="5272096"/>
            <a:ext cx="2421392" cy="428625"/>
            <a:chOff x="2333613" y="1647826"/>
            <a:chExt cx="2421392" cy="428625"/>
          </a:xfrm>
        </p:grpSpPr>
        <p:sp>
          <p:nvSpPr>
            <p:cNvPr id="369" name="Line 9"/>
            <p:cNvSpPr>
              <a:spLocks noChangeShapeType="1"/>
            </p:cNvSpPr>
            <p:nvPr/>
          </p:nvSpPr>
          <p:spPr bwMode="auto">
            <a:xfrm>
              <a:off x="3294493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370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8MSS. </a:t>
              </a:r>
              <a:r>
                <a:rPr lang="en-US" sz="700" dirty="0"/>
                <a:t>L=1MSS</a:t>
              </a:r>
            </a:p>
          </p:txBody>
        </p:sp>
      </p:grpSp>
      <p:sp>
        <p:nvSpPr>
          <p:cNvPr id="372" name="Text Box 16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941353" y="4426340"/>
            <a:ext cx="10005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3-dup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ack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4" name="Oval 373"/>
          <p:cNvSpPr/>
          <p:nvPr>
            <p:custDataLst>
              <p:tags r:id="rId68"/>
            </p:custDataLst>
          </p:nvPr>
        </p:nvSpPr>
        <p:spPr bwMode="auto">
          <a:xfrm>
            <a:off x="4686926" y="5816184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5" name="Oval 374"/>
          <p:cNvSpPr/>
          <p:nvPr>
            <p:custDataLst>
              <p:tags r:id="rId69"/>
            </p:custDataLst>
          </p:nvPr>
        </p:nvSpPr>
        <p:spPr bwMode="auto">
          <a:xfrm>
            <a:off x="4686926" y="5957342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6" name="Oval 375"/>
          <p:cNvSpPr/>
          <p:nvPr>
            <p:custDataLst>
              <p:tags r:id="rId70"/>
            </p:custDataLst>
          </p:nvPr>
        </p:nvSpPr>
        <p:spPr bwMode="auto">
          <a:xfrm>
            <a:off x="4686926" y="6098499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7" name="Text Box 16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806443" y="4711158"/>
            <a:ext cx="1216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Enter AIMD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8" name="TextBox 377"/>
          <p:cNvSpPr txBox="1"/>
          <p:nvPr>
            <p:custDataLst>
              <p:tags r:id="rId72"/>
            </p:custDataLst>
          </p:nvPr>
        </p:nvSpPr>
        <p:spPr>
          <a:xfrm>
            <a:off x="183255" y="5255786"/>
            <a:ext cx="13830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11000  11000   4000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9" name="Group 155"/>
          <p:cNvGrpSpPr>
            <a:grpSpLocks/>
          </p:cNvGrpSpPr>
          <p:nvPr>
            <p:custDataLst>
              <p:tags r:id="rId73"/>
            </p:custDataLst>
          </p:nvPr>
        </p:nvGrpSpPr>
        <p:grpSpPr bwMode="auto">
          <a:xfrm>
            <a:off x="3973622" y="5022982"/>
            <a:ext cx="2428875" cy="796926"/>
            <a:chOff x="2292" y="2712"/>
            <a:chExt cx="1530" cy="502"/>
          </a:xfrm>
        </p:grpSpPr>
        <p:sp>
          <p:nvSpPr>
            <p:cNvPr id="38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AN=16000</a:t>
              </a:r>
              <a:endParaRPr lang="en-US" sz="700" dirty="0"/>
            </a:p>
          </p:txBody>
        </p:sp>
        <p:sp>
          <p:nvSpPr>
            <p:cNvPr id="381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336" grpId="0"/>
      <p:bldP spid="336" grpId="1"/>
      <p:bldP spid="337" grpId="0"/>
      <p:bldP spid="338" grpId="0"/>
      <p:bldP spid="339" grpId="0"/>
      <p:bldP spid="340" grpId="0"/>
      <p:bldP spid="341" grpId="0"/>
      <p:bldP spid="341" grpId="1"/>
      <p:bldP spid="342" grpId="0"/>
      <p:bldP spid="343" grpId="0"/>
      <p:bldP spid="344" grpId="0"/>
      <p:bldP spid="345" grpId="0"/>
      <p:bldP spid="345" grpId="1"/>
      <p:bldP spid="346" grpId="0"/>
      <p:bldP spid="347" grpId="0"/>
      <p:bldP spid="349" grpId="0"/>
      <p:bldP spid="350" grpId="0"/>
      <p:bldP spid="351" grpId="0"/>
      <p:bldP spid="353" grpId="0"/>
      <p:bldP spid="354" grpId="0"/>
      <p:bldP spid="355" grpId="0"/>
      <p:bldP spid="356" grpId="0"/>
      <p:bldP spid="357" grpId="0"/>
      <p:bldP spid="358" grpId="0"/>
      <p:bldP spid="359" grpId="0"/>
      <p:bldP spid="360" grpId="0"/>
      <p:bldP spid="372" grpId="0"/>
      <p:bldP spid="374" grpId="0" animBg="1"/>
      <p:bldP spid="375" grpId="0" animBg="1"/>
      <p:bldP spid="376" grpId="0" animBg="1"/>
      <p:bldP spid="377" grpId="0"/>
      <p:bldP spid="37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228600"/>
            <a:ext cx="9333914" cy="838200"/>
          </a:xfrm>
        </p:spPr>
        <p:txBody>
          <a:bodyPr/>
          <a:lstStyle/>
          <a:p>
            <a:r>
              <a:rPr lang="en-US" sz="3600" dirty="0" smtClean="0"/>
              <a:t>Performance of TCP Slow Start</a:t>
            </a:r>
          </a:p>
        </p:txBody>
      </p:sp>
      <p:sp>
        <p:nvSpPr>
          <p:cNvPr id="11162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989816" y="685800"/>
            <a:ext cx="0" cy="595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453172" y="685800"/>
            <a:ext cx="0" cy="5952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1162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515938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 err="1">
                <a:latin typeface="Times New Roman" pitchFamily="18" charset="0"/>
              </a:rPr>
              <a:t>cwnd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11624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5775" y="506413"/>
            <a:ext cx="785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inflight</a:t>
            </a:r>
          </a:p>
        </p:txBody>
      </p:sp>
      <p:sp>
        <p:nvSpPr>
          <p:cNvPr id="111626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506413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 err="1">
                <a:latin typeface="Times New Roman" pitchFamily="18" charset="0"/>
              </a:rPr>
              <a:t>ssthresh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2" name="Group 258"/>
          <p:cNvGrpSpPr/>
          <p:nvPr>
            <p:custDataLst>
              <p:tags r:id="rId8"/>
            </p:custDataLst>
          </p:nvPr>
        </p:nvGrpSpPr>
        <p:grpSpPr>
          <a:xfrm>
            <a:off x="3030648" y="847726"/>
            <a:ext cx="2409824" cy="438150"/>
            <a:chOff x="2333613" y="847726"/>
            <a:chExt cx="2409824" cy="438150"/>
          </a:xfrm>
        </p:grpSpPr>
        <p:sp>
          <p:nvSpPr>
            <p:cNvPr id="111742" name="Line 9"/>
            <p:cNvSpPr>
              <a:spLocks noChangeShapeType="1"/>
            </p:cNvSpPr>
            <p:nvPr/>
          </p:nvSpPr>
          <p:spPr bwMode="auto">
            <a:xfrm>
              <a:off x="3282925" y="933452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11743" name="Rectangle 10"/>
            <p:cNvSpPr>
              <a:spLocks noChangeArrowheads="1"/>
            </p:cNvSpPr>
            <p:nvPr/>
          </p:nvSpPr>
          <p:spPr bwMode="auto">
            <a:xfrm>
              <a:off x="2333613" y="8477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3" name="Group 15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992672" y="1221580"/>
            <a:ext cx="2409825" cy="444500"/>
            <a:chOff x="2304" y="2712"/>
            <a:chExt cx="1518" cy="280"/>
          </a:xfrm>
        </p:grpSpPr>
        <p:sp>
          <p:nvSpPr>
            <p:cNvPr id="11174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111741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69"/>
          <p:cNvGrpSpPr/>
          <p:nvPr>
            <p:custDataLst>
              <p:tags r:id="rId10"/>
            </p:custDataLst>
          </p:nvPr>
        </p:nvGrpSpPr>
        <p:grpSpPr>
          <a:xfrm>
            <a:off x="3030648" y="1590676"/>
            <a:ext cx="2428887" cy="485775"/>
            <a:chOff x="2333613" y="1590676"/>
            <a:chExt cx="2428887" cy="485775"/>
          </a:xfrm>
        </p:grpSpPr>
        <p:sp>
          <p:nvSpPr>
            <p:cNvPr id="16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63" name="Rectangle 10"/>
            <p:cNvSpPr>
              <a:spLocks noChangeArrowheads="1"/>
            </p:cNvSpPr>
            <p:nvPr/>
          </p:nvSpPr>
          <p:spPr bwMode="auto">
            <a:xfrm>
              <a:off x="2333613" y="159067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2MSS.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5" name="Group 15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992672" y="2021680"/>
            <a:ext cx="2409825" cy="444500"/>
            <a:chOff x="2304" y="2712"/>
            <a:chExt cx="1518" cy="280"/>
          </a:xfrm>
        </p:grpSpPr>
        <p:sp>
          <p:nvSpPr>
            <p:cNvPr id="168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169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170"/>
          <p:cNvGrpSpPr/>
          <p:nvPr>
            <p:custDataLst>
              <p:tags r:id="rId12"/>
            </p:custDataLst>
          </p:nvPr>
        </p:nvGrpSpPr>
        <p:grpSpPr>
          <a:xfrm>
            <a:off x="3030648" y="1809751"/>
            <a:ext cx="2428887" cy="428625"/>
            <a:chOff x="2333613" y="1647826"/>
            <a:chExt cx="2428887" cy="428625"/>
          </a:xfrm>
        </p:grpSpPr>
        <p:sp>
          <p:nvSpPr>
            <p:cNvPr id="17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73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3MSS.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7" name="Group 15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3992672" y="2240755"/>
            <a:ext cx="2409825" cy="444500"/>
            <a:chOff x="2304" y="2712"/>
            <a:chExt cx="1518" cy="280"/>
          </a:xfrm>
        </p:grpSpPr>
        <p:sp>
          <p:nvSpPr>
            <p:cNvPr id="175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176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" name="Group 177"/>
          <p:cNvGrpSpPr/>
          <p:nvPr>
            <p:custDataLst>
              <p:tags r:id="rId14"/>
            </p:custDataLst>
          </p:nvPr>
        </p:nvGrpSpPr>
        <p:grpSpPr>
          <a:xfrm>
            <a:off x="3030648" y="2400301"/>
            <a:ext cx="2428887" cy="428625"/>
            <a:chOff x="2333613" y="1647826"/>
            <a:chExt cx="2428887" cy="428625"/>
          </a:xfrm>
        </p:grpSpPr>
        <p:sp>
          <p:nvSpPr>
            <p:cNvPr id="179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0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4MSS.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9" name="Group 180"/>
          <p:cNvGrpSpPr/>
          <p:nvPr>
            <p:custDataLst>
              <p:tags r:id="rId15"/>
            </p:custDataLst>
          </p:nvPr>
        </p:nvGrpSpPr>
        <p:grpSpPr>
          <a:xfrm>
            <a:off x="3030648" y="2533651"/>
            <a:ext cx="2428887" cy="428625"/>
            <a:chOff x="2333613" y="1647826"/>
            <a:chExt cx="2428887" cy="428625"/>
          </a:xfrm>
        </p:grpSpPr>
        <p:sp>
          <p:nvSpPr>
            <p:cNvPr id="18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3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5MSS.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0" name="Group 183"/>
          <p:cNvGrpSpPr/>
          <p:nvPr>
            <p:custDataLst>
              <p:tags r:id="rId16"/>
            </p:custDataLst>
          </p:nvPr>
        </p:nvGrpSpPr>
        <p:grpSpPr>
          <a:xfrm>
            <a:off x="3030648" y="2676526"/>
            <a:ext cx="2428887" cy="466725"/>
            <a:chOff x="2333613" y="1609726"/>
            <a:chExt cx="2428887" cy="466725"/>
          </a:xfrm>
        </p:grpSpPr>
        <p:sp>
          <p:nvSpPr>
            <p:cNvPr id="185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6" name="Rectangle 10"/>
            <p:cNvSpPr>
              <a:spLocks noChangeArrowheads="1"/>
            </p:cNvSpPr>
            <p:nvPr/>
          </p:nvSpPr>
          <p:spPr bwMode="auto">
            <a:xfrm>
              <a:off x="2333613" y="16097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6MSS.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1" name="Group 186"/>
          <p:cNvGrpSpPr/>
          <p:nvPr>
            <p:custDataLst>
              <p:tags r:id="rId17"/>
            </p:custDataLst>
          </p:nvPr>
        </p:nvGrpSpPr>
        <p:grpSpPr>
          <a:xfrm>
            <a:off x="3030648" y="2819401"/>
            <a:ext cx="2428887" cy="438150"/>
            <a:chOff x="2333613" y="1638301"/>
            <a:chExt cx="2428887" cy="438150"/>
          </a:xfrm>
        </p:grpSpPr>
        <p:sp>
          <p:nvSpPr>
            <p:cNvPr id="188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9" name="Rectangle 10"/>
            <p:cNvSpPr>
              <a:spLocks noChangeArrowheads="1"/>
            </p:cNvSpPr>
            <p:nvPr/>
          </p:nvSpPr>
          <p:spPr bwMode="auto">
            <a:xfrm>
              <a:off x="2333613" y="1638301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7MSS.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2" name="Group 155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3992672" y="2783680"/>
            <a:ext cx="2409825" cy="444500"/>
            <a:chOff x="2304" y="2712"/>
            <a:chExt cx="1518" cy="280"/>
          </a:xfrm>
        </p:grpSpPr>
        <p:sp>
          <p:nvSpPr>
            <p:cNvPr id="191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192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" name="Group 1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992672" y="2907505"/>
            <a:ext cx="2409825" cy="444500"/>
            <a:chOff x="2304" y="2712"/>
            <a:chExt cx="1518" cy="280"/>
          </a:xfrm>
        </p:grpSpPr>
        <p:sp>
          <p:nvSpPr>
            <p:cNvPr id="194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195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" name="Group 155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3992672" y="3078955"/>
            <a:ext cx="2409825" cy="444500"/>
            <a:chOff x="2304" y="2712"/>
            <a:chExt cx="1518" cy="280"/>
          </a:xfrm>
        </p:grpSpPr>
        <p:sp>
          <p:nvSpPr>
            <p:cNvPr id="197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198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" name="Group 155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3992672" y="3212305"/>
            <a:ext cx="2409825" cy="444500"/>
            <a:chOff x="2304" y="2712"/>
            <a:chExt cx="1518" cy="280"/>
          </a:xfrm>
        </p:grpSpPr>
        <p:sp>
          <p:nvSpPr>
            <p:cNvPr id="20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201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201"/>
          <p:cNvGrpSpPr/>
          <p:nvPr>
            <p:custDataLst>
              <p:tags r:id="rId22"/>
            </p:custDataLst>
          </p:nvPr>
        </p:nvGrpSpPr>
        <p:grpSpPr>
          <a:xfrm>
            <a:off x="3030648" y="3152776"/>
            <a:ext cx="2085987" cy="342899"/>
            <a:chOff x="2333613" y="1647826"/>
            <a:chExt cx="2085987" cy="342899"/>
          </a:xfrm>
        </p:grpSpPr>
        <p:sp>
          <p:nvSpPr>
            <p:cNvPr id="203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117612" cy="2666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04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8MSS.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7" name="Group 204"/>
          <p:cNvGrpSpPr/>
          <p:nvPr>
            <p:custDataLst>
              <p:tags r:id="rId23"/>
            </p:custDataLst>
          </p:nvPr>
        </p:nvGrpSpPr>
        <p:grpSpPr>
          <a:xfrm>
            <a:off x="3030648" y="3295651"/>
            <a:ext cx="2428887" cy="428625"/>
            <a:chOff x="2333613" y="1647826"/>
            <a:chExt cx="2428887" cy="428625"/>
          </a:xfrm>
        </p:grpSpPr>
        <p:sp>
          <p:nvSpPr>
            <p:cNvPr id="206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07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9MSS.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8" name="Group 207"/>
          <p:cNvGrpSpPr/>
          <p:nvPr>
            <p:custDataLst>
              <p:tags r:id="rId24"/>
            </p:custDataLst>
          </p:nvPr>
        </p:nvGrpSpPr>
        <p:grpSpPr>
          <a:xfrm>
            <a:off x="3030648" y="3448051"/>
            <a:ext cx="2428887" cy="428625"/>
            <a:chOff x="2333613" y="1647826"/>
            <a:chExt cx="2428887" cy="428625"/>
          </a:xfrm>
        </p:grpSpPr>
        <p:sp>
          <p:nvSpPr>
            <p:cNvPr id="209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10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10MSS.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9" name="Group 210"/>
          <p:cNvGrpSpPr/>
          <p:nvPr>
            <p:custDataLst>
              <p:tags r:id="rId25"/>
            </p:custDataLst>
          </p:nvPr>
        </p:nvGrpSpPr>
        <p:grpSpPr>
          <a:xfrm>
            <a:off x="3030648" y="3590926"/>
            <a:ext cx="2428887" cy="428625"/>
            <a:chOff x="2333613" y="1647826"/>
            <a:chExt cx="2428887" cy="428625"/>
          </a:xfrm>
        </p:grpSpPr>
        <p:sp>
          <p:nvSpPr>
            <p:cNvPr id="21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13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11MSS.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0" name="Group 213"/>
          <p:cNvGrpSpPr/>
          <p:nvPr>
            <p:custDataLst>
              <p:tags r:id="rId26"/>
            </p:custDataLst>
          </p:nvPr>
        </p:nvGrpSpPr>
        <p:grpSpPr>
          <a:xfrm>
            <a:off x="3030648" y="3733801"/>
            <a:ext cx="2428887" cy="428625"/>
            <a:chOff x="2333613" y="1647826"/>
            <a:chExt cx="2428887" cy="428625"/>
          </a:xfrm>
        </p:grpSpPr>
        <p:sp>
          <p:nvSpPr>
            <p:cNvPr id="215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16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12MSS.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1" name="Group 216"/>
          <p:cNvGrpSpPr/>
          <p:nvPr>
            <p:custDataLst>
              <p:tags r:id="rId27"/>
            </p:custDataLst>
          </p:nvPr>
        </p:nvGrpSpPr>
        <p:grpSpPr>
          <a:xfrm>
            <a:off x="3030648" y="3886201"/>
            <a:ext cx="2428887" cy="428625"/>
            <a:chOff x="2333613" y="1647826"/>
            <a:chExt cx="2428887" cy="428625"/>
          </a:xfrm>
        </p:grpSpPr>
        <p:sp>
          <p:nvSpPr>
            <p:cNvPr id="218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19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13MSS.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2" name="Group 219"/>
          <p:cNvGrpSpPr/>
          <p:nvPr>
            <p:custDataLst>
              <p:tags r:id="rId28"/>
            </p:custDataLst>
          </p:nvPr>
        </p:nvGrpSpPr>
        <p:grpSpPr>
          <a:xfrm>
            <a:off x="3030648" y="4029076"/>
            <a:ext cx="2428887" cy="428625"/>
            <a:chOff x="2333613" y="1647826"/>
            <a:chExt cx="2428887" cy="428625"/>
          </a:xfrm>
        </p:grpSpPr>
        <p:sp>
          <p:nvSpPr>
            <p:cNvPr id="221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endParaRPr lang="en-US" sz="700"/>
            </a:p>
          </p:txBody>
        </p:sp>
        <p:sp>
          <p:nvSpPr>
            <p:cNvPr id="222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14MSS.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3" name="Group 222"/>
          <p:cNvGrpSpPr/>
          <p:nvPr>
            <p:custDataLst>
              <p:tags r:id="rId29"/>
            </p:custDataLst>
          </p:nvPr>
        </p:nvGrpSpPr>
        <p:grpSpPr>
          <a:xfrm>
            <a:off x="3030648" y="4162426"/>
            <a:ext cx="2428887" cy="428625"/>
            <a:chOff x="2333613" y="1647826"/>
            <a:chExt cx="2428887" cy="428625"/>
          </a:xfrm>
        </p:grpSpPr>
        <p:sp>
          <p:nvSpPr>
            <p:cNvPr id="224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endParaRPr lang="en-US" sz="700"/>
            </a:p>
          </p:txBody>
        </p:sp>
        <p:sp>
          <p:nvSpPr>
            <p:cNvPr id="225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15MSS. </a:t>
              </a:r>
              <a:r>
                <a:rPr lang="en-US" sz="700" dirty="0"/>
                <a:t>L=1MSS</a:t>
              </a:r>
            </a:p>
          </p:txBody>
        </p:sp>
      </p:grpSp>
      <p:sp>
        <p:nvSpPr>
          <p:cNvPr id="232" name="Explosion 2 231"/>
          <p:cNvSpPr/>
          <p:nvPr>
            <p:custDataLst>
              <p:tags r:id="rId30"/>
            </p:custDataLst>
          </p:nvPr>
        </p:nvSpPr>
        <p:spPr bwMode="auto">
          <a:xfrm>
            <a:off x="5099291" y="3362325"/>
            <a:ext cx="257175" cy="276225"/>
          </a:xfrm>
          <a:prstGeom prst="irregularSeal2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4" name="Group 155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3973622" y="3659985"/>
            <a:ext cx="2428875" cy="796926"/>
            <a:chOff x="2292" y="2712"/>
            <a:chExt cx="1530" cy="502"/>
          </a:xfrm>
        </p:grpSpPr>
        <p:sp>
          <p:nvSpPr>
            <p:cNvPr id="234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235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" name="Group 155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3973622" y="3802860"/>
            <a:ext cx="2428875" cy="796926"/>
            <a:chOff x="2292" y="2712"/>
            <a:chExt cx="1530" cy="502"/>
          </a:xfrm>
        </p:grpSpPr>
        <p:sp>
          <p:nvSpPr>
            <p:cNvPr id="237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238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6" name="Group 155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3973622" y="3945735"/>
            <a:ext cx="2428875" cy="796926"/>
            <a:chOff x="2292" y="2712"/>
            <a:chExt cx="1530" cy="502"/>
          </a:xfrm>
        </p:grpSpPr>
        <p:sp>
          <p:nvSpPr>
            <p:cNvPr id="24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241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" name="Group 15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973622" y="4098135"/>
            <a:ext cx="2428875" cy="796926"/>
            <a:chOff x="2292" y="2712"/>
            <a:chExt cx="1530" cy="502"/>
          </a:xfrm>
        </p:grpSpPr>
        <p:sp>
          <p:nvSpPr>
            <p:cNvPr id="243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244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" name="Group 155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3973622" y="4250535"/>
            <a:ext cx="2428875" cy="796926"/>
            <a:chOff x="2292" y="2712"/>
            <a:chExt cx="1530" cy="502"/>
          </a:xfrm>
        </p:grpSpPr>
        <p:sp>
          <p:nvSpPr>
            <p:cNvPr id="246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247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" name="Group 155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973622" y="4402935"/>
            <a:ext cx="2428875" cy="796926"/>
            <a:chOff x="2292" y="2712"/>
            <a:chExt cx="1530" cy="502"/>
          </a:xfrm>
        </p:grpSpPr>
        <p:sp>
          <p:nvSpPr>
            <p:cNvPr id="249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250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" name="Group 1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3973622" y="4536285"/>
            <a:ext cx="2428875" cy="796926"/>
            <a:chOff x="2292" y="2712"/>
            <a:chExt cx="1530" cy="502"/>
          </a:xfrm>
        </p:grpSpPr>
        <p:sp>
          <p:nvSpPr>
            <p:cNvPr id="252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253" name="Line 132"/>
            <p:cNvSpPr>
              <a:spLocks noChangeShapeType="1"/>
            </p:cNvSpPr>
            <p:nvPr/>
          </p:nvSpPr>
          <p:spPr bwMode="auto">
            <a:xfrm flipH="1">
              <a:off x="2292" y="2762"/>
              <a:ext cx="92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255" name="Straight Connector 254"/>
          <p:cNvCxnSpPr/>
          <p:nvPr>
            <p:custDataLst>
              <p:tags r:id="rId38"/>
            </p:custDataLst>
          </p:nvPr>
        </p:nvCxnSpPr>
        <p:spPr bwMode="auto">
          <a:xfrm rot="10800000">
            <a:off x="1776335" y="4733924"/>
            <a:ext cx="218776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255"/>
          <p:cNvGrpSpPr/>
          <p:nvPr>
            <p:custDataLst>
              <p:tags r:id="rId39"/>
            </p:custDataLst>
          </p:nvPr>
        </p:nvGrpSpPr>
        <p:grpSpPr>
          <a:xfrm>
            <a:off x="3030648" y="4668501"/>
            <a:ext cx="2428887" cy="428625"/>
            <a:chOff x="2333613" y="1647826"/>
            <a:chExt cx="2428887" cy="428625"/>
          </a:xfrm>
        </p:grpSpPr>
        <p:sp>
          <p:nvSpPr>
            <p:cNvPr id="257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endParaRPr lang="en-US" sz="700"/>
            </a:p>
          </p:txBody>
        </p:sp>
        <p:sp>
          <p:nvSpPr>
            <p:cNvPr id="258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8MSS. </a:t>
              </a:r>
              <a:r>
                <a:rPr lang="en-US" sz="700" dirty="0"/>
                <a:t>L=1MSS</a:t>
              </a:r>
            </a:p>
          </p:txBody>
        </p:sp>
      </p:grpSp>
      <p:sp>
        <p:nvSpPr>
          <p:cNvPr id="337" name="TextBox 336"/>
          <p:cNvSpPr txBox="1"/>
          <p:nvPr>
            <p:custDataLst>
              <p:tags r:id="rId40"/>
            </p:custDataLst>
          </p:nvPr>
        </p:nvSpPr>
        <p:spPr>
          <a:xfrm>
            <a:off x="95250" y="752475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1000          0     0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TextBox 337"/>
          <p:cNvSpPr txBox="1"/>
          <p:nvPr>
            <p:custDataLst>
              <p:tags r:id="rId41"/>
            </p:custDataLst>
          </p:nvPr>
        </p:nvSpPr>
        <p:spPr>
          <a:xfrm>
            <a:off x="95250" y="89316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1000     0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TextBox 338"/>
          <p:cNvSpPr txBox="1"/>
          <p:nvPr>
            <p:custDataLst>
              <p:tags r:id="rId42"/>
            </p:custDataLst>
          </p:nvPr>
        </p:nvSpPr>
        <p:spPr>
          <a:xfrm>
            <a:off x="109999" y="1514468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1000     0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TextBox 339"/>
          <p:cNvSpPr txBox="1"/>
          <p:nvPr>
            <p:custDataLst>
              <p:tags r:id="rId43"/>
            </p:custDataLst>
          </p:nvPr>
        </p:nvSpPr>
        <p:spPr>
          <a:xfrm>
            <a:off x="95250" y="166687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2000    2000     0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TextBox 341"/>
          <p:cNvSpPr txBox="1"/>
          <p:nvPr>
            <p:custDataLst>
              <p:tags r:id="rId44"/>
            </p:custDataLst>
          </p:nvPr>
        </p:nvSpPr>
        <p:spPr>
          <a:xfrm>
            <a:off x="95250" y="2319798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3000    2000     0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TextBox 342"/>
          <p:cNvSpPr txBox="1"/>
          <p:nvPr>
            <p:custDataLst>
              <p:tags r:id="rId45"/>
            </p:custDataLst>
          </p:nvPr>
        </p:nvSpPr>
        <p:spPr>
          <a:xfrm>
            <a:off x="95250" y="244792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3000    3000     0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TextBox 343"/>
          <p:cNvSpPr txBox="1"/>
          <p:nvPr>
            <p:custDataLst>
              <p:tags r:id="rId46"/>
            </p:custDataLst>
          </p:nvPr>
        </p:nvSpPr>
        <p:spPr>
          <a:xfrm>
            <a:off x="95250" y="260032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4000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3000     0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TextBox 345"/>
          <p:cNvSpPr txBox="1"/>
          <p:nvPr>
            <p:custDataLst>
              <p:tags r:id="rId47"/>
            </p:custDataLst>
          </p:nvPr>
        </p:nvSpPr>
        <p:spPr>
          <a:xfrm>
            <a:off x="95250" y="274320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4000    4000     0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TextBox 346"/>
          <p:cNvSpPr txBox="1"/>
          <p:nvPr>
            <p:custDataLst>
              <p:tags r:id="rId48"/>
            </p:custDataLst>
          </p:nvPr>
        </p:nvSpPr>
        <p:spPr>
          <a:xfrm>
            <a:off x="95250" y="307657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5000    4000     0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9" name="TextBox 348"/>
          <p:cNvSpPr txBox="1"/>
          <p:nvPr>
            <p:custDataLst>
              <p:tags r:id="rId49"/>
            </p:custDataLst>
          </p:nvPr>
        </p:nvSpPr>
        <p:spPr>
          <a:xfrm>
            <a:off x="95250" y="322897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5000    5000     0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0" name="TextBox 349"/>
          <p:cNvSpPr txBox="1"/>
          <p:nvPr>
            <p:custDataLst>
              <p:tags r:id="rId50"/>
            </p:custDataLst>
          </p:nvPr>
        </p:nvSpPr>
        <p:spPr>
          <a:xfrm>
            <a:off x="95250" y="339090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6000    5000     0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1" name="TextBox 350"/>
          <p:cNvSpPr txBox="1"/>
          <p:nvPr>
            <p:custDataLst>
              <p:tags r:id="rId51"/>
            </p:custDataLst>
          </p:nvPr>
        </p:nvSpPr>
        <p:spPr>
          <a:xfrm>
            <a:off x="95250" y="353377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6000    6000     0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3" name="TextBox 352"/>
          <p:cNvSpPr txBox="1"/>
          <p:nvPr>
            <p:custDataLst>
              <p:tags r:id="rId52"/>
            </p:custDataLst>
          </p:nvPr>
        </p:nvSpPr>
        <p:spPr>
          <a:xfrm>
            <a:off x="95250" y="367665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7000    6000     0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TextBox 353"/>
          <p:cNvSpPr txBox="1"/>
          <p:nvPr>
            <p:custDataLst>
              <p:tags r:id="rId53"/>
            </p:custDataLst>
          </p:nvPr>
        </p:nvSpPr>
        <p:spPr>
          <a:xfrm>
            <a:off x="95250" y="381952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7000    7000     0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5" name="TextBox 354"/>
          <p:cNvSpPr txBox="1"/>
          <p:nvPr>
            <p:custDataLst>
              <p:tags r:id="rId54"/>
            </p:custDataLst>
          </p:nvPr>
        </p:nvSpPr>
        <p:spPr>
          <a:xfrm>
            <a:off x="95250" y="396240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8000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7000     0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6" name="TextBox 355"/>
          <p:cNvSpPr txBox="1"/>
          <p:nvPr>
            <p:custDataLst>
              <p:tags r:id="rId55"/>
            </p:custDataLst>
          </p:nvPr>
        </p:nvSpPr>
        <p:spPr>
          <a:xfrm>
            <a:off x="95250" y="411480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8000    8000     0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7" name="TextBox 356"/>
          <p:cNvSpPr txBox="1"/>
          <p:nvPr>
            <p:custDataLst>
              <p:tags r:id="rId56"/>
            </p:custDataLst>
          </p:nvPr>
        </p:nvSpPr>
        <p:spPr>
          <a:xfrm>
            <a:off x="89914" y="4602528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7000    8000     4000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" name="TextBox 357"/>
          <p:cNvSpPr txBox="1"/>
          <p:nvPr>
            <p:custDataLst>
              <p:tags r:id="rId57"/>
            </p:custDataLst>
          </p:nvPr>
        </p:nvSpPr>
        <p:spPr>
          <a:xfrm>
            <a:off x="99439" y="4751423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8000    8000     4000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9" name="TextBox 358"/>
          <p:cNvSpPr txBox="1"/>
          <p:nvPr>
            <p:custDataLst>
              <p:tags r:id="rId58"/>
            </p:custDataLst>
          </p:nvPr>
        </p:nvSpPr>
        <p:spPr>
          <a:xfrm>
            <a:off x="185173" y="4951453"/>
            <a:ext cx="140904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9000    9000     4000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TextBox 359"/>
          <p:cNvSpPr txBox="1"/>
          <p:nvPr>
            <p:custDataLst>
              <p:tags r:id="rId59"/>
            </p:custDataLst>
          </p:nvPr>
        </p:nvSpPr>
        <p:spPr>
          <a:xfrm>
            <a:off x="175631" y="5113379"/>
            <a:ext cx="140583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10000  10000   4000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6" name="Group 361"/>
          <p:cNvGrpSpPr/>
          <p:nvPr>
            <p:custDataLst>
              <p:tags r:id="rId60"/>
            </p:custDataLst>
          </p:nvPr>
        </p:nvGrpSpPr>
        <p:grpSpPr>
          <a:xfrm>
            <a:off x="3030648" y="4962533"/>
            <a:ext cx="2428887" cy="428625"/>
            <a:chOff x="2333613" y="1647826"/>
            <a:chExt cx="2428887" cy="428625"/>
          </a:xfrm>
        </p:grpSpPr>
        <p:sp>
          <p:nvSpPr>
            <p:cNvPr id="363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endParaRPr lang="en-US" sz="700"/>
            </a:p>
          </p:txBody>
        </p:sp>
        <p:sp>
          <p:nvSpPr>
            <p:cNvPr id="364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16MSS.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27" name="Group 364"/>
          <p:cNvGrpSpPr/>
          <p:nvPr>
            <p:custDataLst>
              <p:tags r:id="rId61"/>
            </p:custDataLst>
          </p:nvPr>
        </p:nvGrpSpPr>
        <p:grpSpPr>
          <a:xfrm>
            <a:off x="3030648" y="5119696"/>
            <a:ext cx="2428887" cy="428625"/>
            <a:chOff x="2333613" y="1647826"/>
            <a:chExt cx="2428887" cy="428625"/>
          </a:xfrm>
        </p:grpSpPr>
        <p:sp>
          <p:nvSpPr>
            <p:cNvPr id="366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17MSS.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28" name="Group 367"/>
          <p:cNvGrpSpPr/>
          <p:nvPr>
            <p:custDataLst>
              <p:tags r:id="rId62"/>
            </p:custDataLst>
          </p:nvPr>
        </p:nvGrpSpPr>
        <p:grpSpPr>
          <a:xfrm>
            <a:off x="3030648" y="5272096"/>
            <a:ext cx="2421392" cy="428625"/>
            <a:chOff x="2333613" y="1647826"/>
            <a:chExt cx="2421392" cy="428625"/>
          </a:xfrm>
        </p:grpSpPr>
        <p:sp>
          <p:nvSpPr>
            <p:cNvPr id="369" name="Line 9"/>
            <p:cNvSpPr>
              <a:spLocks noChangeShapeType="1"/>
            </p:cNvSpPr>
            <p:nvPr/>
          </p:nvSpPr>
          <p:spPr bwMode="auto">
            <a:xfrm>
              <a:off x="3294493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370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8MSS. </a:t>
              </a:r>
              <a:r>
                <a:rPr lang="en-US" sz="700" dirty="0"/>
                <a:t>L=1MSS</a:t>
              </a:r>
            </a:p>
          </p:txBody>
        </p:sp>
      </p:grpSp>
      <p:sp>
        <p:nvSpPr>
          <p:cNvPr id="372" name="Text Box 16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941353" y="4426340"/>
            <a:ext cx="10005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3-dup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ack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4" name="Oval 373"/>
          <p:cNvSpPr/>
          <p:nvPr>
            <p:custDataLst>
              <p:tags r:id="rId64"/>
            </p:custDataLst>
          </p:nvPr>
        </p:nvSpPr>
        <p:spPr bwMode="auto">
          <a:xfrm>
            <a:off x="4686926" y="5816184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5" name="Oval 374"/>
          <p:cNvSpPr/>
          <p:nvPr>
            <p:custDataLst>
              <p:tags r:id="rId65"/>
            </p:custDataLst>
          </p:nvPr>
        </p:nvSpPr>
        <p:spPr bwMode="auto">
          <a:xfrm>
            <a:off x="4686926" y="5957342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6" name="Oval 375"/>
          <p:cNvSpPr/>
          <p:nvPr>
            <p:custDataLst>
              <p:tags r:id="rId66"/>
            </p:custDataLst>
          </p:nvPr>
        </p:nvSpPr>
        <p:spPr bwMode="auto">
          <a:xfrm>
            <a:off x="4686926" y="6098499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7" name="Text Box 16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806443" y="4711158"/>
            <a:ext cx="1216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Enter AIMD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8" name="TextBox 377"/>
          <p:cNvSpPr txBox="1"/>
          <p:nvPr>
            <p:custDataLst>
              <p:tags r:id="rId68"/>
            </p:custDataLst>
          </p:nvPr>
        </p:nvSpPr>
        <p:spPr>
          <a:xfrm>
            <a:off x="183255" y="5255786"/>
            <a:ext cx="13830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11000  11000   4000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0" name="Straight Connector 139"/>
          <p:cNvCxnSpPr/>
          <p:nvPr>
            <p:custDataLst>
              <p:tags r:id="rId69"/>
            </p:custDataLst>
          </p:nvPr>
        </p:nvCxnSpPr>
        <p:spPr bwMode="auto">
          <a:xfrm rot="10800000" flipV="1">
            <a:off x="1589089" y="921774"/>
            <a:ext cx="13384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>
            <p:custDataLst>
              <p:tags r:id="rId70"/>
            </p:custDataLst>
          </p:nvPr>
        </p:nvCxnSpPr>
        <p:spPr bwMode="auto">
          <a:xfrm rot="10800000" flipV="1">
            <a:off x="1589088" y="1789471"/>
            <a:ext cx="13384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TextBox 141"/>
          <p:cNvSpPr txBox="1"/>
          <p:nvPr>
            <p:custDataLst>
              <p:tags r:id="rId71"/>
            </p:custDataLst>
          </p:nvPr>
        </p:nvSpPr>
        <p:spPr>
          <a:xfrm>
            <a:off x="2065041" y="1201998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RTT</a:t>
            </a:r>
            <a:endParaRPr lang="en-US" dirty="0"/>
          </a:p>
        </p:txBody>
      </p:sp>
      <p:cxnSp>
        <p:nvCxnSpPr>
          <p:cNvPr id="144" name="Straight Arrow Connector 143"/>
          <p:cNvCxnSpPr/>
          <p:nvPr>
            <p:custDataLst>
              <p:tags r:id="rId72"/>
            </p:custDataLst>
          </p:nvPr>
        </p:nvCxnSpPr>
        <p:spPr bwMode="auto">
          <a:xfrm rot="5400000">
            <a:off x="2224205" y="1673480"/>
            <a:ext cx="273500" cy="76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Straight Arrow Connector 145"/>
          <p:cNvCxnSpPr/>
          <p:nvPr>
            <p:custDataLst>
              <p:tags r:id="rId73"/>
            </p:custDataLst>
          </p:nvPr>
        </p:nvCxnSpPr>
        <p:spPr bwMode="auto">
          <a:xfrm rot="16200000" flipV="1">
            <a:off x="2217156" y="1050218"/>
            <a:ext cx="287598" cy="159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Connector 146"/>
          <p:cNvCxnSpPr/>
          <p:nvPr>
            <p:custDataLst>
              <p:tags r:id="rId74"/>
            </p:custDataLst>
          </p:nvPr>
        </p:nvCxnSpPr>
        <p:spPr bwMode="auto">
          <a:xfrm rot="10800000" flipV="1">
            <a:off x="1594008" y="2686645"/>
            <a:ext cx="13384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TextBox 147"/>
          <p:cNvSpPr txBox="1"/>
          <p:nvPr>
            <p:custDataLst>
              <p:tags r:id="rId75"/>
            </p:custDataLst>
          </p:nvPr>
        </p:nvSpPr>
        <p:spPr>
          <a:xfrm>
            <a:off x="2003325" y="2099172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~RTT</a:t>
            </a:r>
            <a:endParaRPr lang="en-US" dirty="0"/>
          </a:p>
        </p:txBody>
      </p:sp>
      <p:cxnSp>
        <p:nvCxnSpPr>
          <p:cNvPr id="149" name="Straight Arrow Connector 148"/>
          <p:cNvCxnSpPr/>
          <p:nvPr>
            <p:custDataLst>
              <p:tags r:id="rId76"/>
            </p:custDataLst>
          </p:nvPr>
        </p:nvCxnSpPr>
        <p:spPr bwMode="auto">
          <a:xfrm rot="5400000">
            <a:off x="2224205" y="2574476"/>
            <a:ext cx="2735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/>
          <p:nvPr>
            <p:custDataLst>
              <p:tags r:id="rId77"/>
            </p:custDataLst>
          </p:nvPr>
        </p:nvCxnSpPr>
        <p:spPr bwMode="auto">
          <a:xfrm rot="16200000" flipV="1">
            <a:off x="2219010" y="1955373"/>
            <a:ext cx="2875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Connector 154"/>
          <p:cNvCxnSpPr/>
          <p:nvPr>
            <p:custDataLst>
              <p:tags r:id="rId78"/>
            </p:custDataLst>
          </p:nvPr>
        </p:nvCxnSpPr>
        <p:spPr bwMode="auto">
          <a:xfrm rot="10800000" flipV="1">
            <a:off x="1598928" y="4011511"/>
            <a:ext cx="13384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TextBox 155"/>
          <p:cNvSpPr txBox="1"/>
          <p:nvPr>
            <p:custDataLst>
              <p:tags r:id="rId79"/>
            </p:custDataLst>
          </p:nvPr>
        </p:nvSpPr>
        <p:spPr>
          <a:xfrm>
            <a:off x="2008245" y="3224213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~RTT</a:t>
            </a:r>
            <a:endParaRPr lang="en-US" dirty="0"/>
          </a:p>
        </p:txBody>
      </p:sp>
      <p:cxnSp>
        <p:nvCxnSpPr>
          <p:cNvPr id="157" name="Straight Arrow Connector 156"/>
          <p:cNvCxnSpPr/>
          <p:nvPr>
            <p:custDataLst>
              <p:tags r:id="rId80"/>
            </p:custDataLst>
          </p:nvPr>
        </p:nvCxnSpPr>
        <p:spPr bwMode="auto">
          <a:xfrm rot="5400000">
            <a:off x="2158023" y="3827791"/>
            <a:ext cx="416153" cy="2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Straight Arrow Connector 158"/>
          <p:cNvCxnSpPr/>
          <p:nvPr>
            <p:custDataLst>
              <p:tags r:id="rId81"/>
            </p:custDataLst>
          </p:nvPr>
        </p:nvCxnSpPr>
        <p:spPr bwMode="auto">
          <a:xfrm rot="5400000" flipH="1" flipV="1">
            <a:off x="2168986" y="2883669"/>
            <a:ext cx="3827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5" name="Text Box 24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852601" y="4870297"/>
            <a:ext cx="28858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/>
              <a:t>How quickly does </a:t>
            </a:r>
            <a:r>
              <a:rPr lang="en-US" dirty="0" err="1"/>
              <a:t>cwnd</a:t>
            </a:r>
            <a:r>
              <a:rPr lang="en-US" dirty="0"/>
              <a:t> increase during slow start?</a:t>
            </a:r>
          </a:p>
          <a:p>
            <a:pPr algn="l"/>
            <a:r>
              <a:rPr lang="en-US" dirty="0"/>
              <a:t>How much does it increase in 1 RTT?</a:t>
            </a:r>
          </a:p>
          <a:p>
            <a:pPr algn="l"/>
            <a:r>
              <a:rPr lang="en-US" dirty="0"/>
              <a:t>It roughly doubles each RTT – it grows exponentially</a:t>
            </a:r>
          </a:p>
          <a:p>
            <a:pPr algn="l"/>
            <a:r>
              <a:rPr lang="en-US" dirty="0" err="1"/>
              <a:t>dcnwd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2 </a:t>
            </a:r>
            <a:r>
              <a:rPr lang="en-US" dirty="0" err="1"/>
              <a:t>cwnd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61975" y="952500"/>
            <a:ext cx="7315200" cy="1582738"/>
            <a:chOff x="528" y="2112"/>
            <a:chExt cx="4800" cy="1417"/>
          </a:xfrm>
        </p:grpSpPr>
        <p:sp>
          <p:nvSpPr>
            <p:cNvPr id="115717" name="Line 6"/>
            <p:cNvSpPr>
              <a:spLocks noChangeShapeType="1"/>
            </p:cNvSpPr>
            <p:nvPr/>
          </p:nvSpPr>
          <p:spPr bwMode="auto">
            <a:xfrm>
              <a:off x="912" y="237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18" name="Line 7"/>
            <p:cNvSpPr>
              <a:spLocks noChangeShapeType="1"/>
            </p:cNvSpPr>
            <p:nvPr/>
          </p:nvSpPr>
          <p:spPr bwMode="auto">
            <a:xfrm>
              <a:off x="912" y="304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19" name="Arc 8"/>
            <p:cNvSpPr>
              <a:spLocks/>
            </p:cNvSpPr>
            <p:nvPr/>
          </p:nvSpPr>
          <p:spPr bwMode="auto">
            <a:xfrm flipV="1">
              <a:off x="912" y="2758"/>
              <a:ext cx="624" cy="288"/>
            </a:xfrm>
            <a:custGeom>
              <a:avLst/>
              <a:gdLst>
                <a:gd name="T0" fmla="*/ 0 w 21600"/>
                <a:gd name="T1" fmla="*/ 0 h 21600"/>
                <a:gd name="T2" fmla="*/ 624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0" name="Line 9"/>
            <p:cNvSpPr>
              <a:spLocks noChangeShapeType="1"/>
            </p:cNvSpPr>
            <p:nvPr/>
          </p:nvSpPr>
          <p:spPr bwMode="auto">
            <a:xfrm flipV="1">
              <a:off x="1536" y="2496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1" name="Line 10"/>
            <p:cNvSpPr>
              <a:spLocks noChangeShapeType="1"/>
            </p:cNvSpPr>
            <p:nvPr/>
          </p:nvSpPr>
          <p:spPr bwMode="auto">
            <a:xfrm>
              <a:off x="2304" y="24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2" name="Line 11"/>
            <p:cNvSpPr>
              <a:spLocks noChangeShapeType="1"/>
            </p:cNvSpPr>
            <p:nvPr/>
          </p:nvSpPr>
          <p:spPr bwMode="auto">
            <a:xfrm flipV="1">
              <a:off x="2304" y="2160"/>
              <a:ext cx="11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3" name="Line 12"/>
            <p:cNvSpPr>
              <a:spLocks noChangeShapeType="1"/>
            </p:cNvSpPr>
            <p:nvPr/>
          </p:nvSpPr>
          <p:spPr bwMode="auto">
            <a:xfrm>
              <a:off x="3403" y="218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4" name="Line 13"/>
            <p:cNvSpPr>
              <a:spLocks noChangeShapeType="1"/>
            </p:cNvSpPr>
            <p:nvPr/>
          </p:nvSpPr>
          <p:spPr bwMode="auto">
            <a:xfrm flipV="1">
              <a:off x="3403" y="242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5" name="Line 14"/>
            <p:cNvSpPr>
              <a:spLocks noChangeShapeType="1"/>
            </p:cNvSpPr>
            <p:nvPr/>
          </p:nvSpPr>
          <p:spPr bwMode="auto">
            <a:xfrm>
              <a:off x="3595" y="242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6" name="Line 15"/>
            <p:cNvSpPr>
              <a:spLocks noChangeShapeType="1"/>
            </p:cNvSpPr>
            <p:nvPr/>
          </p:nvSpPr>
          <p:spPr bwMode="auto">
            <a:xfrm flipV="1">
              <a:off x="3595" y="261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7" name="Text Box 16"/>
            <p:cNvSpPr txBox="1">
              <a:spLocks noChangeArrowheads="1"/>
            </p:cNvSpPr>
            <p:nvPr/>
          </p:nvSpPr>
          <p:spPr bwMode="auto">
            <a:xfrm>
              <a:off x="528" y="3071"/>
              <a:ext cx="926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Slow start</a:t>
              </a:r>
            </a:p>
          </p:txBody>
        </p:sp>
        <p:sp>
          <p:nvSpPr>
            <p:cNvPr id="115728" name="Text Box 17"/>
            <p:cNvSpPr txBox="1">
              <a:spLocks noChangeArrowheads="1"/>
            </p:cNvSpPr>
            <p:nvPr/>
          </p:nvSpPr>
          <p:spPr bwMode="auto">
            <a:xfrm>
              <a:off x="1958" y="3120"/>
              <a:ext cx="1891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Congestion avoidance</a:t>
              </a:r>
            </a:p>
          </p:txBody>
        </p:sp>
        <p:sp>
          <p:nvSpPr>
            <p:cNvPr id="115729" name="Text Box 18"/>
            <p:cNvSpPr txBox="1">
              <a:spLocks noChangeArrowheads="1"/>
            </p:cNvSpPr>
            <p:nvPr/>
          </p:nvSpPr>
          <p:spPr bwMode="auto">
            <a:xfrm>
              <a:off x="3873" y="2112"/>
              <a:ext cx="56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drops</a:t>
              </a:r>
            </a:p>
          </p:txBody>
        </p:sp>
        <p:sp>
          <p:nvSpPr>
            <p:cNvPr id="115730" name="Line 19"/>
            <p:cNvSpPr>
              <a:spLocks noChangeShapeType="1"/>
            </p:cNvSpPr>
            <p:nvPr/>
          </p:nvSpPr>
          <p:spPr bwMode="auto">
            <a:xfrm flipH="1">
              <a:off x="3499" y="227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1" name="Line 20"/>
            <p:cNvSpPr>
              <a:spLocks noChangeShapeType="1"/>
            </p:cNvSpPr>
            <p:nvPr/>
          </p:nvSpPr>
          <p:spPr bwMode="auto">
            <a:xfrm flipH="1">
              <a:off x="3691" y="232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2" name="Text Box 21"/>
            <p:cNvSpPr txBox="1">
              <a:spLocks noChangeArrowheads="1"/>
            </p:cNvSpPr>
            <p:nvPr/>
          </p:nvSpPr>
          <p:spPr bwMode="auto">
            <a:xfrm>
              <a:off x="1191" y="2189"/>
              <a:ext cx="33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drop</a:t>
              </a:r>
            </a:p>
          </p:txBody>
        </p:sp>
        <p:sp>
          <p:nvSpPr>
            <p:cNvPr id="115733" name="Line 22"/>
            <p:cNvSpPr>
              <a:spLocks noChangeShapeType="1"/>
            </p:cNvSpPr>
            <p:nvPr/>
          </p:nvSpPr>
          <p:spPr bwMode="auto">
            <a:xfrm>
              <a:off x="1440" y="242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4" name="Line 23"/>
            <p:cNvSpPr>
              <a:spLocks noChangeShapeType="1"/>
            </p:cNvSpPr>
            <p:nvPr/>
          </p:nvSpPr>
          <p:spPr bwMode="auto">
            <a:xfrm>
              <a:off x="1536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16" name="Text Box 2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4852" y="3132138"/>
            <a:ext cx="90923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Initially, </a:t>
            </a:r>
            <a:r>
              <a:rPr lang="en-US" dirty="0" err="1" smtClean="0"/>
              <a:t>cwnd</a:t>
            </a:r>
            <a:r>
              <a:rPr lang="en-US" dirty="0" smtClean="0"/>
              <a:t> grows exponentially.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After </a:t>
            </a:r>
            <a:r>
              <a:rPr lang="en-US" dirty="0"/>
              <a:t>a drop in slow start, TCP switches to AIMD (congestion avoidance</a:t>
            </a:r>
            <a:r>
              <a:rPr lang="en-US" dirty="0" smtClean="0"/>
              <a:t>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In AIMD, </a:t>
            </a:r>
            <a:r>
              <a:rPr lang="en-US" dirty="0" err="1" smtClean="0"/>
              <a:t>cwnd</a:t>
            </a:r>
            <a:r>
              <a:rPr lang="en-US" dirty="0" smtClean="0"/>
              <a:t> grows linearly (in time), and then drops by half when a loss is detected (saw-tooth)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7150"/>
            <a:ext cx="7772400" cy="704850"/>
          </a:xfrm>
        </p:spPr>
        <p:txBody>
          <a:bodyPr/>
          <a:lstStyle/>
          <a:p>
            <a:r>
              <a:rPr lang="en-US" dirty="0" smtClean="0"/>
              <a:t>TCP Behavior (Version 2)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228600"/>
            <a:ext cx="7772400" cy="581025"/>
          </a:xfrm>
        </p:spPr>
        <p:txBody>
          <a:bodyPr/>
          <a:lstStyle/>
          <a:p>
            <a:r>
              <a:rPr lang="en-US" sz="3600" smtClean="0"/>
              <a:t>Slow start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dirty="0" smtClean="0"/>
              <a:t>The exponential growth of </a:t>
            </a:r>
            <a:r>
              <a:rPr lang="en-US" sz="2000" dirty="0" err="1" smtClean="0"/>
              <a:t>cwnd</a:t>
            </a:r>
            <a:r>
              <a:rPr lang="en-US" sz="2000" dirty="0" smtClean="0"/>
              <a:t> during slow start can get a bit out of control.</a:t>
            </a:r>
          </a:p>
          <a:p>
            <a:r>
              <a:rPr lang="en-US" sz="2000" dirty="0" smtClean="0"/>
              <a:t>To tame things:</a:t>
            </a:r>
          </a:p>
          <a:p>
            <a:r>
              <a:rPr lang="en-US" sz="2000" dirty="0" smtClean="0"/>
              <a:t>Initially: </a:t>
            </a:r>
          </a:p>
          <a:p>
            <a:pPr lvl="1"/>
            <a:r>
              <a:rPr lang="en-US" sz="1800" dirty="0" err="1" smtClean="0"/>
              <a:t>cwnd</a:t>
            </a:r>
            <a:r>
              <a:rPr lang="en-US" sz="1800" dirty="0" smtClean="0"/>
              <a:t> = 1, 2 or 3</a:t>
            </a:r>
          </a:p>
          <a:p>
            <a:pPr lvl="1"/>
            <a:r>
              <a:rPr lang="en-US" sz="1800" dirty="0" err="1" smtClean="0"/>
              <a:t>SSThresh</a:t>
            </a:r>
            <a:r>
              <a:rPr lang="en-US" sz="1800" dirty="0" smtClean="0"/>
              <a:t> = SSThresh0 (e.g., 44MSS)</a:t>
            </a:r>
          </a:p>
          <a:p>
            <a:r>
              <a:rPr lang="en-US" sz="2000" dirty="0" smtClean="0"/>
              <a:t>When an new ACK arrives</a:t>
            </a:r>
          </a:p>
          <a:p>
            <a:pPr lvl="1"/>
            <a:r>
              <a:rPr lang="en-US" sz="1800" dirty="0" err="1" smtClean="0"/>
              <a:t>cwnd</a:t>
            </a:r>
            <a:r>
              <a:rPr lang="en-US" sz="1800" dirty="0" smtClean="0"/>
              <a:t> = </a:t>
            </a:r>
            <a:r>
              <a:rPr lang="en-US" sz="1800" dirty="0" err="1" smtClean="0"/>
              <a:t>cwnd</a:t>
            </a:r>
            <a:r>
              <a:rPr lang="en-US" sz="1800" dirty="0" smtClean="0"/>
              <a:t> + 1</a:t>
            </a:r>
          </a:p>
          <a:p>
            <a:pPr lvl="1"/>
            <a:r>
              <a:rPr lang="en-US" sz="1800" dirty="0" smtClean="0"/>
              <a:t>if </a:t>
            </a:r>
            <a:r>
              <a:rPr lang="en-US" sz="1800" dirty="0" err="1" smtClean="0"/>
              <a:t>cwnd</a:t>
            </a:r>
            <a:r>
              <a:rPr lang="en-US" sz="1800" dirty="0" smtClean="0"/>
              <a:t> &gt;= </a:t>
            </a:r>
            <a:r>
              <a:rPr lang="en-US" sz="1800" dirty="0" err="1" smtClean="0"/>
              <a:t>SSThresh</a:t>
            </a:r>
            <a:r>
              <a:rPr lang="en-US" sz="1800" dirty="0" smtClean="0"/>
              <a:t>, go to congestion avoidance</a:t>
            </a:r>
          </a:p>
          <a:p>
            <a:pPr lvl="1"/>
            <a:r>
              <a:rPr lang="en-US" sz="1800" dirty="0" smtClean="0"/>
              <a:t>If a triple dup ACK </a:t>
            </a:r>
            <a:r>
              <a:rPr lang="en-US" sz="1800" dirty="0" err="1" smtClean="0"/>
              <a:t>occures</a:t>
            </a:r>
            <a:r>
              <a:rPr lang="en-US" sz="1800" dirty="0" smtClean="0"/>
              <a:t>, </a:t>
            </a:r>
            <a:r>
              <a:rPr lang="en-US" sz="1800" dirty="0" err="1" smtClean="0"/>
              <a:t>cwnd</a:t>
            </a:r>
            <a:r>
              <a:rPr lang="en-US" sz="1800" dirty="0" smtClean="0"/>
              <a:t>=</a:t>
            </a:r>
            <a:r>
              <a:rPr lang="en-US" sz="1800" dirty="0" err="1" smtClean="0"/>
              <a:t>cwnd</a:t>
            </a:r>
            <a:r>
              <a:rPr lang="en-US" sz="1800" dirty="0" smtClean="0"/>
              <a:t>/2 and go to congestion avoidance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228600"/>
            <a:ext cx="9333914" cy="838200"/>
          </a:xfrm>
        </p:spPr>
        <p:txBody>
          <a:bodyPr/>
          <a:lstStyle/>
          <a:p>
            <a:r>
              <a:rPr lang="en-US" sz="3600" dirty="0" smtClean="0"/>
              <a:t>TCP Slow Start</a:t>
            </a:r>
          </a:p>
        </p:txBody>
      </p:sp>
      <p:sp>
        <p:nvSpPr>
          <p:cNvPr id="11162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989816" y="6858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453172" y="6858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1162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515938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 err="1">
                <a:latin typeface="Times New Roman" pitchFamily="18" charset="0"/>
              </a:rPr>
              <a:t>cwnd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11624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5775" y="506413"/>
            <a:ext cx="785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inflight</a:t>
            </a:r>
          </a:p>
        </p:txBody>
      </p:sp>
      <p:sp>
        <p:nvSpPr>
          <p:cNvPr id="111626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506413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 err="1">
                <a:latin typeface="Times New Roman" pitchFamily="18" charset="0"/>
              </a:rPr>
              <a:t>ssthresh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2" name="Group 258"/>
          <p:cNvGrpSpPr/>
          <p:nvPr>
            <p:custDataLst>
              <p:tags r:id="rId8"/>
            </p:custDataLst>
          </p:nvPr>
        </p:nvGrpSpPr>
        <p:grpSpPr>
          <a:xfrm>
            <a:off x="3030648" y="847726"/>
            <a:ext cx="2409824" cy="438150"/>
            <a:chOff x="2333613" y="847726"/>
            <a:chExt cx="2409824" cy="438150"/>
          </a:xfrm>
        </p:grpSpPr>
        <p:sp>
          <p:nvSpPr>
            <p:cNvPr id="111742" name="Line 9"/>
            <p:cNvSpPr>
              <a:spLocks noChangeShapeType="1"/>
            </p:cNvSpPr>
            <p:nvPr/>
          </p:nvSpPr>
          <p:spPr bwMode="auto">
            <a:xfrm>
              <a:off x="3282925" y="933452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11743" name="Rectangle 10"/>
            <p:cNvSpPr>
              <a:spLocks noChangeArrowheads="1"/>
            </p:cNvSpPr>
            <p:nvPr/>
          </p:nvSpPr>
          <p:spPr bwMode="auto">
            <a:xfrm>
              <a:off x="2333613" y="8477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3" name="Group 15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992672" y="1221580"/>
            <a:ext cx="2409825" cy="444500"/>
            <a:chOff x="2304" y="2712"/>
            <a:chExt cx="1518" cy="280"/>
          </a:xfrm>
        </p:grpSpPr>
        <p:sp>
          <p:nvSpPr>
            <p:cNvPr id="11174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111741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" name="Rectangle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06626" y="4867737"/>
            <a:ext cx="4792380" cy="156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Slow Start</a:t>
            </a:r>
          </a:p>
          <a:p>
            <a:pPr marL="3429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Initially,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cwnd0 (typical 1, 2 or 3 MSS),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ssthresh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=ssthresh0</a:t>
            </a:r>
          </a:p>
          <a:p>
            <a:pPr marL="3429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When an non-dup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arrives: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+ 1</a:t>
            </a:r>
          </a:p>
          <a:p>
            <a:pPr marL="3429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When a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pkt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loss is detected via triple dup-ACK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or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==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ssthresh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enter AIMD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169"/>
          <p:cNvGrpSpPr/>
          <p:nvPr>
            <p:custDataLst>
              <p:tags r:id="rId11"/>
            </p:custDataLst>
          </p:nvPr>
        </p:nvGrpSpPr>
        <p:grpSpPr>
          <a:xfrm>
            <a:off x="3030648" y="1590676"/>
            <a:ext cx="2428887" cy="485775"/>
            <a:chOff x="2333613" y="1590676"/>
            <a:chExt cx="2428887" cy="485775"/>
          </a:xfrm>
        </p:grpSpPr>
        <p:sp>
          <p:nvSpPr>
            <p:cNvPr id="16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63" name="Rectangle 10"/>
            <p:cNvSpPr>
              <a:spLocks noChangeArrowheads="1"/>
            </p:cNvSpPr>
            <p:nvPr/>
          </p:nvSpPr>
          <p:spPr bwMode="auto">
            <a:xfrm>
              <a:off x="2333613" y="159067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2MSS.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5" name="Group 155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992672" y="2021680"/>
            <a:ext cx="2409825" cy="444500"/>
            <a:chOff x="2304" y="2712"/>
            <a:chExt cx="1518" cy="280"/>
          </a:xfrm>
        </p:grpSpPr>
        <p:sp>
          <p:nvSpPr>
            <p:cNvPr id="168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AN=3000</a:t>
              </a:r>
              <a:endParaRPr lang="en-US" sz="700" dirty="0"/>
            </a:p>
          </p:txBody>
        </p:sp>
        <p:sp>
          <p:nvSpPr>
            <p:cNvPr id="169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170"/>
          <p:cNvGrpSpPr/>
          <p:nvPr>
            <p:custDataLst>
              <p:tags r:id="rId13"/>
            </p:custDataLst>
          </p:nvPr>
        </p:nvGrpSpPr>
        <p:grpSpPr>
          <a:xfrm>
            <a:off x="3030648" y="1809751"/>
            <a:ext cx="2428887" cy="428625"/>
            <a:chOff x="2333613" y="1647826"/>
            <a:chExt cx="2428887" cy="428625"/>
          </a:xfrm>
        </p:grpSpPr>
        <p:sp>
          <p:nvSpPr>
            <p:cNvPr id="17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73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3MSS.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7" name="Group 15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992672" y="2240755"/>
            <a:ext cx="2409825" cy="444500"/>
            <a:chOff x="2304" y="2712"/>
            <a:chExt cx="1518" cy="280"/>
          </a:xfrm>
        </p:grpSpPr>
        <p:sp>
          <p:nvSpPr>
            <p:cNvPr id="175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AN=4000</a:t>
              </a:r>
              <a:endParaRPr lang="en-US" sz="700" dirty="0"/>
            </a:p>
          </p:txBody>
        </p:sp>
        <p:sp>
          <p:nvSpPr>
            <p:cNvPr id="176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" name="Group 177"/>
          <p:cNvGrpSpPr/>
          <p:nvPr>
            <p:custDataLst>
              <p:tags r:id="rId15"/>
            </p:custDataLst>
          </p:nvPr>
        </p:nvGrpSpPr>
        <p:grpSpPr>
          <a:xfrm>
            <a:off x="3030648" y="2400301"/>
            <a:ext cx="2428887" cy="428625"/>
            <a:chOff x="2333613" y="1647826"/>
            <a:chExt cx="2428887" cy="428625"/>
          </a:xfrm>
        </p:grpSpPr>
        <p:sp>
          <p:nvSpPr>
            <p:cNvPr id="179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0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4MSS.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9" name="Group 180"/>
          <p:cNvGrpSpPr/>
          <p:nvPr>
            <p:custDataLst>
              <p:tags r:id="rId16"/>
            </p:custDataLst>
          </p:nvPr>
        </p:nvGrpSpPr>
        <p:grpSpPr>
          <a:xfrm>
            <a:off x="3030648" y="2533651"/>
            <a:ext cx="2428887" cy="428625"/>
            <a:chOff x="2333613" y="1647826"/>
            <a:chExt cx="2428887" cy="428625"/>
          </a:xfrm>
        </p:grpSpPr>
        <p:sp>
          <p:nvSpPr>
            <p:cNvPr id="18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3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5MSS.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0" name="Group 183"/>
          <p:cNvGrpSpPr/>
          <p:nvPr>
            <p:custDataLst>
              <p:tags r:id="rId17"/>
            </p:custDataLst>
          </p:nvPr>
        </p:nvGrpSpPr>
        <p:grpSpPr>
          <a:xfrm>
            <a:off x="3030648" y="2676526"/>
            <a:ext cx="2428887" cy="466725"/>
            <a:chOff x="2333613" y="1609726"/>
            <a:chExt cx="2428887" cy="466725"/>
          </a:xfrm>
        </p:grpSpPr>
        <p:sp>
          <p:nvSpPr>
            <p:cNvPr id="185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6" name="Rectangle 10"/>
            <p:cNvSpPr>
              <a:spLocks noChangeArrowheads="1"/>
            </p:cNvSpPr>
            <p:nvPr/>
          </p:nvSpPr>
          <p:spPr bwMode="auto">
            <a:xfrm>
              <a:off x="2333613" y="16097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6MSS.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1" name="Group 186"/>
          <p:cNvGrpSpPr/>
          <p:nvPr>
            <p:custDataLst>
              <p:tags r:id="rId18"/>
            </p:custDataLst>
          </p:nvPr>
        </p:nvGrpSpPr>
        <p:grpSpPr>
          <a:xfrm>
            <a:off x="3030648" y="2819401"/>
            <a:ext cx="2428887" cy="438150"/>
            <a:chOff x="2333613" y="1638301"/>
            <a:chExt cx="2428887" cy="438150"/>
          </a:xfrm>
        </p:grpSpPr>
        <p:sp>
          <p:nvSpPr>
            <p:cNvPr id="188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189" name="Rectangle 10"/>
            <p:cNvSpPr>
              <a:spLocks noChangeArrowheads="1"/>
            </p:cNvSpPr>
            <p:nvPr/>
          </p:nvSpPr>
          <p:spPr bwMode="auto">
            <a:xfrm>
              <a:off x="2333613" y="1638301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7MSS.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2" name="Group 1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992672" y="2783680"/>
            <a:ext cx="2409825" cy="444500"/>
            <a:chOff x="2304" y="2712"/>
            <a:chExt cx="1518" cy="280"/>
          </a:xfrm>
        </p:grpSpPr>
        <p:sp>
          <p:nvSpPr>
            <p:cNvPr id="191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192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" name="Group 155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3992672" y="2915447"/>
            <a:ext cx="2409825" cy="436563"/>
            <a:chOff x="2304" y="2717"/>
            <a:chExt cx="1518" cy="275"/>
          </a:xfrm>
        </p:grpSpPr>
        <p:sp>
          <p:nvSpPr>
            <p:cNvPr id="194" name="Rectangle 42"/>
            <p:cNvSpPr>
              <a:spLocks noChangeArrowheads="1"/>
            </p:cNvSpPr>
            <p:nvPr/>
          </p:nvSpPr>
          <p:spPr bwMode="auto">
            <a:xfrm>
              <a:off x="3246" y="2717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AN=7000</a:t>
              </a:r>
              <a:endParaRPr lang="en-US" sz="700" dirty="0"/>
            </a:p>
          </p:txBody>
        </p:sp>
        <p:sp>
          <p:nvSpPr>
            <p:cNvPr id="195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" name="Group 155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3992672" y="3078955"/>
            <a:ext cx="2409825" cy="444500"/>
            <a:chOff x="2304" y="2712"/>
            <a:chExt cx="1518" cy="280"/>
          </a:xfrm>
        </p:grpSpPr>
        <p:sp>
          <p:nvSpPr>
            <p:cNvPr id="197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AN=8000</a:t>
              </a:r>
              <a:endParaRPr lang="en-US" sz="700" dirty="0"/>
            </a:p>
          </p:txBody>
        </p:sp>
        <p:sp>
          <p:nvSpPr>
            <p:cNvPr id="198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" name="Group 15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992672" y="3212305"/>
            <a:ext cx="2409825" cy="444500"/>
            <a:chOff x="2304" y="2712"/>
            <a:chExt cx="1518" cy="280"/>
          </a:xfrm>
        </p:grpSpPr>
        <p:sp>
          <p:nvSpPr>
            <p:cNvPr id="20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AN=9000</a:t>
              </a:r>
              <a:endParaRPr lang="en-US" sz="700" dirty="0"/>
            </a:p>
          </p:txBody>
        </p:sp>
        <p:sp>
          <p:nvSpPr>
            <p:cNvPr id="201" name="Line 132"/>
            <p:cNvSpPr>
              <a:spLocks noChangeShapeType="1"/>
            </p:cNvSpPr>
            <p:nvPr/>
          </p:nvSpPr>
          <p:spPr bwMode="auto">
            <a:xfrm flipH="1">
              <a:off x="2304" y="2750"/>
              <a:ext cx="93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201"/>
          <p:cNvGrpSpPr/>
          <p:nvPr>
            <p:custDataLst>
              <p:tags r:id="rId23"/>
            </p:custDataLst>
          </p:nvPr>
        </p:nvGrpSpPr>
        <p:grpSpPr>
          <a:xfrm>
            <a:off x="3030648" y="3152776"/>
            <a:ext cx="2426255" cy="453205"/>
            <a:chOff x="2333613" y="1647826"/>
            <a:chExt cx="2426255" cy="453205"/>
          </a:xfrm>
        </p:grpSpPr>
        <p:sp>
          <p:nvSpPr>
            <p:cNvPr id="203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57880" cy="3770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04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8MSS.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7" name="Group 204"/>
          <p:cNvGrpSpPr/>
          <p:nvPr>
            <p:custDataLst>
              <p:tags r:id="rId24"/>
            </p:custDataLst>
          </p:nvPr>
        </p:nvGrpSpPr>
        <p:grpSpPr>
          <a:xfrm>
            <a:off x="3030648" y="3295651"/>
            <a:ext cx="2428887" cy="428625"/>
            <a:chOff x="2333613" y="1647826"/>
            <a:chExt cx="2428887" cy="428625"/>
          </a:xfrm>
        </p:grpSpPr>
        <p:sp>
          <p:nvSpPr>
            <p:cNvPr id="206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07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9MSS.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8" name="Group 207"/>
          <p:cNvGrpSpPr/>
          <p:nvPr>
            <p:custDataLst>
              <p:tags r:id="rId25"/>
            </p:custDataLst>
          </p:nvPr>
        </p:nvGrpSpPr>
        <p:grpSpPr>
          <a:xfrm>
            <a:off x="3030648" y="3448051"/>
            <a:ext cx="2428887" cy="428625"/>
            <a:chOff x="2333613" y="1647826"/>
            <a:chExt cx="2428887" cy="428625"/>
          </a:xfrm>
        </p:grpSpPr>
        <p:sp>
          <p:nvSpPr>
            <p:cNvPr id="209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10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10MSS.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19" name="Group 210"/>
          <p:cNvGrpSpPr/>
          <p:nvPr>
            <p:custDataLst>
              <p:tags r:id="rId26"/>
            </p:custDataLst>
          </p:nvPr>
        </p:nvGrpSpPr>
        <p:grpSpPr>
          <a:xfrm>
            <a:off x="3030648" y="3590926"/>
            <a:ext cx="2428887" cy="428625"/>
            <a:chOff x="2333613" y="1647826"/>
            <a:chExt cx="2428887" cy="428625"/>
          </a:xfrm>
        </p:grpSpPr>
        <p:sp>
          <p:nvSpPr>
            <p:cNvPr id="212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13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11MSS. </a:t>
              </a:r>
              <a:r>
                <a:rPr lang="en-US" sz="700" dirty="0"/>
                <a:t>L=1MSS</a:t>
              </a:r>
            </a:p>
          </p:txBody>
        </p:sp>
      </p:grpSp>
      <p:grpSp>
        <p:nvGrpSpPr>
          <p:cNvPr id="20" name="Group 213"/>
          <p:cNvGrpSpPr/>
          <p:nvPr>
            <p:custDataLst>
              <p:tags r:id="rId27"/>
            </p:custDataLst>
          </p:nvPr>
        </p:nvGrpSpPr>
        <p:grpSpPr>
          <a:xfrm>
            <a:off x="3030648" y="3733801"/>
            <a:ext cx="2428887" cy="428625"/>
            <a:chOff x="2333613" y="1647826"/>
            <a:chExt cx="2428887" cy="428625"/>
          </a:xfrm>
        </p:grpSpPr>
        <p:sp>
          <p:nvSpPr>
            <p:cNvPr id="215" name="Line 9"/>
            <p:cNvSpPr>
              <a:spLocks noChangeShapeType="1"/>
            </p:cNvSpPr>
            <p:nvPr/>
          </p:nvSpPr>
          <p:spPr bwMode="auto">
            <a:xfrm>
              <a:off x="3301988" y="1724027"/>
              <a:ext cx="1460512" cy="352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 anchorCtr="0"/>
            <a:lstStyle/>
            <a:p>
              <a:endParaRPr lang="en-US"/>
            </a:p>
          </p:txBody>
        </p:sp>
        <p:sp>
          <p:nvSpPr>
            <p:cNvPr id="216" name="Rectangle 10"/>
            <p:cNvSpPr>
              <a:spLocks noChangeArrowheads="1"/>
            </p:cNvSpPr>
            <p:nvPr/>
          </p:nvSpPr>
          <p:spPr bwMode="auto">
            <a:xfrm>
              <a:off x="2333613" y="1647826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rIns="0" anchor="ctr" anchorCtr="0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12MSS. </a:t>
              </a:r>
              <a:r>
                <a:rPr lang="en-US" sz="700" dirty="0"/>
                <a:t>L=1MSS</a:t>
              </a:r>
            </a:p>
          </p:txBody>
        </p:sp>
      </p:grpSp>
      <p:sp>
        <p:nvSpPr>
          <p:cNvPr id="336" name="TextBox 335"/>
          <p:cNvSpPr txBox="1"/>
          <p:nvPr>
            <p:custDataLst>
              <p:tags r:id="rId28"/>
            </p:custDataLst>
          </p:nvPr>
        </p:nvSpPr>
        <p:spPr>
          <a:xfrm>
            <a:off x="95250" y="1516815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2000         0      4000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TextBox 336"/>
          <p:cNvSpPr txBox="1"/>
          <p:nvPr>
            <p:custDataLst>
              <p:tags r:id="rId29"/>
            </p:custDataLst>
          </p:nvPr>
        </p:nvSpPr>
        <p:spPr>
          <a:xfrm>
            <a:off x="95250" y="752475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1000          0     4000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TextBox 337"/>
          <p:cNvSpPr txBox="1"/>
          <p:nvPr>
            <p:custDataLst>
              <p:tags r:id="rId30"/>
            </p:custDataLst>
          </p:nvPr>
        </p:nvSpPr>
        <p:spPr>
          <a:xfrm>
            <a:off x="95250" y="893165"/>
            <a:ext cx="1593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1000    1000     4000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TextBox 338"/>
          <p:cNvSpPr txBox="1"/>
          <p:nvPr>
            <p:custDataLst>
              <p:tags r:id="rId31"/>
            </p:custDataLst>
          </p:nvPr>
        </p:nvSpPr>
        <p:spPr>
          <a:xfrm>
            <a:off x="91244" y="1514471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2000    1000     4000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TextBox 339"/>
          <p:cNvSpPr txBox="1"/>
          <p:nvPr>
            <p:custDataLst>
              <p:tags r:id="rId32"/>
            </p:custDataLst>
          </p:nvPr>
        </p:nvSpPr>
        <p:spPr>
          <a:xfrm>
            <a:off x="95250" y="1666875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2000    2000     4000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TextBox 340"/>
          <p:cNvSpPr txBox="1"/>
          <p:nvPr>
            <p:custDataLst>
              <p:tags r:id="rId33"/>
            </p:custDataLst>
          </p:nvPr>
        </p:nvSpPr>
        <p:spPr>
          <a:xfrm>
            <a:off x="97435" y="2267555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3000    1000     4000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TextBox 341"/>
          <p:cNvSpPr txBox="1"/>
          <p:nvPr>
            <p:custDataLst>
              <p:tags r:id="rId34"/>
            </p:custDataLst>
          </p:nvPr>
        </p:nvSpPr>
        <p:spPr>
          <a:xfrm>
            <a:off x="102624" y="2268175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3000    2000     4000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TextBox 342"/>
          <p:cNvSpPr txBox="1"/>
          <p:nvPr>
            <p:custDataLst>
              <p:tags r:id="rId35"/>
            </p:custDataLst>
          </p:nvPr>
        </p:nvSpPr>
        <p:spPr>
          <a:xfrm>
            <a:off x="95250" y="2447925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3000    3000     4000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TextBox 343"/>
          <p:cNvSpPr txBox="1"/>
          <p:nvPr>
            <p:custDataLst>
              <p:tags r:id="rId36"/>
            </p:custDataLst>
          </p:nvPr>
        </p:nvSpPr>
        <p:spPr>
          <a:xfrm>
            <a:off x="95250" y="260032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4000    3000     0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TextBox 345"/>
          <p:cNvSpPr txBox="1"/>
          <p:nvPr>
            <p:custDataLst>
              <p:tags r:id="rId37"/>
            </p:custDataLst>
          </p:nvPr>
        </p:nvSpPr>
        <p:spPr>
          <a:xfrm>
            <a:off x="95250" y="274320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4000    4000     0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TextBox 346"/>
          <p:cNvSpPr txBox="1"/>
          <p:nvPr>
            <p:custDataLst>
              <p:tags r:id="rId38"/>
            </p:custDataLst>
          </p:nvPr>
        </p:nvSpPr>
        <p:spPr>
          <a:xfrm>
            <a:off x="95250" y="3076575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4250    4000     0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9" name="TextBox 348"/>
          <p:cNvSpPr txBox="1"/>
          <p:nvPr>
            <p:custDataLst>
              <p:tags r:id="rId39"/>
            </p:custDataLst>
          </p:nvPr>
        </p:nvSpPr>
        <p:spPr>
          <a:xfrm>
            <a:off x="95250" y="322897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4500    4000     0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0" name="TextBox 349"/>
          <p:cNvSpPr txBox="1"/>
          <p:nvPr>
            <p:custDataLst>
              <p:tags r:id="rId40"/>
            </p:custDataLst>
          </p:nvPr>
        </p:nvSpPr>
        <p:spPr>
          <a:xfrm>
            <a:off x="95250" y="339090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4750    4000     0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1" name="TextBox 350"/>
          <p:cNvSpPr txBox="1"/>
          <p:nvPr>
            <p:custDataLst>
              <p:tags r:id="rId41"/>
            </p:custDataLst>
          </p:nvPr>
        </p:nvSpPr>
        <p:spPr>
          <a:xfrm>
            <a:off x="95250" y="3533775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5000    4000     0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3" name="TextBox 352"/>
          <p:cNvSpPr txBox="1"/>
          <p:nvPr>
            <p:custDataLst>
              <p:tags r:id="rId42"/>
            </p:custDataLst>
          </p:nvPr>
        </p:nvSpPr>
        <p:spPr>
          <a:xfrm>
            <a:off x="95250" y="3676650"/>
            <a:ext cx="133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5000    5000     0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9" name="Group 138"/>
          <p:cNvGrpSpPr/>
          <p:nvPr>
            <p:custDataLst>
              <p:tags r:id="rId43"/>
            </p:custDataLst>
          </p:nvPr>
        </p:nvGrpSpPr>
        <p:grpSpPr>
          <a:xfrm>
            <a:off x="1636229" y="2405864"/>
            <a:ext cx="2187765" cy="623372"/>
            <a:chOff x="1636229" y="2405864"/>
            <a:chExt cx="2187765" cy="623372"/>
          </a:xfrm>
        </p:grpSpPr>
        <p:sp>
          <p:nvSpPr>
            <p:cNvPr id="377" name="Text Box 16"/>
            <p:cNvSpPr txBox="1">
              <a:spLocks noChangeArrowheads="1"/>
            </p:cNvSpPr>
            <p:nvPr/>
          </p:nvSpPr>
          <p:spPr bwMode="auto">
            <a:xfrm>
              <a:off x="1666337" y="2690682"/>
              <a:ext cx="12168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</a:rPr>
                <a:t>Enter AIMD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cxnSp>
          <p:nvCxnSpPr>
            <p:cNvPr id="255" name="Straight Connector 254"/>
            <p:cNvCxnSpPr/>
            <p:nvPr/>
          </p:nvCxnSpPr>
          <p:spPr bwMode="auto">
            <a:xfrm rot="10800000">
              <a:off x="1636229" y="2713448"/>
              <a:ext cx="2187765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2" name="Text Box 16"/>
            <p:cNvSpPr txBox="1">
              <a:spLocks noChangeArrowheads="1"/>
            </p:cNvSpPr>
            <p:nvPr/>
          </p:nvSpPr>
          <p:spPr bwMode="auto">
            <a:xfrm>
              <a:off x="1661141" y="2405864"/>
              <a:ext cx="1281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</a:rPr>
                <a:t>Hit SS thresh</a:t>
              </a:r>
            </a:p>
          </p:txBody>
        </p:sp>
      </p:grpSp>
      <p:sp>
        <p:nvSpPr>
          <p:cNvPr id="374" name="Oval 373"/>
          <p:cNvSpPr/>
          <p:nvPr>
            <p:custDataLst>
              <p:tags r:id="rId44"/>
            </p:custDataLst>
          </p:nvPr>
        </p:nvSpPr>
        <p:spPr bwMode="auto">
          <a:xfrm>
            <a:off x="4686926" y="4216026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5" name="Oval 374"/>
          <p:cNvSpPr/>
          <p:nvPr>
            <p:custDataLst>
              <p:tags r:id="rId45"/>
            </p:custDataLst>
          </p:nvPr>
        </p:nvSpPr>
        <p:spPr bwMode="auto">
          <a:xfrm>
            <a:off x="4686926" y="4357184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6" name="Oval 375"/>
          <p:cNvSpPr/>
          <p:nvPr>
            <p:custDataLst>
              <p:tags r:id="rId46"/>
            </p:custDataLst>
          </p:nvPr>
        </p:nvSpPr>
        <p:spPr bwMode="auto">
          <a:xfrm>
            <a:off x="4686926" y="4498341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/>
      <p:bldP spid="336" grpId="1"/>
      <p:bldP spid="337" grpId="0"/>
      <p:bldP spid="338" grpId="0"/>
      <p:bldP spid="339" grpId="0"/>
      <p:bldP spid="340" grpId="0"/>
      <p:bldP spid="341" grpId="0"/>
      <p:bldP spid="341" grpId="1"/>
      <p:bldP spid="342" grpId="0"/>
      <p:bldP spid="343" grpId="0"/>
      <p:bldP spid="344" grpId="0"/>
      <p:bldP spid="346" grpId="0"/>
      <p:bldP spid="347" grpId="0"/>
      <p:bldP spid="349" grpId="0"/>
      <p:bldP spid="350" grpId="0"/>
      <p:bldP spid="351" grpId="0"/>
      <p:bldP spid="353" grpId="0"/>
      <p:bldP spid="374" grpId="0" animBg="1"/>
      <p:bldP spid="375" grpId="0" animBg="1"/>
      <p:bldP spid="37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TCP Behavior (version 3)</a:t>
            </a:r>
          </a:p>
        </p:txBody>
      </p:sp>
      <p:grpSp>
        <p:nvGrpSpPr>
          <p:cNvPr id="117763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14350" y="1962150"/>
            <a:ext cx="7315200" cy="1616075"/>
            <a:chOff x="528" y="602"/>
            <a:chExt cx="4800" cy="1407"/>
          </a:xfrm>
        </p:grpSpPr>
        <p:sp>
          <p:nvSpPr>
            <p:cNvPr id="117785" name="Line 6"/>
            <p:cNvSpPr>
              <a:spLocks noChangeShapeType="1"/>
            </p:cNvSpPr>
            <p:nvPr/>
          </p:nvSpPr>
          <p:spPr bwMode="auto">
            <a:xfrm>
              <a:off x="912" y="8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6" name="Line 7"/>
            <p:cNvSpPr>
              <a:spLocks noChangeShapeType="1"/>
            </p:cNvSpPr>
            <p:nvPr/>
          </p:nvSpPr>
          <p:spPr bwMode="auto">
            <a:xfrm>
              <a:off x="912" y="153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7" name="Arc 8"/>
            <p:cNvSpPr>
              <a:spLocks/>
            </p:cNvSpPr>
            <p:nvPr/>
          </p:nvSpPr>
          <p:spPr bwMode="auto">
            <a:xfrm flipV="1">
              <a:off x="912" y="1248"/>
              <a:ext cx="624" cy="288"/>
            </a:xfrm>
            <a:custGeom>
              <a:avLst/>
              <a:gdLst>
                <a:gd name="T0" fmla="*/ 0 w 21600"/>
                <a:gd name="T1" fmla="*/ 0 h 21600"/>
                <a:gd name="T2" fmla="*/ 624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8" name="Line 9"/>
            <p:cNvSpPr>
              <a:spLocks noChangeShapeType="1"/>
            </p:cNvSpPr>
            <p:nvPr/>
          </p:nvSpPr>
          <p:spPr bwMode="auto">
            <a:xfrm flipV="1">
              <a:off x="1536" y="96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9" name="Line 10"/>
            <p:cNvSpPr>
              <a:spLocks noChangeShapeType="1"/>
            </p:cNvSpPr>
            <p:nvPr/>
          </p:nvSpPr>
          <p:spPr bwMode="auto">
            <a:xfrm>
              <a:off x="2064" y="9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0" name="Line 11"/>
            <p:cNvSpPr>
              <a:spLocks noChangeShapeType="1"/>
            </p:cNvSpPr>
            <p:nvPr/>
          </p:nvSpPr>
          <p:spPr bwMode="auto">
            <a:xfrm flipV="1">
              <a:off x="2064" y="672"/>
              <a:ext cx="11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1" name="Line 12"/>
            <p:cNvSpPr>
              <a:spLocks noChangeShapeType="1"/>
            </p:cNvSpPr>
            <p:nvPr/>
          </p:nvSpPr>
          <p:spPr bwMode="auto">
            <a:xfrm>
              <a:off x="3168" y="6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2" name="Line 13"/>
            <p:cNvSpPr>
              <a:spLocks noChangeShapeType="1"/>
            </p:cNvSpPr>
            <p:nvPr/>
          </p:nvSpPr>
          <p:spPr bwMode="auto">
            <a:xfrm flipV="1">
              <a:off x="3168" y="9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3" name="Line 14"/>
            <p:cNvSpPr>
              <a:spLocks noChangeShapeType="1"/>
            </p:cNvSpPr>
            <p:nvPr/>
          </p:nvSpPr>
          <p:spPr bwMode="auto">
            <a:xfrm>
              <a:off x="336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4" name="Line 15"/>
            <p:cNvSpPr>
              <a:spLocks noChangeShapeType="1"/>
            </p:cNvSpPr>
            <p:nvPr/>
          </p:nvSpPr>
          <p:spPr bwMode="auto">
            <a:xfrm flipV="1">
              <a:off x="3360" y="110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5" name="Text Box 16"/>
            <p:cNvSpPr txBox="1">
              <a:spLocks noChangeArrowheads="1"/>
            </p:cNvSpPr>
            <p:nvPr/>
          </p:nvSpPr>
          <p:spPr bwMode="auto">
            <a:xfrm>
              <a:off x="528" y="1563"/>
              <a:ext cx="92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Slow start</a:t>
              </a:r>
            </a:p>
          </p:txBody>
        </p:sp>
        <p:sp>
          <p:nvSpPr>
            <p:cNvPr id="117796" name="Text Box 17"/>
            <p:cNvSpPr txBox="1">
              <a:spLocks noChangeArrowheads="1"/>
            </p:cNvSpPr>
            <p:nvPr/>
          </p:nvSpPr>
          <p:spPr bwMode="auto">
            <a:xfrm>
              <a:off x="1958" y="1611"/>
              <a:ext cx="1891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Congestion avoidance</a:t>
              </a:r>
            </a:p>
          </p:txBody>
        </p:sp>
        <p:sp>
          <p:nvSpPr>
            <p:cNvPr id="117797" name="Text Box 18"/>
            <p:cNvSpPr txBox="1">
              <a:spLocks noChangeArrowheads="1"/>
            </p:cNvSpPr>
            <p:nvPr/>
          </p:nvSpPr>
          <p:spPr bwMode="auto">
            <a:xfrm>
              <a:off x="3638" y="602"/>
              <a:ext cx="56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drops</a:t>
              </a:r>
            </a:p>
          </p:txBody>
        </p:sp>
        <p:sp>
          <p:nvSpPr>
            <p:cNvPr id="117798" name="Line 19"/>
            <p:cNvSpPr>
              <a:spLocks noChangeShapeType="1"/>
            </p:cNvSpPr>
            <p:nvPr/>
          </p:nvSpPr>
          <p:spPr bwMode="auto">
            <a:xfrm flipH="1">
              <a:off x="3264" y="7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9" name="Line 20"/>
            <p:cNvSpPr>
              <a:spLocks noChangeShapeType="1"/>
            </p:cNvSpPr>
            <p:nvPr/>
          </p:nvSpPr>
          <p:spPr bwMode="auto">
            <a:xfrm flipH="1">
              <a:off x="3456" y="81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0" name="Text Box 21"/>
            <p:cNvSpPr txBox="1">
              <a:spLocks noChangeArrowheads="1"/>
            </p:cNvSpPr>
            <p:nvPr/>
          </p:nvSpPr>
          <p:spPr bwMode="auto">
            <a:xfrm>
              <a:off x="1191" y="679"/>
              <a:ext cx="842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Cwnd=ssthresh</a:t>
              </a:r>
            </a:p>
          </p:txBody>
        </p:sp>
        <p:sp>
          <p:nvSpPr>
            <p:cNvPr id="117801" name="Line 22"/>
            <p:cNvSpPr>
              <a:spLocks noChangeShapeType="1"/>
            </p:cNvSpPr>
            <p:nvPr/>
          </p:nvSpPr>
          <p:spPr bwMode="auto">
            <a:xfrm>
              <a:off x="1440" y="91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764" name="Group 2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95325" y="3648075"/>
            <a:ext cx="7315200" cy="1582738"/>
            <a:chOff x="528" y="2112"/>
            <a:chExt cx="4800" cy="1417"/>
          </a:xfrm>
        </p:grpSpPr>
        <p:sp>
          <p:nvSpPr>
            <p:cNvPr id="117767" name="Line 24"/>
            <p:cNvSpPr>
              <a:spLocks noChangeShapeType="1"/>
            </p:cNvSpPr>
            <p:nvPr/>
          </p:nvSpPr>
          <p:spPr bwMode="auto">
            <a:xfrm>
              <a:off x="912" y="237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8" name="Line 25"/>
            <p:cNvSpPr>
              <a:spLocks noChangeShapeType="1"/>
            </p:cNvSpPr>
            <p:nvPr/>
          </p:nvSpPr>
          <p:spPr bwMode="auto">
            <a:xfrm>
              <a:off x="912" y="304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9" name="Arc 26"/>
            <p:cNvSpPr>
              <a:spLocks/>
            </p:cNvSpPr>
            <p:nvPr/>
          </p:nvSpPr>
          <p:spPr bwMode="auto">
            <a:xfrm flipV="1">
              <a:off x="912" y="2758"/>
              <a:ext cx="624" cy="288"/>
            </a:xfrm>
            <a:custGeom>
              <a:avLst/>
              <a:gdLst>
                <a:gd name="T0" fmla="*/ 0 w 21600"/>
                <a:gd name="T1" fmla="*/ 0 h 21600"/>
                <a:gd name="T2" fmla="*/ 624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0" name="Line 27"/>
            <p:cNvSpPr>
              <a:spLocks noChangeShapeType="1"/>
            </p:cNvSpPr>
            <p:nvPr/>
          </p:nvSpPr>
          <p:spPr bwMode="auto">
            <a:xfrm flipV="1">
              <a:off x="1536" y="2496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1" name="Line 28"/>
            <p:cNvSpPr>
              <a:spLocks noChangeShapeType="1"/>
            </p:cNvSpPr>
            <p:nvPr/>
          </p:nvSpPr>
          <p:spPr bwMode="auto">
            <a:xfrm>
              <a:off x="2304" y="24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2" name="Line 29"/>
            <p:cNvSpPr>
              <a:spLocks noChangeShapeType="1"/>
            </p:cNvSpPr>
            <p:nvPr/>
          </p:nvSpPr>
          <p:spPr bwMode="auto">
            <a:xfrm flipV="1">
              <a:off x="2304" y="2160"/>
              <a:ext cx="11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3" name="Line 30"/>
            <p:cNvSpPr>
              <a:spLocks noChangeShapeType="1"/>
            </p:cNvSpPr>
            <p:nvPr/>
          </p:nvSpPr>
          <p:spPr bwMode="auto">
            <a:xfrm>
              <a:off x="3403" y="218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4" name="Line 31"/>
            <p:cNvSpPr>
              <a:spLocks noChangeShapeType="1"/>
            </p:cNvSpPr>
            <p:nvPr/>
          </p:nvSpPr>
          <p:spPr bwMode="auto">
            <a:xfrm flipV="1">
              <a:off x="3403" y="242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5" name="Line 32"/>
            <p:cNvSpPr>
              <a:spLocks noChangeShapeType="1"/>
            </p:cNvSpPr>
            <p:nvPr/>
          </p:nvSpPr>
          <p:spPr bwMode="auto">
            <a:xfrm>
              <a:off x="3595" y="242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6" name="Line 33"/>
            <p:cNvSpPr>
              <a:spLocks noChangeShapeType="1"/>
            </p:cNvSpPr>
            <p:nvPr/>
          </p:nvSpPr>
          <p:spPr bwMode="auto">
            <a:xfrm flipV="1">
              <a:off x="3595" y="261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7" name="Text Box 34"/>
            <p:cNvSpPr txBox="1">
              <a:spLocks noChangeArrowheads="1"/>
            </p:cNvSpPr>
            <p:nvPr/>
          </p:nvSpPr>
          <p:spPr bwMode="auto">
            <a:xfrm>
              <a:off x="528" y="3071"/>
              <a:ext cx="926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Slow start</a:t>
              </a:r>
            </a:p>
          </p:txBody>
        </p:sp>
        <p:sp>
          <p:nvSpPr>
            <p:cNvPr id="117778" name="Text Box 35"/>
            <p:cNvSpPr txBox="1">
              <a:spLocks noChangeArrowheads="1"/>
            </p:cNvSpPr>
            <p:nvPr/>
          </p:nvSpPr>
          <p:spPr bwMode="auto">
            <a:xfrm>
              <a:off x="1958" y="3120"/>
              <a:ext cx="1891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Congestion avoidance</a:t>
              </a:r>
            </a:p>
          </p:txBody>
        </p:sp>
        <p:sp>
          <p:nvSpPr>
            <p:cNvPr id="117779" name="Text Box 36"/>
            <p:cNvSpPr txBox="1">
              <a:spLocks noChangeArrowheads="1"/>
            </p:cNvSpPr>
            <p:nvPr/>
          </p:nvSpPr>
          <p:spPr bwMode="auto">
            <a:xfrm>
              <a:off x="3873" y="2112"/>
              <a:ext cx="56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drops</a:t>
              </a:r>
            </a:p>
          </p:txBody>
        </p:sp>
        <p:sp>
          <p:nvSpPr>
            <p:cNvPr id="117780" name="Line 37"/>
            <p:cNvSpPr>
              <a:spLocks noChangeShapeType="1"/>
            </p:cNvSpPr>
            <p:nvPr/>
          </p:nvSpPr>
          <p:spPr bwMode="auto">
            <a:xfrm flipH="1">
              <a:off x="3499" y="227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1" name="Line 38"/>
            <p:cNvSpPr>
              <a:spLocks noChangeShapeType="1"/>
            </p:cNvSpPr>
            <p:nvPr/>
          </p:nvSpPr>
          <p:spPr bwMode="auto">
            <a:xfrm flipH="1">
              <a:off x="3691" y="232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2" name="Text Box 39"/>
            <p:cNvSpPr txBox="1">
              <a:spLocks noChangeArrowheads="1"/>
            </p:cNvSpPr>
            <p:nvPr/>
          </p:nvSpPr>
          <p:spPr bwMode="auto">
            <a:xfrm>
              <a:off x="1191" y="2189"/>
              <a:ext cx="33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drop</a:t>
              </a:r>
            </a:p>
          </p:txBody>
        </p:sp>
        <p:sp>
          <p:nvSpPr>
            <p:cNvPr id="117783" name="Line 40"/>
            <p:cNvSpPr>
              <a:spLocks noChangeShapeType="1"/>
            </p:cNvSpPr>
            <p:nvPr/>
          </p:nvSpPr>
          <p:spPr bwMode="auto">
            <a:xfrm>
              <a:off x="1440" y="242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4" name="Line 41"/>
            <p:cNvSpPr>
              <a:spLocks noChangeShapeType="1"/>
            </p:cNvSpPr>
            <p:nvPr/>
          </p:nvSpPr>
          <p:spPr bwMode="auto">
            <a:xfrm>
              <a:off x="1536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65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36513" y="2503488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cwnd</a:t>
            </a:r>
          </a:p>
        </p:txBody>
      </p:sp>
      <p:sp>
        <p:nvSpPr>
          <p:cNvPr id="117766" name="Text Box 4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-5400000">
            <a:off x="103188" y="4113213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cwnd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85775" y="123825"/>
            <a:ext cx="7772400" cy="666750"/>
          </a:xfrm>
        </p:spPr>
        <p:txBody>
          <a:bodyPr/>
          <a:lstStyle/>
          <a:p>
            <a:r>
              <a:rPr lang="en-US" sz="3600" dirty="0" err="1" smtClean="0"/>
              <a:t>cwnd</a:t>
            </a:r>
            <a:r>
              <a:rPr lang="en-US" sz="3600" dirty="0" smtClean="0"/>
              <a:t> During Time out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Detecting losses with time out is considered to be an indication of severe congestion </a:t>
            </a:r>
          </a:p>
          <a:p>
            <a:r>
              <a:rPr lang="en-US" dirty="0" smtClean="0"/>
              <a:t>When time out occurs:</a:t>
            </a:r>
          </a:p>
          <a:p>
            <a:pPr lvl="1"/>
            <a:r>
              <a:rPr lang="en-US" dirty="0" err="1" smtClean="0"/>
              <a:t>ssthresh</a:t>
            </a:r>
            <a:r>
              <a:rPr lang="en-US" dirty="0" smtClean="0"/>
              <a:t> = </a:t>
            </a:r>
            <a:r>
              <a:rPr lang="en-US" dirty="0" err="1" smtClean="0"/>
              <a:t>cwnd</a:t>
            </a:r>
            <a:r>
              <a:rPr lang="en-US" dirty="0" smtClean="0"/>
              <a:t>/2</a:t>
            </a:r>
          </a:p>
          <a:p>
            <a:pPr lvl="1"/>
            <a:r>
              <a:rPr lang="en-US" dirty="0" err="1" smtClean="0"/>
              <a:t>cwnd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RTO = 2xRTO</a:t>
            </a:r>
          </a:p>
          <a:p>
            <a:pPr lvl="1"/>
            <a:r>
              <a:rPr lang="en-US" dirty="0" smtClean="0"/>
              <a:t>Enter slow start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228600"/>
            <a:ext cx="9333914" cy="838200"/>
          </a:xfrm>
        </p:spPr>
        <p:txBody>
          <a:bodyPr/>
          <a:lstStyle/>
          <a:p>
            <a:r>
              <a:rPr lang="en-US" sz="3600" dirty="0" smtClean="0"/>
              <a:t>TCP and </a:t>
            </a:r>
            <a:r>
              <a:rPr lang="en-US" sz="3600" dirty="0" err="1" smtClean="0"/>
              <a:t>TimeOut</a:t>
            </a:r>
            <a:endParaRPr lang="en-US" sz="3600" dirty="0" smtClean="0"/>
          </a:p>
        </p:txBody>
      </p:sp>
      <p:sp>
        <p:nvSpPr>
          <p:cNvPr id="1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058863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cwnd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3239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8000</a:t>
            </a:r>
          </a:p>
        </p:txBody>
      </p:sp>
      <p:sp>
        <p:nvSpPr>
          <p:cNvPr id="111624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775" y="1049338"/>
            <a:ext cx="785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inflight</a:t>
            </a:r>
          </a:p>
        </p:txBody>
      </p:sp>
      <p:sp>
        <p:nvSpPr>
          <p:cNvPr id="111625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3144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111626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1049338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ssthresh</a:t>
            </a:r>
          </a:p>
        </p:txBody>
      </p:sp>
      <p:sp>
        <p:nvSpPr>
          <p:cNvPr id="111627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04925" y="13144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0</a:t>
            </a:r>
          </a:p>
        </p:txBody>
      </p:sp>
      <p:grpSp>
        <p:nvGrpSpPr>
          <p:cNvPr id="2" name="Group 1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-9525" y="1514475"/>
            <a:ext cx="1568450" cy="314325"/>
            <a:chOff x="56" y="954"/>
            <a:chExt cx="988" cy="198"/>
          </a:xfrm>
        </p:grpSpPr>
        <p:sp>
          <p:nvSpPr>
            <p:cNvPr id="111747" name="Text Box 19"/>
            <p:cNvSpPr txBox="1">
              <a:spLocks noChangeArrowheads="1"/>
            </p:cNvSpPr>
            <p:nvPr/>
          </p:nvSpPr>
          <p:spPr bwMode="auto">
            <a:xfrm>
              <a:off x="56" y="96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8" name="Text Box 20"/>
            <p:cNvSpPr txBox="1">
              <a:spLocks noChangeArrowheads="1"/>
            </p:cNvSpPr>
            <p:nvPr/>
          </p:nvSpPr>
          <p:spPr bwMode="auto">
            <a:xfrm>
              <a:off x="374" y="95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1000</a:t>
              </a:r>
            </a:p>
          </p:txBody>
        </p:sp>
        <p:sp>
          <p:nvSpPr>
            <p:cNvPr id="111749" name="Text Box 21"/>
            <p:cNvSpPr txBox="1">
              <a:spLocks noChangeArrowheads="1"/>
            </p:cNvSpPr>
            <p:nvPr/>
          </p:nvSpPr>
          <p:spPr bwMode="auto">
            <a:xfrm>
              <a:off x="872" y="96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0" y="2066925"/>
            <a:ext cx="1568450" cy="314325"/>
            <a:chOff x="60" y="1734"/>
            <a:chExt cx="988" cy="198"/>
          </a:xfrm>
        </p:grpSpPr>
        <p:sp>
          <p:nvSpPr>
            <p:cNvPr id="111744" name="Text Box 37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5" name="Text Box 38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6" name="Text Box 39"/>
            <p:cNvSpPr txBox="1">
              <a:spLocks noChangeArrowheads="1"/>
            </p:cNvSpPr>
            <p:nvPr/>
          </p:nvSpPr>
          <p:spPr bwMode="auto">
            <a:xfrm>
              <a:off x="876" y="174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111648" name="Oval 18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19150" y="17621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Oval 18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9150" y="18954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Oval 18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9150" y="20288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9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-9525" y="3524250"/>
            <a:ext cx="1835150" cy="317500"/>
            <a:chOff x="60" y="1734"/>
            <a:chExt cx="1156" cy="200"/>
          </a:xfrm>
        </p:grpSpPr>
        <p:sp>
          <p:nvSpPr>
            <p:cNvPr id="111697" name="Text Box 197"/>
            <p:cNvSpPr txBox="1">
              <a:spLocks noChangeArrowheads="1"/>
            </p:cNvSpPr>
            <p:nvPr/>
          </p:nvSpPr>
          <p:spPr bwMode="auto">
            <a:xfrm>
              <a:off x="60" y="1740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2000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98" name="Text Box 198"/>
            <p:cNvSpPr txBox="1">
              <a:spLocks noChangeArrowheads="1"/>
            </p:cNvSpPr>
            <p:nvPr/>
          </p:nvSpPr>
          <p:spPr bwMode="auto">
            <a:xfrm>
              <a:off x="378" y="1734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1000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11699" name="Text Box 199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4000</a:t>
              </a:r>
            </a:p>
          </p:txBody>
        </p:sp>
      </p:grpSp>
      <p:sp>
        <p:nvSpPr>
          <p:cNvPr id="111620" name="Line 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67100" y="609600"/>
            <a:ext cx="0" cy="506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5041887" y="552450"/>
            <a:ext cx="0" cy="527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00313" y="800101"/>
            <a:ext cx="914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700" dirty="0"/>
              <a:t>SN: </a:t>
            </a:r>
            <a:r>
              <a:rPr lang="en-US" sz="700" dirty="0" smtClean="0"/>
              <a:t>1MSS. </a:t>
            </a:r>
            <a:r>
              <a:rPr lang="en-US" sz="700" dirty="0"/>
              <a:t>L=1MSS</a:t>
            </a:r>
          </a:p>
        </p:txBody>
      </p:sp>
      <p:sp>
        <p:nvSpPr>
          <p:cNvPr id="111739" name="Rectangle 13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00313" y="971551"/>
            <a:ext cx="914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700"/>
              <a:t>SN: 2MSS. L=1MSS</a:t>
            </a:r>
          </a:p>
        </p:txBody>
      </p:sp>
      <p:sp>
        <p:nvSpPr>
          <p:cNvPr id="111737" name="Rectangle 13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00313" y="1123951"/>
            <a:ext cx="914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700"/>
              <a:t>SN: 3MSS. L=1MSS</a:t>
            </a:r>
          </a:p>
        </p:txBody>
      </p:sp>
      <p:sp>
        <p:nvSpPr>
          <p:cNvPr id="111735" name="Rectangle 1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00314" y="1295401"/>
            <a:ext cx="914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700"/>
              <a:t>SN: 4MSS. L=1MSS</a:t>
            </a:r>
          </a:p>
        </p:txBody>
      </p:sp>
      <p:sp>
        <p:nvSpPr>
          <p:cNvPr id="111635" name="Line 14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568687" y="1543050"/>
            <a:ext cx="7397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36" name="Rectangle 14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00312" y="1466850"/>
            <a:ext cx="914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700"/>
              <a:t>SN: 5MSS. L=1MSS</a:t>
            </a:r>
          </a:p>
        </p:txBody>
      </p:sp>
      <p:sp>
        <p:nvSpPr>
          <p:cNvPr id="111733" name="Rectangle 14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00313" y="1647825"/>
            <a:ext cx="914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700"/>
              <a:t>SN: 6MSS. L=1MSS</a:t>
            </a:r>
          </a:p>
        </p:txBody>
      </p:sp>
      <p:sp>
        <p:nvSpPr>
          <p:cNvPr id="111731" name="Rectangle 15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00313" y="1809751"/>
            <a:ext cx="914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700"/>
              <a:t>SN: 7MSS. L=1MSS</a:t>
            </a:r>
          </a:p>
        </p:txBody>
      </p:sp>
      <p:sp>
        <p:nvSpPr>
          <p:cNvPr id="111729" name="Rectangle 15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5550" y="1997870"/>
            <a:ext cx="914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700"/>
              <a:t>SN: 8MSS. L=1MSS</a:t>
            </a:r>
          </a:p>
        </p:txBody>
      </p:sp>
      <p:sp>
        <p:nvSpPr>
          <p:cNvPr id="162" name="Line 1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568687" y="923925"/>
            <a:ext cx="7397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" name="Line 1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578212" y="1057275"/>
            <a:ext cx="7397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7" name="Line 1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49637" y="1190625"/>
            <a:ext cx="7397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8" name="Line 1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549637" y="1362075"/>
            <a:ext cx="7397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9" name="Line 1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559162" y="1714500"/>
            <a:ext cx="7397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0" name="Line 1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568687" y="1885950"/>
            <a:ext cx="7397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" name="Line 14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568687" y="2076450"/>
            <a:ext cx="7397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2" name="Explosion 2 171"/>
          <p:cNvSpPr/>
          <p:nvPr>
            <p:custDataLst>
              <p:tags r:id="rId33"/>
            </p:custDataLst>
          </p:nvPr>
        </p:nvSpPr>
        <p:spPr bwMode="auto">
          <a:xfrm>
            <a:off x="4371975" y="1171575"/>
            <a:ext cx="342900" cy="1428750"/>
          </a:xfrm>
          <a:prstGeom prst="irregularSeal2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79" name="Group 278"/>
          <p:cNvGrpSpPr/>
          <p:nvPr>
            <p:custDataLst>
              <p:tags r:id="rId34"/>
            </p:custDataLst>
          </p:nvPr>
        </p:nvGrpSpPr>
        <p:grpSpPr>
          <a:xfrm>
            <a:off x="2076450" y="791369"/>
            <a:ext cx="1485900" cy="2499935"/>
            <a:chOff x="2076450" y="791369"/>
            <a:chExt cx="1485900" cy="2499935"/>
          </a:xfrm>
        </p:grpSpPr>
        <p:sp>
          <p:nvSpPr>
            <p:cNvPr id="181" name="TextBox 180"/>
            <p:cNvSpPr txBox="1"/>
            <p:nvPr/>
          </p:nvSpPr>
          <p:spPr>
            <a:xfrm>
              <a:off x="2447925" y="2952750"/>
              <a:ext cx="963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Timeout</a:t>
              </a:r>
              <a:endParaRPr lang="en-US" dirty="0"/>
            </a:p>
          </p:txBody>
        </p:sp>
        <p:cxnSp>
          <p:nvCxnSpPr>
            <p:cNvPr id="174" name="Straight Connector 173"/>
            <p:cNvCxnSpPr/>
            <p:nvPr/>
          </p:nvCxnSpPr>
          <p:spPr bwMode="auto">
            <a:xfrm>
              <a:off x="2266950" y="3219450"/>
              <a:ext cx="12763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" name="TextBox 174"/>
            <p:cNvSpPr txBox="1"/>
            <p:nvPr/>
          </p:nvSpPr>
          <p:spPr>
            <a:xfrm>
              <a:off x="2076450" y="1828800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RTO</a:t>
              </a:r>
              <a:endParaRPr lang="en-US" dirty="0"/>
            </a:p>
          </p:txBody>
        </p:sp>
        <p:cxnSp>
          <p:nvCxnSpPr>
            <p:cNvPr id="176" name="Straight Connector 175"/>
            <p:cNvCxnSpPr/>
            <p:nvPr/>
          </p:nvCxnSpPr>
          <p:spPr bwMode="auto">
            <a:xfrm>
              <a:off x="2286000" y="800100"/>
              <a:ext cx="12763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 bwMode="auto">
            <a:xfrm rot="16200000" flipH="1">
              <a:off x="1822450" y="2670174"/>
              <a:ext cx="1094581" cy="39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0" name="Straight Arrow Connector 179"/>
            <p:cNvCxnSpPr/>
            <p:nvPr/>
          </p:nvCxnSpPr>
          <p:spPr bwMode="auto">
            <a:xfrm rot="5400000" flipH="1" flipV="1">
              <a:off x="1843087" y="1314450"/>
              <a:ext cx="104775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83" name="Group 282"/>
          <p:cNvGrpSpPr/>
          <p:nvPr>
            <p:custDataLst>
              <p:tags r:id="rId35"/>
            </p:custDataLst>
          </p:nvPr>
        </p:nvGrpSpPr>
        <p:grpSpPr>
          <a:xfrm>
            <a:off x="3543299" y="3535365"/>
            <a:ext cx="2438405" cy="318807"/>
            <a:chOff x="3543299" y="3535365"/>
            <a:chExt cx="2438405" cy="318807"/>
          </a:xfrm>
        </p:grpSpPr>
        <p:sp>
          <p:nvSpPr>
            <p:cNvPr id="145" name="Rectangle 211"/>
            <p:cNvSpPr>
              <a:spLocks noChangeArrowheads="1"/>
            </p:cNvSpPr>
            <p:nvPr/>
          </p:nvSpPr>
          <p:spPr bwMode="auto">
            <a:xfrm>
              <a:off x="5067304" y="3535365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AN=2000</a:t>
              </a:r>
              <a:endParaRPr lang="en-US" sz="700" dirty="0"/>
            </a:p>
          </p:txBody>
        </p:sp>
        <p:sp>
          <p:nvSpPr>
            <p:cNvPr id="111696" name="Line 206"/>
            <p:cNvSpPr>
              <a:spLocks noChangeShapeType="1"/>
            </p:cNvSpPr>
            <p:nvPr/>
          </p:nvSpPr>
          <p:spPr bwMode="auto">
            <a:xfrm flipH="1">
              <a:off x="3543299" y="3634059"/>
              <a:ext cx="1485888" cy="220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>
            <p:custDataLst>
              <p:tags r:id="rId36"/>
            </p:custDataLst>
          </p:nvPr>
        </p:nvGrpSpPr>
        <p:grpSpPr>
          <a:xfrm>
            <a:off x="2609837" y="3219450"/>
            <a:ext cx="2428888" cy="386120"/>
            <a:chOff x="2609837" y="3219450"/>
            <a:chExt cx="2428888" cy="386120"/>
          </a:xfrm>
        </p:grpSpPr>
        <p:sp>
          <p:nvSpPr>
            <p:cNvPr id="111681" name="Rectangle 227"/>
            <p:cNvSpPr>
              <a:spLocks noChangeArrowheads="1"/>
            </p:cNvSpPr>
            <p:nvPr/>
          </p:nvSpPr>
          <p:spPr bwMode="auto">
            <a:xfrm>
              <a:off x="2609837" y="321945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1MSS</a:t>
              </a:r>
              <a:r>
                <a:rPr lang="en-US" sz="700" dirty="0"/>
                <a:t>. L=1MSS</a:t>
              </a:r>
            </a:p>
          </p:txBody>
        </p:sp>
        <p:sp>
          <p:nvSpPr>
            <p:cNvPr id="111680" name="Line 226"/>
            <p:cNvSpPr>
              <a:spLocks noChangeShapeType="1"/>
            </p:cNvSpPr>
            <p:nvPr/>
          </p:nvSpPr>
          <p:spPr bwMode="auto">
            <a:xfrm>
              <a:off x="3578212" y="3305176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4" name="Group 283"/>
          <p:cNvGrpSpPr/>
          <p:nvPr>
            <p:custDataLst>
              <p:tags r:id="rId37"/>
            </p:custDataLst>
          </p:nvPr>
        </p:nvGrpSpPr>
        <p:grpSpPr>
          <a:xfrm>
            <a:off x="2609837" y="3771900"/>
            <a:ext cx="2428888" cy="393026"/>
            <a:chOff x="2609837" y="3771900"/>
            <a:chExt cx="2428888" cy="393026"/>
          </a:xfrm>
        </p:grpSpPr>
        <p:sp>
          <p:nvSpPr>
            <p:cNvPr id="190" name="Line 226"/>
            <p:cNvSpPr>
              <a:spLocks noChangeShapeType="1"/>
            </p:cNvSpPr>
            <p:nvPr/>
          </p:nvSpPr>
          <p:spPr bwMode="auto">
            <a:xfrm>
              <a:off x="3578212" y="3864532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227"/>
            <p:cNvSpPr>
              <a:spLocks noChangeArrowheads="1"/>
            </p:cNvSpPr>
            <p:nvPr/>
          </p:nvSpPr>
          <p:spPr bwMode="auto">
            <a:xfrm>
              <a:off x="2609837" y="377190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2MSS</a:t>
              </a:r>
              <a:r>
                <a:rPr lang="en-US" sz="700" dirty="0"/>
                <a:t>. L=1MSS</a:t>
              </a:r>
            </a:p>
          </p:txBody>
        </p:sp>
      </p:grpSp>
      <p:grpSp>
        <p:nvGrpSpPr>
          <p:cNvPr id="229" name="Group 196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-9525" y="2924175"/>
            <a:ext cx="1835150" cy="317500"/>
            <a:chOff x="60" y="1734"/>
            <a:chExt cx="1156" cy="200"/>
          </a:xfrm>
        </p:grpSpPr>
        <p:sp>
          <p:nvSpPr>
            <p:cNvPr id="230" name="Text Box 197"/>
            <p:cNvSpPr txBox="1">
              <a:spLocks noChangeArrowheads="1"/>
            </p:cNvSpPr>
            <p:nvPr/>
          </p:nvSpPr>
          <p:spPr bwMode="auto">
            <a:xfrm>
              <a:off x="60" y="1740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1000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231" name="Text Box 198"/>
            <p:cNvSpPr txBox="1">
              <a:spLocks noChangeArrowheads="1"/>
            </p:cNvSpPr>
            <p:nvPr/>
          </p:nvSpPr>
          <p:spPr bwMode="auto">
            <a:xfrm>
              <a:off x="378" y="1734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1000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232" name="Text Box 199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4000</a:t>
              </a:r>
            </a:p>
          </p:txBody>
        </p:sp>
      </p:grpSp>
      <p:grpSp>
        <p:nvGrpSpPr>
          <p:cNvPr id="237" name="Group 196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-9525" y="3527316"/>
            <a:ext cx="1835150" cy="307975"/>
            <a:chOff x="60" y="1734"/>
            <a:chExt cx="1156" cy="194"/>
          </a:xfrm>
        </p:grpSpPr>
        <p:sp>
          <p:nvSpPr>
            <p:cNvPr id="238" name="Text Box 197"/>
            <p:cNvSpPr txBox="1">
              <a:spLocks noChangeArrowheads="1"/>
            </p:cNvSpPr>
            <p:nvPr/>
          </p:nvSpPr>
          <p:spPr bwMode="auto">
            <a:xfrm>
              <a:off x="60" y="1734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2000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239" name="Text Box 198"/>
            <p:cNvSpPr txBox="1">
              <a:spLocks noChangeArrowheads="1"/>
            </p:cNvSpPr>
            <p:nvPr/>
          </p:nvSpPr>
          <p:spPr bwMode="auto">
            <a:xfrm>
              <a:off x="378" y="1734"/>
              <a:ext cx="1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240" name="Text Box 199"/>
            <p:cNvSpPr txBox="1">
              <a:spLocks noChangeArrowheads="1"/>
            </p:cNvSpPr>
            <p:nvPr/>
          </p:nvSpPr>
          <p:spPr bwMode="auto">
            <a:xfrm>
              <a:off x="876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4000</a:t>
              </a:r>
            </a:p>
          </p:txBody>
        </p:sp>
      </p:grpSp>
      <p:grpSp>
        <p:nvGrpSpPr>
          <p:cNvPr id="241" name="Group 196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-9525" y="2924175"/>
            <a:ext cx="1835150" cy="317500"/>
            <a:chOff x="60" y="1734"/>
            <a:chExt cx="1156" cy="200"/>
          </a:xfrm>
        </p:grpSpPr>
        <p:sp>
          <p:nvSpPr>
            <p:cNvPr id="242" name="Text Box 197"/>
            <p:cNvSpPr txBox="1">
              <a:spLocks noChangeArrowheads="1"/>
            </p:cNvSpPr>
            <p:nvPr/>
          </p:nvSpPr>
          <p:spPr bwMode="auto">
            <a:xfrm>
              <a:off x="60" y="1740"/>
              <a:ext cx="34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1000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243" name="Text Box 198"/>
            <p:cNvSpPr txBox="1">
              <a:spLocks noChangeArrowheads="1"/>
            </p:cNvSpPr>
            <p:nvPr/>
          </p:nvSpPr>
          <p:spPr bwMode="auto">
            <a:xfrm>
              <a:off x="378" y="1734"/>
              <a:ext cx="1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 smtClean="0">
                  <a:latin typeface="Times New Roman" pitchFamily="18" charset="0"/>
                </a:rPr>
                <a:t>0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244" name="Text Box 199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latin typeface="Times New Roman" pitchFamily="18" charset="0"/>
                </a:rPr>
                <a:t>4000</a:t>
              </a:r>
            </a:p>
          </p:txBody>
        </p:sp>
      </p:grpSp>
      <p:grpSp>
        <p:nvGrpSpPr>
          <p:cNvPr id="285" name="Group 284"/>
          <p:cNvGrpSpPr/>
          <p:nvPr>
            <p:custDataLst>
              <p:tags r:id="rId41"/>
            </p:custDataLst>
          </p:nvPr>
        </p:nvGrpSpPr>
        <p:grpSpPr>
          <a:xfrm>
            <a:off x="2609837" y="3924300"/>
            <a:ext cx="3371867" cy="1866900"/>
            <a:chOff x="2609837" y="3924300"/>
            <a:chExt cx="3371867" cy="1866900"/>
          </a:xfrm>
        </p:grpSpPr>
        <p:sp>
          <p:nvSpPr>
            <p:cNvPr id="191" name="Line 226"/>
            <p:cNvSpPr>
              <a:spLocks noChangeShapeType="1"/>
            </p:cNvSpPr>
            <p:nvPr/>
          </p:nvSpPr>
          <p:spPr bwMode="auto">
            <a:xfrm>
              <a:off x="3568687" y="4030267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06"/>
            <p:cNvSpPr>
              <a:spLocks noChangeShapeType="1"/>
            </p:cNvSpPr>
            <p:nvPr/>
          </p:nvSpPr>
          <p:spPr bwMode="auto">
            <a:xfrm flipH="1">
              <a:off x="3552824" y="4151981"/>
              <a:ext cx="1485888" cy="220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" name="Line 226"/>
            <p:cNvSpPr>
              <a:spLocks noChangeShapeType="1"/>
            </p:cNvSpPr>
            <p:nvPr/>
          </p:nvSpPr>
          <p:spPr bwMode="auto">
            <a:xfrm>
              <a:off x="3571874" y="4392812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26"/>
            <p:cNvSpPr>
              <a:spLocks noChangeShapeType="1"/>
            </p:cNvSpPr>
            <p:nvPr/>
          </p:nvSpPr>
          <p:spPr bwMode="auto">
            <a:xfrm>
              <a:off x="3571874" y="4496396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26"/>
            <p:cNvSpPr>
              <a:spLocks noChangeShapeType="1"/>
            </p:cNvSpPr>
            <p:nvPr/>
          </p:nvSpPr>
          <p:spPr bwMode="auto">
            <a:xfrm>
              <a:off x="3571874" y="4599981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06"/>
            <p:cNvSpPr>
              <a:spLocks noChangeShapeType="1"/>
            </p:cNvSpPr>
            <p:nvPr/>
          </p:nvSpPr>
          <p:spPr bwMode="auto">
            <a:xfrm flipH="1">
              <a:off x="3552824" y="4338433"/>
              <a:ext cx="1485888" cy="220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" name="Line 226"/>
            <p:cNvSpPr>
              <a:spLocks noChangeShapeType="1"/>
            </p:cNvSpPr>
            <p:nvPr/>
          </p:nvSpPr>
          <p:spPr bwMode="auto">
            <a:xfrm>
              <a:off x="3571874" y="4724282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06"/>
            <p:cNvSpPr>
              <a:spLocks noChangeShapeType="1"/>
            </p:cNvSpPr>
            <p:nvPr/>
          </p:nvSpPr>
          <p:spPr bwMode="auto">
            <a:xfrm flipH="1">
              <a:off x="3552825" y="4690620"/>
              <a:ext cx="1476362" cy="344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0" name="Line 206"/>
            <p:cNvSpPr>
              <a:spLocks noChangeShapeType="1"/>
            </p:cNvSpPr>
            <p:nvPr/>
          </p:nvSpPr>
          <p:spPr bwMode="auto">
            <a:xfrm flipH="1">
              <a:off x="3552825" y="4814921"/>
              <a:ext cx="1476362" cy="344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2" name="Line 206"/>
            <p:cNvSpPr>
              <a:spLocks noChangeShapeType="1"/>
            </p:cNvSpPr>
            <p:nvPr/>
          </p:nvSpPr>
          <p:spPr bwMode="auto">
            <a:xfrm flipH="1">
              <a:off x="3552825" y="4928864"/>
              <a:ext cx="1476362" cy="344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3" name="Line 206"/>
            <p:cNvSpPr>
              <a:spLocks noChangeShapeType="1"/>
            </p:cNvSpPr>
            <p:nvPr/>
          </p:nvSpPr>
          <p:spPr bwMode="auto">
            <a:xfrm flipH="1">
              <a:off x="3552825" y="5042806"/>
              <a:ext cx="1476362" cy="344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" name="Line 226"/>
            <p:cNvSpPr>
              <a:spLocks noChangeShapeType="1"/>
            </p:cNvSpPr>
            <p:nvPr/>
          </p:nvSpPr>
          <p:spPr bwMode="auto">
            <a:xfrm>
              <a:off x="3600449" y="5045394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26"/>
            <p:cNvSpPr>
              <a:spLocks noChangeShapeType="1"/>
            </p:cNvSpPr>
            <p:nvPr/>
          </p:nvSpPr>
          <p:spPr bwMode="auto">
            <a:xfrm>
              <a:off x="3600449" y="5148978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26"/>
            <p:cNvSpPr>
              <a:spLocks noChangeShapeType="1"/>
            </p:cNvSpPr>
            <p:nvPr/>
          </p:nvSpPr>
          <p:spPr bwMode="auto">
            <a:xfrm>
              <a:off x="3600449" y="5252562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26"/>
            <p:cNvSpPr>
              <a:spLocks noChangeShapeType="1"/>
            </p:cNvSpPr>
            <p:nvPr/>
          </p:nvSpPr>
          <p:spPr bwMode="auto">
            <a:xfrm>
              <a:off x="3600449" y="5376864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26"/>
            <p:cNvSpPr>
              <a:spLocks noChangeShapeType="1"/>
            </p:cNvSpPr>
            <p:nvPr/>
          </p:nvSpPr>
          <p:spPr bwMode="auto">
            <a:xfrm>
              <a:off x="3590924" y="5490806"/>
              <a:ext cx="1460513" cy="300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227"/>
            <p:cNvSpPr>
              <a:spLocks noChangeArrowheads="1"/>
            </p:cNvSpPr>
            <p:nvPr/>
          </p:nvSpPr>
          <p:spPr bwMode="auto">
            <a:xfrm>
              <a:off x="2609837" y="392430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3MSS</a:t>
              </a:r>
              <a:r>
                <a:rPr lang="en-US" sz="700" dirty="0"/>
                <a:t>. L=1MSS</a:t>
              </a:r>
            </a:p>
          </p:txBody>
        </p:sp>
        <p:sp>
          <p:nvSpPr>
            <p:cNvPr id="211" name="Rectangle 227"/>
            <p:cNvSpPr>
              <a:spLocks noChangeArrowheads="1"/>
            </p:cNvSpPr>
            <p:nvPr/>
          </p:nvSpPr>
          <p:spPr bwMode="auto">
            <a:xfrm>
              <a:off x="2609837" y="426720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4MSS</a:t>
              </a:r>
              <a:r>
                <a:rPr lang="en-US" sz="700" dirty="0"/>
                <a:t>. L=1MSS</a:t>
              </a:r>
            </a:p>
          </p:txBody>
        </p:sp>
        <p:sp>
          <p:nvSpPr>
            <p:cNvPr id="212" name="Rectangle 227"/>
            <p:cNvSpPr>
              <a:spLocks noChangeArrowheads="1"/>
            </p:cNvSpPr>
            <p:nvPr/>
          </p:nvSpPr>
          <p:spPr bwMode="auto">
            <a:xfrm>
              <a:off x="2609837" y="440055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5MSS</a:t>
              </a:r>
              <a:r>
                <a:rPr lang="en-US" sz="700" dirty="0"/>
                <a:t>. L=1MSS</a:t>
              </a:r>
            </a:p>
          </p:txBody>
        </p:sp>
        <p:sp>
          <p:nvSpPr>
            <p:cNvPr id="213" name="Rectangle 227"/>
            <p:cNvSpPr>
              <a:spLocks noChangeArrowheads="1"/>
            </p:cNvSpPr>
            <p:nvPr/>
          </p:nvSpPr>
          <p:spPr bwMode="auto">
            <a:xfrm>
              <a:off x="2609837" y="453390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6MSS</a:t>
              </a:r>
              <a:r>
                <a:rPr lang="en-US" sz="700" dirty="0"/>
                <a:t>. L=1MSS</a:t>
              </a:r>
            </a:p>
          </p:txBody>
        </p:sp>
        <p:sp>
          <p:nvSpPr>
            <p:cNvPr id="214" name="Rectangle 227"/>
            <p:cNvSpPr>
              <a:spLocks noChangeArrowheads="1"/>
            </p:cNvSpPr>
            <p:nvPr/>
          </p:nvSpPr>
          <p:spPr bwMode="auto">
            <a:xfrm>
              <a:off x="2609837" y="4676775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7MSS</a:t>
              </a:r>
              <a:r>
                <a:rPr lang="en-US" sz="700" dirty="0"/>
                <a:t>. L=1MSS</a:t>
              </a:r>
            </a:p>
          </p:txBody>
        </p:sp>
        <p:sp>
          <p:nvSpPr>
            <p:cNvPr id="215" name="Rectangle 227"/>
            <p:cNvSpPr>
              <a:spLocks noChangeArrowheads="1"/>
            </p:cNvSpPr>
            <p:nvPr/>
          </p:nvSpPr>
          <p:spPr bwMode="auto">
            <a:xfrm>
              <a:off x="2609837" y="4962525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8MSS</a:t>
              </a:r>
              <a:r>
                <a:rPr lang="en-US" sz="700" dirty="0"/>
                <a:t>. L=1MSS</a:t>
              </a:r>
            </a:p>
          </p:txBody>
        </p:sp>
        <p:sp>
          <p:nvSpPr>
            <p:cNvPr id="216" name="Rectangle 227"/>
            <p:cNvSpPr>
              <a:spLocks noChangeArrowheads="1"/>
            </p:cNvSpPr>
            <p:nvPr/>
          </p:nvSpPr>
          <p:spPr bwMode="auto">
            <a:xfrm>
              <a:off x="2609837" y="5095875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9MSS</a:t>
              </a:r>
              <a:r>
                <a:rPr lang="en-US" sz="700" dirty="0"/>
                <a:t>. L=1MSS</a:t>
              </a:r>
            </a:p>
          </p:txBody>
        </p:sp>
        <p:sp>
          <p:nvSpPr>
            <p:cNvPr id="217" name="Rectangle 227"/>
            <p:cNvSpPr>
              <a:spLocks noChangeArrowheads="1"/>
            </p:cNvSpPr>
            <p:nvPr/>
          </p:nvSpPr>
          <p:spPr bwMode="auto">
            <a:xfrm>
              <a:off x="2609837" y="5229225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10MSS</a:t>
              </a:r>
              <a:r>
                <a:rPr lang="en-US" sz="700" dirty="0"/>
                <a:t>. L=1MSS</a:t>
              </a:r>
            </a:p>
          </p:txBody>
        </p:sp>
        <p:sp>
          <p:nvSpPr>
            <p:cNvPr id="218" name="Rectangle 227"/>
            <p:cNvSpPr>
              <a:spLocks noChangeArrowheads="1"/>
            </p:cNvSpPr>
            <p:nvPr/>
          </p:nvSpPr>
          <p:spPr bwMode="auto">
            <a:xfrm>
              <a:off x="2609837" y="5362575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11MSS</a:t>
              </a:r>
              <a:r>
                <a:rPr lang="en-US" sz="700" dirty="0"/>
                <a:t>. L=1MSS</a:t>
              </a:r>
            </a:p>
          </p:txBody>
        </p:sp>
        <p:sp>
          <p:nvSpPr>
            <p:cNvPr id="219" name="Rectangle 211"/>
            <p:cNvSpPr>
              <a:spLocks noChangeArrowheads="1"/>
            </p:cNvSpPr>
            <p:nvPr/>
          </p:nvSpPr>
          <p:spPr bwMode="auto">
            <a:xfrm>
              <a:off x="5067304" y="405924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AN=3000</a:t>
              </a:r>
              <a:endParaRPr lang="en-US" sz="700" dirty="0"/>
            </a:p>
          </p:txBody>
        </p:sp>
        <p:sp>
          <p:nvSpPr>
            <p:cNvPr id="220" name="Rectangle 211"/>
            <p:cNvSpPr>
              <a:spLocks noChangeArrowheads="1"/>
            </p:cNvSpPr>
            <p:nvPr/>
          </p:nvSpPr>
          <p:spPr bwMode="auto">
            <a:xfrm>
              <a:off x="5067304" y="423069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AN=4000</a:t>
              </a:r>
              <a:endParaRPr lang="en-US" sz="700" dirty="0"/>
            </a:p>
          </p:txBody>
        </p:sp>
        <p:sp>
          <p:nvSpPr>
            <p:cNvPr id="221" name="Rectangle 211"/>
            <p:cNvSpPr>
              <a:spLocks noChangeArrowheads="1"/>
            </p:cNvSpPr>
            <p:nvPr/>
          </p:nvSpPr>
          <p:spPr bwMode="auto">
            <a:xfrm>
              <a:off x="5067304" y="459264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AN=5000</a:t>
              </a:r>
              <a:endParaRPr lang="en-US" sz="700" dirty="0"/>
            </a:p>
          </p:txBody>
        </p:sp>
        <p:sp>
          <p:nvSpPr>
            <p:cNvPr id="222" name="Rectangle 211"/>
            <p:cNvSpPr>
              <a:spLocks noChangeArrowheads="1"/>
            </p:cNvSpPr>
            <p:nvPr/>
          </p:nvSpPr>
          <p:spPr bwMode="auto">
            <a:xfrm>
              <a:off x="5067304" y="472599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AN=6000</a:t>
              </a:r>
              <a:endParaRPr lang="en-US" sz="700" dirty="0"/>
            </a:p>
          </p:txBody>
        </p:sp>
        <p:sp>
          <p:nvSpPr>
            <p:cNvPr id="223" name="Rectangle 211"/>
            <p:cNvSpPr>
              <a:spLocks noChangeArrowheads="1"/>
            </p:cNvSpPr>
            <p:nvPr/>
          </p:nvSpPr>
          <p:spPr bwMode="auto">
            <a:xfrm>
              <a:off x="5067304" y="485934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AN=7000</a:t>
              </a:r>
              <a:endParaRPr lang="en-US" sz="700" dirty="0"/>
            </a:p>
          </p:txBody>
        </p:sp>
        <p:sp>
          <p:nvSpPr>
            <p:cNvPr id="224" name="Rectangle 211"/>
            <p:cNvSpPr>
              <a:spLocks noChangeArrowheads="1"/>
            </p:cNvSpPr>
            <p:nvPr/>
          </p:nvSpPr>
          <p:spPr bwMode="auto">
            <a:xfrm>
              <a:off x="5067304" y="4992690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 smtClean="0"/>
                <a:t>AN=8000</a:t>
              </a:r>
              <a:endParaRPr lang="en-US" sz="700" dirty="0"/>
            </a:p>
          </p:txBody>
        </p:sp>
        <p:sp>
          <p:nvSpPr>
            <p:cNvPr id="257" name="Rectangle 227"/>
            <p:cNvSpPr>
              <a:spLocks noChangeArrowheads="1"/>
            </p:cNvSpPr>
            <p:nvPr/>
          </p:nvSpPr>
          <p:spPr bwMode="auto">
            <a:xfrm>
              <a:off x="2609837" y="5495925"/>
              <a:ext cx="914400" cy="13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 dirty="0"/>
                <a:t>SN: </a:t>
              </a:r>
              <a:r>
                <a:rPr lang="en-US" sz="700" dirty="0" smtClean="0"/>
                <a:t>11MSS</a:t>
              </a:r>
              <a:r>
                <a:rPr lang="en-US" sz="700" dirty="0"/>
                <a:t>. L=1MSS</a:t>
              </a:r>
            </a:p>
          </p:txBody>
        </p:sp>
      </p:grpSp>
      <p:grpSp>
        <p:nvGrpSpPr>
          <p:cNvPr id="286" name="Group 285"/>
          <p:cNvGrpSpPr/>
          <p:nvPr>
            <p:custDataLst>
              <p:tags r:id="rId42"/>
            </p:custDataLst>
          </p:nvPr>
        </p:nvGrpSpPr>
        <p:grpSpPr>
          <a:xfrm>
            <a:off x="-9525" y="3914775"/>
            <a:ext cx="1835150" cy="1879600"/>
            <a:chOff x="-9525" y="3914775"/>
            <a:chExt cx="1835150" cy="1879600"/>
          </a:xfrm>
        </p:grpSpPr>
        <p:grpSp>
          <p:nvGrpSpPr>
            <p:cNvPr id="233" name="Group 196"/>
            <p:cNvGrpSpPr>
              <a:grpSpLocks/>
            </p:cNvGrpSpPr>
            <p:nvPr/>
          </p:nvGrpSpPr>
          <p:grpSpPr bwMode="auto">
            <a:xfrm>
              <a:off x="-9525" y="3914775"/>
              <a:ext cx="1835150" cy="317500"/>
              <a:chOff x="60" y="1734"/>
              <a:chExt cx="1156" cy="200"/>
            </a:xfrm>
          </p:grpSpPr>
          <p:sp>
            <p:nvSpPr>
              <p:cNvPr id="234" name="Text Box 197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2000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35" name="Text Box 198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2000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36" name="Text Box 199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>
                    <a:latin typeface="Times New Roman" pitchFamily="18" charset="0"/>
                  </a:rPr>
                  <a:t>4000</a:t>
                </a:r>
              </a:p>
            </p:txBody>
          </p:sp>
        </p:grpSp>
        <p:grpSp>
          <p:nvGrpSpPr>
            <p:cNvPr id="245" name="Group 196"/>
            <p:cNvGrpSpPr>
              <a:grpSpLocks/>
            </p:cNvGrpSpPr>
            <p:nvPr/>
          </p:nvGrpSpPr>
          <p:grpSpPr bwMode="auto">
            <a:xfrm>
              <a:off x="-9525" y="4171950"/>
              <a:ext cx="1835150" cy="317500"/>
              <a:chOff x="60" y="1734"/>
              <a:chExt cx="1156" cy="200"/>
            </a:xfrm>
          </p:grpSpPr>
          <p:sp>
            <p:nvSpPr>
              <p:cNvPr id="246" name="Text Box 197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3000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47" name="Text Box 198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3000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48" name="Text Box 199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>
                    <a:latin typeface="Times New Roman" pitchFamily="18" charset="0"/>
                  </a:rPr>
                  <a:t>4000</a:t>
                </a:r>
              </a:p>
            </p:txBody>
          </p:sp>
        </p:grpSp>
        <p:grpSp>
          <p:nvGrpSpPr>
            <p:cNvPr id="249" name="Group 196"/>
            <p:cNvGrpSpPr>
              <a:grpSpLocks/>
            </p:cNvGrpSpPr>
            <p:nvPr/>
          </p:nvGrpSpPr>
          <p:grpSpPr bwMode="auto">
            <a:xfrm>
              <a:off x="-9525" y="4410075"/>
              <a:ext cx="1570038" cy="317500"/>
              <a:chOff x="60" y="1734"/>
              <a:chExt cx="989" cy="200"/>
            </a:xfrm>
          </p:grpSpPr>
          <p:sp>
            <p:nvSpPr>
              <p:cNvPr id="250" name="Text Box 197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4000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51" name="Text Box 198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4000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52" name="Text Box 199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1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254" name="TextBox 253"/>
            <p:cNvSpPr txBox="1"/>
            <p:nvPr/>
          </p:nvSpPr>
          <p:spPr>
            <a:xfrm>
              <a:off x="-9525" y="4591050"/>
              <a:ext cx="1723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Exit SS, enter AIMD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grpSp>
          <p:nvGrpSpPr>
            <p:cNvPr id="258" name="Group 196"/>
            <p:cNvGrpSpPr>
              <a:grpSpLocks/>
            </p:cNvGrpSpPr>
            <p:nvPr/>
          </p:nvGrpSpPr>
          <p:grpSpPr bwMode="auto">
            <a:xfrm>
              <a:off x="-9525" y="4876800"/>
              <a:ext cx="1570038" cy="317500"/>
              <a:chOff x="60" y="1734"/>
              <a:chExt cx="989" cy="200"/>
            </a:xfrm>
          </p:grpSpPr>
          <p:sp>
            <p:nvSpPr>
              <p:cNvPr id="259" name="Text Box 197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4250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60" name="Text Box 198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4000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61" name="Text Box 199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1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63" name="Group 196"/>
            <p:cNvGrpSpPr>
              <a:grpSpLocks/>
            </p:cNvGrpSpPr>
            <p:nvPr/>
          </p:nvGrpSpPr>
          <p:grpSpPr bwMode="auto">
            <a:xfrm>
              <a:off x="-9525" y="5029200"/>
              <a:ext cx="1570038" cy="317500"/>
              <a:chOff x="60" y="1734"/>
              <a:chExt cx="989" cy="200"/>
            </a:xfrm>
          </p:grpSpPr>
          <p:sp>
            <p:nvSpPr>
              <p:cNvPr id="264" name="Text Box 197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4500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65" name="Text Box 198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4000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66" name="Text Box 199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1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67" name="Group 196"/>
            <p:cNvGrpSpPr>
              <a:grpSpLocks/>
            </p:cNvGrpSpPr>
            <p:nvPr/>
          </p:nvGrpSpPr>
          <p:grpSpPr bwMode="auto">
            <a:xfrm>
              <a:off x="-9525" y="5181600"/>
              <a:ext cx="1570038" cy="317500"/>
              <a:chOff x="60" y="1734"/>
              <a:chExt cx="989" cy="200"/>
            </a:xfrm>
          </p:grpSpPr>
          <p:sp>
            <p:nvSpPr>
              <p:cNvPr id="268" name="Text Box 197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4750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69" name="Text Box 198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4000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70" name="Text Box 199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1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71" name="Group 196"/>
            <p:cNvGrpSpPr>
              <a:grpSpLocks/>
            </p:cNvGrpSpPr>
            <p:nvPr/>
          </p:nvGrpSpPr>
          <p:grpSpPr bwMode="auto">
            <a:xfrm>
              <a:off x="-9525" y="5334000"/>
              <a:ext cx="1570038" cy="317500"/>
              <a:chOff x="60" y="1734"/>
              <a:chExt cx="989" cy="200"/>
            </a:xfrm>
          </p:grpSpPr>
          <p:sp>
            <p:nvSpPr>
              <p:cNvPr id="272" name="Text Box 197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5000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73" name="Text Box 198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4000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74" name="Text Box 199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1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275" name="Group 196"/>
            <p:cNvGrpSpPr>
              <a:grpSpLocks/>
            </p:cNvGrpSpPr>
            <p:nvPr/>
          </p:nvGrpSpPr>
          <p:grpSpPr bwMode="auto">
            <a:xfrm>
              <a:off x="-9525" y="5476875"/>
              <a:ext cx="1570038" cy="317500"/>
              <a:chOff x="60" y="1734"/>
              <a:chExt cx="989" cy="200"/>
            </a:xfrm>
          </p:grpSpPr>
          <p:sp>
            <p:nvSpPr>
              <p:cNvPr id="276" name="Text Box 197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5000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77" name="Text Box 198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5000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278" name="Text Box 199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1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 dirty="0" smtClean="0">
                    <a:latin typeface="Times New Roman" pitchFamily="18" charset="0"/>
                  </a:rPr>
                  <a:t>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280" name="Rectangle 3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238750" y="1247775"/>
            <a:ext cx="3714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timeout occurs: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lang="en-US" sz="1800" kern="0" dirty="0" err="1" smtClean="0">
                <a:latin typeface="+mn-lt"/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sthresh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/2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cwnd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1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RTO = 2xRTO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Enter slow start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00050" y="0"/>
            <a:ext cx="7772400" cy="638175"/>
          </a:xfrm>
        </p:spPr>
        <p:txBody>
          <a:bodyPr/>
          <a:lstStyle/>
          <a:p>
            <a:r>
              <a:rPr lang="en-US" sz="3600" dirty="0" smtClean="0"/>
              <a:t>RTO Doubling During Time out</a:t>
            </a:r>
          </a:p>
        </p:txBody>
      </p:sp>
      <p:sp>
        <p:nvSpPr>
          <p:cNvPr id="120835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809937" y="688745"/>
            <a:ext cx="0" cy="3228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47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04743" y="987350"/>
            <a:ext cx="1685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RTO (e.g., 250ms)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7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813808" y="780922"/>
            <a:ext cx="1181100" cy="180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38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813808" y="855594"/>
            <a:ext cx="1181100" cy="180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39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813808" y="930265"/>
            <a:ext cx="1181100" cy="180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0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13808" y="1004937"/>
            <a:ext cx="1181100" cy="180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813808" y="1154280"/>
            <a:ext cx="1181100" cy="180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9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813808" y="1079608"/>
            <a:ext cx="1181100" cy="180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50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13808" y="1228951"/>
            <a:ext cx="1181100" cy="180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51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385468" y="1615443"/>
            <a:ext cx="13930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64934" y="1453157"/>
            <a:ext cx="2068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RTO=min(2xRTO, 64s)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818728" y="1624693"/>
            <a:ext cx="1181100" cy="180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12510" y="772353"/>
            <a:ext cx="13930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Explosion 2 31"/>
          <p:cNvSpPr/>
          <p:nvPr>
            <p:custDataLst>
              <p:tags r:id="rId16"/>
            </p:custDataLst>
          </p:nvPr>
        </p:nvSpPr>
        <p:spPr bwMode="auto">
          <a:xfrm>
            <a:off x="7018056" y="834385"/>
            <a:ext cx="272845" cy="671051"/>
          </a:xfrm>
          <a:prstGeom prst="irregularSeal2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Explosion 2 32"/>
          <p:cNvSpPr/>
          <p:nvPr>
            <p:custDataLst>
              <p:tags r:id="rId17"/>
            </p:custDataLst>
          </p:nvPr>
        </p:nvSpPr>
        <p:spPr bwMode="auto">
          <a:xfrm>
            <a:off x="7054927" y="1645548"/>
            <a:ext cx="191729" cy="405580"/>
          </a:xfrm>
          <a:prstGeom prst="irregularSeal2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05133" y="3294301"/>
            <a:ext cx="13930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44853" y="2233588"/>
            <a:ext cx="1685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RTO (e.g., 500ms)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53422" y="3127098"/>
            <a:ext cx="2068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RTO=min(2xRTO, 64s)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826102" y="3306009"/>
            <a:ext cx="1181100" cy="180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" name="Explosion 2 40"/>
          <p:cNvSpPr/>
          <p:nvPr>
            <p:custDataLst>
              <p:tags r:id="rId22"/>
            </p:custDataLst>
          </p:nvPr>
        </p:nvSpPr>
        <p:spPr bwMode="auto">
          <a:xfrm>
            <a:off x="7062301" y="3326864"/>
            <a:ext cx="191729" cy="405580"/>
          </a:xfrm>
          <a:prstGeom prst="irregularSeal2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 bwMode="auto">
          <a:xfrm rot="16200000" flipH="1" flipV="1">
            <a:off x="5745640" y="3906028"/>
            <a:ext cx="58288" cy="750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>
            <p:custDataLst>
              <p:tags r:id="rId24"/>
            </p:custDataLst>
          </p:nvPr>
        </p:nvCxnSpPr>
        <p:spPr bwMode="auto">
          <a:xfrm>
            <a:off x="5737251" y="3972706"/>
            <a:ext cx="145256" cy="1357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Line 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5801073" y="4166494"/>
            <a:ext cx="0" cy="1645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26"/>
            </p:custDataLst>
          </p:nvPr>
        </p:nvCxnSpPr>
        <p:spPr bwMode="auto">
          <a:xfrm rot="16200000" flipH="1" flipV="1">
            <a:off x="5817086" y="4096524"/>
            <a:ext cx="58288" cy="750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Line 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7857455" y="701039"/>
            <a:ext cx="0" cy="3228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3" name="Straight Connector 62"/>
          <p:cNvCxnSpPr/>
          <p:nvPr>
            <p:custDataLst>
              <p:tags r:id="rId28"/>
            </p:custDataLst>
          </p:nvPr>
        </p:nvCxnSpPr>
        <p:spPr bwMode="auto">
          <a:xfrm rot="16200000" flipH="1" flipV="1">
            <a:off x="7793158" y="3918322"/>
            <a:ext cx="58288" cy="750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>
            <p:custDataLst>
              <p:tags r:id="rId29"/>
            </p:custDataLst>
          </p:nvPr>
        </p:nvCxnSpPr>
        <p:spPr bwMode="auto">
          <a:xfrm>
            <a:off x="7784769" y="3985000"/>
            <a:ext cx="145256" cy="1357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>
            <p:custDataLst>
              <p:tags r:id="rId30"/>
            </p:custDataLst>
          </p:nvPr>
        </p:nvCxnSpPr>
        <p:spPr bwMode="auto">
          <a:xfrm rot="16200000" flipH="1" flipV="1">
            <a:off x="7864604" y="4108818"/>
            <a:ext cx="58288" cy="750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 Box 1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740176" y="3878036"/>
            <a:ext cx="1765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RTO (e.g., 1000ms)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Line 20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4412507" y="4673276"/>
            <a:ext cx="13930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2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409178" y="4498698"/>
            <a:ext cx="2068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RTO=min(2xRTO, 64s)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7848640" y="4164040"/>
            <a:ext cx="0" cy="1645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" name="Oval 70"/>
          <p:cNvSpPr/>
          <p:nvPr>
            <p:custDataLst>
              <p:tags r:id="rId35"/>
            </p:custDataLst>
          </p:nvPr>
        </p:nvSpPr>
        <p:spPr bwMode="auto">
          <a:xfrm>
            <a:off x="4756646" y="4882810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val 71"/>
          <p:cNvSpPr/>
          <p:nvPr>
            <p:custDataLst>
              <p:tags r:id="rId36"/>
            </p:custDataLst>
          </p:nvPr>
        </p:nvSpPr>
        <p:spPr bwMode="auto">
          <a:xfrm>
            <a:off x="4756646" y="4990960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val 72"/>
          <p:cNvSpPr/>
          <p:nvPr>
            <p:custDataLst>
              <p:tags r:id="rId37"/>
            </p:custDataLst>
          </p:nvPr>
        </p:nvSpPr>
        <p:spPr bwMode="auto">
          <a:xfrm>
            <a:off x="4756646" y="4774660"/>
            <a:ext cx="45720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" name="Group 92"/>
          <p:cNvGrpSpPr/>
          <p:nvPr>
            <p:custDataLst>
              <p:tags r:id="rId38"/>
            </p:custDataLst>
          </p:nvPr>
        </p:nvGrpSpPr>
        <p:grpSpPr>
          <a:xfrm>
            <a:off x="0" y="775798"/>
            <a:ext cx="5810488" cy="4607362"/>
            <a:chOff x="0" y="775798"/>
            <a:chExt cx="5810488" cy="4607362"/>
          </a:xfrm>
        </p:grpSpPr>
        <p:sp>
          <p:nvSpPr>
            <p:cNvPr id="120858" name="Text Box 27"/>
            <p:cNvSpPr txBox="1">
              <a:spLocks noChangeArrowheads="1"/>
            </p:cNvSpPr>
            <p:nvPr/>
          </p:nvSpPr>
          <p:spPr bwMode="auto">
            <a:xfrm>
              <a:off x="0" y="2817993"/>
              <a:ext cx="196859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Give up if no ACK for ~120 sec</a:t>
              </a:r>
            </a:p>
          </p:txBody>
        </p:sp>
        <p:sp>
          <p:nvSpPr>
            <p:cNvPr id="75" name="Line 20"/>
            <p:cNvSpPr>
              <a:spLocks noChangeShapeType="1"/>
            </p:cNvSpPr>
            <p:nvPr/>
          </p:nvSpPr>
          <p:spPr bwMode="auto">
            <a:xfrm flipH="1" flipV="1">
              <a:off x="169611" y="775798"/>
              <a:ext cx="56187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H="1" flipV="1">
              <a:off x="191734" y="5377295"/>
              <a:ext cx="56187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 rot="5400000" flipH="1" flipV="1">
              <a:off x="-66367" y="1725562"/>
              <a:ext cx="18877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rot="16200000" flipH="1">
              <a:off x="-136422" y="4398706"/>
              <a:ext cx="196890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82" name="Straight Arrow Connector 81"/>
          <p:cNvCxnSpPr/>
          <p:nvPr>
            <p:custDataLst>
              <p:tags r:id="rId39"/>
            </p:custDataLst>
          </p:nvPr>
        </p:nvCxnSpPr>
        <p:spPr bwMode="auto">
          <a:xfrm rot="5400000" flipH="1" flipV="1">
            <a:off x="4628339" y="880184"/>
            <a:ext cx="256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>
            <p:custDataLst>
              <p:tags r:id="rId40"/>
            </p:custDataLst>
          </p:nvPr>
        </p:nvCxnSpPr>
        <p:spPr bwMode="auto">
          <a:xfrm rot="5400000">
            <a:off x="4590633" y="1459058"/>
            <a:ext cx="321613" cy="49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>
            <p:custDataLst>
              <p:tags r:id="rId41"/>
            </p:custDataLst>
          </p:nvPr>
        </p:nvCxnSpPr>
        <p:spPr bwMode="auto">
          <a:xfrm rot="5400000" flipH="1" flipV="1">
            <a:off x="4443984" y="1927320"/>
            <a:ext cx="62474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>
            <p:custDataLst>
              <p:tags r:id="rId42"/>
            </p:custDataLst>
          </p:nvPr>
        </p:nvCxnSpPr>
        <p:spPr bwMode="auto">
          <a:xfrm rot="16200000" flipH="1">
            <a:off x="4427175" y="2959706"/>
            <a:ext cx="657572" cy="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>
            <p:custDataLst>
              <p:tags r:id="rId43"/>
            </p:custDataLst>
          </p:nvPr>
        </p:nvCxnSpPr>
        <p:spPr bwMode="auto">
          <a:xfrm rot="16200000" flipH="1">
            <a:off x="4527758" y="4424517"/>
            <a:ext cx="486694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>
            <p:custDataLst>
              <p:tags r:id="rId44"/>
            </p:custDataLst>
          </p:nvPr>
        </p:nvCxnSpPr>
        <p:spPr bwMode="auto">
          <a:xfrm rot="5400000" flipH="1" flipV="1">
            <a:off x="4451359" y="3623384"/>
            <a:ext cx="62474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4" name="Line 1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818728" y="4670235"/>
            <a:ext cx="1181100" cy="180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" name="Explosion 2 94"/>
          <p:cNvSpPr/>
          <p:nvPr>
            <p:custDataLst>
              <p:tags r:id="rId46"/>
            </p:custDataLst>
          </p:nvPr>
        </p:nvSpPr>
        <p:spPr bwMode="auto">
          <a:xfrm>
            <a:off x="7054927" y="4691090"/>
            <a:ext cx="191729" cy="405580"/>
          </a:xfrm>
          <a:prstGeom prst="irregularSeal2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>
            <p:custDataLst>
              <p:tags r:id="rId47"/>
            </p:custDataLst>
          </p:nvPr>
        </p:nvSpPr>
        <p:spPr>
          <a:xfrm>
            <a:off x="1423228" y="5604402"/>
            <a:ext cx="67108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 smtClean="0"/>
              <a:t>RTO During Timeout</a:t>
            </a:r>
          </a:p>
          <a:p>
            <a:pPr marL="169863" indent="-169863" algn="l">
              <a:buFont typeface="Arial" pitchFamily="34" charset="0"/>
              <a:buChar char="•"/>
            </a:pPr>
            <a:r>
              <a:rPr lang="en-US" dirty="0" smtClean="0"/>
              <a:t>RTO is doubled after a timeout occurs</a:t>
            </a:r>
          </a:p>
          <a:p>
            <a:pPr marL="169863" indent="-169863" algn="l">
              <a:buFont typeface="Arial" pitchFamily="34" charset="0"/>
              <a:buChar char="•"/>
            </a:pPr>
            <a:r>
              <a:rPr lang="en-US" dirty="0" smtClean="0"/>
              <a:t>This doubling continues until a maximum RTO is reached (e.g., 64s)</a:t>
            </a:r>
          </a:p>
          <a:p>
            <a:pPr marL="169863" indent="-169863" algn="l">
              <a:buFont typeface="Arial" pitchFamily="34" charset="0"/>
              <a:buChar char="•"/>
            </a:pPr>
            <a:r>
              <a:rPr lang="en-US" dirty="0" smtClean="0"/>
              <a:t>The connection is terminated after some time limit (e.g., 120s)</a:t>
            </a:r>
          </a:p>
          <a:p>
            <a:pPr marL="169863" indent="-169863" algn="l">
              <a:buFont typeface="Arial" pitchFamily="34" charset="0"/>
              <a:buChar char="•"/>
            </a:pPr>
            <a:r>
              <a:rPr lang="en-US" dirty="0" smtClean="0"/>
              <a:t>When a new ACK arrives, the RTO is reset to the original value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3" grpId="0" animBg="1"/>
      <p:bldP spid="37" grpId="0" animBg="1"/>
      <p:bldP spid="38" grpId="0"/>
      <p:bldP spid="39" grpId="0"/>
      <p:bldP spid="40" grpId="0" animBg="1"/>
      <p:bldP spid="41" grpId="0" animBg="1"/>
      <p:bldP spid="67" grpId="0"/>
      <p:bldP spid="68" grpId="0" animBg="1"/>
      <p:bldP spid="69" grpId="0"/>
      <p:bldP spid="71" grpId="0" animBg="1"/>
      <p:bldP spid="72" grpId="0" animBg="1"/>
      <p:bldP spid="73" grpId="0" animBg="1"/>
      <p:bldP spid="94" grpId="0" animBg="1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TCP seq. #’s and ACKs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352425" y="1295400"/>
            <a:ext cx="32575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Seq. #’s:</a:t>
            </a:r>
            <a:endParaRPr lang="en-US" sz="1600" dirty="0" smtClean="0"/>
          </a:p>
          <a:p>
            <a:pPr lvl="1"/>
            <a:r>
              <a:rPr lang="en-US" sz="1600" dirty="0" smtClean="0"/>
              <a:t>byte stream “number” of first byte in segment’s data</a:t>
            </a:r>
          </a:p>
          <a:p>
            <a:pPr lvl="1"/>
            <a:r>
              <a:rPr lang="en-US" sz="1600" dirty="0" smtClean="0"/>
              <a:t>It can be used as a pointer for placing the received data in the receiver buffer</a:t>
            </a:r>
            <a:endParaRPr lang="en-US" sz="1400" dirty="0" smtClean="0"/>
          </a:p>
          <a:p>
            <a:pPr>
              <a:buFont typeface="ZapfDingbats" pitchFamily="82" charset="2"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ACKs:</a:t>
            </a:r>
            <a:endParaRPr lang="en-US" sz="1600" dirty="0" smtClean="0"/>
          </a:p>
          <a:p>
            <a:pPr lvl="1"/>
            <a:r>
              <a:rPr lang="en-US" sz="1600" dirty="0" err="1" smtClean="0"/>
              <a:t>seq</a:t>
            </a:r>
            <a:r>
              <a:rPr lang="en-US" sz="1600" dirty="0" smtClean="0"/>
              <a:t> # of next byte expected from other side</a:t>
            </a:r>
          </a:p>
          <a:p>
            <a:pPr lvl="1"/>
            <a:r>
              <a:rPr lang="en-US" sz="1600" dirty="0" smtClean="0"/>
              <a:t>cumulative ACK</a:t>
            </a:r>
          </a:p>
        </p:txBody>
      </p:sp>
      <p:grpSp>
        <p:nvGrpSpPr>
          <p:cNvPr id="2" name="Group 2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800475" y="1322388"/>
            <a:ext cx="5151438" cy="4906962"/>
            <a:chOff x="2394" y="833"/>
            <a:chExt cx="3245" cy="3091"/>
          </a:xfrm>
        </p:grpSpPr>
        <p:sp>
          <p:nvSpPr>
            <p:cNvPr id="4103" name="Line 2"/>
            <p:cNvSpPr>
              <a:spLocks noChangeShapeType="1"/>
            </p:cNvSpPr>
            <p:nvPr/>
          </p:nvSpPr>
          <p:spPr bwMode="auto">
            <a:xfrm>
              <a:off x="3132" y="2952"/>
              <a:ext cx="1758" cy="35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Line 3"/>
            <p:cNvSpPr>
              <a:spLocks noChangeShapeType="1"/>
            </p:cNvSpPr>
            <p:nvPr/>
          </p:nvSpPr>
          <p:spPr bwMode="auto">
            <a:xfrm>
              <a:off x="3084" y="1410"/>
              <a:ext cx="1650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2604" y="887"/>
            <a:ext cx="382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4" y="887"/>
                          <a:ext cx="382" cy="3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7"/>
            <p:cNvGraphicFramePr>
              <a:graphicFrameLocks noChangeAspect="1"/>
            </p:cNvGraphicFramePr>
            <p:nvPr/>
          </p:nvGraphicFramePr>
          <p:xfrm>
            <a:off x="4824" y="833"/>
            <a:ext cx="382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" y="833"/>
                          <a:ext cx="382" cy="3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013" y="920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06" name="Text Box 9"/>
            <p:cNvSpPr txBox="1">
              <a:spLocks noChangeArrowheads="1"/>
            </p:cNvSpPr>
            <p:nvPr/>
          </p:nvSpPr>
          <p:spPr bwMode="auto">
            <a:xfrm>
              <a:off x="4268" y="914"/>
              <a:ext cx="5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07" name="Text Box 10"/>
            <p:cNvSpPr txBox="1">
              <a:spLocks noChangeArrowheads="1"/>
            </p:cNvSpPr>
            <p:nvPr/>
          </p:nvSpPr>
          <p:spPr bwMode="auto">
            <a:xfrm rot="706751">
              <a:off x="3138" y="1399"/>
              <a:ext cx="15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Seq=42, ACK=79, data = ‘C’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08" name="Text Box 11"/>
            <p:cNvSpPr txBox="1">
              <a:spLocks noChangeArrowheads="1"/>
            </p:cNvSpPr>
            <p:nvPr/>
          </p:nvSpPr>
          <p:spPr bwMode="auto">
            <a:xfrm rot="-844223">
              <a:off x="3173" y="2065"/>
              <a:ext cx="15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Seq=79, ACK=43, data = ‘C’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 rot="683987">
              <a:off x="3212" y="2847"/>
              <a:ext cx="9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Arial" pitchFamily="34" charset="0"/>
                </a:rPr>
                <a:t>Seq=43, ACK=80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0" name="Text Box 13"/>
            <p:cNvSpPr txBox="1">
              <a:spLocks noChangeArrowheads="1"/>
            </p:cNvSpPr>
            <p:nvPr/>
          </p:nvSpPr>
          <p:spPr bwMode="auto">
            <a:xfrm>
              <a:off x="2534" y="1217"/>
              <a:ext cx="44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User</a:t>
              </a:r>
            </a:p>
            <a:p>
              <a:r>
                <a:rPr lang="en-US"/>
                <a:t>types</a:t>
              </a:r>
            </a:p>
            <a:p>
              <a:r>
                <a:rPr lang="en-US"/>
                <a:t>‘C’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2394" y="2549"/>
              <a:ext cx="728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ACKs</a:t>
              </a:r>
            </a:p>
            <a:p>
              <a:r>
                <a:rPr lang="en-US"/>
                <a:t>receipt </a:t>
              </a:r>
            </a:p>
            <a:p>
              <a:r>
                <a:rPr lang="en-US"/>
                <a:t>of echoed</a:t>
              </a:r>
            </a:p>
            <a:p>
              <a:r>
                <a:rPr lang="en-US"/>
                <a:t>‘C’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2" name="Text Box 15"/>
            <p:cNvSpPr txBox="1">
              <a:spLocks noChangeArrowheads="1"/>
            </p:cNvSpPr>
            <p:nvPr/>
          </p:nvSpPr>
          <p:spPr bwMode="auto">
            <a:xfrm>
              <a:off x="4722" y="1631"/>
              <a:ext cx="728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ACKs</a:t>
              </a:r>
            </a:p>
            <a:p>
              <a:r>
                <a:rPr lang="en-US"/>
                <a:t>receipt of</a:t>
              </a:r>
            </a:p>
            <a:p>
              <a:r>
                <a:rPr lang="en-US"/>
                <a:t>‘C’, echoes</a:t>
              </a:r>
            </a:p>
            <a:p>
              <a:r>
                <a:rPr lang="en-US"/>
                <a:t>back ‘C’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3" name="Line 16"/>
            <p:cNvSpPr>
              <a:spLocks noChangeShapeType="1"/>
            </p:cNvSpPr>
            <p:nvPr/>
          </p:nvSpPr>
          <p:spPr bwMode="auto">
            <a:xfrm flipH="1">
              <a:off x="3078" y="2016"/>
              <a:ext cx="1644" cy="5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Line 17"/>
            <p:cNvSpPr>
              <a:spLocks noChangeShapeType="1"/>
            </p:cNvSpPr>
            <p:nvPr/>
          </p:nvSpPr>
          <p:spPr bwMode="auto">
            <a:xfrm flipH="1">
              <a:off x="5430" y="1080"/>
              <a:ext cx="0" cy="28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15" name="Group 18"/>
            <p:cNvGrpSpPr>
              <a:grpSpLocks/>
            </p:cNvGrpSpPr>
            <p:nvPr/>
          </p:nvGrpSpPr>
          <p:grpSpPr bwMode="auto">
            <a:xfrm>
              <a:off x="5224" y="3482"/>
              <a:ext cx="415" cy="231"/>
              <a:chOff x="3304" y="3530"/>
              <a:chExt cx="415" cy="231"/>
            </a:xfrm>
          </p:grpSpPr>
          <p:sp>
            <p:nvSpPr>
              <p:cNvPr id="4117" name="Rectangle 19"/>
              <p:cNvSpPr>
                <a:spLocks noChangeArrowheads="1"/>
              </p:cNvSpPr>
              <p:nvPr/>
            </p:nvSpPr>
            <p:spPr bwMode="auto">
              <a:xfrm>
                <a:off x="3342" y="3576"/>
                <a:ext cx="324" cy="1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Text Box 20"/>
              <p:cNvSpPr txBox="1">
                <a:spLocks noChangeArrowheads="1"/>
              </p:cNvSpPr>
              <p:nvPr/>
            </p:nvSpPr>
            <p:spPr bwMode="auto">
              <a:xfrm>
                <a:off x="3304" y="3530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time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  <p:sp>
          <p:nvSpPr>
            <p:cNvPr id="4116" name="Text Box 21"/>
            <p:cNvSpPr txBox="1">
              <a:spLocks noChangeArrowheads="1"/>
            </p:cNvSpPr>
            <p:nvPr/>
          </p:nvSpPr>
          <p:spPr bwMode="auto">
            <a:xfrm>
              <a:off x="3397" y="3650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simple telnet scenario</a:t>
              </a:r>
              <a:endParaRPr lang="en-US" sz="1000">
                <a:latin typeface="Times New Roman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296400" cy="581025"/>
          </a:xfrm>
        </p:spPr>
        <p:txBody>
          <a:bodyPr/>
          <a:lstStyle/>
          <a:p>
            <a:r>
              <a:rPr lang="en-US" sz="3200" dirty="0" smtClean="0"/>
              <a:t>TCP Behavior</a:t>
            </a:r>
          </a:p>
        </p:txBody>
      </p:sp>
      <p:sp>
        <p:nvSpPr>
          <p:cNvPr id="121899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23416" y="1062932"/>
            <a:ext cx="0" cy="7718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00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23416" y="1834789"/>
            <a:ext cx="67299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01" name="Arc 6"/>
          <p:cNvSpPr>
            <a:spLocks/>
          </p:cNvSpPr>
          <p:nvPr>
            <p:custDataLst>
              <p:tags r:id="rId5"/>
            </p:custDataLst>
          </p:nvPr>
        </p:nvSpPr>
        <p:spPr bwMode="auto">
          <a:xfrm flipV="1">
            <a:off x="1423416" y="1503993"/>
            <a:ext cx="950976" cy="330796"/>
          </a:xfrm>
          <a:custGeom>
            <a:avLst/>
            <a:gdLst>
              <a:gd name="T0" fmla="*/ 0 w 21600"/>
              <a:gd name="T1" fmla="*/ 0 h 21600"/>
              <a:gd name="T2" fmla="*/ 624 w 21600"/>
              <a:gd name="T3" fmla="*/ 288 h 21600"/>
              <a:gd name="T4" fmla="*/ 0 w 21600"/>
              <a:gd name="T5" fmla="*/ 2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90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374392" y="1173197"/>
            <a:ext cx="804672" cy="3307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03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179064" y="1173197"/>
            <a:ext cx="0" cy="385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04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179064" y="842402"/>
            <a:ext cx="1682496" cy="716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05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861560" y="842402"/>
            <a:ext cx="0" cy="385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06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861560" y="1118065"/>
            <a:ext cx="292608" cy="1102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07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154168" y="1118065"/>
            <a:ext cx="0" cy="385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08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154168" y="1338595"/>
            <a:ext cx="365760" cy="1653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09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15983" y="1851053"/>
            <a:ext cx="75088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dirty="0">
                <a:latin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</a:rPr>
              <a:t>low </a:t>
            </a:r>
            <a:r>
              <a:rPr lang="en-US" dirty="0">
                <a:latin typeface="Times New Roman" pitchFamily="18" charset="0"/>
              </a:rPr>
              <a:t>start</a:t>
            </a:r>
          </a:p>
        </p:txBody>
      </p:sp>
      <p:sp>
        <p:nvSpPr>
          <p:cNvPr id="121910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21658" y="1947234"/>
            <a:ext cx="279916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dirty="0" smtClean="0">
                <a:latin typeface="Times New Roman" pitchFamily="18" charset="0"/>
              </a:rPr>
              <a:t>congestion avoidance (AIMD)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21911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77840" y="762000"/>
            <a:ext cx="862584" cy="45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drops</a:t>
            </a:r>
          </a:p>
        </p:txBody>
      </p:sp>
      <p:sp>
        <p:nvSpPr>
          <p:cNvPr id="121912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5007864" y="952667"/>
            <a:ext cx="6583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913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300472" y="1007800"/>
            <a:ext cx="365760" cy="2205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914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48612" y="850442"/>
            <a:ext cx="12554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 err="1" smtClean="0">
                <a:latin typeface="Times New Roman" pitchFamily="18" charset="0"/>
              </a:rPr>
              <a:t>cwnd</a:t>
            </a:r>
            <a:r>
              <a:rPr lang="en-US" sz="1400" dirty="0" smtClean="0">
                <a:latin typeface="Times New Roman" pitchFamily="18" charset="0"/>
              </a:rPr>
              <a:t>=</a:t>
            </a:r>
            <a:r>
              <a:rPr lang="en-US" sz="1400" dirty="0" err="1" smtClean="0">
                <a:latin typeface="Times New Roman" pitchFamily="18" charset="0"/>
              </a:rPr>
              <a:t>ssthresh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21915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228088" y="1118065"/>
            <a:ext cx="73152" cy="27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81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423416" y="2654845"/>
            <a:ext cx="0" cy="75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2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423416" y="3405444"/>
            <a:ext cx="67299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3" name="Arc 24"/>
          <p:cNvSpPr>
            <a:spLocks/>
          </p:cNvSpPr>
          <p:nvPr>
            <p:custDataLst>
              <p:tags r:id="rId22"/>
            </p:custDataLst>
          </p:nvPr>
        </p:nvSpPr>
        <p:spPr bwMode="auto">
          <a:xfrm flipV="1">
            <a:off x="1423416" y="3083759"/>
            <a:ext cx="950976" cy="321686"/>
          </a:xfrm>
          <a:custGeom>
            <a:avLst/>
            <a:gdLst>
              <a:gd name="T0" fmla="*/ 0 w 21600"/>
              <a:gd name="T1" fmla="*/ 0 h 21600"/>
              <a:gd name="T2" fmla="*/ 624 w 21600"/>
              <a:gd name="T3" fmla="*/ 288 h 21600"/>
              <a:gd name="T4" fmla="*/ 0 w 21600"/>
              <a:gd name="T5" fmla="*/ 2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4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74392" y="2791114"/>
            <a:ext cx="1170432" cy="4825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5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544824" y="2791114"/>
            <a:ext cx="0" cy="3216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6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544824" y="2415814"/>
            <a:ext cx="1682496" cy="696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7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219700" y="2440387"/>
            <a:ext cx="0" cy="37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8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5219700" y="2708459"/>
            <a:ext cx="292608" cy="107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9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512308" y="2708459"/>
            <a:ext cx="0" cy="37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90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5512308" y="2922916"/>
            <a:ext cx="365760" cy="1608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93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35980" y="2362200"/>
            <a:ext cx="861060" cy="45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drops</a:t>
            </a:r>
          </a:p>
        </p:txBody>
      </p:sp>
      <p:sp>
        <p:nvSpPr>
          <p:cNvPr id="121894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366004" y="2547616"/>
            <a:ext cx="6583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95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5658612" y="2601230"/>
            <a:ext cx="365760" cy="214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96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848612" y="2448206"/>
            <a:ext cx="509016" cy="30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drop</a:t>
            </a:r>
          </a:p>
        </p:txBody>
      </p:sp>
      <p:sp>
        <p:nvSpPr>
          <p:cNvPr id="121897" name="Line 38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228088" y="2708459"/>
            <a:ext cx="73152" cy="268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98" name="Line 39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74392" y="3059186"/>
            <a:ext cx="0" cy="214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1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417638" y="4270375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2" name="Line 4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417638" y="5060950"/>
            <a:ext cx="6659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3" name="Arc 42"/>
          <p:cNvSpPr>
            <a:spLocks/>
          </p:cNvSpPr>
          <p:nvPr>
            <p:custDataLst>
              <p:tags r:id="rId38"/>
            </p:custDataLst>
          </p:nvPr>
        </p:nvSpPr>
        <p:spPr bwMode="auto">
          <a:xfrm flipV="1">
            <a:off x="1417638" y="4722813"/>
            <a:ext cx="941387" cy="338137"/>
          </a:xfrm>
          <a:custGeom>
            <a:avLst/>
            <a:gdLst>
              <a:gd name="T0" fmla="*/ 0 w 21600"/>
              <a:gd name="T1" fmla="*/ 0 h 21600"/>
              <a:gd name="T2" fmla="*/ 941387 w 21600"/>
              <a:gd name="T3" fmla="*/ 338137 h 21600"/>
              <a:gd name="T4" fmla="*/ 0 w 21600"/>
              <a:gd name="T5" fmla="*/ 3381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2359025" y="4413250"/>
            <a:ext cx="1157288" cy="50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5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3505200" y="4413250"/>
            <a:ext cx="11113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6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445103" y="3990054"/>
            <a:ext cx="1665288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7" name="Line 4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6102453" y="4015454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8" name="Line 47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6102453" y="4298029"/>
            <a:ext cx="290513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9" name="Line 48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6392966" y="4298029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0" name="Line 4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6392966" y="4523454"/>
            <a:ext cx="36195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3" name="Text Box 52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812066" y="3932904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Times New Roman" pitchFamily="18" charset="0"/>
              </a:rPr>
              <a:t>drops</a:t>
            </a:r>
          </a:p>
        </p:txBody>
      </p:sp>
      <p:sp>
        <p:nvSpPr>
          <p:cNvPr id="121874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6246916" y="4128167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5" name="Line 5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537428" y="4185317"/>
            <a:ext cx="36195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6" name="Text Box 5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836738" y="4052888"/>
            <a:ext cx="50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drop</a:t>
            </a:r>
          </a:p>
        </p:txBody>
      </p:sp>
      <p:sp>
        <p:nvSpPr>
          <p:cNvPr id="121877" name="Line 5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212975" y="4327525"/>
            <a:ext cx="73025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8" name="Line 5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359025" y="4695825"/>
            <a:ext cx="0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9" name="Arc 58"/>
          <p:cNvSpPr>
            <a:spLocks/>
          </p:cNvSpPr>
          <p:nvPr>
            <p:custDataLst>
              <p:tags r:id="rId52"/>
            </p:custDataLst>
          </p:nvPr>
        </p:nvSpPr>
        <p:spPr bwMode="auto">
          <a:xfrm flipV="1">
            <a:off x="3505200" y="4724400"/>
            <a:ext cx="941388" cy="338138"/>
          </a:xfrm>
          <a:custGeom>
            <a:avLst/>
            <a:gdLst>
              <a:gd name="T0" fmla="*/ 0 w 21600"/>
              <a:gd name="T1" fmla="*/ 0 h 21600"/>
              <a:gd name="T2" fmla="*/ 941388 w 21600"/>
              <a:gd name="T3" fmla="*/ 338138 h 21600"/>
              <a:gd name="T4" fmla="*/ 0 w 21600"/>
              <a:gd name="T5" fmla="*/ 3381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5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530556" y="4220493"/>
            <a:ext cx="7328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 smtClean="0">
                <a:latin typeface="Times New Roman" pitchFamily="18" charset="0"/>
              </a:rPr>
              <a:t>timeout</a:t>
            </a:r>
            <a:endParaRPr lang="en-US" sz="1400" dirty="0">
              <a:latin typeface="Times New Roman" pitchFamily="18" charset="0"/>
            </a:endParaRPr>
          </a:p>
        </p:txBody>
      </p:sp>
      <p:cxnSp>
        <p:nvCxnSpPr>
          <p:cNvPr id="62" name="Straight Arrow Connector 61"/>
          <p:cNvCxnSpPr/>
          <p:nvPr>
            <p:custDataLst>
              <p:tags r:id="rId54"/>
            </p:custDataLst>
          </p:nvPr>
        </p:nvCxnSpPr>
        <p:spPr bwMode="auto">
          <a:xfrm rot="5400000">
            <a:off x="3432687" y="4583063"/>
            <a:ext cx="464576" cy="221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52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703052" y="4552342"/>
            <a:ext cx="7649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 err="1" smtClean="0">
                <a:latin typeface="Times New Roman" pitchFamily="18" charset="0"/>
              </a:rPr>
              <a:t>ssthresh</a:t>
            </a:r>
            <a:endParaRPr lang="en-US" sz="1400" dirty="0">
              <a:latin typeface="Times New Roman" pitchFamily="18" charset="0"/>
            </a:endParaRPr>
          </a:p>
        </p:txBody>
      </p:sp>
      <p:cxnSp>
        <p:nvCxnSpPr>
          <p:cNvPr id="66" name="Straight Arrow Connector 65"/>
          <p:cNvCxnSpPr/>
          <p:nvPr>
            <p:custDataLst>
              <p:tags r:id="rId56"/>
            </p:custDataLst>
          </p:nvPr>
        </p:nvCxnSpPr>
        <p:spPr bwMode="auto">
          <a:xfrm rot="10800000">
            <a:off x="4489423" y="4734231"/>
            <a:ext cx="27432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 Box 52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393527" y="1305239"/>
            <a:ext cx="7649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 err="1" smtClean="0">
                <a:latin typeface="Times New Roman" pitchFamily="18" charset="0"/>
              </a:rPr>
              <a:t>ssthresh</a:t>
            </a:r>
            <a:endParaRPr lang="en-US" sz="1400" dirty="0">
              <a:latin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>
            <p:custDataLst>
              <p:tags r:id="rId58"/>
            </p:custDataLst>
          </p:nvPr>
        </p:nvCxnSpPr>
        <p:spPr bwMode="auto">
          <a:xfrm rot="10800000">
            <a:off x="2038731" y="1494503"/>
            <a:ext cx="27432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0" name="Straight Connector 69"/>
          <p:cNvCxnSpPr/>
          <p:nvPr>
            <p:custDataLst>
              <p:tags r:id="rId59"/>
            </p:custDataLst>
          </p:nvPr>
        </p:nvCxnSpPr>
        <p:spPr bwMode="auto">
          <a:xfrm rot="5400000">
            <a:off x="1209368" y="2042652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>
            <p:custDataLst>
              <p:tags r:id="rId60"/>
            </p:custDataLst>
          </p:nvPr>
        </p:nvCxnSpPr>
        <p:spPr bwMode="auto">
          <a:xfrm rot="5400000">
            <a:off x="2123768" y="2042652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Arrow Connector 72"/>
          <p:cNvCxnSpPr/>
          <p:nvPr>
            <p:custDataLst>
              <p:tags r:id="rId61"/>
            </p:custDataLst>
          </p:nvPr>
        </p:nvCxnSpPr>
        <p:spPr bwMode="auto">
          <a:xfrm>
            <a:off x="2145889" y="2088786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>
            <p:custDataLst>
              <p:tags r:id="rId62"/>
            </p:custDataLst>
          </p:nvPr>
        </p:nvCxnSpPr>
        <p:spPr bwMode="auto">
          <a:xfrm>
            <a:off x="1428330" y="2088786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80" name="Text Box 14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506151" y="3419299"/>
            <a:ext cx="75088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dirty="0">
                <a:latin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</a:rPr>
              <a:t>low </a:t>
            </a:r>
            <a:r>
              <a:rPr lang="en-US" dirty="0">
                <a:latin typeface="Times New Roman" pitchFamily="18" charset="0"/>
              </a:rPr>
              <a:t>start</a:t>
            </a:r>
          </a:p>
        </p:txBody>
      </p:sp>
      <p:cxnSp>
        <p:nvCxnSpPr>
          <p:cNvPr id="81" name="Straight Connector 80"/>
          <p:cNvCxnSpPr/>
          <p:nvPr>
            <p:custDataLst>
              <p:tags r:id="rId64"/>
            </p:custDataLst>
          </p:nvPr>
        </p:nvCxnSpPr>
        <p:spPr bwMode="auto">
          <a:xfrm rot="5400000">
            <a:off x="1199536" y="3610898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>
            <p:custDataLst>
              <p:tags r:id="rId65"/>
            </p:custDataLst>
          </p:nvPr>
        </p:nvCxnSpPr>
        <p:spPr bwMode="auto">
          <a:xfrm rot="5400000">
            <a:off x="2113936" y="3610898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>
            <p:custDataLst>
              <p:tags r:id="rId66"/>
            </p:custDataLst>
          </p:nvPr>
        </p:nvCxnSpPr>
        <p:spPr bwMode="auto">
          <a:xfrm>
            <a:off x="2136057" y="3657032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>
            <p:custDataLst>
              <p:tags r:id="rId67"/>
            </p:custDataLst>
          </p:nvPr>
        </p:nvCxnSpPr>
        <p:spPr bwMode="auto">
          <a:xfrm>
            <a:off x="1418498" y="3657032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85" name="Text Box 14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511067" y="5109218"/>
            <a:ext cx="75088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dirty="0">
                <a:latin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</a:rPr>
              <a:t>low </a:t>
            </a:r>
            <a:r>
              <a:rPr lang="en-US" dirty="0">
                <a:latin typeface="Times New Roman" pitchFamily="18" charset="0"/>
              </a:rPr>
              <a:t>start</a:t>
            </a:r>
          </a:p>
        </p:txBody>
      </p:sp>
      <p:cxnSp>
        <p:nvCxnSpPr>
          <p:cNvPr id="86" name="Straight Connector 85"/>
          <p:cNvCxnSpPr/>
          <p:nvPr>
            <p:custDataLst>
              <p:tags r:id="rId69"/>
            </p:custDataLst>
          </p:nvPr>
        </p:nvCxnSpPr>
        <p:spPr bwMode="auto">
          <a:xfrm rot="5400000">
            <a:off x="1204452" y="5282382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>
            <p:custDataLst>
              <p:tags r:id="rId70"/>
            </p:custDataLst>
          </p:nvPr>
        </p:nvCxnSpPr>
        <p:spPr bwMode="auto">
          <a:xfrm rot="5400000">
            <a:off x="2118852" y="5282382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Arrow Connector 87"/>
          <p:cNvCxnSpPr/>
          <p:nvPr>
            <p:custDataLst>
              <p:tags r:id="rId71"/>
            </p:custDataLst>
          </p:nvPr>
        </p:nvCxnSpPr>
        <p:spPr bwMode="auto">
          <a:xfrm>
            <a:off x="2140973" y="5346951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>
            <p:custDataLst>
              <p:tags r:id="rId72"/>
            </p:custDataLst>
          </p:nvPr>
        </p:nvCxnSpPr>
        <p:spPr bwMode="auto">
          <a:xfrm>
            <a:off x="1423414" y="5346951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1" name="Straight Arrow Connector 90"/>
          <p:cNvCxnSpPr/>
          <p:nvPr>
            <p:custDataLst>
              <p:tags r:id="rId73"/>
            </p:custDataLst>
          </p:nvPr>
        </p:nvCxnSpPr>
        <p:spPr bwMode="auto">
          <a:xfrm rot="10800000">
            <a:off x="2337619" y="2088786"/>
            <a:ext cx="60468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>
            <p:custDataLst>
              <p:tags r:id="rId74"/>
            </p:custDataLst>
          </p:nvPr>
        </p:nvCxnSpPr>
        <p:spPr bwMode="auto">
          <a:xfrm rot="10800000" flipV="1">
            <a:off x="5685503" y="2089581"/>
            <a:ext cx="11282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5" name="Straight Arrow Connector 94"/>
          <p:cNvCxnSpPr/>
          <p:nvPr>
            <p:custDataLst>
              <p:tags r:id="rId75"/>
            </p:custDataLst>
          </p:nvPr>
        </p:nvCxnSpPr>
        <p:spPr bwMode="auto">
          <a:xfrm rot="10800000">
            <a:off x="2330244" y="3657032"/>
            <a:ext cx="60468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>
            <p:custDataLst>
              <p:tags r:id="rId76"/>
            </p:custDataLst>
          </p:nvPr>
        </p:nvCxnSpPr>
        <p:spPr bwMode="auto">
          <a:xfrm rot="10800000" flipV="1">
            <a:off x="5604381" y="3657827"/>
            <a:ext cx="11282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97" name="Text Box 15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545574" y="5205399"/>
            <a:ext cx="73129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dirty="0" smtClean="0">
                <a:latin typeface="Times New Roman" pitchFamily="18" charset="0"/>
              </a:rPr>
              <a:t>AIMD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0" name="Text Box 15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825795" y="3515480"/>
            <a:ext cx="279916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dirty="0" smtClean="0">
                <a:latin typeface="Times New Roman" pitchFamily="18" charset="0"/>
              </a:rPr>
              <a:t>congestion avoidance (AIMD)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1" name="Text Box 14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3597964" y="5109218"/>
            <a:ext cx="75088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dirty="0">
                <a:latin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</a:rPr>
              <a:t>low </a:t>
            </a:r>
            <a:r>
              <a:rPr lang="en-US" dirty="0">
                <a:latin typeface="Times New Roman" pitchFamily="18" charset="0"/>
              </a:rPr>
              <a:t>start</a:t>
            </a:r>
          </a:p>
        </p:txBody>
      </p:sp>
      <p:cxnSp>
        <p:nvCxnSpPr>
          <p:cNvPr id="102" name="Straight Connector 101"/>
          <p:cNvCxnSpPr/>
          <p:nvPr>
            <p:custDataLst>
              <p:tags r:id="rId80"/>
            </p:custDataLst>
          </p:nvPr>
        </p:nvCxnSpPr>
        <p:spPr bwMode="auto">
          <a:xfrm rot="5400000">
            <a:off x="3291349" y="5319253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>
            <p:custDataLst>
              <p:tags r:id="rId81"/>
            </p:custDataLst>
          </p:nvPr>
        </p:nvCxnSpPr>
        <p:spPr bwMode="auto">
          <a:xfrm rot="5400000">
            <a:off x="4205749" y="5319253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Arrow Connector 103"/>
          <p:cNvCxnSpPr/>
          <p:nvPr>
            <p:custDataLst>
              <p:tags r:id="rId82"/>
            </p:custDataLst>
          </p:nvPr>
        </p:nvCxnSpPr>
        <p:spPr bwMode="auto">
          <a:xfrm>
            <a:off x="4227870" y="5346951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/>
          <p:nvPr>
            <p:custDataLst>
              <p:tags r:id="rId83"/>
            </p:custDataLst>
          </p:nvPr>
        </p:nvCxnSpPr>
        <p:spPr bwMode="auto">
          <a:xfrm>
            <a:off x="3510311" y="5346951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06" name="Straight Arrow Connector 105"/>
          <p:cNvCxnSpPr/>
          <p:nvPr>
            <p:custDataLst>
              <p:tags r:id="rId84"/>
            </p:custDataLst>
          </p:nvPr>
        </p:nvCxnSpPr>
        <p:spPr bwMode="auto">
          <a:xfrm>
            <a:off x="3283967" y="5346951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>
            <p:custDataLst>
              <p:tags r:id="rId85"/>
            </p:custDataLst>
          </p:nvPr>
        </p:nvCxnSpPr>
        <p:spPr bwMode="auto">
          <a:xfrm>
            <a:off x="2345188" y="5346951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08" name="Straight Arrow Connector 107"/>
          <p:cNvCxnSpPr/>
          <p:nvPr>
            <p:custDataLst>
              <p:tags r:id="rId86"/>
            </p:custDataLst>
          </p:nvPr>
        </p:nvCxnSpPr>
        <p:spPr bwMode="auto">
          <a:xfrm rot="10800000">
            <a:off x="4417141" y="5346951"/>
            <a:ext cx="60468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>
            <p:custDataLst>
              <p:tags r:id="rId87"/>
            </p:custDataLst>
          </p:nvPr>
        </p:nvCxnSpPr>
        <p:spPr bwMode="auto">
          <a:xfrm rot="10800000" flipV="1">
            <a:off x="7691278" y="5347745"/>
            <a:ext cx="11282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10" name="Text Box 15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912692" y="5205399"/>
            <a:ext cx="2799164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dirty="0" smtClean="0">
                <a:latin typeface="Times New Roman" pitchFamily="18" charset="0"/>
              </a:rPr>
              <a:t>congestion avoidance (AIMD)</a:t>
            </a:r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296400" cy="581025"/>
          </a:xfrm>
        </p:spPr>
        <p:txBody>
          <a:bodyPr/>
          <a:lstStyle/>
          <a:p>
            <a:r>
              <a:rPr lang="en-US" sz="3200" dirty="0" smtClean="0"/>
              <a:t>TCP Tahoe (very old version of TCP)</a:t>
            </a:r>
          </a:p>
        </p:txBody>
      </p:sp>
      <p:sp>
        <p:nvSpPr>
          <p:cNvPr id="122883" name="Line 4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84313" y="3241978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4" name="Line 4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84313" y="4032553"/>
            <a:ext cx="6659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5" name="Arc 42"/>
          <p:cNvSpPr>
            <a:spLocks/>
          </p:cNvSpPr>
          <p:nvPr>
            <p:custDataLst>
              <p:tags r:id="rId5"/>
            </p:custDataLst>
          </p:nvPr>
        </p:nvSpPr>
        <p:spPr bwMode="auto">
          <a:xfrm flipV="1">
            <a:off x="1484313" y="3694416"/>
            <a:ext cx="941387" cy="338137"/>
          </a:xfrm>
          <a:custGeom>
            <a:avLst/>
            <a:gdLst>
              <a:gd name="T0" fmla="*/ 0 w 21600"/>
              <a:gd name="T1" fmla="*/ 0 h 21600"/>
              <a:gd name="T2" fmla="*/ 941387 w 21600"/>
              <a:gd name="T3" fmla="*/ 338137 h 21600"/>
              <a:gd name="T4" fmla="*/ 0 w 21600"/>
              <a:gd name="T5" fmla="*/ 3381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692400" y="3451528"/>
            <a:ext cx="102393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7" name="Line 4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3718743" y="3470578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8" name="Line 4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592892" y="2976405"/>
            <a:ext cx="1665288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9" name="Line 4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250242" y="3001805"/>
            <a:ext cx="19050" cy="100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1" name="Text Box 5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6374" y="4088207"/>
            <a:ext cx="918600" cy="43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dirty="0" smtClean="0">
                <a:latin typeface="Times New Roman" pitchFamily="18" charset="0"/>
              </a:rPr>
              <a:t>additive increase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22893" name="Line 5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27755" y="2934924"/>
            <a:ext cx="1673942" cy="4277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894" name="Text Box 5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35452" y="2677904"/>
            <a:ext cx="58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 smtClean="0">
                <a:latin typeface="Times New Roman" pitchFamily="18" charset="0"/>
              </a:rPr>
              <a:t>drops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22895" name="Line 5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433791" y="2905428"/>
            <a:ext cx="1445035" cy="7263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896" name="Line 5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425700" y="3686478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7" name="Arc 58"/>
          <p:cNvSpPr>
            <a:spLocks/>
          </p:cNvSpPr>
          <p:nvPr>
            <p:custDataLst>
              <p:tags r:id="rId15"/>
            </p:custDataLst>
          </p:nvPr>
        </p:nvSpPr>
        <p:spPr bwMode="auto">
          <a:xfrm flipV="1">
            <a:off x="3638241" y="3696003"/>
            <a:ext cx="941388" cy="338138"/>
          </a:xfrm>
          <a:custGeom>
            <a:avLst/>
            <a:gdLst>
              <a:gd name="T0" fmla="*/ 0 w 21600"/>
              <a:gd name="T1" fmla="*/ 0 h 21600"/>
              <a:gd name="T2" fmla="*/ 941388 w 21600"/>
              <a:gd name="T3" fmla="*/ 338138 h 21600"/>
              <a:gd name="T4" fmla="*/ 0 w 21600"/>
              <a:gd name="T5" fmla="*/ 3381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Text Box 6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4700" y="989013"/>
            <a:ext cx="66322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Every loss is like a timeout</a:t>
            </a:r>
          </a:p>
          <a:p>
            <a:pPr marL="169863" indent="-169863" algn="l">
              <a:buFont typeface="Arial" pitchFamily="34" charset="0"/>
              <a:buChar char="•"/>
            </a:pPr>
            <a:r>
              <a:rPr lang="en-US" dirty="0" err="1" smtClean="0"/>
              <a:t>ssthresh</a:t>
            </a:r>
            <a:r>
              <a:rPr lang="en-US" dirty="0" smtClean="0"/>
              <a:t> = </a:t>
            </a:r>
            <a:r>
              <a:rPr lang="en-US" dirty="0" err="1" smtClean="0"/>
              <a:t>cwnd</a:t>
            </a:r>
            <a:r>
              <a:rPr lang="en-US" dirty="0" smtClean="0"/>
              <a:t>/2</a:t>
            </a:r>
          </a:p>
          <a:p>
            <a:pPr marL="169863" indent="-169863" algn="l">
              <a:buFont typeface="Arial" pitchFamily="34" charset="0"/>
              <a:buChar char="•"/>
            </a:pPr>
            <a:r>
              <a:rPr lang="en-US" dirty="0" err="1" smtClean="0"/>
              <a:t>cwnd</a:t>
            </a:r>
            <a:r>
              <a:rPr lang="en-US" dirty="0" smtClean="0"/>
              <a:t> = 1</a:t>
            </a:r>
          </a:p>
          <a:p>
            <a:pPr marL="169863" indent="-169863" algn="l">
              <a:buFont typeface="Arial" pitchFamily="34" charset="0"/>
              <a:buChar char="•"/>
            </a:pPr>
            <a:r>
              <a:rPr lang="en-US" dirty="0" smtClean="0"/>
              <a:t>Enter slow start until </a:t>
            </a:r>
            <a:r>
              <a:rPr lang="en-US" dirty="0" err="1" smtClean="0"/>
              <a:t>cwnd</a:t>
            </a:r>
            <a:r>
              <a:rPr lang="en-US" dirty="0" smtClean="0"/>
              <a:t>==</a:t>
            </a:r>
            <a:r>
              <a:rPr lang="en-US" dirty="0" err="1" smtClean="0"/>
              <a:t>ssthresh</a:t>
            </a:r>
            <a:r>
              <a:rPr lang="en-US" dirty="0" smtClean="0"/>
              <a:t>, and then additive increase</a:t>
            </a:r>
            <a:endParaRPr lang="en-US" dirty="0"/>
          </a:p>
        </p:txBody>
      </p:sp>
      <p:sp>
        <p:nvSpPr>
          <p:cNvPr id="122900" name="Freeform 61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2419350" y="3876978"/>
            <a:ext cx="257175" cy="171450"/>
          </a:xfrm>
          <a:custGeom>
            <a:avLst/>
            <a:gdLst>
              <a:gd name="T0" fmla="*/ 0 w 162"/>
              <a:gd name="T1" fmla="*/ 78 h 78"/>
              <a:gd name="T2" fmla="*/ 132 w 162"/>
              <a:gd name="T3" fmla="*/ 42 h 78"/>
              <a:gd name="T4" fmla="*/ 162 w 162"/>
              <a:gd name="T5" fmla="*/ 0 h 78"/>
              <a:gd name="T6" fmla="*/ 0 60000 65536"/>
              <a:gd name="T7" fmla="*/ 0 60000 65536"/>
              <a:gd name="T8" fmla="*/ 0 60000 65536"/>
              <a:gd name="T9" fmla="*/ 0 w 162"/>
              <a:gd name="T10" fmla="*/ 0 h 78"/>
              <a:gd name="T11" fmla="*/ 162 w 162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78">
                <a:moveTo>
                  <a:pt x="0" y="78"/>
                </a:moveTo>
                <a:cubicBezTo>
                  <a:pt x="52" y="66"/>
                  <a:pt x="105" y="55"/>
                  <a:pt x="132" y="42"/>
                </a:cubicBezTo>
                <a:cubicBezTo>
                  <a:pt x="159" y="29"/>
                  <a:pt x="157" y="7"/>
                  <a:pt x="16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01" name="Arc 62"/>
          <p:cNvSpPr>
            <a:spLocks/>
          </p:cNvSpPr>
          <p:nvPr>
            <p:custDataLst>
              <p:tags r:id="rId18"/>
            </p:custDataLst>
          </p:nvPr>
        </p:nvSpPr>
        <p:spPr bwMode="auto">
          <a:xfrm flipV="1">
            <a:off x="6212142" y="3519330"/>
            <a:ext cx="1027113" cy="490538"/>
          </a:xfrm>
          <a:custGeom>
            <a:avLst/>
            <a:gdLst>
              <a:gd name="T0" fmla="*/ 0 w 21600"/>
              <a:gd name="T1" fmla="*/ 0 h 21600"/>
              <a:gd name="T2" fmla="*/ 1027113 w 21600"/>
              <a:gd name="T3" fmla="*/ 490538 h 21600"/>
              <a:gd name="T4" fmla="*/ 0 w 21600"/>
              <a:gd name="T5" fmla="*/ 4905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Line 6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240842" y="3185955"/>
            <a:ext cx="6667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77432" y="4065765"/>
            <a:ext cx="75088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dirty="0">
                <a:latin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</a:rPr>
              <a:t>low </a:t>
            </a:r>
            <a:r>
              <a:rPr lang="en-US" dirty="0">
                <a:latin typeface="Times New Roman" pitchFamily="18" charset="0"/>
              </a:rPr>
              <a:t>start</a:t>
            </a:r>
          </a:p>
        </p:txBody>
      </p:sp>
      <p:cxnSp>
        <p:nvCxnSpPr>
          <p:cNvPr id="24" name="Straight Connector 23"/>
          <p:cNvCxnSpPr/>
          <p:nvPr>
            <p:custDataLst>
              <p:tags r:id="rId21"/>
            </p:custDataLst>
          </p:nvPr>
        </p:nvCxnSpPr>
        <p:spPr bwMode="auto">
          <a:xfrm rot="5400000">
            <a:off x="1270817" y="4235242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>
            <p:custDataLst>
              <p:tags r:id="rId22"/>
            </p:custDataLst>
          </p:nvPr>
        </p:nvCxnSpPr>
        <p:spPr bwMode="auto">
          <a:xfrm rot="5400000">
            <a:off x="2207339" y="4235242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>
            <p:custDataLst>
              <p:tags r:id="rId23"/>
            </p:custDataLst>
          </p:nvPr>
        </p:nvCxnSpPr>
        <p:spPr bwMode="auto">
          <a:xfrm>
            <a:off x="2214712" y="4303498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>
            <p:custDataLst>
              <p:tags r:id="rId24"/>
            </p:custDataLst>
          </p:nvPr>
        </p:nvCxnSpPr>
        <p:spPr bwMode="auto">
          <a:xfrm>
            <a:off x="1489779" y="4303498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25"/>
            </p:custDataLst>
          </p:nvPr>
        </p:nvCxnSpPr>
        <p:spPr bwMode="auto">
          <a:xfrm rot="5400000">
            <a:off x="2458061" y="4242616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>
            <p:custDataLst>
              <p:tags r:id="rId26"/>
            </p:custDataLst>
          </p:nvPr>
        </p:nvCxnSpPr>
        <p:spPr bwMode="auto">
          <a:xfrm>
            <a:off x="2440852" y="4303498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0" name="Text Box 1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74742" y="4467659"/>
            <a:ext cx="75088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dirty="0">
                <a:latin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</a:rPr>
              <a:t>low </a:t>
            </a:r>
            <a:r>
              <a:rPr lang="en-US" dirty="0">
                <a:latin typeface="Times New Roman" pitchFamily="18" charset="0"/>
              </a:rPr>
              <a:t>start</a:t>
            </a:r>
          </a:p>
        </p:txBody>
      </p:sp>
      <p:cxnSp>
        <p:nvCxnSpPr>
          <p:cNvPr id="31" name="Straight Connector 30"/>
          <p:cNvCxnSpPr/>
          <p:nvPr>
            <p:custDataLst>
              <p:tags r:id="rId28"/>
            </p:custDataLst>
          </p:nvPr>
        </p:nvCxnSpPr>
        <p:spPr bwMode="auto">
          <a:xfrm rot="5400000">
            <a:off x="3505196" y="4264739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/>
          <p:nvPr>
            <p:custDataLst>
              <p:tags r:id="rId29"/>
            </p:custDataLst>
          </p:nvPr>
        </p:nvCxnSpPr>
        <p:spPr bwMode="auto">
          <a:xfrm>
            <a:off x="3527319" y="4303498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>
            <p:custDataLst>
              <p:tags r:id="rId30"/>
            </p:custDataLst>
          </p:nvPr>
        </p:nvCxnSpPr>
        <p:spPr bwMode="auto">
          <a:xfrm>
            <a:off x="2688136" y="4303498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5" name="Straight Connector 34"/>
          <p:cNvCxnSpPr/>
          <p:nvPr>
            <p:custDataLst>
              <p:tags r:id="rId31"/>
            </p:custDataLst>
          </p:nvPr>
        </p:nvCxnSpPr>
        <p:spPr bwMode="auto">
          <a:xfrm rot="5400000">
            <a:off x="4353232" y="4227869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/>
          <p:cNvCxnSpPr/>
          <p:nvPr>
            <p:custDataLst>
              <p:tags r:id="rId32"/>
            </p:custDataLst>
          </p:nvPr>
        </p:nvCxnSpPr>
        <p:spPr bwMode="auto">
          <a:xfrm>
            <a:off x="4360605" y="4303498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>
            <p:custDataLst>
              <p:tags r:id="rId33"/>
            </p:custDataLst>
          </p:nvPr>
        </p:nvCxnSpPr>
        <p:spPr bwMode="auto">
          <a:xfrm>
            <a:off x="3724160" y="4303498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8" name="Text Box 1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760194" y="4065765"/>
            <a:ext cx="75088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500"/>
              </a:lnSpc>
            </a:pPr>
            <a:r>
              <a:rPr lang="en-US" dirty="0">
                <a:latin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</a:rPr>
              <a:t>low </a:t>
            </a:r>
            <a:r>
              <a:rPr lang="en-US" dirty="0">
                <a:latin typeface="Times New Roman" pitchFamily="18" charset="0"/>
              </a:rPr>
              <a:t>start</a:t>
            </a:r>
          </a:p>
        </p:txBody>
      </p:sp>
      <p:sp>
        <p:nvSpPr>
          <p:cNvPr id="39" name="Text Box 5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66005" y="4088207"/>
            <a:ext cx="918600" cy="43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dirty="0" smtClean="0">
                <a:latin typeface="Times New Roman" pitchFamily="18" charset="0"/>
              </a:rPr>
              <a:t>additive increase</a:t>
            </a:r>
            <a:endParaRPr lang="en-US" dirty="0">
              <a:latin typeface="Times New Roman" pitchFamily="18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36"/>
            </p:custDataLst>
          </p:nvPr>
        </p:nvCxnSpPr>
        <p:spPr bwMode="auto">
          <a:xfrm rot="5400000">
            <a:off x="6049293" y="4257365"/>
            <a:ext cx="42770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>
            <p:custDataLst>
              <p:tags r:id="rId37"/>
            </p:custDataLst>
          </p:nvPr>
        </p:nvCxnSpPr>
        <p:spPr bwMode="auto">
          <a:xfrm>
            <a:off x="5936226" y="4304292"/>
            <a:ext cx="3180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>
            <p:custDataLst>
              <p:tags r:id="rId38"/>
            </p:custDataLst>
          </p:nvPr>
        </p:nvCxnSpPr>
        <p:spPr bwMode="auto">
          <a:xfrm>
            <a:off x="4590678" y="4304292"/>
            <a:ext cx="29103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6" name="Oval 45"/>
          <p:cNvSpPr/>
          <p:nvPr>
            <p:custDataLst>
              <p:tags r:id="rId39"/>
            </p:custDataLst>
          </p:nvPr>
        </p:nvSpPr>
        <p:spPr bwMode="auto">
          <a:xfrm>
            <a:off x="6533535" y="4299149"/>
            <a:ext cx="45719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Oval 46"/>
          <p:cNvSpPr/>
          <p:nvPr>
            <p:custDataLst>
              <p:tags r:id="rId40"/>
            </p:custDataLst>
          </p:nvPr>
        </p:nvSpPr>
        <p:spPr bwMode="auto">
          <a:xfrm>
            <a:off x="6685935" y="4299149"/>
            <a:ext cx="45719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Oval 47"/>
          <p:cNvSpPr/>
          <p:nvPr>
            <p:custDataLst>
              <p:tags r:id="rId41"/>
            </p:custDataLst>
          </p:nvPr>
        </p:nvSpPr>
        <p:spPr bwMode="auto">
          <a:xfrm>
            <a:off x="6838335" y="4299149"/>
            <a:ext cx="45719" cy="4572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9" name="Line 56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3746398" y="2912802"/>
            <a:ext cx="383150" cy="5714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Box 5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901231" y="3756368"/>
            <a:ext cx="498270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sz="1200" dirty="0" err="1" smtClean="0">
                <a:latin typeface="Times New Roman" pitchFamily="18" charset="0"/>
              </a:rPr>
              <a:t>ssthresh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>
            <p:custDataLst>
              <p:tags r:id="rId44"/>
            </p:custDataLst>
          </p:nvPr>
        </p:nvCxnSpPr>
        <p:spPr bwMode="auto">
          <a:xfrm rot="10800000">
            <a:off x="2685682" y="3900945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 Box 5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03773" y="3579387"/>
            <a:ext cx="498270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sz="1200" dirty="0" err="1" smtClean="0">
                <a:latin typeface="Times New Roman" pitchFamily="18" charset="0"/>
              </a:rPr>
              <a:t>ssthresh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54" name="Straight Arrow Connector 53"/>
          <p:cNvCxnSpPr/>
          <p:nvPr>
            <p:custDataLst>
              <p:tags r:id="rId46"/>
            </p:custDataLst>
          </p:nvPr>
        </p:nvCxnSpPr>
        <p:spPr bwMode="auto">
          <a:xfrm rot="10800000">
            <a:off x="4588224" y="3723964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465856" y="3380284"/>
            <a:ext cx="498270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US" sz="1200" dirty="0" err="1" smtClean="0">
                <a:latin typeface="Times New Roman" pitchFamily="18" charset="0"/>
              </a:rPr>
              <a:t>ssthresh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56" name="Straight Arrow Connector 55"/>
          <p:cNvCxnSpPr/>
          <p:nvPr>
            <p:custDataLst>
              <p:tags r:id="rId48"/>
            </p:custDataLst>
          </p:nvPr>
        </p:nvCxnSpPr>
        <p:spPr bwMode="auto">
          <a:xfrm rot="10800000">
            <a:off x="7250307" y="3524861"/>
            <a:ext cx="18288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-228600"/>
            <a:ext cx="7772400" cy="838200"/>
          </a:xfrm>
        </p:spPr>
        <p:txBody>
          <a:bodyPr/>
          <a:lstStyle/>
          <a:p>
            <a:r>
              <a:rPr lang="en-US" sz="2800" smtClean="0"/>
              <a:t>Summary of TCP congestion control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325" y="790575"/>
            <a:ext cx="7772400" cy="3048000"/>
          </a:xfrm>
        </p:spPr>
        <p:txBody>
          <a:bodyPr/>
          <a:lstStyle/>
          <a:p>
            <a:r>
              <a:rPr lang="en-US" sz="2000" smtClean="0"/>
              <a:t>Theme: probe the system. </a:t>
            </a:r>
          </a:p>
          <a:p>
            <a:pPr lvl="1"/>
            <a:r>
              <a:rPr lang="en-US" sz="1800" smtClean="0"/>
              <a:t>Slowly increase cwnd until there is a packet drop. That must imply that the cwnd size (or sum of windows sizes) is larger than the BWDP. </a:t>
            </a:r>
          </a:p>
          <a:p>
            <a:pPr lvl="1"/>
            <a:r>
              <a:rPr lang="en-US" sz="1800" smtClean="0"/>
              <a:t>Once a packet is dropped, then decrease the cwnd. And then continue to slowly increase.</a:t>
            </a:r>
          </a:p>
          <a:p>
            <a:r>
              <a:rPr lang="en-US" sz="2000" smtClean="0"/>
              <a:t>Two phases: </a:t>
            </a:r>
          </a:p>
          <a:p>
            <a:pPr lvl="1"/>
            <a:r>
              <a:rPr lang="en-US" sz="1800" smtClean="0"/>
              <a:t>slow start (to get to the ballpark of the correct cwnd)</a:t>
            </a:r>
          </a:p>
          <a:p>
            <a:pPr lvl="1"/>
            <a:r>
              <a:rPr lang="en-US" sz="1800" smtClean="0"/>
              <a:t>Congestion avoidance, to oscillate around the correct cwnd size.</a:t>
            </a:r>
          </a:p>
        </p:txBody>
      </p:sp>
      <p:sp>
        <p:nvSpPr>
          <p:cNvPr id="123908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4360863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400" dirty="0">
                <a:latin typeface="Times New Roman" pitchFamily="18" charset="0"/>
              </a:rPr>
              <a:t>Connection</a:t>
            </a:r>
          </a:p>
          <a:p>
            <a:pPr eaLnBrk="1" hangingPunct="1"/>
            <a:r>
              <a:rPr lang="en-US" sz="1400" dirty="0">
                <a:latin typeface="Times New Roman" pitchFamily="18" charset="0"/>
              </a:rPr>
              <a:t>establishment</a:t>
            </a:r>
          </a:p>
        </p:txBody>
      </p:sp>
      <p:sp>
        <p:nvSpPr>
          <p:cNvPr id="123909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4360863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400">
                <a:latin typeface="Times New Roman" pitchFamily="18" charset="0"/>
              </a:rPr>
              <a:t>Slow-start</a:t>
            </a:r>
          </a:p>
        </p:txBody>
      </p:sp>
      <p:sp>
        <p:nvSpPr>
          <p:cNvPr id="123910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0" y="4360863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400">
                <a:latin typeface="Times New Roman" pitchFamily="18" charset="0"/>
              </a:rPr>
              <a:t>Congestion </a:t>
            </a:r>
          </a:p>
          <a:p>
            <a:pPr eaLnBrk="1" hangingPunct="1"/>
            <a:r>
              <a:rPr lang="en-US" sz="1400">
                <a:latin typeface="Times New Roman" pitchFamily="18" charset="0"/>
              </a:rPr>
              <a:t>avoidance</a:t>
            </a:r>
          </a:p>
        </p:txBody>
      </p:sp>
      <p:cxnSp>
        <p:nvCxnSpPr>
          <p:cNvPr id="123911" name="AutoShape 7"/>
          <p:cNvCxnSpPr>
            <a:cxnSpLocks noChangeShapeType="1"/>
            <a:stCxn id="123909" idx="7"/>
            <a:endCxn id="123910" idx="1"/>
          </p:cNvCxnSpPr>
          <p:nvPr>
            <p:custDataLst>
              <p:tags r:id="rId7"/>
            </p:custDataLst>
          </p:nvPr>
        </p:nvCxnSpPr>
        <p:spPr bwMode="auto">
          <a:xfrm rot="5400000" flipV="1">
            <a:off x="4799807" y="3828256"/>
            <a:ext cx="1588" cy="1355725"/>
          </a:xfrm>
          <a:prstGeom prst="curvedConnector3">
            <a:avLst>
              <a:gd name="adj1" fmla="val -235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912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27525" y="4056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23913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87764" y="3882668"/>
            <a:ext cx="1415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 err="1" smtClean="0">
                <a:latin typeface="Times New Roman" pitchFamily="18" charset="0"/>
              </a:rPr>
              <a:t>cwnd</a:t>
            </a:r>
            <a:r>
              <a:rPr lang="en-US" sz="1400" dirty="0" smtClean="0">
                <a:latin typeface="Times New Roman" pitchFamily="18" charset="0"/>
              </a:rPr>
              <a:t>&gt;</a:t>
            </a:r>
            <a:r>
              <a:rPr lang="en-US" sz="1400" dirty="0" err="1" smtClean="0">
                <a:latin typeface="Times New Roman" pitchFamily="18" charset="0"/>
              </a:rPr>
              <a:t>ssthress</a:t>
            </a:r>
            <a:endParaRPr lang="en-US" sz="1400" dirty="0">
              <a:latin typeface="Times New Roman" pitchFamily="18" charset="0"/>
            </a:endParaRPr>
          </a:p>
          <a:p>
            <a:pPr eaLnBrk="1" hangingPunct="1"/>
            <a:r>
              <a:rPr lang="en-US" sz="1400" dirty="0" smtClean="0">
                <a:latin typeface="Times New Roman" pitchFamily="18" charset="0"/>
              </a:rPr>
              <a:t>or Triple </a:t>
            </a:r>
            <a:r>
              <a:rPr lang="en-US" sz="1400" dirty="0">
                <a:latin typeface="Times New Roman" pitchFamily="18" charset="0"/>
              </a:rPr>
              <a:t>dup </a:t>
            </a:r>
            <a:r>
              <a:rPr lang="en-US" sz="1400" dirty="0" err="1">
                <a:latin typeface="Times New Roman" pitchFamily="18" charset="0"/>
              </a:rPr>
              <a:t>ack</a:t>
            </a:r>
            <a:endParaRPr lang="en-US" sz="1400" dirty="0">
              <a:latin typeface="Times New Roman" pitchFamily="18" charset="0"/>
            </a:endParaRPr>
          </a:p>
        </p:txBody>
      </p:sp>
      <p:cxnSp>
        <p:nvCxnSpPr>
          <p:cNvPr id="123914" name="AutoShape 10"/>
          <p:cNvCxnSpPr>
            <a:cxnSpLocks noChangeShapeType="1"/>
            <a:stCxn id="123910" idx="3"/>
            <a:endCxn id="123909" idx="5"/>
          </p:cNvCxnSpPr>
          <p:nvPr>
            <p:custDataLst>
              <p:tags r:id="rId10"/>
            </p:custDataLst>
          </p:nvPr>
        </p:nvCxnSpPr>
        <p:spPr bwMode="auto">
          <a:xfrm rot="5400000">
            <a:off x="4799807" y="4529931"/>
            <a:ext cx="1588" cy="1355725"/>
          </a:xfrm>
          <a:prstGeom prst="curvedConnector3">
            <a:avLst>
              <a:gd name="adj1" fmla="val 235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915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75150" y="5500688"/>
            <a:ext cx="7328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Times New Roman" pitchFamily="18" charset="0"/>
              </a:rPr>
              <a:t>timeout</a:t>
            </a:r>
          </a:p>
        </p:txBody>
      </p:sp>
      <p:cxnSp>
        <p:nvCxnSpPr>
          <p:cNvPr id="123916" name="AutoShape 12"/>
          <p:cNvCxnSpPr>
            <a:cxnSpLocks noChangeShapeType="1"/>
            <a:stCxn id="123908" idx="6"/>
            <a:endCxn id="123909" idx="2"/>
          </p:cNvCxnSpPr>
          <p:nvPr>
            <p:custDataLst>
              <p:tags r:id="rId12"/>
            </p:custDataLst>
          </p:nvPr>
        </p:nvCxnSpPr>
        <p:spPr bwMode="auto">
          <a:xfrm>
            <a:off x="2743200" y="4856163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917" name="Oval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5867400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400">
                <a:latin typeface="Times New Roman" pitchFamily="18" charset="0"/>
              </a:rPr>
              <a:t>Connection</a:t>
            </a:r>
          </a:p>
          <a:p>
            <a:pPr eaLnBrk="1" hangingPunct="1"/>
            <a:r>
              <a:rPr lang="en-US" sz="1400">
                <a:latin typeface="Times New Roman" pitchFamily="18" charset="0"/>
              </a:rPr>
              <a:t>termination</a:t>
            </a:r>
          </a:p>
        </p:txBody>
      </p:sp>
      <p:cxnSp>
        <p:nvCxnSpPr>
          <p:cNvPr id="123918" name="AutoShape 14"/>
          <p:cNvCxnSpPr>
            <a:cxnSpLocks noChangeShapeType="1"/>
            <a:stCxn id="123909" idx="4"/>
            <a:endCxn id="123917" idx="1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3723482" y="5399881"/>
            <a:ext cx="660400" cy="563563"/>
          </a:xfrm>
          <a:prstGeom prst="curvedConnector3">
            <a:avLst>
              <a:gd name="adj1" fmla="val 60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919" name="AutoShape 15"/>
          <p:cNvCxnSpPr>
            <a:cxnSpLocks noChangeShapeType="1"/>
            <a:stCxn id="123910" idx="4"/>
            <a:endCxn id="123917" idx="7"/>
          </p:cNvCxnSpPr>
          <p:nvPr>
            <p:custDataLst>
              <p:tags r:id="rId15"/>
            </p:custDataLst>
          </p:nvPr>
        </p:nvCxnSpPr>
        <p:spPr bwMode="auto">
          <a:xfrm rot="5400000">
            <a:off x="5103019" y="5285582"/>
            <a:ext cx="660400" cy="792162"/>
          </a:xfrm>
          <a:prstGeom prst="curvedConnector3">
            <a:avLst>
              <a:gd name="adj1" fmla="val 682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Elbow Connector 16"/>
          <p:cNvCxnSpPr>
            <a:stCxn id="123909" idx="1"/>
            <a:endCxn id="123909" idx="0"/>
          </p:cNvCxnSpPr>
          <p:nvPr>
            <p:custDataLst>
              <p:tags r:id="rId16"/>
            </p:custDataLst>
          </p:nvPr>
        </p:nvCxnSpPr>
        <p:spPr bwMode="auto">
          <a:xfrm rot="5400000" flipH="1" flipV="1">
            <a:off x="3524250" y="4258283"/>
            <a:ext cx="145070" cy="350230"/>
          </a:xfrm>
          <a:prstGeom prst="curvedConnector3">
            <a:avLst>
              <a:gd name="adj1" fmla="val 25757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14162" y="3885740"/>
            <a:ext cx="7328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Times New Roman" pitchFamily="18" charset="0"/>
              </a:rPr>
              <a:t>timeout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r>
              <a:rPr lang="en-US" smtClean="0"/>
              <a:t>Slow start state chart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42925" y="0"/>
            <a:ext cx="7772400" cy="638175"/>
          </a:xfrm>
        </p:spPr>
        <p:txBody>
          <a:bodyPr/>
          <a:lstStyle/>
          <a:p>
            <a:r>
              <a:rPr lang="en-US" sz="3600" smtClean="0"/>
              <a:t>Congestion avoidance state chart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TCP sender congestion control</a:t>
            </a:r>
          </a:p>
        </p:txBody>
      </p:sp>
      <p:graphicFrame>
        <p:nvGraphicFramePr>
          <p:cNvPr id="320863" name="Group 35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33400" y="1295400"/>
          <a:ext cx="7675563" cy="4605020"/>
        </p:xfrm>
        <a:graphic>
          <a:graphicData uri="http://schemas.openxmlformats.org/drawingml/2006/table">
            <a:tbl>
              <a:tblPr/>
              <a:tblGrid>
                <a:gridCol w="1320800"/>
                <a:gridCol w="1244600"/>
                <a:gridCol w="2714625"/>
                <a:gridCol w="239553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State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Event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TCP Sender Action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Commentary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Slow Start (SS)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ACK receipt for previously unacked data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=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+ MSS,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If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&gt; Threshold)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set state to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“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Congestion             Avoidance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”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Resulting in a doubling of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every RTT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Congestion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Avoidance (CA)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ACK receipt for previously unacked data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=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+ MSS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/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Additive increase, resulting in increase of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by 1 MSS every RTT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 or CA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Loss event detected by triple duplicate ACK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ssthresh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=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/2,   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=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ssthresh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Set state to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“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Congestion Avoidance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”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Fast recovery, implementing multiplicative decrease.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will not drop below 1 MSS.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 or CA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Timeout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ssthresh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=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/2,   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= 1 MSS,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Set state to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“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Slow Start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”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Enter slow start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 or CA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Duplicate ACK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Increment duplicate ACK count for segment being acked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Cwnd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and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ssthresh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changed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23875" y="0"/>
            <a:ext cx="7772400" cy="628650"/>
          </a:xfrm>
        </p:spPr>
        <p:txBody>
          <a:bodyPr/>
          <a:lstStyle/>
          <a:p>
            <a:r>
              <a:rPr lang="en-US" sz="3600" smtClean="0"/>
              <a:t>TCP Performance 1: ACK Clocking</a:t>
            </a:r>
          </a:p>
        </p:txBody>
      </p:sp>
      <p:sp>
        <p:nvSpPr>
          <p:cNvPr id="128003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68463" y="912813"/>
            <a:ext cx="554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What is the maximum data rate that TCP can send data?</a:t>
            </a:r>
          </a:p>
        </p:txBody>
      </p:sp>
      <p:sp>
        <p:nvSpPr>
          <p:cNvPr id="128004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467100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1650" y="3476625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6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02300" y="3467100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09025" y="3457575"/>
            <a:ext cx="434975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8008" name="AutoShape 8"/>
          <p:cNvCxnSpPr>
            <a:cxnSpLocks noChangeShapeType="1"/>
            <a:stCxn id="128004" idx="6"/>
            <a:endCxn id="128005" idx="2"/>
          </p:cNvCxnSpPr>
          <p:nvPr>
            <p:custDataLst>
              <p:tags r:id="rId8"/>
            </p:custDataLst>
          </p:nvPr>
        </p:nvCxnSpPr>
        <p:spPr bwMode="auto">
          <a:xfrm>
            <a:off x="436563" y="3643313"/>
            <a:ext cx="2605087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9" name="AutoShape 9"/>
          <p:cNvCxnSpPr>
            <a:cxnSpLocks noChangeShapeType="1"/>
            <a:stCxn id="128005" idx="6"/>
            <a:endCxn id="128006" idx="2"/>
          </p:cNvCxnSpPr>
          <p:nvPr>
            <p:custDataLst>
              <p:tags r:id="rId9"/>
            </p:custDataLst>
          </p:nvPr>
        </p:nvCxnSpPr>
        <p:spPr bwMode="auto">
          <a:xfrm flipV="1">
            <a:off x="3478213" y="3643313"/>
            <a:ext cx="2224087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0" name="AutoShape 10"/>
          <p:cNvCxnSpPr>
            <a:cxnSpLocks noChangeShapeType="1"/>
            <a:stCxn id="128006" idx="6"/>
            <a:endCxn id="128007" idx="2"/>
          </p:cNvCxnSpPr>
          <p:nvPr>
            <p:custDataLst>
              <p:tags r:id="rId10"/>
            </p:custDataLst>
          </p:nvPr>
        </p:nvCxnSpPr>
        <p:spPr bwMode="auto">
          <a:xfrm flipV="1">
            <a:off x="6138863" y="3633788"/>
            <a:ext cx="2570162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801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48088" y="2617788"/>
            <a:ext cx="906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10Mbps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44625" y="2617788"/>
            <a:ext cx="741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1Gbps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81788" y="2608263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1Gbps</a:t>
            </a:r>
          </a:p>
        </p:txBody>
      </p:sp>
      <p:sp>
        <p:nvSpPr>
          <p:cNvPr id="12801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738" y="2598738"/>
            <a:ext cx="80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</a:t>
            </a:r>
          </a:p>
        </p:txBody>
      </p:sp>
      <p:sp>
        <p:nvSpPr>
          <p:cNvPr id="12801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62888" y="2617788"/>
            <a:ext cx="1239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destination</a:t>
            </a:r>
          </a:p>
        </p:txBody>
      </p:sp>
      <p:sp>
        <p:nvSpPr>
          <p:cNvPr id="546836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7513" y="3109913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 Gbps/pkt size</a:t>
            </a:r>
          </a:p>
          <a:p>
            <a:pPr algn="l"/>
            <a:r>
              <a:rPr lang="en-US" sz="1000"/>
              <a:t>                                    = 1 pkt each 12 usec</a:t>
            </a:r>
          </a:p>
        </p:txBody>
      </p:sp>
      <p:sp>
        <p:nvSpPr>
          <p:cNvPr id="546839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03563" y="3119438"/>
            <a:ext cx="283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10 Mbps/pkt size</a:t>
            </a:r>
          </a:p>
          <a:p>
            <a:pPr algn="l"/>
            <a:r>
              <a:rPr lang="en-US" sz="1000"/>
              <a:t>                                     = 1 pkt each 1.2 msec</a:t>
            </a:r>
          </a:p>
        </p:txBody>
      </p:sp>
      <p:sp>
        <p:nvSpPr>
          <p:cNvPr id="546841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009650" y="3476625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2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000500" y="3486150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3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896100" y="3457575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4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770563" y="4043363"/>
            <a:ext cx="351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56288" y="3052763"/>
            <a:ext cx="283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10 Mbps/pkt size</a:t>
            </a:r>
          </a:p>
          <a:p>
            <a:pPr algn="l"/>
            <a:r>
              <a:rPr lang="en-US" sz="1000"/>
              <a:t>                                     = 1 pkt each 1.2 msec</a:t>
            </a:r>
          </a:p>
        </p:txBody>
      </p:sp>
      <p:sp>
        <p:nvSpPr>
          <p:cNvPr id="546846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067175" y="4086225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7" name="Text Box 3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55888" y="4481513"/>
            <a:ext cx="351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48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6943725" y="3895725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9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266825" y="4000500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50" name="Text Box 3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4129088"/>
            <a:ext cx="3516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51" name="Text Box 3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41313" y="3033713"/>
            <a:ext cx="284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 pkt for each ACK</a:t>
            </a:r>
          </a:p>
          <a:p>
            <a:pPr algn="l"/>
            <a:r>
              <a:rPr lang="en-US" sz="1000"/>
              <a:t> = 1 pkt every 1.2 msec</a:t>
            </a:r>
          </a:p>
        </p:txBody>
      </p:sp>
      <p:sp>
        <p:nvSpPr>
          <p:cNvPr id="546852" name="Text Box 3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09211" y="5285862"/>
            <a:ext cx="3476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The sending rate is the correct date rate. No congestion should occur!</a:t>
            </a:r>
          </a:p>
          <a:p>
            <a:r>
              <a:rPr lang="en-US" sz="1400" dirty="0"/>
              <a:t>This is due to </a:t>
            </a:r>
            <a:r>
              <a:rPr lang="en-US" sz="1400" dirty="0">
                <a:solidFill>
                  <a:srgbClr val="FF0000"/>
                </a:solidFill>
              </a:rPr>
              <a:t>ACK clocking</a:t>
            </a:r>
            <a:r>
              <a:rPr lang="en-US" sz="1400" dirty="0"/>
              <a:t>; </a:t>
            </a:r>
            <a:r>
              <a:rPr lang="en-US" sz="1400" dirty="0" err="1"/>
              <a:t>pkts</a:t>
            </a:r>
            <a:r>
              <a:rPr lang="en-US" sz="1400" dirty="0"/>
              <a:t> are clocked </a:t>
            </a:r>
            <a:r>
              <a:rPr lang="en-US" sz="1400" dirty="0" smtClean="0"/>
              <a:t>out </a:t>
            </a:r>
            <a:r>
              <a:rPr lang="en-US" sz="1400" dirty="0"/>
              <a:t>as fast as </a:t>
            </a:r>
            <a:r>
              <a:rPr lang="en-US" sz="1400" dirty="0" smtClean="0"/>
              <a:t>ACKs </a:t>
            </a:r>
            <a:r>
              <a:rPr lang="en-US" sz="1400" dirty="0"/>
              <a:t>arrive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36" grpId="0"/>
      <p:bldP spid="546836" grpId="1"/>
      <p:bldP spid="546839" grpId="0"/>
      <p:bldP spid="546841" grpId="0" animBg="1"/>
      <p:bldP spid="546842" grpId="0" animBg="1"/>
      <p:bldP spid="546843" grpId="0" animBg="1"/>
      <p:bldP spid="546844" grpId="0"/>
      <p:bldP spid="546845" grpId="0"/>
      <p:bldP spid="546846" grpId="0" animBg="1"/>
      <p:bldP spid="546847" grpId="0"/>
      <p:bldP spid="546848" grpId="0" animBg="1"/>
      <p:bldP spid="546849" grpId="0" animBg="1"/>
      <p:bldP spid="546850" grpId="0"/>
      <p:bldP spid="546851" grpId="0"/>
      <p:bldP spid="54685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23875" y="0"/>
            <a:ext cx="7772400" cy="628650"/>
          </a:xfrm>
        </p:spPr>
        <p:txBody>
          <a:bodyPr/>
          <a:lstStyle/>
          <a:p>
            <a:r>
              <a:rPr lang="en-US" sz="3600" smtClean="0"/>
              <a:t>TCP Performance 1: ACK Clocking</a:t>
            </a:r>
          </a:p>
        </p:txBody>
      </p:sp>
      <p:sp>
        <p:nvSpPr>
          <p:cNvPr id="128003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68463" y="912813"/>
            <a:ext cx="63129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What is the </a:t>
            </a:r>
            <a:r>
              <a:rPr lang="en-US" dirty="0" smtClean="0"/>
              <a:t>value of </a:t>
            </a:r>
            <a:r>
              <a:rPr lang="en-US" dirty="0" err="1" smtClean="0"/>
              <a:t>cwnd</a:t>
            </a:r>
            <a:r>
              <a:rPr lang="en-US" dirty="0" smtClean="0"/>
              <a:t> that achieve the maximum data rate?</a:t>
            </a:r>
            <a:endParaRPr lang="en-US" dirty="0"/>
          </a:p>
        </p:txBody>
      </p:sp>
      <p:sp>
        <p:nvSpPr>
          <p:cNvPr id="128004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467100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1650" y="3476625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6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02300" y="3467100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09025" y="3457575"/>
            <a:ext cx="434975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8008" name="AutoShape 8"/>
          <p:cNvCxnSpPr>
            <a:cxnSpLocks noChangeShapeType="1"/>
            <a:stCxn id="128004" idx="6"/>
            <a:endCxn id="128005" idx="2"/>
          </p:cNvCxnSpPr>
          <p:nvPr>
            <p:custDataLst>
              <p:tags r:id="rId8"/>
            </p:custDataLst>
          </p:nvPr>
        </p:nvCxnSpPr>
        <p:spPr bwMode="auto">
          <a:xfrm>
            <a:off x="436563" y="3643313"/>
            <a:ext cx="2605087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9" name="AutoShape 9"/>
          <p:cNvCxnSpPr>
            <a:cxnSpLocks noChangeShapeType="1"/>
            <a:stCxn id="128005" idx="6"/>
            <a:endCxn id="128006" idx="2"/>
          </p:cNvCxnSpPr>
          <p:nvPr>
            <p:custDataLst>
              <p:tags r:id="rId9"/>
            </p:custDataLst>
          </p:nvPr>
        </p:nvCxnSpPr>
        <p:spPr bwMode="auto">
          <a:xfrm flipV="1">
            <a:off x="3478213" y="3643313"/>
            <a:ext cx="2224087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0" name="AutoShape 10"/>
          <p:cNvCxnSpPr>
            <a:cxnSpLocks noChangeShapeType="1"/>
            <a:stCxn id="128006" idx="6"/>
            <a:endCxn id="128007" idx="2"/>
          </p:cNvCxnSpPr>
          <p:nvPr>
            <p:custDataLst>
              <p:tags r:id="rId10"/>
            </p:custDataLst>
          </p:nvPr>
        </p:nvCxnSpPr>
        <p:spPr bwMode="auto">
          <a:xfrm flipV="1">
            <a:off x="6138863" y="3633788"/>
            <a:ext cx="2570162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801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48088" y="2617788"/>
            <a:ext cx="906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10Mbps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44625" y="2617788"/>
            <a:ext cx="741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1Gbps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81788" y="2608263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1Gbps</a:t>
            </a:r>
          </a:p>
        </p:txBody>
      </p:sp>
      <p:sp>
        <p:nvSpPr>
          <p:cNvPr id="12801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738" y="2598738"/>
            <a:ext cx="80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</a:t>
            </a:r>
          </a:p>
        </p:txBody>
      </p:sp>
      <p:sp>
        <p:nvSpPr>
          <p:cNvPr id="12801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62888" y="2617788"/>
            <a:ext cx="1239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destination</a:t>
            </a:r>
          </a:p>
        </p:txBody>
      </p:sp>
      <p:sp>
        <p:nvSpPr>
          <p:cNvPr id="546839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3563" y="3119438"/>
            <a:ext cx="283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10 Mbps/pkt size</a:t>
            </a:r>
          </a:p>
          <a:p>
            <a:pPr algn="l"/>
            <a:r>
              <a:rPr lang="en-US" sz="1000"/>
              <a:t>                                     = 1 pkt each 1.2 msec</a:t>
            </a:r>
          </a:p>
        </p:txBody>
      </p:sp>
      <p:sp>
        <p:nvSpPr>
          <p:cNvPr id="546841" name="Line 2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009650" y="3476625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2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000500" y="3486150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3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896100" y="3457575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4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70563" y="4043363"/>
            <a:ext cx="351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56288" y="3052763"/>
            <a:ext cx="283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10 Mbps/pkt size</a:t>
            </a:r>
          </a:p>
          <a:p>
            <a:pPr algn="l"/>
            <a:r>
              <a:rPr lang="en-US" sz="1000"/>
              <a:t>                                     = 1 pkt each 1.2 msec</a:t>
            </a:r>
          </a:p>
        </p:txBody>
      </p:sp>
      <p:sp>
        <p:nvSpPr>
          <p:cNvPr id="546846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067175" y="4086225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7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55888" y="4481513"/>
            <a:ext cx="351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48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943725" y="3895725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9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266825" y="4000500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50" name="Text Box 3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4129088"/>
            <a:ext cx="3516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51" name="Text Box 3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9887" y="3105165"/>
            <a:ext cx="284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 dirty="0"/>
              <a:t>Rate that </a:t>
            </a:r>
            <a:r>
              <a:rPr lang="en-US" sz="1000" dirty="0" err="1"/>
              <a:t>pkts</a:t>
            </a:r>
            <a:r>
              <a:rPr lang="en-US" sz="1000" dirty="0"/>
              <a:t> are sent = 1 </a:t>
            </a:r>
            <a:r>
              <a:rPr lang="en-US" sz="1000" dirty="0" err="1"/>
              <a:t>pkt</a:t>
            </a:r>
            <a:r>
              <a:rPr lang="en-US" sz="1000" dirty="0"/>
              <a:t> for each ACK</a:t>
            </a:r>
          </a:p>
          <a:p>
            <a:pPr algn="l"/>
            <a:r>
              <a:rPr lang="en-US" sz="1000" dirty="0"/>
              <a:t> = 1 </a:t>
            </a:r>
            <a:r>
              <a:rPr lang="en-US" sz="1000" dirty="0" err="1"/>
              <a:t>pkt</a:t>
            </a:r>
            <a:r>
              <a:rPr lang="en-US" sz="1000" dirty="0"/>
              <a:t> every 1.2 </a:t>
            </a:r>
            <a:r>
              <a:rPr lang="en-US" sz="1000" dirty="0" err="1"/>
              <a:t>msec</a:t>
            </a:r>
            <a:endParaRPr lang="en-US" sz="1000" dirty="0"/>
          </a:p>
        </p:txBody>
      </p:sp>
      <p:sp>
        <p:nvSpPr>
          <p:cNvPr id="546852" name="Text Box 3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4949" y="1471100"/>
            <a:ext cx="3476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The sending rate is the correct date rate. No congestion should occur!</a:t>
            </a:r>
          </a:p>
          <a:p>
            <a:r>
              <a:rPr lang="en-US" sz="1400" dirty="0"/>
              <a:t>This is due to </a:t>
            </a:r>
            <a:r>
              <a:rPr lang="en-US" sz="1400" dirty="0">
                <a:solidFill>
                  <a:srgbClr val="FF0000"/>
                </a:solidFill>
              </a:rPr>
              <a:t>ACK clocking</a:t>
            </a:r>
            <a:r>
              <a:rPr lang="en-US" sz="1400" dirty="0"/>
              <a:t>; </a:t>
            </a:r>
            <a:r>
              <a:rPr lang="en-US" sz="1400" dirty="0" err="1"/>
              <a:t>pkts</a:t>
            </a:r>
            <a:r>
              <a:rPr lang="en-US" sz="1400" dirty="0"/>
              <a:t> are clocked our as fast as </a:t>
            </a:r>
            <a:r>
              <a:rPr lang="en-US" sz="1400" dirty="0" smtClean="0"/>
              <a:t>ACKs </a:t>
            </a:r>
            <a:r>
              <a:rPr lang="en-US" sz="1400" dirty="0"/>
              <a:t>arrive</a:t>
            </a: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1505181" y="4800600"/>
            <a:ext cx="5860025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want: TCP Data rate = Bottleneck data rate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before, TCP Data rate = </a:t>
            </a:r>
            <a:r>
              <a:rPr lang="en-US" sz="1400" kern="0" dirty="0" smtClean="0">
                <a:latin typeface="+mn-lt"/>
              </a:rPr>
              <a:t>c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/RTT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Bottleneck data rate in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pkts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/sec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bit-rate/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pkt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size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400" kern="0" dirty="0" smtClean="0"/>
              <a:t>Bottleneck data rate in bytes/sec = bit-rate/8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want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 that: </a:t>
            </a:r>
            <a:r>
              <a:rPr lang="en-US" sz="1400" kern="0" dirty="0" smtClean="0">
                <a:latin typeface="+mn-lt"/>
              </a:rPr>
              <a:t>c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/RTT = bit-rate/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pkt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size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Or, </a:t>
            </a:r>
            <a:r>
              <a:rPr lang="en-US" sz="1400" kern="0" dirty="0" smtClean="0">
                <a:latin typeface="+mn-lt"/>
              </a:rPr>
              <a:t>c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bit-rate/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pkt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size * RTT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put it another way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cwnd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data rate of bottleneck link * RTT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tabLst/>
              <a:defRPr/>
            </a:pPr>
            <a:r>
              <a:rPr lang="en-US" sz="1400" kern="0" dirty="0" smtClean="0">
                <a:latin typeface="+mn-lt"/>
              </a:rPr>
              <a:t>Or </a:t>
            </a:r>
            <a:r>
              <a:rPr lang="en-US" sz="1400" kern="0" dirty="0" err="1" smtClean="0">
                <a:latin typeface="+mn-lt"/>
              </a:rPr>
              <a:t>cwnd</a:t>
            </a:r>
            <a:r>
              <a:rPr lang="en-US" sz="1400" kern="0" dirty="0" smtClean="0">
                <a:latin typeface="+mn-lt"/>
              </a:rPr>
              <a:t> = bandwidth delay product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23875" y="0"/>
            <a:ext cx="7772400" cy="628650"/>
          </a:xfrm>
        </p:spPr>
        <p:txBody>
          <a:bodyPr/>
          <a:lstStyle/>
          <a:p>
            <a:r>
              <a:rPr lang="en-US" sz="3600" smtClean="0"/>
              <a:t>TCP Performance 1: ACK Clocking</a:t>
            </a:r>
          </a:p>
        </p:txBody>
      </p:sp>
      <p:sp>
        <p:nvSpPr>
          <p:cNvPr id="128003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25" y="884238"/>
            <a:ext cx="73180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Are there any </a:t>
            </a:r>
            <a:r>
              <a:rPr lang="en-US" dirty="0" err="1" smtClean="0"/>
              <a:t>pkts</a:t>
            </a:r>
            <a:r>
              <a:rPr lang="en-US" dirty="0" smtClean="0"/>
              <a:t> in any queue when </a:t>
            </a:r>
            <a:r>
              <a:rPr lang="en-US" dirty="0" err="1" smtClean="0"/>
              <a:t>cwnd</a:t>
            </a:r>
            <a:r>
              <a:rPr lang="en-US" dirty="0" smtClean="0"/>
              <a:t> = bandwidth delay product? No</a:t>
            </a:r>
            <a:endParaRPr lang="en-US" dirty="0"/>
          </a:p>
        </p:txBody>
      </p:sp>
      <p:sp>
        <p:nvSpPr>
          <p:cNvPr id="128004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467100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1650" y="3476625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6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02300" y="3467100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09025" y="3457575"/>
            <a:ext cx="434975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8008" name="AutoShape 8"/>
          <p:cNvCxnSpPr>
            <a:cxnSpLocks noChangeShapeType="1"/>
            <a:stCxn id="128004" idx="6"/>
            <a:endCxn id="128005" idx="2"/>
          </p:cNvCxnSpPr>
          <p:nvPr>
            <p:custDataLst>
              <p:tags r:id="rId8"/>
            </p:custDataLst>
          </p:nvPr>
        </p:nvCxnSpPr>
        <p:spPr bwMode="auto">
          <a:xfrm>
            <a:off x="436563" y="3643313"/>
            <a:ext cx="2605087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9" name="AutoShape 9"/>
          <p:cNvCxnSpPr>
            <a:cxnSpLocks noChangeShapeType="1"/>
            <a:stCxn id="128005" idx="6"/>
            <a:endCxn id="128006" idx="2"/>
          </p:cNvCxnSpPr>
          <p:nvPr>
            <p:custDataLst>
              <p:tags r:id="rId9"/>
            </p:custDataLst>
          </p:nvPr>
        </p:nvCxnSpPr>
        <p:spPr bwMode="auto">
          <a:xfrm flipV="1">
            <a:off x="3478213" y="3643313"/>
            <a:ext cx="2224087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0" name="AutoShape 10"/>
          <p:cNvCxnSpPr>
            <a:cxnSpLocks noChangeShapeType="1"/>
            <a:stCxn id="128006" idx="6"/>
            <a:endCxn id="128007" idx="2"/>
          </p:cNvCxnSpPr>
          <p:nvPr>
            <p:custDataLst>
              <p:tags r:id="rId10"/>
            </p:custDataLst>
          </p:nvPr>
        </p:nvCxnSpPr>
        <p:spPr bwMode="auto">
          <a:xfrm flipV="1">
            <a:off x="6138863" y="3633788"/>
            <a:ext cx="2570162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801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48088" y="2617788"/>
            <a:ext cx="906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10Mbps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44625" y="2617788"/>
            <a:ext cx="741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1Gbps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81788" y="2608263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1Gbps</a:t>
            </a:r>
          </a:p>
        </p:txBody>
      </p:sp>
      <p:sp>
        <p:nvSpPr>
          <p:cNvPr id="12801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738" y="2598738"/>
            <a:ext cx="80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</a:t>
            </a:r>
          </a:p>
        </p:txBody>
      </p:sp>
      <p:sp>
        <p:nvSpPr>
          <p:cNvPr id="12801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62888" y="2617788"/>
            <a:ext cx="1239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destination</a:t>
            </a:r>
          </a:p>
        </p:txBody>
      </p:sp>
      <p:sp>
        <p:nvSpPr>
          <p:cNvPr id="546839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3563" y="3119438"/>
            <a:ext cx="283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10 Mbps/pkt size</a:t>
            </a:r>
          </a:p>
          <a:p>
            <a:pPr algn="l"/>
            <a:r>
              <a:rPr lang="en-US" sz="1000"/>
              <a:t>                                     = 1 pkt each 1.2 msec</a:t>
            </a:r>
          </a:p>
        </p:txBody>
      </p:sp>
      <p:sp>
        <p:nvSpPr>
          <p:cNvPr id="546841" name="Line 2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009650" y="3476625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2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000500" y="3486150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3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896100" y="3457575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4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70563" y="4043363"/>
            <a:ext cx="351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56288" y="3052763"/>
            <a:ext cx="283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10 Mbps/pkt size</a:t>
            </a:r>
          </a:p>
          <a:p>
            <a:pPr algn="l"/>
            <a:r>
              <a:rPr lang="en-US" sz="1000"/>
              <a:t>                                     = 1 pkt each 1.2 msec</a:t>
            </a:r>
          </a:p>
        </p:txBody>
      </p:sp>
      <p:sp>
        <p:nvSpPr>
          <p:cNvPr id="546846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067175" y="4086225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7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55888" y="4481513"/>
            <a:ext cx="351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48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943725" y="3895725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9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266825" y="4000500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50" name="Text Box 3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4129088"/>
            <a:ext cx="3516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51" name="Text Box 3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9887" y="3105165"/>
            <a:ext cx="284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 dirty="0"/>
              <a:t>Rate that </a:t>
            </a:r>
            <a:r>
              <a:rPr lang="en-US" sz="1000" dirty="0" err="1"/>
              <a:t>pkts</a:t>
            </a:r>
            <a:r>
              <a:rPr lang="en-US" sz="1000" dirty="0"/>
              <a:t> are sent = 1 </a:t>
            </a:r>
            <a:r>
              <a:rPr lang="en-US" sz="1000" dirty="0" err="1"/>
              <a:t>pkt</a:t>
            </a:r>
            <a:r>
              <a:rPr lang="en-US" sz="1000" dirty="0"/>
              <a:t> for each ACK</a:t>
            </a:r>
          </a:p>
          <a:p>
            <a:pPr algn="l"/>
            <a:r>
              <a:rPr lang="en-US" sz="1000" dirty="0"/>
              <a:t> = 1 </a:t>
            </a:r>
            <a:r>
              <a:rPr lang="en-US" sz="1000" dirty="0" err="1"/>
              <a:t>pkt</a:t>
            </a:r>
            <a:r>
              <a:rPr lang="en-US" sz="1000" dirty="0"/>
              <a:t> every 1.2 </a:t>
            </a:r>
            <a:r>
              <a:rPr lang="en-US" sz="1000" dirty="0" err="1"/>
              <a:t>msec</a:t>
            </a:r>
            <a:endParaRPr lang="en-US" sz="1000" dirty="0"/>
          </a:p>
        </p:txBody>
      </p:sp>
      <p:sp>
        <p:nvSpPr>
          <p:cNvPr id="546852" name="Text Box 3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4949" y="1471100"/>
            <a:ext cx="3898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We select this special </a:t>
            </a:r>
            <a:r>
              <a:rPr lang="en-US" sz="1400" dirty="0" err="1" smtClean="0"/>
              <a:t>cwnd</a:t>
            </a:r>
            <a:r>
              <a:rPr lang="en-US" sz="1400" dirty="0" smtClean="0"/>
              <a:t> so that the </a:t>
            </a:r>
            <a:r>
              <a:rPr lang="en-US" sz="1400" dirty="0" err="1" smtClean="0"/>
              <a:t>the</a:t>
            </a:r>
            <a:r>
              <a:rPr lang="en-US" sz="1400" dirty="0" smtClean="0"/>
              <a:t> send rate is exactly the bottleneck link rate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23875" y="0"/>
            <a:ext cx="7772400" cy="628650"/>
          </a:xfrm>
        </p:spPr>
        <p:txBody>
          <a:bodyPr/>
          <a:lstStyle/>
          <a:p>
            <a:r>
              <a:rPr lang="en-US" sz="3600" smtClean="0"/>
              <a:t>TCP Performance 1: ACK Clocking</a:t>
            </a:r>
          </a:p>
        </p:txBody>
      </p:sp>
      <p:sp>
        <p:nvSpPr>
          <p:cNvPr id="128003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4138" y="1541462"/>
            <a:ext cx="5961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What happens as the number </a:t>
            </a:r>
            <a:r>
              <a:rPr lang="en-US" dirty="0" err="1" smtClean="0"/>
              <a:t>cwnd</a:t>
            </a:r>
            <a:r>
              <a:rPr lang="en-US" dirty="0" smtClean="0"/>
              <a:t> increases beyond BWDP?</a:t>
            </a:r>
            <a:endParaRPr lang="en-US" dirty="0"/>
          </a:p>
        </p:txBody>
      </p:sp>
      <p:sp>
        <p:nvSpPr>
          <p:cNvPr id="128004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43014" y="3459936"/>
            <a:ext cx="323392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5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3467345"/>
            <a:ext cx="390567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6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4742" y="3459936"/>
            <a:ext cx="293618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94392" y="3452527"/>
            <a:ext cx="322216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cxnSp>
        <p:nvCxnSpPr>
          <p:cNvPr id="128008" name="AutoShape 8"/>
          <p:cNvCxnSpPr>
            <a:cxnSpLocks noChangeShapeType="1"/>
            <a:stCxn id="128004" idx="6"/>
            <a:endCxn id="128005" idx="2"/>
          </p:cNvCxnSpPr>
          <p:nvPr>
            <p:custDataLst>
              <p:tags r:id="rId8"/>
            </p:custDataLst>
          </p:nvPr>
        </p:nvCxnSpPr>
        <p:spPr bwMode="auto">
          <a:xfrm>
            <a:off x="1566406" y="3597004"/>
            <a:ext cx="1862594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9" name="AutoShape 9"/>
          <p:cNvCxnSpPr>
            <a:cxnSpLocks noChangeShapeType="1"/>
            <a:stCxn id="128005" idx="6"/>
            <a:endCxn id="128006" idx="2"/>
          </p:cNvCxnSpPr>
          <p:nvPr>
            <p:custDataLst>
              <p:tags r:id="rId9"/>
            </p:custDataLst>
          </p:nvPr>
        </p:nvCxnSpPr>
        <p:spPr bwMode="auto">
          <a:xfrm flipV="1">
            <a:off x="3819567" y="3597004"/>
            <a:ext cx="1815175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0" name="AutoShape 10"/>
          <p:cNvCxnSpPr>
            <a:cxnSpLocks noChangeShapeType="1"/>
            <a:stCxn id="128006" idx="6"/>
            <a:endCxn id="128007" idx="2"/>
          </p:cNvCxnSpPr>
          <p:nvPr>
            <p:custDataLst>
              <p:tags r:id="rId10"/>
            </p:custDataLst>
          </p:nvPr>
        </p:nvCxnSpPr>
        <p:spPr bwMode="auto">
          <a:xfrm flipV="1">
            <a:off x="5928360" y="3589595"/>
            <a:ext cx="1766032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801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11217" y="2634982"/>
            <a:ext cx="6880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10Mbps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01441" y="2634982"/>
            <a:ext cx="5725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1Gbps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9793" y="2627573"/>
            <a:ext cx="5725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1Gbps</a:t>
            </a:r>
          </a:p>
        </p:txBody>
      </p:sp>
      <p:sp>
        <p:nvSpPr>
          <p:cNvPr id="12801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77659" y="2620164"/>
            <a:ext cx="6174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source</a:t>
            </a:r>
          </a:p>
        </p:txBody>
      </p:sp>
      <p:sp>
        <p:nvSpPr>
          <p:cNvPr id="12801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67395" y="2634982"/>
            <a:ext cx="9188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destination</a:t>
            </a:r>
          </a:p>
        </p:txBody>
      </p:sp>
      <p:sp>
        <p:nvSpPr>
          <p:cNvPr id="546839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42038" y="3025193"/>
            <a:ext cx="2074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pkts are sent = 10 Mbps/pkt size</a:t>
            </a:r>
          </a:p>
          <a:p>
            <a:pPr algn="l"/>
            <a:r>
              <a:rPr lang="en-US" sz="700"/>
              <a:t>                                     = 1 pkt each 1.2 msec</a:t>
            </a:r>
          </a:p>
        </p:txBody>
      </p:sp>
      <p:sp>
        <p:nvSpPr>
          <p:cNvPr id="546841" name="Line 2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0932" y="3303033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2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06461" y="3310442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3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51433" y="3288215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4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17669" y="3908185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ACKs are sent: ACK 1 pkts = 10 Mbps/pkt size</a:t>
            </a:r>
          </a:p>
          <a:p>
            <a:pPr algn="l"/>
            <a:r>
              <a:rPr lang="en-US" sz="700"/>
              <a:t>= 1 ACK every 1.2 msec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81172" y="2973330"/>
            <a:ext cx="2074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pkts are sent = 10 Mbps/pkt size</a:t>
            </a:r>
          </a:p>
          <a:p>
            <a:pPr algn="l"/>
            <a:r>
              <a:rPr lang="en-US" sz="700"/>
              <a:t>                                     = 1 pkt each 1.2 msec</a:t>
            </a:r>
          </a:p>
        </p:txBody>
      </p:sp>
      <p:sp>
        <p:nvSpPr>
          <p:cNvPr id="546846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255852" y="3941525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7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0414" y="4249002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 dirty="0"/>
              <a:t>Rate that ACKs are sent: ACK 1 </a:t>
            </a:r>
            <a:r>
              <a:rPr lang="en-US" sz="700" dirty="0" err="1"/>
              <a:t>pkts</a:t>
            </a:r>
            <a:r>
              <a:rPr lang="en-US" sz="700" dirty="0"/>
              <a:t> = 10 Mbps/</a:t>
            </a:r>
            <a:r>
              <a:rPr lang="en-US" sz="700" dirty="0" err="1"/>
              <a:t>pkt</a:t>
            </a:r>
            <a:r>
              <a:rPr lang="en-US" sz="700" dirty="0"/>
              <a:t> size</a:t>
            </a:r>
          </a:p>
          <a:p>
            <a:pPr algn="l"/>
            <a:r>
              <a:rPr lang="en-US" sz="700" dirty="0"/>
              <a:t>= 1 ACK every 1.2 </a:t>
            </a:r>
            <a:r>
              <a:rPr lang="en-US" sz="700" dirty="0" err="1"/>
              <a:t>msec</a:t>
            </a:r>
            <a:endParaRPr lang="en-US" sz="700" dirty="0"/>
          </a:p>
        </p:txBody>
      </p:sp>
      <p:sp>
        <p:nvSpPr>
          <p:cNvPr id="546848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386712" y="3793344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9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181439" y="3874844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50" name="Text Box 3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28726" y="3917716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ACKs are sent: ACK 1 pkts = 10 Mbps/pkt size</a:t>
            </a:r>
          </a:p>
          <a:p>
            <a:pPr algn="l"/>
            <a:r>
              <a:rPr lang="en-US" sz="700"/>
              <a:t>= 1 ACK every 1.2 msec</a:t>
            </a:r>
          </a:p>
        </p:txBody>
      </p:sp>
      <p:sp>
        <p:nvSpPr>
          <p:cNvPr id="546851" name="Text Box 3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17015" y="3014091"/>
            <a:ext cx="20617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 dirty="0"/>
              <a:t>Rate that </a:t>
            </a:r>
            <a:r>
              <a:rPr lang="en-US" sz="700" dirty="0" err="1"/>
              <a:t>pkts</a:t>
            </a:r>
            <a:r>
              <a:rPr lang="en-US" sz="700" dirty="0"/>
              <a:t> are sent = 1 </a:t>
            </a:r>
            <a:r>
              <a:rPr lang="en-US" sz="700" dirty="0" err="1"/>
              <a:t>pkt</a:t>
            </a:r>
            <a:r>
              <a:rPr lang="en-US" sz="700" dirty="0"/>
              <a:t> for each ACK</a:t>
            </a:r>
          </a:p>
          <a:p>
            <a:pPr algn="l"/>
            <a:r>
              <a:rPr lang="en-US" sz="700" dirty="0"/>
              <a:t> = 1 </a:t>
            </a:r>
            <a:r>
              <a:rPr lang="en-US" sz="700" dirty="0" err="1"/>
              <a:t>pkt</a:t>
            </a:r>
            <a:r>
              <a:rPr lang="en-US" sz="700" dirty="0"/>
              <a:t> every 1.2 </a:t>
            </a:r>
            <a:r>
              <a:rPr lang="en-US" sz="700" dirty="0" err="1"/>
              <a:t>msec</a:t>
            </a:r>
            <a:endParaRPr lang="en-US" sz="700" dirty="0"/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719669" y="921545"/>
            <a:ext cx="7369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Let BWDP = bandwidth delay product = bottleneck link rate/</a:t>
            </a:r>
            <a:r>
              <a:rPr lang="en-US" dirty="0" err="1" smtClean="0"/>
              <a:t>pkt</a:t>
            </a:r>
            <a:r>
              <a:rPr lang="en-US" dirty="0" smtClean="0"/>
              <a:t> size * RTT</a:t>
            </a:r>
          </a:p>
        </p:txBody>
      </p:sp>
      <p:sp>
        <p:nvSpPr>
          <p:cNvPr id="32" name="TextBox 31"/>
          <p:cNvSpPr txBox="1"/>
          <p:nvPr>
            <p:custDataLst>
              <p:tags r:id="rId29"/>
            </p:custDataLst>
          </p:nvPr>
        </p:nvSpPr>
        <p:spPr>
          <a:xfrm>
            <a:off x="1112575" y="4850612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Cwnd</a:t>
            </a:r>
            <a:r>
              <a:rPr lang="en-US" dirty="0" smtClean="0"/>
              <a:t> = BWP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Packets leave the sender at exactly the </a:t>
            </a:r>
            <a:r>
              <a:rPr lang="en-US" dirty="0" err="1" smtClean="0"/>
              <a:t>bootleneck</a:t>
            </a:r>
            <a:r>
              <a:rPr lang="en-US" dirty="0" smtClean="0"/>
              <a:t> rate</a:t>
            </a:r>
          </a:p>
        </p:txBody>
      </p:sp>
      <p:grpSp>
        <p:nvGrpSpPr>
          <p:cNvPr id="108" name="Group 107"/>
          <p:cNvGrpSpPr/>
          <p:nvPr>
            <p:custDataLst>
              <p:tags r:id="rId30"/>
            </p:custDataLst>
          </p:nvPr>
        </p:nvGrpSpPr>
        <p:grpSpPr>
          <a:xfrm>
            <a:off x="1445407" y="3452791"/>
            <a:ext cx="6065105" cy="150017"/>
            <a:chOff x="1445407" y="3452791"/>
            <a:chExt cx="6065105" cy="150017"/>
          </a:xfrm>
        </p:grpSpPr>
        <p:grpSp>
          <p:nvGrpSpPr>
            <p:cNvPr id="92" name="Group 91"/>
            <p:cNvGrpSpPr/>
            <p:nvPr/>
          </p:nvGrpSpPr>
          <p:grpSpPr>
            <a:xfrm>
              <a:off x="5857875" y="3452791"/>
              <a:ext cx="1652637" cy="135730"/>
              <a:chOff x="5857875" y="3452791"/>
              <a:chExt cx="1652637" cy="135730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58578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4390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05699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979467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6727051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64936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6267443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04835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586151" y="3469454"/>
              <a:ext cx="2055056" cy="121444"/>
              <a:chOff x="3586151" y="3469454"/>
              <a:chExt cx="2055056" cy="121444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3586151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85999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4112415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371975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626783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87919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513875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5384031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Line 27"/>
              <p:cNvSpPr>
                <a:spLocks noChangeShapeType="1"/>
              </p:cNvSpPr>
              <p:nvPr/>
            </p:nvSpPr>
            <p:spPr bwMode="auto">
              <a:xfrm>
                <a:off x="4363073" y="3478715"/>
                <a:ext cx="56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 sz="1100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445407" y="3462310"/>
              <a:ext cx="1843149" cy="140498"/>
              <a:chOff x="1445407" y="3462310"/>
              <a:chExt cx="1843149" cy="140498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32171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983743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757511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05095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22717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2045487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2639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1" name="Line 27"/>
              <p:cNvSpPr>
                <a:spLocks noChangeShapeType="1"/>
              </p:cNvSpPr>
              <p:nvPr/>
            </p:nvSpPr>
            <p:spPr bwMode="auto">
              <a:xfrm>
                <a:off x="2255669" y="3471571"/>
                <a:ext cx="56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 sz="1100"/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16359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445407" y="3462310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111" name="Group 110"/>
          <p:cNvGrpSpPr/>
          <p:nvPr>
            <p:custDataLst>
              <p:tags r:id="rId31"/>
            </p:custDataLst>
          </p:nvPr>
        </p:nvGrpSpPr>
        <p:grpSpPr>
          <a:xfrm>
            <a:off x="1762110" y="3612335"/>
            <a:ext cx="5991764" cy="154802"/>
            <a:chOff x="1762110" y="3612335"/>
            <a:chExt cx="5991764" cy="154802"/>
          </a:xfrm>
        </p:grpSpPr>
        <p:grpSp>
          <p:nvGrpSpPr>
            <p:cNvPr id="100" name="Group 99"/>
            <p:cNvGrpSpPr/>
            <p:nvPr/>
          </p:nvGrpSpPr>
          <p:grpSpPr>
            <a:xfrm>
              <a:off x="3869514" y="3643291"/>
              <a:ext cx="1626919" cy="123846"/>
              <a:chOff x="3869514" y="3643291"/>
              <a:chExt cx="1626919" cy="123846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38695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4507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5217338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4991106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4738690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45053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4279082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405999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762110" y="3636147"/>
              <a:ext cx="1626919" cy="123846"/>
              <a:chOff x="1762110" y="3636147"/>
              <a:chExt cx="1626919" cy="123846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17621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33433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3109934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883702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631286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3979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171678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95259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5953123" y="3612335"/>
              <a:ext cx="1800751" cy="126222"/>
              <a:chOff x="5953123" y="3612335"/>
              <a:chExt cx="1800751" cy="126222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59531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5343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300947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074715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822299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65889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6362691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14360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7708155" y="361471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119" name="Group 118"/>
          <p:cNvGrpSpPr/>
          <p:nvPr>
            <p:custDataLst>
              <p:tags r:id="rId32"/>
            </p:custDataLst>
          </p:nvPr>
        </p:nvGrpSpPr>
        <p:grpSpPr>
          <a:xfrm>
            <a:off x="2513479" y="1971675"/>
            <a:ext cx="2008516" cy="1535816"/>
            <a:chOff x="2513479" y="1971675"/>
            <a:chExt cx="2008516" cy="1535816"/>
          </a:xfrm>
        </p:grpSpPr>
        <p:sp>
          <p:nvSpPr>
            <p:cNvPr id="114" name="TextBox 113"/>
            <p:cNvSpPr txBox="1"/>
            <p:nvPr/>
          </p:nvSpPr>
          <p:spPr>
            <a:xfrm>
              <a:off x="2513479" y="1971675"/>
              <a:ext cx="20085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As soon as the packet is transmitted, the next packet arrives. And is transmitter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 bwMode="auto">
            <a:xfrm>
              <a:off x="3793331" y="2671763"/>
              <a:ext cx="50007" cy="7286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8" name="Straight Arrow Connector 117"/>
            <p:cNvCxnSpPr>
              <a:endCxn id="128005" idx="1"/>
            </p:cNvCxnSpPr>
            <p:nvPr/>
          </p:nvCxnSpPr>
          <p:spPr bwMode="auto">
            <a:xfrm flipH="1">
              <a:off x="3486197" y="2686050"/>
              <a:ext cx="242841" cy="82144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2605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217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25463" y="0"/>
            <a:ext cx="7772400" cy="501650"/>
          </a:xfrm>
        </p:spPr>
        <p:txBody>
          <a:bodyPr/>
          <a:lstStyle/>
          <a:p>
            <a:r>
              <a:rPr lang="en-US" sz="3600" dirty="0" smtClean="0"/>
              <a:t>TCP sequence numbers and ACKs</a:t>
            </a:r>
          </a:p>
        </p:txBody>
      </p:sp>
      <p:sp>
        <p:nvSpPr>
          <p:cNvPr id="7270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328988" y="1862138"/>
            <a:ext cx="0" cy="421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70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80125" y="1806575"/>
            <a:ext cx="0" cy="421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709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54275" y="1308100"/>
            <a:ext cx="377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110</a:t>
            </a:r>
          </a:p>
        </p:txBody>
      </p:sp>
      <p:sp>
        <p:nvSpPr>
          <p:cNvPr id="72710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5738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108</a:t>
            </a:r>
          </a:p>
        </p:txBody>
      </p:sp>
      <p:sp>
        <p:nvSpPr>
          <p:cNvPr id="72711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8775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H</a:t>
            </a:r>
          </a:p>
        </p:txBody>
      </p:sp>
      <p:sp>
        <p:nvSpPr>
          <p:cNvPr id="72712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4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E</a:t>
            </a:r>
          </a:p>
        </p:txBody>
      </p:sp>
      <p:sp>
        <p:nvSpPr>
          <p:cNvPr id="727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41375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2714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73150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2715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22388" y="1531938"/>
            <a:ext cx="234950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271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47813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</a:t>
            </a:r>
          </a:p>
        </p:txBody>
      </p:sp>
      <p:sp>
        <p:nvSpPr>
          <p:cNvPr id="72717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795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W</a:t>
            </a:r>
          </a:p>
        </p:txBody>
      </p:sp>
      <p:sp>
        <p:nvSpPr>
          <p:cNvPr id="72718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208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2719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35200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R</a:t>
            </a:r>
          </a:p>
        </p:txBody>
      </p:sp>
      <p:sp>
        <p:nvSpPr>
          <p:cNvPr id="72720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8443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2721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09863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</a:t>
            </a:r>
          </a:p>
        </p:txBody>
      </p:sp>
      <p:sp>
        <p:nvSpPr>
          <p:cNvPr id="72722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1300" y="1308100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101</a:t>
            </a:r>
          </a:p>
        </p:txBody>
      </p:sp>
      <p:sp>
        <p:nvSpPr>
          <p:cNvPr id="72723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8313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102</a:t>
            </a:r>
          </a:p>
        </p:txBody>
      </p:sp>
      <p:sp>
        <p:nvSpPr>
          <p:cNvPr id="72724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5963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103</a:t>
            </a:r>
          </a:p>
        </p:txBody>
      </p:sp>
      <p:sp>
        <p:nvSpPr>
          <p:cNvPr id="72725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65200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104</a:t>
            </a:r>
          </a:p>
        </p:txBody>
      </p:sp>
      <p:sp>
        <p:nvSpPr>
          <p:cNvPr id="72726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212850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105</a:t>
            </a:r>
          </a:p>
        </p:txBody>
      </p:sp>
      <p:sp>
        <p:nvSpPr>
          <p:cNvPr id="72727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46208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106</a:t>
            </a:r>
          </a:p>
        </p:txBody>
      </p:sp>
      <p:sp>
        <p:nvSpPr>
          <p:cNvPr id="72728" name="Text Box 2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09738" y="1308100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107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20503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109</a:t>
            </a:r>
          </a:p>
        </p:txBody>
      </p:sp>
      <p:sp>
        <p:nvSpPr>
          <p:cNvPr id="72730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682875" y="1308100"/>
            <a:ext cx="35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111</a:t>
            </a:r>
          </a:p>
        </p:txBody>
      </p:sp>
      <p:sp>
        <p:nvSpPr>
          <p:cNvPr id="72731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6550" y="690563"/>
            <a:ext cx="148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Byte numbers</a:t>
            </a:r>
          </a:p>
        </p:txBody>
      </p:sp>
      <p:sp>
        <p:nvSpPr>
          <p:cNvPr id="72732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930275" y="977900"/>
            <a:ext cx="23813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733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28988" y="2309813"/>
            <a:ext cx="2767012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734" name="Text Box 3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59225" y="171926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101</a:t>
            </a:r>
          </a:p>
          <a:p>
            <a:r>
              <a:rPr lang="en-US" sz="1000"/>
              <a:t>ACK no: 12</a:t>
            </a:r>
          </a:p>
          <a:p>
            <a:r>
              <a:rPr lang="en-US" sz="1000"/>
              <a:t>Data: HEL</a:t>
            </a:r>
          </a:p>
          <a:p>
            <a:r>
              <a:rPr lang="en-US" sz="1000"/>
              <a:t>Length: 3</a:t>
            </a:r>
          </a:p>
        </p:txBody>
      </p:sp>
      <p:sp>
        <p:nvSpPr>
          <p:cNvPr id="501821" name="Line 6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3336925" y="3048000"/>
            <a:ext cx="2751138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22" name="Text Box 6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62363" y="2762250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12</a:t>
            </a:r>
          </a:p>
          <a:p>
            <a:r>
              <a:rPr lang="en-US" sz="1000"/>
              <a:t>ACK no:         </a:t>
            </a:r>
          </a:p>
          <a:p>
            <a:r>
              <a:rPr lang="en-US" sz="1000"/>
              <a:t>Data: </a:t>
            </a:r>
          </a:p>
          <a:p>
            <a:r>
              <a:rPr lang="en-US" sz="1000"/>
              <a:t>Length: 0</a:t>
            </a:r>
          </a:p>
        </p:txBody>
      </p:sp>
      <p:sp>
        <p:nvSpPr>
          <p:cNvPr id="501823" name="Line 6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336925" y="4241800"/>
            <a:ext cx="2767013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24" name="Text Box 6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103688" y="372586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104</a:t>
            </a:r>
          </a:p>
          <a:p>
            <a:r>
              <a:rPr lang="en-US" sz="1000"/>
              <a:t>ACK no: 12</a:t>
            </a:r>
          </a:p>
          <a:p>
            <a:r>
              <a:rPr lang="en-US" sz="1000"/>
              <a:t>Data: LO W</a:t>
            </a:r>
          </a:p>
          <a:p>
            <a:r>
              <a:rPr lang="en-US" sz="1000"/>
              <a:t>Length: 4</a:t>
            </a:r>
          </a:p>
        </p:txBody>
      </p:sp>
      <p:sp>
        <p:nvSpPr>
          <p:cNvPr id="501825" name="Line 6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3344863" y="4933950"/>
            <a:ext cx="2751137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26" name="Text Box 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94113" y="464661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12</a:t>
            </a:r>
          </a:p>
          <a:p>
            <a:r>
              <a:rPr lang="en-US" sz="1000"/>
              <a:t>ACK no:</a:t>
            </a:r>
          </a:p>
          <a:p>
            <a:r>
              <a:rPr lang="en-US" sz="1000"/>
              <a:t>Data: </a:t>
            </a:r>
          </a:p>
          <a:p>
            <a:r>
              <a:rPr lang="en-US" sz="1000"/>
              <a:t>Length: 0</a:t>
            </a:r>
          </a:p>
        </p:txBody>
      </p:sp>
      <p:sp>
        <p:nvSpPr>
          <p:cNvPr id="501827" name="Text Box 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538663" y="2928938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104</a:t>
            </a:r>
          </a:p>
        </p:txBody>
      </p:sp>
      <p:sp>
        <p:nvSpPr>
          <p:cNvPr id="501828" name="Text Box 6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579938" y="4799013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108</a:t>
            </a:r>
          </a:p>
        </p:txBody>
      </p:sp>
      <p:sp>
        <p:nvSpPr>
          <p:cNvPr id="39" name="Rectangle 5"/>
          <p:cNvSpPr txBox="1">
            <a:spLocks noChangeArrowheads="1"/>
          </p:cNvSpPr>
          <p:nvPr>
            <p:custDataLst>
              <p:tags r:id="rId39"/>
            </p:custDataLst>
          </p:nvPr>
        </p:nvSpPr>
        <p:spPr>
          <a:xfrm>
            <a:off x="107496" y="2103664"/>
            <a:ext cx="2905126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Seq. #’s: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byte stream “number” of first byte in segment’s data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It can be used as a pointer for placing the received data in the receiver buffer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ACKs: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seq # of next byte expected from other side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cumulative 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1" grpId="0" animBg="1"/>
      <p:bldP spid="501822" grpId="0" animBg="1"/>
      <p:bldP spid="501823" grpId="0" animBg="1"/>
      <p:bldP spid="501824" grpId="0" animBg="1"/>
      <p:bldP spid="501825" grpId="0" animBg="1"/>
      <p:bldP spid="501826" grpId="0" animBg="1"/>
      <p:bldP spid="501827" grpId="0"/>
      <p:bldP spid="50182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23875" y="0"/>
            <a:ext cx="7772400" cy="628650"/>
          </a:xfrm>
        </p:spPr>
        <p:txBody>
          <a:bodyPr/>
          <a:lstStyle/>
          <a:p>
            <a:r>
              <a:rPr lang="en-US" sz="3600" smtClean="0"/>
              <a:t>TCP Performance 1: ACK Clocking</a:t>
            </a:r>
          </a:p>
        </p:txBody>
      </p:sp>
      <p:sp>
        <p:nvSpPr>
          <p:cNvPr id="128003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4138" y="1541462"/>
            <a:ext cx="5961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What happens as the number </a:t>
            </a:r>
            <a:r>
              <a:rPr lang="en-US" dirty="0" err="1" smtClean="0"/>
              <a:t>cwnd</a:t>
            </a:r>
            <a:r>
              <a:rPr lang="en-US" dirty="0" smtClean="0"/>
              <a:t> increases beyond BWDP?</a:t>
            </a:r>
            <a:endParaRPr lang="en-US" dirty="0"/>
          </a:p>
        </p:txBody>
      </p:sp>
      <p:sp>
        <p:nvSpPr>
          <p:cNvPr id="128004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43014" y="3459936"/>
            <a:ext cx="323392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5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3467345"/>
            <a:ext cx="390567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6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4742" y="3459936"/>
            <a:ext cx="293618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94392" y="3452527"/>
            <a:ext cx="322216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cxnSp>
        <p:nvCxnSpPr>
          <p:cNvPr id="128008" name="AutoShape 8"/>
          <p:cNvCxnSpPr>
            <a:cxnSpLocks noChangeShapeType="1"/>
            <a:stCxn id="128004" idx="6"/>
            <a:endCxn id="128005" idx="2"/>
          </p:cNvCxnSpPr>
          <p:nvPr>
            <p:custDataLst>
              <p:tags r:id="rId8"/>
            </p:custDataLst>
          </p:nvPr>
        </p:nvCxnSpPr>
        <p:spPr bwMode="auto">
          <a:xfrm>
            <a:off x="1566406" y="3597004"/>
            <a:ext cx="1862594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9" name="AutoShape 9"/>
          <p:cNvCxnSpPr>
            <a:cxnSpLocks noChangeShapeType="1"/>
            <a:stCxn id="128005" idx="6"/>
            <a:endCxn id="128006" idx="2"/>
          </p:cNvCxnSpPr>
          <p:nvPr>
            <p:custDataLst>
              <p:tags r:id="rId9"/>
            </p:custDataLst>
          </p:nvPr>
        </p:nvCxnSpPr>
        <p:spPr bwMode="auto">
          <a:xfrm flipV="1">
            <a:off x="3819567" y="3597004"/>
            <a:ext cx="1815175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0" name="AutoShape 10"/>
          <p:cNvCxnSpPr>
            <a:cxnSpLocks noChangeShapeType="1"/>
            <a:stCxn id="128006" idx="6"/>
            <a:endCxn id="128007" idx="2"/>
          </p:cNvCxnSpPr>
          <p:nvPr>
            <p:custDataLst>
              <p:tags r:id="rId10"/>
            </p:custDataLst>
          </p:nvPr>
        </p:nvCxnSpPr>
        <p:spPr bwMode="auto">
          <a:xfrm flipV="1">
            <a:off x="5928360" y="3589595"/>
            <a:ext cx="1766032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801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11217" y="2634982"/>
            <a:ext cx="6880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10Mbps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01441" y="2634982"/>
            <a:ext cx="5725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1Gbps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9793" y="2627573"/>
            <a:ext cx="5725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1Gbps</a:t>
            </a:r>
          </a:p>
        </p:txBody>
      </p:sp>
      <p:sp>
        <p:nvSpPr>
          <p:cNvPr id="12801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77659" y="2620164"/>
            <a:ext cx="6174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source</a:t>
            </a:r>
          </a:p>
        </p:txBody>
      </p:sp>
      <p:sp>
        <p:nvSpPr>
          <p:cNvPr id="12801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67395" y="2634982"/>
            <a:ext cx="9188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destination</a:t>
            </a:r>
          </a:p>
        </p:txBody>
      </p:sp>
      <p:sp>
        <p:nvSpPr>
          <p:cNvPr id="546839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42038" y="3025193"/>
            <a:ext cx="2074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pkts are sent = 10 Mbps/pkt size</a:t>
            </a:r>
          </a:p>
          <a:p>
            <a:pPr algn="l"/>
            <a:r>
              <a:rPr lang="en-US" sz="700"/>
              <a:t>                                     = 1 pkt each 1.2 msec</a:t>
            </a:r>
          </a:p>
        </p:txBody>
      </p:sp>
      <p:sp>
        <p:nvSpPr>
          <p:cNvPr id="546841" name="Line 2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0932" y="3303033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2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06461" y="3310442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3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51433" y="3288215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4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17669" y="3908185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ACKs are sent: ACK 1 pkts = 10 Mbps/pkt size</a:t>
            </a:r>
          </a:p>
          <a:p>
            <a:pPr algn="l"/>
            <a:r>
              <a:rPr lang="en-US" sz="700"/>
              <a:t>= 1 ACK every 1.2 msec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81172" y="2973330"/>
            <a:ext cx="2074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pkts are sent = 10 Mbps/pkt size</a:t>
            </a:r>
          </a:p>
          <a:p>
            <a:pPr algn="l"/>
            <a:r>
              <a:rPr lang="en-US" sz="700"/>
              <a:t>                                     = 1 pkt each 1.2 msec</a:t>
            </a:r>
          </a:p>
        </p:txBody>
      </p:sp>
      <p:sp>
        <p:nvSpPr>
          <p:cNvPr id="546846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255852" y="3941525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7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0414" y="4249002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 dirty="0"/>
              <a:t>Rate that ACKs are sent: ACK 1 </a:t>
            </a:r>
            <a:r>
              <a:rPr lang="en-US" sz="700" dirty="0" err="1"/>
              <a:t>pkts</a:t>
            </a:r>
            <a:r>
              <a:rPr lang="en-US" sz="700" dirty="0"/>
              <a:t> = 10 Mbps/</a:t>
            </a:r>
            <a:r>
              <a:rPr lang="en-US" sz="700" dirty="0" err="1"/>
              <a:t>pkt</a:t>
            </a:r>
            <a:r>
              <a:rPr lang="en-US" sz="700" dirty="0"/>
              <a:t> size</a:t>
            </a:r>
          </a:p>
          <a:p>
            <a:pPr algn="l"/>
            <a:r>
              <a:rPr lang="en-US" sz="700" dirty="0"/>
              <a:t>= 1 ACK every 1.2 </a:t>
            </a:r>
            <a:r>
              <a:rPr lang="en-US" sz="700" dirty="0" err="1"/>
              <a:t>msec</a:t>
            </a:r>
            <a:endParaRPr lang="en-US" sz="700" dirty="0"/>
          </a:p>
        </p:txBody>
      </p:sp>
      <p:sp>
        <p:nvSpPr>
          <p:cNvPr id="546848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386712" y="3793344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9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181439" y="3874844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50" name="Text Box 3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28726" y="3917716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ACKs are sent: ACK 1 pkts = 10 Mbps/pkt size</a:t>
            </a:r>
          </a:p>
          <a:p>
            <a:pPr algn="l"/>
            <a:r>
              <a:rPr lang="en-US" sz="700"/>
              <a:t>= 1 ACK every 1.2 msec</a:t>
            </a:r>
          </a:p>
        </p:txBody>
      </p:sp>
      <p:sp>
        <p:nvSpPr>
          <p:cNvPr id="546851" name="Text Box 3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17015" y="3014091"/>
            <a:ext cx="20617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 dirty="0"/>
              <a:t>Rate that </a:t>
            </a:r>
            <a:r>
              <a:rPr lang="en-US" sz="700" dirty="0" err="1"/>
              <a:t>pkts</a:t>
            </a:r>
            <a:r>
              <a:rPr lang="en-US" sz="700" dirty="0"/>
              <a:t> are sent = 1 </a:t>
            </a:r>
            <a:r>
              <a:rPr lang="en-US" sz="700" dirty="0" err="1"/>
              <a:t>pkt</a:t>
            </a:r>
            <a:r>
              <a:rPr lang="en-US" sz="700" dirty="0"/>
              <a:t> for each ACK</a:t>
            </a:r>
          </a:p>
          <a:p>
            <a:pPr algn="l"/>
            <a:r>
              <a:rPr lang="en-US" sz="700" dirty="0"/>
              <a:t> = 1 </a:t>
            </a:r>
            <a:r>
              <a:rPr lang="en-US" sz="700" dirty="0" err="1"/>
              <a:t>pkt</a:t>
            </a:r>
            <a:r>
              <a:rPr lang="en-US" sz="700" dirty="0"/>
              <a:t> every 1.2 </a:t>
            </a:r>
            <a:r>
              <a:rPr lang="en-US" sz="700" dirty="0" err="1"/>
              <a:t>msec</a:t>
            </a:r>
            <a:endParaRPr lang="en-US" sz="700" dirty="0"/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719669" y="921545"/>
            <a:ext cx="7369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Let BWDP = bandwidth delay product = bottleneck link rate/</a:t>
            </a:r>
            <a:r>
              <a:rPr lang="en-US" dirty="0" err="1" smtClean="0"/>
              <a:t>pkt</a:t>
            </a:r>
            <a:r>
              <a:rPr lang="en-US" dirty="0" smtClean="0"/>
              <a:t> size * RTT</a:t>
            </a:r>
          </a:p>
        </p:txBody>
      </p:sp>
      <p:sp>
        <p:nvSpPr>
          <p:cNvPr id="32" name="TextBox 31"/>
          <p:cNvSpPr txBox="1"/>
          <p:nvPr>
            <p:custDataLst>
              <p:tags r:id="rId29"/>
            </p:custDataLst>
          </p:nvPr>
        </p:nvSpPr>
        <p:spPr>
          <a:xfrm>
            <a:off x="1112575" y="4850612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Cwnd</a:t>
            </a:r>
            <a:r>
              <a:rPr lang="en-US" dirty="0" smtClean="0"/>
              <a:t> = BWP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Packets leave the sender at exactly the </a:t>
            </a:r>
            <a:r>
              <a:rPr lang="en-US" dirty="0" err="1" smtClean="0"/>
              <a:t>bootleneck</a:t>
            </a:r>
            <a:r>
              <a:rPr lang="en-US" dirty="0" smtClean="0"/>
              <a:t> rate</a:t>
            </a:r>
          </a:p>
        </p:txBody>
      </p:sp>
      <p:grpSp>
        <p:nvGrpSpPr>
          <p:cNvPr id="2" name="Group 107"/>
          <p:cNvGrpSpPr/>
          <p:nvPr>
            <p:custDataLst>
              <p:tags r:id="rId30"/>
            </p:custDataLst>
          </p:nvPr>
        </p:nvGrpSpPr>
        <p:grpSpPr>
          <a:xfrm>
            <a:off x="1445407" y="3452791"/>
            <a:ext cx="6065105" cy="150017"/>
            <a:chOff x="1445407" y="3452791"/>
            <a:chExt cx="6065105" cy="150017"/>
          </a:xfrm>
        </p:grpSpPr>
        <p:grpSp>
          <p:nvGrpSpPr>
            <p:cNvPr id="3" name="Group 91"/>
            <p:cNvGrpSpPr/>
            <p:nvPr/>
          </p:nvGrpSpPr>
          <p:grpSpPr>
            <a:xfrm>
              <a:off x="5857875" y="3452791"/>
              <a:ext cx="1652637" cy="135730"/>
              <a:chOff x="5857875" y="3452791"/>
              <a:chExt cx="1652637" cy="135730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58578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4390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05699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979467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6727051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64936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6267443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04835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4" name="Group 90"/>
            <p:cNvGrpSpPr/>
            <p:nvPr/>
          </p:nvGrpSpPr>
          <p:grpSpPr>
            <a:xfrm>
              <a:off x="3586151" y="3469454"/>
              <a:ext cx="2055056" cy="121444"/>
              <a:chOff x="3586151" y="3469454"/>
              <a:chExt cx="2055056" cy="121444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3586151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85999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4112415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371975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626783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87919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513875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5384031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Line 27"/>
              <p:cNvSpPr>
                <a:spLocks noChangeShapeType="1"/>
              </p:cNvSpPr>
              <p:nvPr/>
            </p:nvSpPr>
            <p:spPr bwMode="auto">
              <a:xfrm>
                <a:off x="4363073" y="3478715"/>
                <a:ext cx="56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 sz="1100"/>
              </a:p>
            </p:txBody>
          </p:sp>
        </p:grpSp>
        <p:grpSp>
          <p:nvGrpSpPr>
            <p:cNvPr id="5" name="Group 106"/>
            <p:cNvGrpSpPr/>
            <p:nvPr/>
          </p:nvGrpSpPr>
          <p:grpSpPr>
            <a:xfrm>
              <a:off x="1445407" y="3462310"/>
              <a:ext cx="1843149" cy="140498"/>
              <a:chOff x="1445407" y="3462310"/>
              <a:chExt cx="1843149" cy="140498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32171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983743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757511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05095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22717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2045487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2639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1" name="Line 27"/>
              <p:cNvSpPr>
                <a:spLocks noChangeShapeType="1"/>
              </p:cNvSpPr>
              <p:nvPr/>
            </p:nvSpPr>
            <p:spPr bwMode="auto">
              <a:xfrm>
                <a:off x="2255669" y="3471571"/>
                <a:ext cx="56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 sz="1100"/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16359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445407" y="3462310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6" name="Group 110"/>
          <p:cNvGrpSpPr/>
          <p:nvPr>
            <p:custDataLst>
              <p:tags r:id="rId31"/>
            </p:custDataLst>
          </p:nvPr>
        </p:nvGrpSpPr>
        <p:grpSpPr>
          <a:xfrm>
            <a:off x="1762110" y="3612335"/>
            <a:ext cx="5991764" cy="154802"/>
            <a:chOff x="1762110" y="3612335"/>
            <a:chExt cx="5991764" cy="154802"/>
          </a:xfrm>
        </p:grpSpPr>
        <p:grpSp>
          <p:nvGrpSpPr>
            <p:cNvPr id="7" name="Group 99"/>
            <p:cNvGrpSpPr/>
            <p:nvPr/>
          </p:nvGrpSpPr>
          <p:grpSpPr>
            <a:xfrm>
              <a:off x="3869514" y="3643291"/>
              <a:ext cx="1626919" cy="123846"/>
              <a:chOff x="3869514" y="3643291"/>
              <a:chExt cx="1626919" cy="123846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38695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4507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5217338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4991106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4738690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45053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4279082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405999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8" name="Group 100"/>
            <p:cNvGrpSpPr/>
            <p:nvPr/>
          </p:nvGrpSpPr>
          <p:grpSpPr>
            <a:xfrm>
              <a:off x="1762110" y="3636147"/>
              <a:ext cx="1626919" cy="123846"/>
              <a:chOff x="1762110" y="3636147"/>
              <a:chExt cx="1626919" cy="123846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17621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33433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3109934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883702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631286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3979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171678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95259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9" name="Group 109"/>
            <p:cNvGrpSpPr/>
            <p:nvPr/>
          </p:nvGrpSpPr>
          <p:grpSpPr>
            <a:xfrm>
              <a:off x="5953123" y="3612335"/>
              <a:ext cx="1800751" cy="126222"/>
              <a:chOff x="5953123" y="3612335"/>
              <a:chExt cx="1800751" cy="126222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59531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5343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300947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074715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822299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65889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6362691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14360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7708155" y="361471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118"/>
          <p:cNvGrpSpPr/>
          <p:nvPr>
            <p:custDataLst>
              <p:tags r:id="rId32"/>
            </p:custDataLst>
          </p:nvPr>
        </p:nvGrpSpPr>
        <p:grpSpPr>
          <a:xfrm>
            <a:off x="2513479" y="1971675"/>
            <a:ext cx="2008516" cy="1535816"/>
            <a:chOff x="2513479" y="1971675"/>
            <a:chExt cx="2008516" cy="1535816"/>
          </a:xfrm>
        </p:grpSpPr>
        <p:sp>
          <p:nvSpPr>
            <p:cNvPr id="114" name="TextBox 113"/>
            <p:cNvSpPr txBox="1"/>
            <p:nvPr/>
          </p:nvSpPr>
          <p:spPr>
            <a:xfrm>
              <a:off x="2513479" y="1971675"/>
              <a:ext cx="20085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As soon as the packet is transmitted, the next packet arrives. And is transmitter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 bwMode="auto">
            <a:xfrm>
              <a:off x="3793331" y="2671763"/>
              <a:ext cx="50007" cy="7286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8" name="Straight Arrow Connector 117"/>
            <p:cNvCxnSpPr>
              <a:endCxn id="128005" idx="1"/>
            </p:cNvCxnSpPr>
            <p:nvPr/>
          </p:nvCxnSpPr>
          <p:spPr bwMode="auto">
            <a:xfrm flipH="1">
              <a:off x="3486197" y="2686050"/>
              <a:ext cx="242841" cy="82144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4" name="TextBox 93"/>
          <p:cNvSpPr txBox="1"/>
          <p:nvPr>
            <p:custDataLst>
              <p:tags r:id="rId33"/>
            </p:custDataLst>
          </p:nvPr>
        </p:nvSpPr>
        <p:spPr>
          <a:xfrm>
            <a:off x="0" y="5780782"/>
            <a:ext cx="5381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If </a:t>
            </a:r>
            <a:r>
              <a:rPr lang="en-US" dirty="0" err="1" smtClean="0"/>
              <a:t>cwnd</a:t>
            </a:r>
            <a:r>
              <a:rPr lang="en-US" dirty="0" smtClean="0"/>
              <a:t> = 2*</a:t>
            </a:r>
            <a:r>
              <a:rPr lang="en-US" dirty="0" err="1" smtClean="0"/>
              <a:t>bwdp</a:t>
            </a:r>
            <a:r>
              <a:rPr lang="en-US" dirty="0" smtClean="0"/>
              <a:t> =&gt; </a:t>
            </a:r>
            <a:r>
              <a:rPr lang="en-US" dirty="0" err="1" smtClean="0"/>
              <a:t>bwdp</a:t>
            </a:r>
            <a:r>
              <a:rPr lang="en-US" dirty="0" smtClean="0"/>
              <a:t> worth of </a:t>
            </a:r>
            <a:r>
              <a:rPr lang="en-US" dirty="0" err="1" smtClean="0"/>
              <a:t>pkts</a:t>
            </a:r>
            <a:r>
              <a:rPr lang="en-US" dirty="0" smtClean="0"/>
              <a:t> in the buffer</a:t>
            </a:r>
          </a:p>
          <a:p>
            <a:pPr algn="l"/>
            <a:r>
              <a:rPr lang="en-US" dirty="0" smtClean="0"/>
              <a:t>If buffer size is </a:t>
            </a:r>
            <a:r>
              <a:rPr lang="en-US" dirty="0" err="1" smtClean="0"/>
              <a:t>bwdp</a:t>
            </a:r>
            <a:r>
              <a:rPr lang="en-US" dirty="0" smtClean="0"/>
              <a:t>, then no drops</a:t>
            </a:r>
          </a:p>
          <a:p>
            <a:pPr algn="l"/>
            <a:r>
              <a:rPr lang="en-US" dirty="0" smtClean="0"/>
              <a:t>Now, if </a:t>
            </a:r>
            <a:r>
              <a:rPr lang="en-US" dirty="0" err="1" smtClean="0"/>
              <a:t>cwnd</a:t>
            </a:r>
            <a:r>
              <a:rPr lang="en-US" dirty="0" smtClean="0"/>
              <a:t>=2*bwdp+1, there is a drop</a:t>
            </a:r>
          </a:p>
          <a:p>
            <a:pPr algn="l"/>
            <a:r>
              <a:rPr lang="en-US" dirty="0" smtClean="0"/>
              <a:t>=&gt; TCP will set </a:t>
            </a:r>
            <a:r>
              <a:rPr lang="en-US" dirty="0" err="1" smtClean="0"/>
              <a:t>cwnd</a:t>
            </a:r>
            <a:r>
              <a:rPr lang="en-US" dirty="0" smtClean="0"/>
              <a:t> to = </a:t>
            </a:r>
            <a:r>
              <a:rPr lang="en-US" dirty="0" err="1" smtClean="0"/>
              <a:t>bwdp</a:t>
            </a:r>
            <a:endParaRPr lang="en-US" dirty="0"/>
          </a:p>
        </p:txBody>
      </p:sp>
      <p:sp>
        <p:nvSpPr>
          <p:cNvPr id="95" name="TextBox 94"/>
          <p:cNvSpPr txBox="1"/>
          <p:nvPr>
            <p:custDataLst>
              <p:tags r:id="rId34"/>
            </p:custDataLst>
          </p:nvPr>
        </p:nvSpPr>
        <p:spPr>
          <a:xfrm>
            <a:off x="5437784" y="5970494"/>
            <a:ext cx="323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If </a:t>
            </a:r>
            <a:r>
              <a:rPr lang="en-US" dirty="0" err="1" smtClean="0"/>
              <a:t>cwnd</a:t>
            </a:r>
            <a:r>
              <a:rPr lang="en-US" dirty="0" smtClean="0"/>
              <a:t>&lt;</a:t>
            </a:r>
            <a:r>
              <a:rPr lang="en-US" dirty="0" err="1" smtClean="0"/>
              <a:t>bwpd</a:t>
            </a:r>
            <a:r>
              <a:rPr lang="en-US" dirty="0" smtClean="0"/>
              <a:t>, the bottleneck link is not fully utilized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2605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217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23875" y="0"/>
            <a:ext cx="7772400" cy="628650"/>
          </a:xfrm>
        </p:spPr>
        <p:txBody>
          <a:bodyPr/>
          <a:lstStyle/>
          <a:p>
            <a:r>
              <a:rPr lang="en-US" sz="3600" smtClean="0"/>
              <a:t>TCP Performance 1: ACK Clocking</a:t>
            </a:r>
          </a:p>
        </p:txBody>
      </p:sp>
      <p:sp>
        <p:nvSpPr>
          <p:cNvPr id="128003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4138" y="1541462"/>
            <a:ext cx="5961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What happens as the number </a:t>
            </a:r>
            <a:r>
              <a:rPr lang="en-US" dirty="0" err="1" smtClean="0"/>
              <a:t>cwnd</a:t>
            </a:r>
            <a:r>
              <a:rPr lang="en-US" dirty="0" smtClean="0"/>
              <a:t> increases beyond BWDP?</a:t>
            </a:r>
            <a:endParaRPr lang="en-US" dirty="0"/>
          </a:p>
        </p:txBody>
      </p:sp>
      <p:sp>
        <p:nvSpPr>
          <p:cNvPr id="128004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43014" y="3459936"/>
            <a:ext cx="323392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5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3467345"/>
            <a:ext cx="390567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6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4742" y="3459936"/>
            <a:ext cx="293618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94392" y="3452527"/>
            <a:ext cx="322216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cxnSp>
        <p:nvCxnSpPr>
          <p:cNvPr id="128008" name="AutoShape 8"/>
          <p:cNvCxnSpPr>
            <a:cxnSpLocks noChangeShapeType="1"/>
            <a:stCxn id="128004" idx="6"/>
            <a:endCxn id="128005" idx="2"/>
          </p:cNvCxnSpPr>
          <p:nvPr>
            <p:custDataLst>
              <p:tags r:id="rId8"/>
            </p:custDataLst>
          </p:nvPr>
        </p:nvCxnSpPr>
        <p:spPr bwMode="auto">
          <a:xfrm>
            <a:off x="1566406" y="3597004"/>
            <a:ext cx="1862594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9" name="AutoShape 9"/>
          <p:cNvCxnSpPr>
            <a:cxnSpLocks noChangeShapeType="1"/>
            <a:stCxn id="128005" idx="6"/>
            <a:endCxn id="128006" idx="2"/>
          </p:cNvCxnSpPr>
          <p:nvPr>
            <p:custDataLst>
              <p:tags r:id="rId9"/>
            </p:custDataLst>
          </p:nvPr>
        </p:nvCxnSpPr>
        <p:spPr bwMode="auto">
          <a:xfrm flipV="1">
            <a:off x="3819567" y="3597004"/>
            <a:ext cx="1815175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0" name="AutoShape 10"/>
          <p:cNvCxnSpPr>
            <a:cxnSpLocks noChangeShapeType="1"/>
            <a:stCxn id="128006" idx="6"/>
            <a:endCxn id="128007" idx="2"/>
          </p:cNvCxnSpPr>
          <p:nvPr>
            <p:custDataLst>
              <p:tags r:id="rId10"/>
            </p:custDataLst>
          </p:nvPr>
        </p:nvCxnSpPr>
        <p:spPr bwMode="auto">
          <a:xfrm flipV="1">
            <a:off x="5928360" y="3589595"/>
            <a:ext cx="1766032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801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11217" y="2634982"/>
            <a:ext cx="6880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10Mbps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01441" y="2634982"/>
            <a:ext cx="5725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1Gbps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9793" y="2627573"/>
            <a:ext cx="5725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1Gbps</a:t>
            </a:r>
          </a:p>
        </p:txBody>
      </p:sp>
      <p:sp>
        <p:nvSpPr>
          <p:cNvPr id="12801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77659" y="2620164"/>
            <a:ext cx="6174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source</a:t>
            </a:r>
          </a:p>
        </p:txBody>
      </p:sp>
      <p:sp>
        <p:nvSpPr>
          <p:cNvPr id="12801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67395" y="2634982"/>
            <a:ext cx="9188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destination</a:t>
            </a:r>
          </a:p>
        </p:txBody>
      </p:sp>
      <p:sp>
        <p:nvSpPr>
          <p:cNvPr id="546839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42038" y="3025193"/>
            <a:ext cx="2074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pkts are sent = 10 Mbps/pkt size</a:t>
            </a:r>
          </a:p>
          <a:p>
            <a:pPr algn="l"/>
            <a:r>
              <a:rPr lang="en-US" sz="700"/>
              <a:t>                                     = 1 pkt each 1.2 msec</a:t>
            </a:r>
          </a:p>
        </p:txBody>
      </p:sp>
      <p:sp>
        <p:nvSpPr>
          <p:cNvPr id="546841" name="Line 2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0932" y="3303033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2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06461" y="3310442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3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51433" y="3288215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4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17669" y="3908185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ACKs are sent: ACK 1 pkts = 10 Mbps/pkt size</a:t>
            </a:r>
          </a:p>
          <a:p>
            <a:pPr algn="l"/>
            <a:r>
              <a:rPr lang="en-US" sz="700"/>
              <a:t>= 1 ACK every 1.2 msec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81172" y="2973330"/>
            <a:ext cx="2074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pkts are sent = 10 Mbps/pkt size</a:t>
            </a:r>
          </a:p>
          <a:p>
            <a:pPr algn="l"/>
            <a:r>
              <a:rPr lang="en-US" sz="700"/>
              <a:t>                                     = 1 pkt each 1.2 msec</a:t>
            </a:r>
          </a:p>
        </p:txBody>
      </p:sp>
      <p:sp>
        <p:nvSpPr>
          <p:cNvPr id="546846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255852" y="3941525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7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0414" y="4249002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 dirty="0"/>
              <a:t>Rate that ACKs are sent: ACK 1 </a:t>
            </a:r>
            <a:r>
              <a:rPr lang="en-US" sz="700" dirty="0" err="1"/>
              <a:t>pkts</a:t>
            </a:r>
            <a:r>
              <a:rPr lang="en-US" sz="700" dirty="0"/>
              <a:t> = 10 Mbps/</a:t>
            </a:r>
            <a:r>
              <a:rPr lang="en-US" sz="700" dirty="0" err="1"/>
              <a:t>pkt</a:t>
            </a:r>
            <a:r>
              <a:rPr lang="en-US" sz="700" dirty="0"/>
              <a:t> size</a:t>
            </a:r>
          </a:p>
          <a:p>
            <a:pPr algn="l"/>
            <a:r>
              <a:rPr lang="en-US" sz="700" dirty="0"/>
              <a:t>= 1 ACK every 1.2 </a:t>
            </a:r>
            <a:r>
              <a:rPr lang="en-US" sz="700" dirty="0" err="1"/>
              <a:t>msec</a:t>
            </a:r>
            <a:endParaRPr lang="en-US" sz="700" dirty="0"/>
          </a:p>
        </p:txBody>
      </p:sp>
      <p:sp>
        <p:nvSpPr>
          <p:cNvPr id="546848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386712" y="3793344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9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181439" y="3874844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50" name="Text Box 3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28726" y="3917716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ACKs are sent: ACK 1 pkts = 10 Mbps/pkt size</a:t>
            </a:r>
          </a:p>
          <a:p>
            <a:pPr algn="l"/>
            <a:r>
              <a:rPr lang="en-US" sz="700"/>
              <a:t>= 1 ACK every 1.2 msec</a:t>
            </a:r>
          </a:p>
        </p:txBody>
      </p:sp>
      <p:sp>
        <p:nvSpPr>
          <p:cNvPr id="546851" name="Text Box 3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17015" y="3014091"/>
            <a:ext cx="20617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 dirty="0"/>
              <a:t>Rate that </a:t>
            </a:r>
            <a:r>
              <a:rPr lang="en-US" sz="700" dirty="0" err="1"/>
              <a:t>pkts</a:t>
            </a:r>
            <a:r>
              <a:rPr lang="en-US" sz="700" dirty="0"/>
              <a:t> are sent = 1 </a:t>
            </a:r>
            <a:r>
              <a:rPr lang="en-US" sz="700" dirty="0" err="1"/>
              <a:t>pkt</a:t>
            </a:r>
            <a:r>
              <a:rPr lang="en-US" sz="700" dirty="0"/>
              <a:t> for each ACK</a:t>
            </a:r>
          </a:p>
          <a:p>
            <a:pPr algn="l"/>
            <a:r>
              <a:rPr lang="en-US" sz="700" dirty="0"/>
              <a:t> = 1 </a:t>
            </a:r>
            <a:r>
              <a:rPr lang="en-US" sz="700" dirty="0" err="1"/>
              <a:t>pkt</a:t>
            </a:r>
            <a:r>
              <a:rPr lang="en-US" sz="700" dirty="0"/>
              <a:t> every 1.2 </a:t>
            </a:r>
            <a:r>
              <a:rPr lang="en-US" sz="700" dirty="0" err="1"/>
              <a:t>msec</a:t>
            </a:r>
            <a:endParaRPr lang="en-US" sz="700" dirty="0"/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719669" y="921545"/>
            <a:ext cx="7369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Let BWDP = bandwidth delay product = bottleneck link rate/</a:t>
            </a:r>
            <a:r>
              <a:rPr lang="en-US" dirty="0" err="1" smtClean="0"/>
              <a:t>pkt</a:t>
            </a:r>
            <a:r>
              <a:rPr lang="en-US" dirty="0" smtClean="0"/>
              <a:t> size * RTT</a:t>
            </a:r>
          </a:p>
        </p:txBody>
      </p:sp>
      <p:sp>
        <p:nvSpPr>
          <p:cNvPr id="32" name="TextBox 31"/>
          <p:cNvSpPr txBox="1"/>
          <p:nvPr>
            <p:custDataLst>
              <p:tags r:id="rId29"/>
            </p:custDataLst>
          </p:nvPr>
        </p:nvSpPr>
        <p:spPr>
          <a:xfrm>
            <a:off x="1112575" y="4850612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Cwnd</a:t>
            </a:r>
            <a:r>
              <a:rPr lang="en-US" dirty="0" smtClean="0"/>
              <a:t> = BWP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Packets leave the sender at exactly the </a:t>
            </a:r>
            <a:r>
              <a:rPr lang="en-US" dirty="0" err="1" smtClean="0"/>
              <a:t>bootleneck</a:t>
            </a:r>
            <a:r>
              <a:rPr lang="en-US" dirty="0" smtClean="0"/>
              <a:t> rate</a:t>
            </a:r>
          </a:p>
        </p:txBody>
      </p:sp>
      <p:grpSp>
        <p:nvGrpSpPr>
          <p:cNvPr id="2" name="Group 107"/>
          <p:cNvGrpSpPr/>
          <p:nvPr>
            <p:custDataLst>
              <p:tags r:id="rId30"/>
            </p:custDataLst>
          </p:nvPr>
        </p:nvGrpSpPr>
        <p:grpSpPr>
          <a:xfrm>
            <a:off x="1445407" y="3452791"/>
            <a:ext cx="6065105" cy="150017"/>
            <a:chOff x="1445407" y="3452791"/>
            <a:chExt cx="6065105" cy="150017"/>
          </a:xfrm>
        </p:grpSpPr>
        <p:grpSp>
          <p:nvGrpSpPr>
            <p:cNvPr id="3" name="Group 91"/>
            <p:cNvGrpSpPr/>
            <p:nvPr/>
          </p:nvGrpSpPr>
          <p:grpSpPr>
            <a:xfrm>
              <a:off x="5857875" y="3452791"/>
              <a:ext cx="1652637" cy="135730"/>
              <a:chOff x="5857875" y="3452791"/>
              <a:chExt cx="1652637" cy="135730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58578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4390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05699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979467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6727051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64936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6267443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04835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4" name="Group 90"/>
            <p:cNvGrpSpPr/>
            <p:nvPr/>
          </p:nvGrpSpPr>
          <p:grpSpPr>
            <a:xfrm>
              <a:off x="3586151" y="3469454"/>
              <a:ext cx="2055056" cy="121444"/>
              <a:chOff x="3586151" y="3469454"/>
              <a:chExt cx="2055056" cy="121444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3586151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85999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4112415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371975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626783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87919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513875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5384031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Line 27"/>
              <p:cNvSpPr>
                <a:spLocks noChangeShapeType="1"/>
              </p:cNvSpPr>
              <p:nvPr/>
            </p:nvSpPr>
            <p:spPr bwMode="auto">
              <a:xfrm>
                <a:off x="4363073" y="3478715"/>
                <a:ext cx="56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 sz="1100"/>
              </a:p>
            </p:txBody>
          </p:sp>
        </p:grpSp>
        <p:grpSp>
          <p:nvGrpSpPr>
            <p:cNvPr id="5" name="Group 106"/>
            <p:cNvGrpSpPr/>
            <p:nvPr/>
          </p:nvGrpSpPr>
          <p:grpSpPr>
            <a:xfrm>
              <a:off x="1445407" y="3462310"/>
              <a:ext cx="1843149" cy="140498"/>
              <a:chOff x="1445407" y="3462310"/>
              <a:chExt cx="1843149" cy="140498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32171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983743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757511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05095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22717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2045487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2639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1" name="Line 27"/>
              <p:cNvSpPr>
                <a:spLocks noChangeShapeType="1"/>
              </p:cNvSpPr>
              <p:nvPr/>
            </p:nvSpPr>
            <p:spPr bwMode="auto">
              <a:xfrm>
                <a:off x="2255669" y="3471571"/>
                <a:ext cx="56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 sz="1100"/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16359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445407" y="3462310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6" name="Group 110"/>
          <p:cNvGrpSpPr/>
          <p:nvPr>
            <p:custDataLst>
              <p:tags r:id="rId31"/>
            </p:custDataLst>
          </p:nvPr>
        </p:nvGrpSpPr>
        <p:grpSpPr>
          <a:xfrm>
            <a:off x="1762110" y="3612335"/>
            <a:ext cx="5991764" cy="154802"/>
            <a:chOff x="1762110" y="3612335"/>
            <a:chExt cx="5991764" cy="154802"/>
          </a:xfrm>
        </p:grpSpPr>
        <p:grpSp>
          <p:nvGrpSpPr>
            <p:cNvPr id="7" name="Group 99"/>
            <p:cNvGrpSpPr/>
            <p:nvPr/>
          </p:nvGrpSpPr>
          <p:grpSpPr>
            <a:xfrm>
              <a:off x="3869514" y="3643291"/>
              <a:ext cx="1626919" cy="123846"/>
              <a:chOff x="3869514" y="3643291"/>
              <a:chExt cx="1626919" cy="123846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38695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4507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5217338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4991106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4738690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45053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4279082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405999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8" name="Group 100"/>
            <p:cNvGrpSpPr/>
            <p:nvPr/>
          </p:nvGrpSpPr>
          <p:grpSpPr>
            <a:xfrm>
              <a:off x="1762110" y="3636147"/>
              <a:ext cx="1626919" cy="123846"/>
              <a:chOff x="1762110" y="3636147"/>
              <a:chExt cx="1626919" cy="123846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17621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33433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3109934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883702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631286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3979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171678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95259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9" name="Group 109"/>
            <p:cNvGrpSpPr/>
            <p:nvPr/>
          </p:nvGrpSpPr>
          <p:grpSpPr>
            <a:xfrm>
              <a:off x="5953123" y="3612335"/>
              <a:ext cx="1800751" cy="126222"/>
              <a:chOff x="5953123" y="3612335"/>
              <a:chExt cx="1800751" cy="126222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59531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5343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300947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074715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822299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65889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6362691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14360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7708155" y="361471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sp>
        <p:nvSpPr>
          <p:cNvPr id="94" name="Rectangle 93"/>
          <p:cNvSpPr/>
          <p:nvPr>
            <p:custDataLst>
              <p:tags r:id="rId32"/>
            </p:custDataLst>
          </p:nvPr>
        </p:nvSpPr>
        <p:spPr bwMode="auto">
          <a:xfrm>
            <a:off x="1369681" y="3461834"/>
            <a:ext cx="71437" cy="13573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2605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217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2656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23875" y="0"/>
            <a:ext cx="7772400" cy="628650"/>
          </a:xfrm>
        </p:spPr>
        <p:txBody>
          <a:bodyPr/>
          <a:lstStyle/>
          <a:p>
            <a:r>
              <a:rPr lang="en-US" sz="3600" smtClean="0"/>
              <a:t>TCP Performance 1: ACK Clocking</a:t>
            </a:r>
          </a:p>
        </p:txBody>
      </p:sp>
      <p:sp>
        <p:nvSpPr>
          <p:cNvPr id="128003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4138" y="1541462"/>
            <a:ext cx="5961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What happens as the number </a:t>
            </a:r>
            <a:r>
              <a:rPr lang="en-US" dirty="0" err="1" smtClean="0"/>
              <a:t>cwnd</a:t>
            </a:r>
            <a:r>
              <a:rPr lang="en-US" dirty="0" smtClean="0"/>
              <a:t> increases beyond BWDP?</a:t>
            </a:r>
            <a:endParaRPr lang="en-US" dirty="0"/>
          </a:p>
        </p:txBody>
      </p:sp>
      <p:sp>
        <p:nvSpPr>
          <p:cNvPr id="128004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43014" y="3459936"/>
            <a:ext cx="323392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5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3467345"/>
            <a:ext cx="390567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6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4742" y="3459936"/>
            <a:ext cx="293618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94392" y="3452527"/>
            <a:ext cx="322216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cxnSp>
        <p:nvCxnSpPr>
          <p:cNvPr id="128008" name="AutoShape 8"/>
          <p:cNvCxnSpPr>
            <a:cxnSpLocks noChangeShapeType="1"/>
            <a:stCxn id="128004" idx="6"/>
            <a:endCxn id="128005" idx="2"/>
          </p:cNvCxnSpPr>
          <p:nvPr>
            <p:custDataLst>
              <p:tags r:id="rId8"/>
            </p:custDataLst>
          </p:nvPr>
        </p:nvCxnSpPr>
        <p:spPr bwMode="auto">
          <a:xfrm>
            <a:off x="1566406" y="3597004"/>
            <a:ext cx="1862594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9" name="AutoShape 9"/>
          <p:cNvCxnSpPr>
            <a:cxnSpLocks noChangeShapeType="1"/>
            <a:stCxn id="128005" idx="6"/>
            <a:endCxn id="128006" idx="2"/>
          </p:cNvCxnSpPr>
          <p:nvPr>
            <p:custDataLst>
              <p:tags r:id="rId9"/>
            </p:custDataLst>
          </p:nvPr>
        </p:nvCxnSpPr>
        <p:spPr bwMode="auto">
          <a:xfrm flipV="1">
            <a:off x="3819567" y="3597004"/>
            <a:ext cx="1815175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0" name="AutoShape 10"/>
          <p:cNvCxnSpPr>
            <a:cxnSpLocks noChangeShapeType="1"/>
            <a:stCxn id="128006" idx="6"/>
            <a:endCxn id="128007" idx="2"/>
          </p:cNvCxnSpPr>
          <p:nvPr>
            <p:custDataLst>
              <p:tags r:id="rId10"/>
            </p:custDataLst>
          </p:nvPr>
        </p:nvCxnSpPr>
        <p:spPr bwMode="auto">
          <a:xfrm flipV="1">
            <a:off x="5928360" y="3589595"/>
            <a:ext cx="1766032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801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11217" y="2634982"/>
            <a:ext cx="6880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10Mbps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01441" y="2634982"/>
            <a:ext cx="5725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1Gbps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9793" y="2627573"/>
            <a:ext cx="5725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1Gbps</a:t>
            </a:r>
          </a:p>
        </p:txBody>
      </p:sp>
      <p:sp>
        <p:nvSpPr>
          <p:cNvPr id="12801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77659" y="2620164"/>
            <a:ext cx="6174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source</a:t>
            </a:r>
          </a:p>
        </p:txBody>
      </p:sp>
      <p:sp>
        <p:nvSpPr>
          <p:cNvPr id="12801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67395" y="2634982"/>
            <a:ext cx="9188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destination</a:t>
            </a:r>
          </a:p>
        </p:txBody>
      </p:sp>
      <p:sp>
        <p:nvSpPr>
          <p:cNvPr id="546839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42038" y="3025193"/>
            <a:ext cx="2074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pkts are sent = 10 Mbps/pkt size</a:t>
            </a:r>
          </a:p>
          <a:p>
            <a:pPr algn="l"/>
            <a:r>
              <a:rPr lang="en-US" sz="700"/>
              <a:t>                                     = 1 pkt each 1.2 msec</a:t>
            </a:r>
          </a:p>
        </p:txBody>
      </p:sp>
      <p:sp>
        <p:nvSpPr>
          <p:cNvPr id="546841" name="Line 2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0932" y="3303033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2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06461" y="3310442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3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51433" y="3288215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4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17669" y="3908185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ACKs are sent: ACK 1 pkts = 10 Mbps/pkt size</a:t>
            </a:r>
          </a:p>
          <a:p>
            <a:pPr algn="l"/>
            <a:r>
              <a:rPr lang="en-US" sz="700"/>
              <a:t>= 1 ACK every 1.2 msec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81172" y="2973330"/>
            <a:ext cx="2074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pkts are sent = 10 Mbps/pkt size</a:t>
            </a:r>
          </a:p>
          <a:p>
            <a:pPr algn="l"/>
            <a:r>
              <a:rPr lang="en-US" sz="700"/>
              <a:t>                                     = 1 pkt each 1.2 msec</a:t>
            </a:r>
          </a:p>
        </p:txBody>
      </p:sp>
      <p:sp>
        <p:nvSpPr>
          <p:cNvPr id="546846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255852" y="3941525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7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0414" y="4249002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 dirty="0"/>
              <a:t>Rate that ACKs are sent: ACK 1 </a:t>
            </a:r>
            <a:r>
              <a:rPr lang="en-US" sz="700" dirty="0" err="1"/>
              <a:t>pkts</a:t>
            </a:r>
            <a:r>
              <a:rPr lang="en-US" sz="700" dirty="0"/>
              <a:t> = 10 Mbps/</a:t>
            </a:r>
            <a:r>
              <a:rPr lang="en-US" sz="700" dirty="0" err="1"/>
              <a:t>pkt</a:t>
            </a:r>
            <a:r>
              <a:rPr lang="en-US" sz="700" dirty="0"/>
              <a:t> size</a:t>
            </a:r>
          </a:p>
          <a:p>
            <a:pPr algn="l"/>
            <a:r>
              <a:rPr lang="en-US" sz="700" dirty="0"/>
              <a:t>= 1 ACK every 1.2 </a:t>
            </a:r>
            <a:r>
              <a:rPr lang="en-US" sz="700" dirty="0" err="1"/>
              <a:t>msec</a:t>
            </a:r>
            <a:endParaRPr lang="en-US" sz="700" dirty="0"/>
          </a:p>
        </p:txBody>
      </p:sp>
      <p:sp>
        <p:nvSpPr>
          <p:cNvPr id="546848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386712" y="3793344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9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181439" y="3874844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50" name="Text Box 3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28726" y="3917716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ACKs are sent: ACK 1 pkts = 10 Mbps/pkt size</a:t>
            </a:r>
          </a:p>
          <a:p>
            <a:pPr algn="l"/>
            <a:r>
              <a:rPr lang="en-US" sz="700"/>
              <a:t>= 1 ACK every 1.2 msec</a:t>
            </a:r>
          </a:p>
        </p:txBody>
      </p:sp>
      <p:sp>
        <p:nvSpPr>
          <p:cNvPr id="546851" name="Text Box 3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17015" y="3014091"/>
            <a:ext cx="20617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 dirty="0"/>
              <a:t>Rate that </a:t>
            </a:r>
            <a:r>
              <a:rPr lang="en-US" sz="700" dirty="0" err="1"/>
              <a:t>pkts</a:t>
            </a:r>
            <a:r>
              <a:rPr lang="en-US" sz="700" dirty="0"/>
              <a:t> are sent = 1 </a:t>
            </a:r>
            <a:r>
              <a:rPr lang="en-US" sz="700" dirty="0" err="1"/>
              <a:t>pkt</a:t>
            </a:r>
            <a:r>
              <a:rPr lang="en-US" sz="700" dirty="0"/>
              <a:t> for each ACK</a:t>
            </a:r>
          </a:p>
          <a:p>
            <a:pPr algn="l"/>
            <a:r>
              <a:rPr lang="en-US" sz="700" dirty="0"/>
              <a:t> = 1 </a:t>
            </a:r>
            <a:r>
              <a:rPr lang="en-US" sz="700" dirty="0" err="1"/>
              <a:t>pkt</a:t>
            </a:r>
            <a:r>
              <a:rPr lang="en-US" sz="700" dirty="0"/>
              <a:t> every 1.2 </a:t>
            </a:r>
            <a:r>
              <a:rPr lang="en-US" sz="700" dirty="0" err="1"/>
              <a:t>msec</a:t>
            </a:r>
            <a:endParaRPr lang="en-US" sz="700" dirty="0"/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719669" y="921545"/>
            <a:ext cx="7369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Let BWDP = bandwidth delay product = bottleneck link rate/</a:t>
            </a:r>
            <a:r>
              <a:rPr lang="en-US" dirty="0" err="1" smtClean="0"/>
              <a:t>pkt</a:t>
            </a:r>
            <a:r>
              <a:rPr lang="en-US" dirty="0" smtClean="0"/>
              <a:t> size * RTT</a:t>
            </a:r>
          </a:p>
        </p:txBody>
      </p:sp>
      <p:sp>
        <p:nvSpPr>
          <p:cNvPr id="32" name="TextBox 31"/>
          <p:cNvSpPr txBox="1"/>
          <p:nvPr>
            <p:custDataLst>
              <p:tags r:id="rId29"/>
            </p:custDataLst>
          </p:nvPr>
        </p:nvSpPr>
        <p:spPr>
          <a:xfrm>
            <a:off x="1112575" y="4850612"/>
            <a:ext cx="6091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Cwnd</a:t>
            </a:r>
            <a:r>
              <a:rPr lang="en-US" dirty="0" smtClean="0"/>
              <a:t> = BWP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Packets leave the sender at exactly the </a:t>
            </a:r>
            <a:r>
              <a:rPr lang="en-US" dirty="0" err="1" smtClean="0"/>
              <a:t>bootleneck</a:t>
            </a:r>
            <a:r>
              <a:rPr lang="en-US" dirty="0" smtClean="0"/>
              <a:t> rate</a:t>
            </a:r>
          </a:p>
        </p:txBody>
      </p:sp>
      <p:grpSp>
        <p:nvGrpSpPr>
          <p:cNvPr id="2" name="Group 107"/>
          <p:cNvGrpSpPr/>
          <p:nvPr>
            <p:custDataLst>
              <p:tags r:id="rId30"/>
            </p:custDataLst>
          </p:nvPr>
        </p:nvGrpSpPr>
        <p:grpSpPr>
          <a:xfrm>
            <a:off x="1445407" y="3452791"/>
            <a:ext cx="6065105" cy="150017"/>
            <a:chOff x="1445407" y="3452791"/>
            <a:chExt cx="6065105" cy="150017"/>
          </a:xfrm>
        </p:grpSpPr>
        <p:grpSp>
          <p:nvGrpSpPr>
            <p:cNvPr id="3" name="Group 91"/>
            <p:cNvGrpSpPr/>
            <p:nvPr/>
          </p:nvGrpSpPr>
          <p:grpSpPr>
            <a:xfrm>
              <a:off x="5857875" y="3452791"/>
              <a:ext cx="1652637" cy="135730"/>
              <a:chOff x="5857875" y="3452791"/>
              <a:chExt cx="1652637" cy="135730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58578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4390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205699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979467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6727051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649367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6267443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048355" y="3452791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4" name="Group 90"/>
            <p:cNvGrpSpPr/>
            <p:nvPr/>
          </p:nvGrpSpPr>
          <p:grpSpPr>
            <a:xfrm>
              <a:off x="3586151" y="3469454"/>
              <a:ext cx="2055056" cy="121444"/>
              <a:chOff x="3586151" y="3469454"/>
              <a:chExt cx="2055056" cy="121444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3586151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85999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4112415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4371975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626783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87919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5138759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5384031" y="3469454"/>
                <a:ext cx="257176" cy="121444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Line 27"/>
              <p:cNvSpPr>
                <a:spLocks noChangeShapeType="1"/>
              </p:cNvSpPr>
              <p:nvPr/>
            </p:nvSpPr>
            <p:spPr bwMode="auto">
              <a:xfrm>
                <a:off x="4363073" y="3478715"/>
                <a:ext cx="56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 sz="1100"/>
              </a:p>
            </p:txBody>
          </p:sp>
        </p:grpSp>
        <p:grpSp>
          <p:nvGrpSpPr>
            <p:cNvPr id="5" name="Group 106"/>
            <p:cNvGrpSpPr/>
            <p:nvPr/>
          </p:nvGrpSpPr>
          <p:grpSpPr>
            <a:xfrm>
              <a:off x="1445407" y="3462310"/>
              <a:ext cx="1843149" cy="140498"/>
              <a:chOff x="1445407" y="3462310"/>
              <a:chExt cx="1843149" cy="140498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32171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983743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757511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05095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22717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2045487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82639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1" name="Line 27"/>
              <p:cNvSpPr>
                <a:spLocks noChangeShapeType="1"/>
              </p:cNvSpPr>
              <p:nvPr/>
            </p:nvSpPr>
            <p:spPr bwMode="auto">
              <a:xfrm>
                <a:off x="2255669" y="3471571"/>
                <a:ext cx="56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 sz="1100"/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1635919" y="3467078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445407" y="3462310"/>
                <a:ext cx="71437" cy="13573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grpSp>
        <p:nvGrpSpPr>
          <p:cNvPr id="6" name="Group 110"/>
          <p:cNvGrpSpPr/>
          <p:nvPr>
            <p:custDataLst>
              <p:tags r:id="rId31"/>
            </p:custDataLst>
          </p:nvPr>
        </p:nvGrpSpPr>
        <p:grpSpPr>
          <a:xfrm>
            <a:off x="1762110" y="3612335"/>
            <a:ext cx="5991764" cy="154802"/>
            <a:chOff x="1762110" y="3612335"/>
            <a:chExt cx="5991764" cy="154802"/>
          </a:xfrm>
        </p:grpSpPr>
        <p:grpSp>
          <p:nvGrpSpPr>
            <p:cNvPr id="7" name="Group 99"/>
            <p:cNvGrpSpPr/>
            <p:nvPr/>
          </p:nvGrpSpPr>
          <p:grpSpPr>
            <a:xfrm>
              <a:off x="3869514" y="3643291"/>
              <a:ext cx="1626919" cy="123846"/>
              <a:chOff x="3869514" y="3643291"/>
              <a:chExt cx="1626919" cy="123846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38695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4507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5217338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4991106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4738690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45053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4279082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405999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8" name="Group 100"/>
            <p:cNvGrpSpPr/>
            <p:nvPr/>
          </p:nvGrpSpPr>
          <p:grpSpPr>
            <a:xfrm>
              <a:off x="1762110" y="3636147"/>
              <a:ext cx="1626919" cy="123846"/>
              <a:chOff x="1762110" y="3636147"/>
              <a:chExt cx="1626919" cy="123846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17621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33433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3109934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883702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631286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3979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171678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95259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9" name="Group 109"/>
            <p:cNvGrpSpPr/>
            <p:nvPr/>
          </p:nvGrpSpPr>
          <p:grpSpPr>
            <a:xfrm>
              <a:off x="5953123" y="3612335"/>
              <a:ext cx="1800751" cy="126222"/>
              <a:chOff x="5953123" y="3612335"/>
              <a:chExt cx="1800751" cy="126222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59531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5343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300947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074715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822299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65889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6362691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14360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7708155" y="361471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2605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217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23875" y="0"/>
            <a:ext cx="7772400" cy="628650"/>
          </a:xfrm>
        </p:spPr>
        <p:txBody>
          <a:bodyPr/>
          <a:lstStyle/>
          <a:p>
            <a:r>
              <a:rPr lang="en-US" sz="3600" smtClean="0"/>
              <a:t>TCP Performance 1: ACK Clocking</a:t>
            </a:r>
          </a:p>
        </p:txBody>
      </p:sp>
      <p:sp>
        <p:nvSpPr>
          <p:cNvPr id="128003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4138" y="1541462"/>
            <a:ext cx="5961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What happens as the number </a:t>
            </a:r>
            <a:r>
              <a:rPr lang="en-US" dirty="0" err="1" smtClean="0"/>
              <a:t>cwnd</a:t>
            </a:r>
            <a:r>
              <a:rPr lang="en-US" dirty="0" smtClean="0"/>
              <a:t> increases beyond BWDP?</a:t>
            </a:r>
            <a:endParaRPr lang="en-US" dirty="0"/>
          </a:p>
        </p:txBody>
      </p:sp>
      <p:sp>
        <p:nvSpPr>
          <p:cNvPr id="128004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43014" y="3459936"/>
            <a:ext cx="323392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5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3467345"/>
            <a:ext cx="390567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6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4742" y="3459936"/>
            <a:ext cx="293618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0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94392" y="3452527"/>
            <a:ext cx="322216" cy="27413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cxnSp>
        <p:nvCxnSpPr>
          <p:cNvPr id="128008" name="AutoShape 8"/>
          <p:cNvCxnSpPr>
            <a:cxnSpLocks noChangeShapeType="1"/>
            <a:stCxn id="128004" idx="6"/>
            <a:endCxn id="128005" idx="2"/>
          </p:cNvCxnSpPr>
          <p:nvPr>
            <p:custDataLst>
              <p:tags r:id="rId8"/>
            </p:custDataLst>
          </p:nvPr>
        </p:nvCxnSpPr>
        <p:spPr bwMode="auto">
          <a:xfrm>
            <a:off x="1566406" y="3597004"/>
            <a:ext cx="1862594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9" name="AutoShape 9"/>
          <p:cNvCxnSpPr>
            <a:cxnSpLocks noChangeShapeType="1"/>
            <a:stCxn id="128005" idx="6"/>
            <a:endCxn id="128006" idx="2"/>
          </p:cNvCxnSpPr>
          <p:nvPr>
            <p:custDataLst>
              <p:tags r:id="rId9"/>
            </p:custDataLst>
          </p:nvPr>
        </p:nvCxnSpPr>
        <p:spPr bwMode="auto">
          <a:xfrm flipV="1">
            <a:off x="3819567" y="3597004"/>
            <a:ext cx="1815175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0" name="AutoShape 10"/>
          <p:cNvCxnSpPr>
            <a:cxnSpLocks noChangeShapeType="1"/>
            <a:stCxn id="128006" idx="6"/>
            <a:endCxn id="128007" idx="2"/>
          </p:cNvCxnSpPr>
          <p:nvPr>
            <p:custDataLst>
              <p:tags r:id="rId10"/>
            </p:custDataLst>
          </p:nvPr>
        </p:nvCxnSpPr>
        <p:spPr bwMode="auto">
          <a:xfrm flipV="1">
            <a:off x="5928360" y="3589595"/>
            <a:ext cx="1766032" cy="74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8011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11217" y="2634982"/>
            <a:ext cx="6880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10Mbps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01441" y="2634982"/>
            <a:ext cx="5725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1Gbps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79793" y="2627573"/>
            <a:ext cx="5725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1Gbps</a:t>
            </a:r>
          </a:p>
        </p:txBody>
      </p:sp>
      <p:sp>
        <p:nvSpPr>
          <p:cNvPr id="12801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77659" y="2620164"/>
            <a:ext cx="6174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source</a:t>
            </a:r>
          </a:p>
        </p:txBody>
      </p:sp>
      <p:sp>
        <p:nvSpPr>
          <p:cNvPr id="12801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67395" y="2634982"/>
            <a:ext cx="9188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destination</a:t>
            </a:r>
          </a:p>
        </p:txBody>
      </p:sp>
      <p:sp>
        <p:nvSpPr>
          <p:cNvPr id="546839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42038" y="3025193"/>
            <a:ext cx="2074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pkts are sent = 10 Mbps/pkt size</a:t>
            </a:r>
          </a:p>
          <a:p>
            <a:pPr algn="l"/>
            <a:r>
              <a:rPr lang="en-US" sz="700"/>
              <a:t>                                     = 1 pkt each 1.2 msec</a:t>
            </a:r>
          </a:p>
        </p:txBody>
      </p:sp>
      <p:sp>
        <p:nvSpPr>
          <p:cNvPr id="546841" name="Line 2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0932" y="3303033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2" name="Line 2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06461" y="3310442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3" name="Line 2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351433" y="3288215"/>
            <a:ext cx="5574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4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17669" y="3908185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ACKs are sent: ACK 1 pkts = 10 Mbps/pkt size</a:t>
            </a:r>
          </a:p>
          <a:p>
            <a:pPr algn="l"/>
            <a:r>
              <a:rPr lang="en-US" sz="700"/>
              <a:t>= 1 ACK every 1.2 msec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81172" y="2973330"/>
            <a:ext cx="20746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pkts are sent = 10 Mbps/pkt size</a:t>
            </a:r>
          </a:p>
          <a:p>
            <a:pPr algn="l"/>
            <a:r>
              <a:rPr lang="en-US" sz="700"/>
              <a:t>                                     = 1 pkt each 1.2 msec</a:t>
            </a:r>
          </a:p>
        </p:txBody>
      </p:sp>
      <p:sp>
        <p:nvSpPr>
          <p:cNvPr id="546846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255852" y="3941525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7" name="Text Box 3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10414" y="4249002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 dirty="0"/>
              <a:t>Rate that ACKs are sent: ACK 1 </a:t>
            </a:r>
            <a:r>
              <a:rPr lang="en-US" sz="700" dirty="0" err="1"/>
              <a:t>pkts</a:t>
            </a:r>
            <a:r>
              <a:rPr lang="en-US" sz="700" dirty="0"/>
              <a:t> = 10 Mbps/</a:t>
            </a:r>
            <a:r>
              <a:rPr lang="en-US" sz="700" dirty="0" err="1"/>
              <a:t>pkt</a:t>
            </a:r>
            <a:r>
              <a:rPr lang="en-US" sz="700" dirty="0"/>
              <a:t> size</a:t>
            </a:r>
          </a:p>
          <a:p>
            <a:pPr algn="l"/>
            <a:r>
              <a:rPr lang="en-US" sz="700" dirty="0"/>
              <a:t>= 1 ACK every 1.2 </a:t>
            </a:r>
            <a:r>
              <a:rPr lang="en-US" sz="700" dirty="0" err="1"/>
              <a:t>msec</a:t>
            </a:r>
            <a:endParaRPr lang="en-US" sz="700" dirty="0"/>
          </a:p>
        </p:txBody>
      </p:sp>
      <p:sp>
        <p:nvSpPr>
          <p:cNvPr id="546848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386712" y="3793344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49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181439" y="3874844"/>
            <a:ext cx="5009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546850" name="Text Box 3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228726" y="3917716"/>
            <a:ext cx="2536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/>
              <a:t>Rate that ACKs are sent: ACK 1 pkts = 10 Mbps/pkt size</a:t>
            </a:r>
          </a:p>
          <a:p>
            <a:pPr algn="l"/>
            <a:r>
              <a:rPr lang="en-US" sz="700"/>
              <a:t>= 1 ACK every 1.2 msec</a:t>
            </a:r>
          </a:p>
        </p:txBody>
      </p:sp>
      <p:sp>
        <p:nvSpPr>
          <p:cNvPr id="546851" name="Text Box 3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17015" y="3014091"/>
            <a:ext cx="20617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700" dirty="0"/>
              <a:t>Rate that </a:t>
            </a:r>
            <a:r>
              <a:rPr lang="en-US" sz="700" dirty="0" err="1"/>
              <a:t>pkts</a:t>
            </a:r>
            <a:r>
              <a:rPr lang="en-US" sz="700" dirty="0"/>
              <a:t> are sent = 1 </a:t>
            </a:r>
            <a:r>
              <a:rPr lang="en-US" sz="700" dirty="0" err="1"/>
              <a:t>pkt</a:t>
            </a:r>
            <a:r>
              <a:rPr lang="en-US" sz="700" dirty="0"/>
              <a:t> for each ACK</a:t>
            </a:r>
          </a:p>
          <a:p>
            <a:pPr algn="l"/>
            <a:r>
              <a:rPr lang="en-US" sz="700" dirty="0"/>
              <a:t> = 1 </a:t>
            </a:r>
            <a:r>
              <a:rPr lang="en-US" sz="700" dirty="0" err="1"/>
              <a:t>pkt</a:t>
            </a:r>
            <a:r>
              <a:rPr lang="en-US" sz="700" dirty="0"/>
              <a:t> every 1.2 </a:t>
            </a:r>
            <a:r>
              <a:rPr lang="en-US" sz="700" dirty="0" err="1"/>
              <a:t>msec</a:t>
            </a:r>
            <a:endParaRPr lang="en-US" sz="700" dirty="0"/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719669" y="921545"/>
            <a:ext cx="7369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Let BWDP = bandwidth delay product = bottleneck link rate/</a:t>
            </a:r>
            <a:r>
              <a:rPr lang="en-US" dirty="0" err="1" smtClean="0"/>
              <a:t>pkt</a:t>
            </a:r>
            <a:r>
              <a:rPr lang="en-US" dirty="0" smtClean="0"/>
              <a:t> size * RTT</a:t>
            </a:r>
          </a:p>
        </p:txBody>
      </p:sp>
      <p:sp>
        <p:nvSpPr>
          <p:cNvPr id="32" name="TextBox 31"/>
          <p:cNvSpPr txBox="1"/>
          <p:nvPr>
            <p:custDataLst>
              <p:tags r:id="rId29"/>
            </p:custDataLst>
          </p:nvPr>
        </p:nvSpPr>
        <p:spPr>
          <a:xfrm>
            <a:off x="1112575" y="4850612"/>
            <a:ext cx="4971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After one RTT, </a:t>
            </a:r>
          </a:p>
          <a:p>
            <a:pPr lvl="1" algn="l"/>
            <a:r>
              <a:rPr lang="en-US" dirty="0" err="1" smtClean="0"/>
              <a:t>cwnd</a:t>
            </a:r>
            <a:r>
              <a:rPr lang="en-US" dirty="0" smtClean="0"/>
              <a:t> = </a:t>
            </a:r>
            <a:r>
              <a:rPr lang="en-US" dirty="0" err="1" smtClean="0"/>
              <a:t>cwnd</a:t>
            </a:r>
            <a:r>
              <a:rPr lang="en-US" dirty="0" smtClean="0"/>
              <a:t> + 1</a:t>
            </a:r>
          </a:p>
          <a:p>
            <a:pPr lvl="1" algn="l"/>
            <a:r>
              <a:rPr lang="en-US" dirty="0" smtClean="0"/>
              <a:t>At that time, two </a:t>
            </a:r>
            <a:r>
              <a:rPr lang="en-US" dirty="0" err="1" smtClean="0"/>
              <a:t>pkts</a:t>
            </a:r>
            <a:r>
              <a:rPr lang="en-US" dirty="0" smtClean="0"/>
              <a:t> are sent back-to-back</a:t>
            </a:r>
          </a:p>
        </p:txBody>
      </p:sp>
      <p:grpSp>
        <p:nvGrpSpPr>
          <p:cNvPr id="3" name="Group 91"/>
          <p:cNvGrpSpPr/>
          <p:nvPr>
            <p:custDataLst>
              <p:tags r:id="rId30"/>
            </p:custDataLst>
          </p:nvPr>
        </p:nvGrpSpPr>
        <p:grpSpPr>
          <a:xfrm>
            <a:off x="5857875" y="3452791"/>
            <a:ext cx="1652637" cy="135730"/>
            <a:chOff x="5857875" y="3452791"/>
            <a:chExt cx="1652637" cy="13573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5857875" y="3452791"/>
              <a:ext cx="71437" cy="13573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439075" y="3452791"/>
              <a:ext cx="71437" cy="13573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205699" y="3452791"/>
              <a:ext cx="71437" cy="13573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979467" y="3452791"/>
              <a:ext cx="71437" cy="13573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727051" y="3452791"/>
              <a:ext cx="71437" cy="13573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493675" y="3452791"/>
              <a:ext cx="71437" cy="13573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267443" y="3452791"/>
              <a:ext cx="71437" cy="13573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048355" y="3452791"/>
              <a:ext cx="71437" cy="13573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4" name="Group 90"/>
          <p:cNvGrpSpPr/>
          <p:nvPr>
            <p:custDataLst>
              <p:tags r:id="rId31"/>
            </p:custDataLst>
          </p:nvPr>
        </p:nvGrpSpPr>
        <p:grpSpPr>
          <a:xfrm>
            <a:off x="3586151" y="3469454"/>
            <a:ext cx="2055056" cy="121444"/>
            <a:chOff x="3586151" y="3469454"/>
            <a:chExt cx="2055056" cy="12144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3586151" y="3469454"/>
              <a:ext cx="257176" cy="12144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859999" y="3469454"/>
              <a:ext cx="257176" cy="12144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112415" y="3469454"/>
              <a:ext cx="257176" cy="12144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371975" y="3469454"/>
              <a:ext cx="257176" cy="12144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626783" y="3469454"/>
              <a:ext cx="257176" cy="12144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879199" y="3469454"/>
              <a:ext cx="257176" cy="12144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138759" y="3469454"/>
              <a:ext cx="257176" cy="12144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384031" y="3469454"/>
              <a:ext cx="257176" cy="12144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>
              <a:off x="4363073" y="3478715"/>
              <a:ext cx="56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 sz="1100"/>
            </a:p>
          </p:txBody>
        </p:sp>
      </p:grpSp>
      <p:sp>
        <p:nvSpPr>
          <p:cNvPr id="48" name="Rectangle 47"/>
          <p:cNvSpPr/>
          <p:nvPr>
            <p:custDataLst>
              <p:tags r:id="rId32"/>
            </p:custDataLst>
          </p:nvPr>
        </p:nvSpPr>
        <p:spPr bwMode="auto">
          <a:xfrm>
            <a:off x="3217119" y="3467078"/>
            <a:ext cx="71437" cy="13573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9" name="Rectangle 48"/>
          <p:cNvSpPr/>
          <p:nvPr>
            <p:custDataLst>
              <p:tags r:id="rId33"/>
            </p:custDataLst>
          </p:nvPr>
        </p:nvSpPr>
        <p:spPr bwMode="auto">
          <a:xfrm>
            <a:off x="2983743" y="3467078"/>
            <a:ext cx="71437" cy="13573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>
            <p:custDataLst>
              <p:tags r:id="rId34"/>
            </p:custDataLst>
          </p:nvPr>
        </p:nvSpPr>
        <p:spPr bwMode="auto">
          <a:xfrm>
            <a:off x="2757511" y="3467078"/>
            <a:ext cx="71437" cy="13573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>
            <p:custDataLst>
              <p:tags r:id="rId35"/>
            </p:custDataLst>
          </p:nvPr>
        </p:nvSpPr>
        <p:spPr bwMode="auto">
          <a:xfrm>
            <a:off x="2505095" y="3467078"/>
            <a:ext cx="71437" cy="13573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2" name="Rectangle 51"/>
          <p:cNvSpPr/>
          <p:nvPr>
            <p:custDataLst>
              <p:tags r:id="rId36"/>
            </p:custDataLst>
          </p:nvPr>
        </p:nvSpPr>
        <p:spPr bwMode="auto">
          <a:xfrm>
            <a:off x="2271719" y="3467078"/>
            <a:ext cx="71437" cy="13573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3" name="Rectangle 52"/>
          <p:cNvSpPr/>
          <p:nvPr>
            <p:custDataLst>
              <p:tags r:id="rId37"/>
            </p:custDataLst>
          </p:nvPr>
        </p:nvSpPr>
        <p:spPr bwMode="auto">
          <a:xfrm>
            <a:off x="2045487" y="3467078"/>
            <a:ext cx="71437" cy="13573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>
            <p:custDataLst>
              <p:tags r:id="rId38"/>
            </p:custDataLst>
          </p:nvPr>
        </p:nvSpPr>
        <p:spPr bwMode="auto">
          <a:xfrm>
            <a:off x="1826399" y="3467078"/>
            <a:ext cx="71437" cy="13573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1" name="Line 27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255669" y="3471571"/>
            <a:ext cx="561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sz="1100"/>
          </a:p>
        </p:txBody>
      </p:sp>
      <p:sp>
        <p:nvSpPr>
          <p:cNvPr id="105" name="Rectangle 104"/>
          <p:cNvSpPr/>
          <p:nvPr>
            <p:custDataLst>
              <p:tags r:id="rId40"/>
            </p:custDataLst>
          </p:nvPr>
        </p:nvSpPr>
        <p:spPr bwMode="auto">
          <a:xfrm>
            <a:off x="1635919" y="3467078"/>
            <a:ext cx="71437" cy="13573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6" name="Rectangle 105"/>
          <p:cNvSpPr/>
          <p:nvPr>
            <p:custDataLst>
              <p:tags r:id="rId41"/>
            </p:custDataLst>
          </p:nvPr>
        </p:nvSpPr>
        <p:spPr bwMode="auto">
          <a:xfrm>
            <a:off x="1445407" y="3462310"/>
            <a:ext cx="71437" cy="13573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" name="Group 110"/>
          <p:cNvGrpSpPr/>
          <p:nvPr>
            <p:custDataLst>
              <p:tags r:id="rId42"/>
            </p:custDataLst>
          </p:nvPr>
        </p:nvGrpSpPr>
        <p:grpSpPr>
          <a:xfrm>
            <a:off x="1762110" y="3612335"/>
            <a:ext cx="5991764" cy="154802"/>
            <a:chOff x="1762110" y="3612335"/>
            <a:chExt cx="5991764" cy="154802"/>
          </a:xfrm>
        </p:grpSpPr>
        <p:grpSp>
          <p:nvGrpSpPr>
            <p:cNvPr id="7" name="Group 99"/>
            <p:cNvGrpSpPr/>
            <p:nvPr/>
          </p:nvGrpSpPr>
          <p:grpSpPr>
            <a:xfrm>
              <a:off x="3869514" y="3643291"/>
              <a:ext cx="1626919" cy="123846"/>
              <a:chOff x="3869514" y="3643291"/>
              <a:chExt cx="1626919" cy="123846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38695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4507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5217338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4991106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4738690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450531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4279082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4059994" y="364329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8" name="Group 100"/>
            <p:cNvGrpSpPr/>
            <p:nvPr/>
          </p:nvGrpSpPr>
          <p:grpSpPr>
            <a:xfrm>
              <a:off x="1762110" y="3636147"/>
              <a:ext cx="1626919" cy="123846"/>
              <a:chOff x="1762110" y="3636147"/>
              <a:chExt cx="1626919" cy="123846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17621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33433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3109934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883702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631286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39791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171678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952590" y="3636147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9" name="Group 109"/>
            <p:cNvGrpSpPr/>
            <p:nvPr/>
          </p:nvGrpSpPr>
          <p:grpSpPr>
            <a:xfrm>
              <a:off x="5953123" y="3612335"/>
              <a:ext cx="1800751" cy="126222"/>
              <a:chOff x="5953123" y="3612335"/>
              <a:chExt cx="1800751" cy="126222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59531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75343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300947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7074715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822299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658892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6362691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143603" y="3612335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7708155" y="3614711"/>
                <a:ext cx="45719" cy="123846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217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400" y="1585452"/>
            <a:ext cx="7772400" cy="2520538"/>
          </a:xfrm>
        </p:spPr>
        <p:txBody>
          <a:bodyPr/>
          <a:lstStyle/>
          <a:p>
            <a:r>
              <a:rPr lang="en-US" sz="1800" dirty="0" smtClean="0"/>
              <a:t>Data rate = Bottleneck data rate </a:t>
            </a:r>
          </a:p>
          <a:p>
            <a:r>
              <a:rPr lang="en-US" sz="1800" dirty="0" smtClean="0"/>
              <a:t>Data rate = </a:t>
            </a:r>
            <a:r>
              <a:rPr lang="en-US" sz="1800" dirty="0" err="1" smtClean="0"/>
              <a:t>Cwnd</a:t>
            </a:r>
            <a:r>
              <a:rPr lang="en-US" sz="1800" dirty="0" smtClean="0"/>
              <a:t>/</a:t>
            </a:r>
            <a:r>
              <a:rPr lang="en-US" sz="1800" dirty="0" err="1" smtClean="0"/>
              <a:t>rtt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Bottleneck data rate = bit-rate/</a:t>
            </a:r>
            <a:r>
              <a:rPr lang="en-US" sz="1800" dirty="0" err="1" smtClean="0"/>
              <a:t>pkt</a:t>
            </a:r>
            <a:r>
              <a:rPr lang="en-US" sz="1800" dirty="0" smtClean="0"/>
              <a:t> size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Cwnd</a:t>
            </a:r>
            <a:r>
              <a:rPr lang="en-US" sz="1800" dirty="0" smtClean="0"/>
              <a:t>/</a:t>
            </a:r>
            <a:r>
              <a:rPr lang="en-US" sz="1800" dirty="0" err="1" smtClean="0"/>
              <a:t>rtt</a:t>
            </a:r>
            <a:r>
              <a:rPr lang="en-US" sz="1800" dirty="0" smtClean="0"/>
              <a:t> = bit-rate/</a:t>
            </a:r>
            <a:r>
              <a:rPr lang="en-US" sz="1800" dirty="0" err="1" smtClean="0"/>
              <a:t>pkt</a:t>
            </a:r>
            <a:r>
              <a:rPr lang="en-US" sz="1800" dirty="0" smtClean="0"/>
              <a:t> size</a:t>
            </a:r>
          </a:p>
          <a:p>
            <a:r>
              <a:rPr lang="en-US" sz="1800" dirty="0" err="1" smtClean="0"/>
              <a:t>Cwnd</a:t>
            </a:r>
            <a:r>
              <a:rPr lang="en-US" sz="1800" dirty="0" smtClean="0"/>
              <a:t> = </a:t>
            </a:r>
            <a:r>
              <a:rPr lang="en-US" sz="1800" dirty="0" err="1" smtClean="0"/>
              <a:t>rtt</a:t>
            </a:r>
            <a:r>
              <a:rPr lang="en-US" sz="1800" dirty="0" smtClean="0"/>
              <a:t> * bit-rate/</a:t>
            </a:r>
            <a:r>
              <a:rPr lang="en-US" sz="1800" dirty="0" err="1" smtClean="0"/>
              <a:t>pkt</a:t>
            </a:r>
            <a:r>
              <a:rPr lang="en-US" sz="1800" dirty="0" smtClean="0"/>
              <a:t> size</a:t>
            </a:r>
          </a:p>
          <a:p>
            <a:r>
              <a:rPr lang="en-US" sz="1800" dirty="0" err="1" smtClean="0"/>
              <a:t>Cwnd</a:t>
            </a:r>
            <a:r>
              <a:rPr lang="en-US" sz="1800" dirty="0" smtClean="0"/>
              <a:t> = data rate of bottleneck link * RTT</a:t>
            </a:r>
          </a:p>
          <a:p>
            <a:r>
              <a:rPr lang="en-US" sz="1800" dirty="0" err="1" smtClean="0"/>
              <a:t>Cwnd</a:t>
            </a:r>
            <a:r>
              <a:rPr lang="en-US" sz="1800" dirty="0" smtClean="0"/>
              <a:t> = band width (of bottleneck link) delay product</a:t>
            </a:r>
            <a:endParaRPr lang="en-US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r>
              <a:rPr lang="en-US" smtClean="0"/>
              <a:t>TCP throughput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r>
              <a:rPr lang="en-US" smtClean="0"/>
              <a:t>TCP throughput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-14742"/>
            <a:ext cx="7772400" cy="656303"/>
          </a:xfrm>
        </p:spPr>
        <p:txBody>
          <a:bodyPr/>
          <a:lstStyle/>
          <a:p>
            <a:r>
              <a:rPr lang="en-US" dirty="0" smtClean="0"/>
              <a:t>TCP AIMD Throughput</a:t>
            </a:r>
          </a:p>
        </p:txBody>
      </p:sp>
      <p:sp>
        <p:nvSpPr>
          <p:cNvPr id="131075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200275" y="1820196"/>
            <a:ext cx="1543050" cy="1257300"/>
          </a:xfrm>
          <a:prstGeom prst="line">
            <a:avLst/>
          </a:prstGeom>
          <a:noFill/>
          <a:ln w="15875">
            <a:solidFill>
              <a:srgbClr val="0099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76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43325" y="1820196"/>
            <a:ext cx="0" cy="1285875"/>
          </a:xfrm>
          <a:prstGeom prst="line">
            <a:avLst/>
          </a:prstGeom>
          <a:noFill/>
          <a:ln w="15875">
            <a:solidFill>
              <a:srgbClr val="0099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7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743325" y="1848771"/>
            <a:ext cx="1543050" cy="1257300"/>
          </a:xfrm>
          <a:prstGeom prst="line">
            <a:avLst/>
          </a:prstGeom>
          <a:noFill/>
          <a:ln w="15875">
            <a:solidFill>
              <a:srgbClr val="0099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7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286375" y="1848771"/>
            <a:ext cx="0" cy="1285875"/>
          </a:xfrm>
          <a:prstGeom prst="line">
            <a:avLst/>
          </a:prstGeom>
          <a:noFill/>
          <a:ln w="15875">
            <a:solidFill>
              <a:srgbClr val="0099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7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84224" y="1856145"/>
            <a:ext cx="1543050" cy="1257300"/>
          </a:xfrm>
          <a:prstGeom prst="line">
            <a:avLst/>
          </a:prstGeom>
          <a:noFill/>
          <a:ln w="15875">
            <a:solidFill>
              <a:srgbClr val="0099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8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819900" y="1848771"/>
            <a:ext cx="0" cy="1285875"/>
          </a:xfrm>
          <a:prstGeom prst="line">
            <a:avLst/>
          </a:prstGeom>
          <a:noFill/>
          <a:ln w="15875">
            <a:solidFill>
              <a:srgbClr val="0099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8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2450" y="1628109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3108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" y="2921921"/>
            <a:ext cx="55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w/2</a:t>
            </a:r>
          </a:p>
        </p:txBody>
      </p:sp>
      <p:sp>
        <p:nvSpPr>
          <p:cNvPr id="13108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76300" y="1820196"/>
            <a:ext cx="8086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8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85825" y="3106071"/>
            <a:ext cx="8086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8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19150" y="2439321"/>
            <a:ext cx="8086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86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2047209"/>
            <a:ext cx="1331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Mean value</a:t>
            </a:r>
          </a:p>
          <a:p>
            <a:r>
              <a:rPr lang="en-US" dirty="0"/>
              <a:t>= (</a:t>
            </a:r>
            <a:r>
              <a:rPr lang="en-US" dirty="0" err="1"/>
              <a:t>w+w</a:t>
            </a:r>
            <a:r>
              <a:rPr lang="en-US" dirty="0"/>
              <a:t>/2)/2</a:t>
            </a:r>
          </a:p>
          <a:p>
            <a:r>
              <a:rPr lang="en-US" dirty="0"/>
              <a:t>= </a:t>
            </a:r>
            <a:r>
              <a:rPr lang="en-US" dirty="0" smtClean="0"/>
              <a:t>w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3/4</a:t>
            </a:r>
            <a:endParaRPr lang="en-US" dirty="0"/>
          </a:p>
        </p:txBody>
      </p:sp>
      <p:sp>
        <p:nvSpPr>
          <p:cNvPr id="131087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42805" y="4612198"/>
            <a:ext cx="4867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Average throughput </a:t>
            </a:r>
            <a:r>
              <a:rPr lang="en-US" dirty="0"/>
              <a:t>= </a:t>
            </a:r>
            <a:r>
              <a:rPr lang="en-US" dirty="0" err="1" smtClean="0"/>
              <a:t>cwnd</a:t>
            </a:r>
            <a:r>
              <a:rPr lang="en-US" dirty="0" smtClean="0"/>
              <a:t>/RTT </a:t>
            </a:r>
            <a:r>
              <a:rPr lang="en-US" dirty="0"/>
              <a:t>= </a:t>
            </a:r>
            <a:r>
              <a:rPr lang="en-US" dirty="0" smtClean="0"/>
              <a:t>w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3/4/RTT</a:t>
            </a:r>
            <a:endParaRPr lang="en-US" dirty="0"/>
          </a:p>
        </p:txBody>
      </p:sp>
      <p:cxnSp>
        <p:nvCxnSpPr>
          <p:cNvPr id="17" name="Straight Arrow Connector 16"/>
          <p:cNvCxnSpPr/>
          <p:nvPr>
            <p:custDataLst>
              <p:tags r:id="rId16"/>
            </p:custDataLst>
          </p:nvPr>
        </p:nvCxnSpPr>
        <p:spPr bwMode="auto">
          <a:xfrm rot="5400000" flipH="1" flipV="1">
            <a:off x="501395" y="2525661"/>
            <a:ext cx="2175387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>
            <p:custDataLst>
              <p:tags r:id="rId17"/>
            </p:custDataLst>
          </p:nvPr>
        </p:nvCxnSpPr>
        <p:spPr bwMode="auto">
          <a:xfrm flipV="1">
            <a:off x="1589088" y="3598606"/>
            <a:ext cx="716408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047192" y="3616683"/>
            <a:ext cx="609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1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79626" y="1190573"/>
            <a:ext cx="6591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 smtClean="0"/>
              <a:t>cwnd</a:t>
            </a:r>
            <a:endParaRPr lang="en-US" dirty="0"/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5309419" y="1142999"/>
            <a:ext cx="72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drops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>
            <p:custDataLst>
              <p:tags r:id="rId21"/>
            </p:custDataLst>
          </p:nvPr>
        </p:nvCxnSpPr>
        <p:spPr bwMode="auto">
          <a:xfrm rot="10800000" flipV="1">
            <a:off x="3871454" y="1437966"/>
            <a:ext cx="1622320" cy="862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2"/>
          </p:cNvCxnSpPr>
          <p:nvPr>
            <p:custDataLst>
              <p:tags r:id="rId22"/>
            </p:custDataLst>
          </p:nvPr>
        </p:nvCxnSpPr>
        <p:spPr bwMode="auto">
          <a:xfrm rot="5400000">
            <a:off x="5175704" y="1696385"/>
            <a:ext cx="708582" cy="2789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2" idx="2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5813572" y="1337435"/>
            <a:ext cx="826569" cy="11148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 Box 1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14754" y="5253799"/>
            <a:ext cx="3092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What is the loss probability? </a:t>
            </a:r>
            <a:endParaRPr lang="en-US" dirty="0"/>
          </a:p>
        </p:txBody>
      </p:sp>
      <p:sp>
        <p:nvSpPr>
          <p:cNvPr id="31" name="Text Box 1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78779" y="5570891"/>
            <a:ext cx="37305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 one cycle, one </a:t>
            </a:r>
            <a:r>
              <a:rPr lang="en-US" dirty="0" err="1" smtClean="0"/>
              <a:t>pkt</a:t>
            </a:r>
            <a:r>
              <a:rPr lang="en-US" dirty="0" smtClean="0"/>
              <a:t> is lost.</a:t>
            </a:r>
          </a:p>
          <a:p>
            <a:r>
              <a:rPr lang="en-US" dirty="0" smtClean="0"/>
              <a:t>How many </a:t>
            </a:r>
            <a:r>
              <a:rPr lang="en-US" dirty="0" err="1" smtClean="0"/>
              <a:t>pkts</a:t>
            </a:r>
            <a:r>
              <a:rPr lang="en-US" dirty="0" smtClean="0"/>
              <a:t> are sent in one cycle?</a:t>
            </a:r>
            <a:endParaRPr lang="en-US" dirty="0"/>
          </a:p>
        </p:txBody>
      </p:sp>
      <p:grpSp>
        <p:nvGrpSpPr>
          <p:cNvPr id="45" name="Group 44"/>
          <p:cNvGrpSpPr/>
          <p:nvPr>
            <p:custDataLst>
              <p:tags r:id="rId26"/>
            </p:custDataLst>
          </p:nvPr>
        </p:nvGrpSpPr>
        <p:grpSpPr>
          <a:xfrm>
            <a:off x="3738716" y="3592026"/>
            <a:ext cx="1563329" cy="721876"/>
            <a:chOff x="3738716" y="3562530"/>
            <a:chExt cx="1563329" cy="721876"/>
          </a:xfrm>
        </p:grpSpPr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4197865" y="3808411"/>
              <a:ext cx="67197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 smtClean="0"/>
                <a:t>cycle</a:t>
              </a: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rot="5400000">
              <a:off x="3378175" y="3923071"/>
              <a:ext cx="72187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4926755" y="3923071"/>
              <a:ext cx="72187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4918587" y="3989438"/>
              <a:ext cx="38345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rot="10800000" flipV="1">
              <a:off x="3738716" y="3989438"/>
              <a:ext cx="44982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6" name="Text Box 1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49631" y="792413"/>
            <a:ext cx="66111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What is the relationship between loss probability and throughput?</a:t>
            </a:r>
            <a:endParaRPr lang="en-US" dirty="0"/>
          </a:p>
        </p:txBody>
      </p:sp>
      <p:cxnSp>
        <p:nvCxnSpPr>
          <p:cNvPr id="35" name="Straight Connector 34"/>
          <p:cNvCxnSpPr/>
          <p:nvPr>
            <p:custDataLst>
              <p:tags r:id="rId28"/>
            </p:custDataLst>
          </p:nvPr>
        </p:nvCxnSpPr>
        <p:spPr bwMode="auto">
          <a:xfrm>
            <a:off x="4639235" y="4652682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7" grpId="0"/>
      <p:bldP spid="30" grpId="0"/>
      <p:bldP spid="3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7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15925" y="1433535"/>
          <a:ext cx="3825875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2" imgW="749160" imgH="393480" progId="Equation.3">
                  <p:embed/>
                </p:oleObj>
              </mc:Choice>
              <mc:Fallback>
                <p:oleObj name="Equation" r:id="rId32" imgW="7491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433535"/>
                        <a:ext cx="3825875" cy="171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0" y="0"/>
            <a:ext cx="7772400" cy="685800"/>
          </a:xfrm>
        </p:spPr>
        <p:txBody>
          <a:bodyPr/>
          <a:lstStyle/>
          <a:p>
            <a:r>
              <a:rPr lang="en-US" sz="3600" smtClean="0"/>
              <a:t>TCP Throughput</a:t>
            </a:r>
          </a:p>
        </p:txBody>
      </p:sp>
      <p:sp>
        <p:nvSpPr>
          <p:cNvPr id="8196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1908" y="699576"/>
            <a:ext cx="42464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How many packets sent during one cycle (i.e., one tooth of the saw-tooth)?</a:t>
            </a:r>
          </a:p>
        </p:txBody>
      </p:sp>
      <p:sp>
        <p:nvSpPr>
          <p:cNvPr id="819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8291" y="1992227"/>
            <a:ext cx="3817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w/2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(w/2+1) + (w/2+2) + …. + (w/2+w/2)</a:t>
            </a:r>
          </a:p>
        </p:txBody>
      </p:sp>
      <p:sp>
        <p:nvSpPr>
          <p:cNvPr id="819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84235" y="2685708"/>
            <a:ext cx="12715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w/2 +1 terms</a:t>
            </a:r>
          </a:p>
        </p:txBody>
      </p:sp>
      <p:sp>
        <p:nvSpPr>
          <p:cNvPr id="819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0850" y="2000250"/>
            <a:ext cx="31373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= w/2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(w/2+1) + (0+1+2+…w/2)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= w/2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(w/2+1) +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(w/2+1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))/2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w/2)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w/2 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1/2(w/2)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w/4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3/2(w/2)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+ 3/2(w/2)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3/8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29390" y="3954566"/>
            <a:ext cx="3278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out of 3/8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packets is dropped.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probability of p = 1/(3/8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18044" y="5323201"/>
            <a:ext cx="2510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Combining with the first eq.</a:t>
            </a:r>
          </a:p>
        </p:txBody>
      </p:sp>
      <p:sp>
        <p:nvSpPr>
          <p:cNvPr id="11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57" y="1660387"/>
            <a:ext cx="45368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The “tooth” starts at w/2, increments by one, up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794589" y="547604"/>
            <a:ext cx="1239031" cy="969971"/>
          </a:xfrm>
          <a:prstGeom prst="line">
            <a:avLst/>
          </a:prstGeom>
          <a:noFill/>
          <a:ln w="15875">
            <a:solidFill>
              <a:srgbClr val="0099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033620" y="547604"/>
            <a:ext cx="0" cy="992015"/>
          </a:xfrm>
          <a:prstGeom prst="line">
            <a:avLst/>
          </a:prstGeom>
          <a:noFill/>
          <a:ln w="15875">
            <a:solidFill>
              <a:srgbClr val="0099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51295" y="337546"/>
            <a:ext cx="332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15" name="Text Box 1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44832" y="131320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w/2</a:t>
            </a:r>
          </a:p>
        </p:txBody>
      </p:sp>
      <p:cxnSp>
        <p:nvCxnSpPr>
          <p:cNvPr id="16" name="Straight Arrow Connector 15"/>
          <p:cNvCxnSpPr/>
          <p:nvPr>
            <p:custDataLst>
              <p:tags r:id="rId16"/>
            </p:custDataLst>
          </p:nvPr>
        </p:nvCxnSpPr>
        <p:spPr bwMode="auto">
          <a:xfrm rot="5400000" flipH="1" flipV="1">
            <a:off x="5386239" y="1029957"/>
            <a:ext cx="1678248" cy="127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>
            <p:custDataLst>
              <p:tags r:id="rId17"/>
            </p:custDataLst>
          </p:nvPr>
        </p:nvCxnSpPr>
        <p:spPr bwMode="auto">
          <a:xfrm>
            <a:off x="6225363" y="1857728"/>
            <a:ext cx="2756404" cy="130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391207" y="1810841"/>
            <a:ext cx="5517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62240" y="-44244"/>
            <a:ext cx="6286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cwnd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040828" y="547604"/>
            <a:ext cx="1239031" cy="969971"/>
          </a:xfrm>
          <a:prstGeom prst="line">
            <a:avLst/>
          </a:prstGeom>
          <a:noFill/>
          <a:ln w="15875">
            <a:solidFill>
              <a:srgbClr val="0099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794756" y="540230"/>
            <a:ext cx="0" cy="992015"/>
          </a:xfrm>
          <a:prstGeom prst="line">
            <a:avLst/>
          </a:prstGeom>
          <a:noFill/>
          <a:ln w="15875">
            <a:solidFill>
              <a:srgbClr val="0099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6223819" y="540230"/>
            <a:ext cx="578310" cy="440538"/>
          </a:xfrm>
          <a:prstGeom prst="line">
            <a:avLst/>
          </a:prstGeom>
          <a:noFill/>
          <a:ln w="15875">
            <a:solidFill>
              <a:srgbClr val="0099FF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7" name="Straight Connector 26"/>
          <p:cNvCxnSpPr/>
          <p:nvPr>
            <p:custDataLst>
              <p:tags r:id="rId23"/>
            </p:custDataLst>
          </p:nvPr>
        </p:nvCxnSpPr>
        <p:spPr bwMode="auto">
          <a:xfrm>
            <a:off x="6142695" y="530942"/>
            <a:ext cx="37460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24"/>
            </p:custDataLst>
          </p:nvPr>
        </p:nvCxnSpPr>
        <p:spPr bwMode="auto">
          <a:xfrm>
            <a:off x="6137700" y="1507792"/>
            <a:ext cx="37460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29" name="Object 28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703257" y="4449267"/>
          <a:ext cx="1130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34" imgW="825480" imgH="482400" progId="Equation.3">
                  <p:embed/>
                </p:oleObj>
              </mc:Choice>
              <mc:Fallback>
                <p:oleObj name="Equation" r:id="rId34" imgW="82548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257" y="4449267"/>
                        <a:ext cx="11303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2186586" y="5654383"/>
          <a:ext cx="23653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36" imgW="1726920" imgH="571320" progId="Equation.3">
                  <p:embed/>
                </p:oleObj>
              </mc:Choice>
              <mc:Fallback>
                <p:oleObj name="Equation" r:id="rId36" imgW="1726920" imgH="571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586" y="5654383"/>
                        <a:ext cx="23653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4610233" y="5530558"/>
          <a:ext cx="92075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8" imgW="672840" imgH="660240" progId="Equation.3">
                  <p:embed/>
                </p:oleObj>
              </mc:Choice>
              <mc:Fallback>
                <p:oleObj name="Equation" r:id="rId38" imgW="67284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233" y="5530558"/>
                        <a:ext cx="920750" cy="90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5619935" y="5773445"/>
          <a:ext cx="9556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40" imgW="698400" imgH="482400" progId="Equation.3">
                  <p:embed/>
                </p:oleObj>
              </mc:Choice>
              <mc:Fallback>
                <p:oleObj name="Equation" r:id="rId40" imgW="69840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935" y="5773445"/>
                        <a:ext cx="95567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ounded Rectangle 33"/>
          <p:cNvSpPr/>
          <p:nvPr>
            <p:custDataLst>
              <p:tags r:id="rId29"/>
            </p:custDataLst>
          </p:nvPr>
        </p:nvSpPr>
        <p:spPr bwMode="auto">
          <a:xfrm>
            <a:off x="5538866" y="5568845"/>
            <a:ext cx="1296649" cy="1101777"/>
          </a:xfrm>
          <a:prstGeom prst="roundRect">
            <a:avLst>
              <a:gd name="adj" fmla="val 37476"/>
            </a:avLst>
          </a:prstGeom>
          <a:noFill/>
          <a:ln w="301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1" grpId="0"/>
      <p:bldP spid="3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Fairness goal:</a:t>
            </a:r>
            <a:r>
              <a:rPr lang="en-US" sz="2400" smtClean="0"/>
              <a:t> if K TCP sessions share same bottleneck link of bandwidth R, each should have average rate of R/K</a:t>
            </a:r>
          </a:p>
        </p:txBody>
      </p:sp>
      <p:grpSp>
        <p:nvGrpSpPr>
          <p:cNvPr id="9221" name="Group 4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76400" y="3048000"/>
            <a:ext cx="5016500" cy="2344738"/>
            <a:chOff x="2510" y="2444"/>
            <a:chExt cx="3160" cy="1477"/>
          </a:xfrm>
        </p:grpSpPr>
        <p:sp>
          <p:nvSpPr>
            <p:cNvPr id="9223" name="Line 2"/>
            <p:cNvSpPr>
              <a:spLocks noChangeShapeType="1"/>
            </p:cNvSpPr>
            <p:nvPr/>
          </p:nvSpPr>
          <p:spPr bwMode="auto">
            <a:xfrm>
              <a:off x="4422" y="3180"/>
              <a:ext cx="1218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8" name="Object 7"/>
            <p:cNvGraphicFramePr>
              <a:graphicFrameLocks noChangeAspect="1"/>
            </p:cNvGraphicFramePr>
            <p:nvPr/>
          </p:nvGraphicFramePr>
          <p:xfrm>
            <a:off x="2846" y="3284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6" y="3284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3670" y="3144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670" y="3101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3676" y="2957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7" name="Group 11"/>
            <p:cNvGrpSpPr>
              <a:grpSpLocks/>
            </p:cNvGrpSpPr>
            <p:nvPr/>
          </p:nvGrpSpPr>
          <p:grpSpPr bwMode="auto">
            <a:xfrm>
              <a:off x="3894" y="2976"/>
              <a:ext cx="314" cy="75"/>
              <a:chOff x="2208" y="2184"/>
              <a:chExt cx="176" cy="69"/>
            </a:xfrm>
          </p:grpSpPr>
          <p:grpSp>
            <p:nvGrpSpPr>
              <p:cNvPr id="9250" name="Group 12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5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6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7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51" name="Group 16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5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3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4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28" name="Oval 20"/>
            <p:cNvSpPr>
              <a:spLocks noChangeArrowheads="1"/>
            </p:cNvSpPr>
            <p:nvPr/>
          </p:nvSpPr>
          <p:spPr bwMode="auto">
            <a:xfrm>
              <a:off x="4846" y="315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21"/>
            <p:cNvSpPr>
              <a:spLocks noChangeShapeType="1"/>
            </p:cNvSpPr>
            <p:nvPr/>
          </p:nvSpPr>
          <p:spPr bwMode="auto">
            <a:xfrm>
              <a:off x="4852" y="3137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Rectangle 22"/>
            <p:cNvSpPr>
              <a:spLocks noChangeArrowheads="1"/>
            </p:cNvSpPr>
            <p:nvPr/>
          </p:nvSpPr>
          <p:spPr bwMode="auto">
            <a:xfrm>
              <a:off x="4852" y="3113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31" name="Oval 23"/>
            <p:cNvSpPr>
              <a:spLocks noChangeArrowheads="1"/>
            </p:cNvSpPr>
            <p:nvPr/>
          </p:nvSpPr>
          <p:spPr bwMode="auto">
            <a:xfrm>
              <a:off x="4858" y="2969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9" name="Object 24"/>
            <p:cNvGraphicFramePr>
              <a:graphicFrameLocks noChangeAspect="1"/>
            </p:cNvGraphicFramePr>
            <p:nvPr/>
          </p:nvGraphicFramePr>
          <p:xfrm>
            <a:off x="2816" y="266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6" y="2660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2" name="Rectangle 25"/>
            <p:cNvSpPr>
              <a:spLocks noChangeArrowheads="1"/>
            </p:cNvSpPr>
            <p:nvPr/>
          </p:nvSpPr>
          <p:spPr bwMode="auto">
            <a:xfrm>
              <a:off x="4647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Rectangle 26"/>
            <p:cNvSpPr>
              <a:spLocks noChangeArrowheads="1"/>
            </p:cNvSpPr>
            <p:nvPr/>
          </p:nvSpPr>
          <p:spPr bwMode="auto">
            <a:xfrm>
              <a:off x="4212" y="3099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Rectangle 27"/>
            <p:cNvSpPr>
              <a:spLocks noChangeArrowheads="1"/>
            </p:cNvSpPr>
            <p:nvPr/>
          </p:nvSpPr>
          <p:spPr bwMode="auto">
            <a:xfrm>
              <a:off x="4395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28"/>
            <p:cNvSpPr txBox="1">
              <a:spLocks noChangeArrowheads="1"/>
            </p:cNvSpPr>
            <p:nvPr/>
          </p:nvSpPr>
          <p:spPr bwMode="auto">
            <a:xfrm>
              <a:off x="2798" y="2444"/>
              <a:ext cx="1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connection 1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236" name="Text Box 29"/>
            <p:cNvSpPr txBox="1">
              <a:spLocks noChangeArrowheads="1"/>
            </p:cNvSpPr>
            <p:nvPr/>
          </p:nvSpPr>
          <p:spPr bwMode="auto">
            <a:xfrm>
              <a:off x="3653" y="3344"/>
              <a:ext cx="83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bottleneck</a:t>
              </a:r>
            </a:p>
            <a:p>
              <a:r>
                <a:rPr lang="en-US" sz="1800"/>
                <a:t>router</a:t>
              </a:r>
            </a:p>
            <a:p>
              <a:r>
                <a:rPr lang="en-US" sz="1800"/>
                <a:t>capacity R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9237" name="Group 30"/>
            <p:cNvGrpSpPr>
              <a:grpSpLocks/>
            </p:cNvGrpSpPr>
            <p:nvPr/>
          </p:nvGrpSpPr>
          <p:grpSpPr bwMode="auto">
            <a:xfrm>
              <a:off x="5064" y="3006"/>
              <a:ext cx="314" cy="75"/>
              <a:chOff x="2208" y="2184"/>
              <a:chExt cx="176" cy="69"/>
            </a:xfrm>
          </p:grpSpPr>
          <p:grpSp>
            <p:nvGrpSpPr>
              <p:cNvPr id="9242" name="Group 3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4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8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9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3" name="Group 3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4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5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6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38" name="Text Box 39"/>
            <p:cNvSpPr txBox="1">
              <a:spLocks noChangeArrowheads="1"/>
            </p:cNvSpPr>
            <p:nvPr/>
          </p:nvSpPr>
          <p:spPr bwMode="auto">
            <a:xfrm>
              <a:off x="2510" y="3422"/>
              <a:ext cx="9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</a:t>
              </a:r>
            </a:p>
            <a:p>
              <a:pPr algn="l"/>
              <a:r>
                <a:rPr lang="en-US" sz="1800"/>
                <a:t>connection 2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239" name="Freeform 40"/>
            <p:cNvSpPr>
              <a:spLocks/>
            </p:cNvSpPr>
            <p:nvPr/>
          </p:nvSpPr>
          <p:spPr bwMode="auto">
            <a:xfrm>
              <a:off x="3258" y="2730"/>
              <a:ext cx="2412" cy="453"/>
            </a:xfrm>
            <a:custGeom>
              <a:avLst/>
              <a:gdLst>
                <a:gd name="T0" fmla="*/ 0 w 2412"/>
                <a:gd name="T1" fmla="*/ 0 h 453"/>
                <a:gd name="T2" fmla="*/ 558 w 2412"/>
                <a:gd name="T3" fmla="*/ 390 h 453"/>
                <a:gd name="T4" fmla="*/ 2412 w 2412"/>
                <a:gd name="T5" fmla="*/ 432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0"/>
                  </a:moveTo>
                  <a:cubicBezTo>
                    <a:pt x="93" y="65"/>
                    <a:pt x="156" y="318"/>
                    <a:pt x="558" y="390"/>
                  </a:cubicBezTo>
                  <a:cubicBezTo>
                    <a:pt x="959" y="453"/>
                    <a:pt x="2026" y="423"/>
                    <a:pt x="2412" y="432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Rectangle 41"/>
            <p:cNvSpPr>
              <a:spLocks noChangeArrowheads="1"/>
            </p:cNvSpPr>
            <p:nvPr/>
          </p:nvSpPr>
          <p:spPr bwMode="auto">
            <a:xfrm>
              <a:off x="4314" y="3099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Freeform 42"/>
            <p:cNvSpPr>
              <a:spLocks/>
            </p:cNvSpPr>
            <p:nvPr/>
          </p:nvSpPr>
          <p:spPr bwMode="auto">
            <a:xfrm>
              <a:off x="3222" y="3193"/>
              <a:ext cx="2412" cy="453"/>
            </a:xfrm>
            <a:custGeom>
              <a:avLst/>
              <a:gdLst>
                <a:gd name="T0" fmla="*/ 0 w 2412"/>
                <a:gd name="T1" fmla="*/ 453 h 453"/>
                <a:gd name="T2" fmla="*/ 558 w 2412"/>
                <a:gd name="T3" fmla="*/ 63 h 453"/>
                <a:gd name="T4" fmla="*/ 2412 w 2412"/>
                <a:gd name="T5" fmla="*/ 29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453"/>
                  </a:moveTo>
                  <a:cubicBezTo>
                    <a:pt x="93" y="388"/>
                    <a:pt x="156" y="134"/>
                    <a:pt x="558" y="63"/>
                  </a:cubicBezTo>
                  <a:cubicBezTo>
                    <a:pt x="959" y="0"/>
                    <a:pt x="2026" y="36"/>
                    <a:pt x="2412" y="2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2" name="Rectangle 4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mtClean="0"/>
              <a:t>TCP Fairness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-122464" y="0"/>
            <a:ext cx="9266464" cy="501650"/>
          </a:xfrm>
        </p:spPr>
        <p:txBody>
          <a:bodyPr/>
          <a:lstStyle/>
          <a:p>
            <a:r>
              <a:rPr lang="en-US" sz="3200" dirty="0" smtClean="0"/>
              <a:t>TCP sequence numbers and ACKs- bidirectional</a:t>
            </a:r>
          </a:p>
        </p:txBody>
      </p:sp>
      <p:sp>
        <p:nvSpPr>
          <p:cNvPr id="7373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54275" y="1308100"/>
            <a:ext cx="377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110</a:t>
            </a:r>
          </a:p>
        </p:txBody>
      </p:sp>
      <p:sp>
        <p:nvSpPr>
          <p:cNvPr id="7373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5738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108</a:t>
            </a:r>
          </a:p>
        </p:txBody>
      </p:sp>
      <p:sp>
        <p:nvSpPr>
          <p:cNvPr id="7373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775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H</a:t>
            </a:r>
          </a:p>
        </p:txBody>
      </p:sp>
      <p:sp>
        <p:nvSpPr>
          <p:cNvPr id="73734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84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E</a:t>
            </a:r>
          </a:p>
        </p:txBody>
      </p:sp>
      <p:sp>
        <p:nvSpPr>
          <p:cNvPr id="7373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1375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373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73150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3737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22388" y="1531938"/>
            <a:ext cx="234950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373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47813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</a:t>
            </a:r>
          </a:p>
        </p:txBody>
      </p:sp>
      <p:sp>
        <p:nvSpPr>
          <p:cNvPr id="7373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795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W</a:t>
            </a:r>
          </a:p>
        </p:txBody>
      </p:sp>
      <p:sp>
        <p:nvSpPr>
          <p:cNvPr id="73740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208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3741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35200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R</a:t>
            </a:r>
          </a:p>
        </p:txBody>
      </p:sp>
      <p:sp>
        <p:nvSpPr>
          <p:cNvPr id="73742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8443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3743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9863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</a:t>
            </a:r>
          </a:p>
        </p:txBody>
      </p:sp>
      <p:sp>
        <p:nvSpPr>
          <p:cNvPr id="73744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1300" y="1308100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101</a:t>
            </a:r>
          </a:p>
        </p:txBody>
      </p:sp>
      <p:sp>
        <p:nvSpPr>
          <p:cNvPr id="73745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8313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102</a:t>
            </a:r>
          </a:p>
        </p:txBody>
      </p:sp>
      <p:sp>
        <p:nvSpPr>
          <p:cNvPr id="73746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15963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103</a:t>
            </a:r>
          </a:p>
        </p:txBody>
      </p:sp>
      <p:sp>
        <p:nvSpPr>
          <p:cNvPr id="7374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65200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104</a:t>
            </a:r>
          </a:p>
        </p:txBody>
      </p:sp>
      <p:sp>
        <p:nvSpPr>
          <p:cNvPr id="7374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12850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105</a:t>
            </a:r>
          </a:p>
        </p:txBody>
      </p:sp>
      <p:sp>
        <p:nvSpPr>
          <p:cNvPr id="7374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46208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106</a:t>
            </a:r>
          </a:p>
        </p:txBody>
      </p:sp>
      <p:sp>
        <p:nvSpPr>
          <p:cNvPr id="7375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709738" y="1308100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107</a:t>
            </a:r>
          </a:p>
        </p:txBody>
      </p:sp>
      <p:sp>
        <p:nvSpPr>
          <p:cNvPr id="7375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0503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109</a:t>
            </a:r>
          </a:p>
        </p:txBody>
      </p:sp>
      <p:sp>
        <p:nvSpPr>
          <p:cNvPr id="7375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82875" y="1308100"/>
            <a:ext cx="35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111</a:t>
            </a:r>
          </a:p>
        </p:txBody>
      </p:sp>
      <p:sp>
        <p:nvSpPr>
          <p:cNvPr id="7375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6550" y="690563"/>
            <a:ext cx="148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Byte numbers</a:t>
            </a:r>
          </a:p>
        </p:txBody>
      </p:sp>
      <p:sp>
        <p:nvSpPr>
          <p:cNvPr id="73754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930275" y="977900"/>
            <a:ext cx="23813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55" name="Rectangle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02375" y="1484313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G</a:t>
            </a:r>
          </a:p>
        </p:txBody>
      </p:sp>
      <p:sp>
        <p:nvSpPr>
          <p:cNvPr id="73756" name="Rectangle 3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542088" y="1484313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3757" name="Rectangle 3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784975" y="1484313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3758" name="Rectangle 3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16750" y="1484313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</a:t>
            </a:r>
          </a:p>
        </p:txBody>
      </p:sp>
      <p:sp>
        <p:nvSpPr>
          <p:cNvPr id="73759" name="Rectangle 3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65988" y="1484313"/>
            <a:ext cx="234950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B</a:t>
            </a:r>
          </a:p>
        </p:txBody>
      </p:sp>
      <p:sp>
        <p:nvSpPr>
          <p:cNvPr id="73760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491413" y="1484313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U</a:t>
            </a:r>
          </a:p>
        </p:txBody>
      </p:sp>
      <p:sp>
        <p:nvSpPr>
          <p:cNvPr id="73761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723188" y="1484313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Y</a:t>
            </a:r>
          </a:p>
        </p:txBody>
      </p:sp>
      <p:sp>
        <p:nvSpPr>
          <p:cNvPr id="73762" name="Text Box 4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213475" y="1260475"/>
            <a:ext cx="31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12</a:t>
            </a:r>
          </a:p>
        </p:txBody>
      </p:sp>
      <p:sp>
        <p:nvSpPr>
          <p:cNvPr id="73763" name="Text Box 4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50013" y="1260475"/>
            <a:ext cx="31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13</a:t>
            </a:r>
          </a:p>
        </p:txBody>
      </p:sp>
      <p:sp>
        <p:nvSpPr>
          <p:cNvPr id="73764" name="Text Box 4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697663" y="1260475"/>
            <a:ext cx="31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14</a:t>
            </a:r>
          </a:p>
        </p:txBody>
      </p:sp>
      <p:sp>
        <p:nvSpPr>
          <p:cNvPr id="73765" name="Text Box 4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946900" y="1260475"/>
            <a:ext cx="31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15</a:t>
            </a:r>
          </a:p>
        </p:txBody>
      </p:sp>
      <p:sp>
        <p:nvSpPr>
          <p:cNvPr id="73766" name="Text Box 4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94550" y="1260475"/>
            <a:ext cx="31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16</a:t>
            </a:r>
          </a:p>
        </p:txBody>
      </p:sp>
      <p:sp>
        <p:nvSpPr>
          <p:cNvPr id="73767" name="Text Box 46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443788" y="1260475"/>
            <a:ext cx="31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17</a:t>
            </a:r>
          </a:p>
        </p:txBody>
      </p:sp>
      <p:sp>
        <p:nvSpPr>
          <p:cNvPr id="73768" name="Text Box 47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91438" y="1260475"/>
            <a:ext cx="31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18</a:t>
            </a:r>
          </a:p>
        </p:txBody>
      </p:sp>
      <p:sp>
        <p:nvSpPr>
          <p:cNvPr id="73769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3328988" y="1862138"/>
            <a:ext cx="0" cy="421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70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6080125" y="1806575"/>
            <a:ext cx="0" cy="421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71" name="Line 50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328988" y="2309813"/>
            <a:ext cx="2767012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72" name="Text Box 5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959225" y="171926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/>
              <a:t>Seq</a:t>
            </a:r>
            <a:r>
              <a:rPr lang="en-US" sz="1000" dirty="0"/>
              <a:t> no: 101</a:t>
            </a:r>
          </a:p>
          <a:p>
            <a:r>
              <a:rPr lang="en-US" sz="1000" dirty="0"/>
              <a:t>ACK no: 12</a:t>
            </a:r>
          </a:p>
          <a:p>
            <a:r>
              <a:rPr lang="en-US" sz="1000" dirty="0"/>
              <a:t>Data: HEL</a:t>
            </a:r>
          </a:p>
          <a:p>
            <a:r>
              <a:rPr lang="en-US" sz="1000" dirty="0"/>
              <a:t>Length: 3</a:t>
            </a:r>
          </a:p>
        </p:txBody>
      </p:sp>
      <p:sp>
        <p:nvSpPr>
          <p:cNvPr id="503860" name="Line 5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3336925" y="3048000"/>
            <a:ext cx="2751138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3861" name="Text Box 53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2363" y="2762250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err="1"/>
              <a:t>Seq</a:t>
            </a:r>
            <a:r>
              <a:rPr lang="en-US" sz="1000" dirty="0"/>
              <a:t> no: </a:t>
            </a:r>
          </a:p>
          <a:p>
            <a:r>
              <a:rPr lang="en-US" sz="1000" dirty="0"/>
              <a:t>ACK no:</a:t>
            </a:r>
          </a:p>
          <a:p>
            <a:r>
              <a:rPr lang="en-US" sz="1000" dirty="0"/>
              <a:t>Data: GOOD</a:t>
            </a:r>
          </a:p>
          <a:p>
            <a:r>
              <a:rPr lang="en-US" sz="1000" dirty="0"/>
              <a:t>Length: 4</a:t>
            </a:r>
          </a:p>
        </p:txBody>
      </p:sp>
      <p:sp>
        <p:nvSpPr>
          <p:cNvPr id="503862" name="Line 54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336925" y="4241800"/>
            <a:ext cx="2767013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3863" name="Text Box 5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103688" y="372586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</a:t>
            </a:r>
          </a:p>
          <a:p>
            <a:r>
              <a:rPr lang="en-US" sz="1000"/>
              <a:t>ACK no: </a:t>
            </a:r>
          </a:p>
          <a:p>
            <a:r>
              <a:rPr lang="en-US" sz="1000"/>
              <a:t>Data: LO W</a:t>
            </a:r>
          </a:p>
          <a:p>
            <a:r>
              <a:rPr lang="en-US" sz="1000"/>
              <a:t>Length: 4</a:t>
            </a:r>
          </a:p>
        </p:txBody>
      </p:sp>
      <p:sp>
        <p:nvSpPr>
          <p:cNvPr id="503864" name="Line 5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3344863" y="4933950"/>
            <a:ext cx="2751137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3865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94113" y="464661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</a:t>
            </a:r>
          </a:p>
          <a:p>
            <a:r>
              <a:rPr lang="en-US" sz="1000"/>
              <a:t>ACK no: </a:t>
            </a:r>
          </a:p>
          <a:p>
            <a:r>
              <a:rPr lang="en-US" sz="1000"/>
              <a:t>Data: BU</a:t>
            </a:r>
          </a:p>
          <a:p>
            <a:r>
              <a:rPr lang="en-US" sz="1000"/>
              <a:t>Length: 2</a:t>
            </a:r>
          </a:p>
        </p:txBody>
      </p:sp>
      <p:grpSp>
        <p:nvGrpSpPr>
          <p:cNvPr id="2" name="Group 65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4521200" y="2744788"/>
            <a:ext cx="896938" cy="2328862"/>
            <a:chOff x="2848" y="1729"/>
            <a:chExt cx="565" cy="1467"/>
          </a:xfrm>
        </p:grpSpPr>
        <p:sp>
          <p:nvSpPr>
            <p:cNvPr id="73780" name="Text Box 58"/>
            <p:cNvSpPr txBox="1">
              <a:spLocks noChangeArrowheads="1"/>
            </p:cNvSpPr>
            <p:nvPr/>
          </p:nvSpPr>
          <p:spPr bwMode="auto">
            <a:xfrm>
              <a:off x="2851" y="1729"/>
              <a:ext cx="2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12</a:t>
              </a:r>
            </a:p>
          </p:txBody>
        </p:sp>
        <p:sp>
          <p:nvSpPr>
            <p:cNvPr id="73781" name="Text Box 59"/>
            <p:cNvSpPr txBox="1">
              <a:spLocks noChangeArrowheads="1"/>
            </p:cNvSpPr>
            <p:nvPr/>
          </p:nvSpPr>
          <p:spPr bwMode="auto">
            <a:xfrm>
              <a:off x="2848" y="1840"/>
              <a:ext cx="2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104</a:t>
              </a:r>
            </a:p>
          </p:txBody>
        </p:sp>
        <p:sp>
          <p:nvSpPr>
            <p:cNvPr id="73782" name="Text Box 60"/>
            <p:cNvSpPr txBox="1">
              <a:spLocks noChangeArrowheads="1"/>
            </p:cNvSpPr>
            <p:nvPr/>
          </p:nvSpPr>
          <p:spPr bwMode="auto">
            <a:xfrm>
              <a:off x="3136" y="2335"/>
              <a:ext cx="2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104</a:t>
              </a:r>
            </a:p>
          </p:txBody>
        </p:sp>
        <p:sp>
          <p:nvSpPr>
            <p:cNvPr id="73783" name="Text Box 61"/>
            <p:cNvSpPr txBox="1">
              <a:spLocks noChangeArrowheads="1"/>
            </p:cNvSpPr>
            <p:nvPr/>
          </p:nvSpPr>
          <p:spPr bwMode="auto">
            <a:xfrm>
              <a:off x="3140" y="2436"/>
              <a:ext cx="2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16</a:t>
              </a:r>
            </a:p>
          </p:txBody>
        </p:sp>
        <p:sp>
          <p:nvSpPr>
            <p:cNvPr id="73784" name="Text Box 62"/>
            <p:cNvSpPr txBox="1">
              <a:spLocks noChangeArrowheads="1"/>
            </p:cNvSpPr>
            <p:nvPr/>
          </p:nvSpPr>
          <p:spPr bwMode="auto">
            <a:xfrm>
              <a:off x="2877" y="3023"/>
              <a:ext cx="2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108</a:t>
              </a:r>
            </a:p>
          </p:txBody>
        </p:sp>
        <p:sp>
          <p:nvSpPr>
            <p:cNvPr id="73785" name="Text Box 64"/>
            <p:cNvSpPr txBox="1">
              <a:spLocks noChangeArrowheads="1"/>
            </p:cNvSpPr>
            <p:nvPr/>
          </p:nvSpPr>
          <p:spPr bwMode="auto">
            <a:xfrm>
              <a:off x="2887" y="2926"/>
              <a:ext cx="2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16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60" grpId="0" animBg="1"/>
      <p:bldP spid="503861" grpId="0" animBg="1"/>
      <p:bldP spid="503862" grpId="0" animBg="1"/>
      <p:bldP spid="503863" grpId="0" animBg="1"/>
      <p:bldP spid="503864" grpId="0" animBg="1"/>
      <p:bldP spid="50386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Why is TCP fair?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Two competing sessions:</a:t>
            </a:r>
          </a:p>
          <a:p>
            <a:r>
              <a:rPr lang="en-US" sz="2000" smtClean="0"/>
              <a:t>Additive increase gives slope of 1, as throughout increases</a:t>
            </a:r>
          </a:p>
          <a:p>
            <a:r>
              <a:rPr lang="en-US" sz="2000" smtClean="0"/>
              <a:t>multiplicative decrease decreases throughput proportionally </a:t>
            </a:r>
          </a:p>
        </p:txBody>
      </p:sp>
      <p:sp>
        <p:nvSpPr>
          <p:cNvPr id="13210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equal bandwidth share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210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Connection 1 throughput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Connection 2 throughput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congestion avoidance: additive increase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6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03750" y="4437063"/>
            <a:ext cx="3665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loss: decrease window by factor of 2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congestion avoidance: additive increase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203700" y="3989388"/>
            <a:ext cx="3665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loss: decrease window by factor of 2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3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RTT unfairness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600200"/>
            <a:ext cx="7772400" cy="1962150"/>
          </a:xfrm>
        </p:spPr>
        <p:txBody>
          <a:bodyPr/>
          <a:lstStyle/>
          <a:p>
            <a:r>
              <a:rPr lang="en-US" sz="2000" smtClean="0"/>
              <a:t>Throughput = sqrt(3/2) / (RTT * sqrt(p))</a:t>
            </a:r>
          </a:p>
          <a:p>
            <a:r>
              <a:rPr lang="en-US" sz="2000" smtClean="0"/>
              <a:t>A shorter RTT will get a higher throughput, even if the loss probability is the same</a:t>
            </a:r>
          </a:p>
          <a:p>
            <a:endParaRPr lang="en-US" sz="2000" smtClean="0"/>
          </a:p>
        </p:txBody>
      </p:sp>
      <p:sp>
        <p:nvSpPr>
          <p:cNvPr id="10248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090863" y="4749800"/>
            <a:ext cx="1703387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889000" y="4881563"/>
          <a:ext cx="568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Clip" r:id="rId36" imgW="1305000" imgH="1085760" progId="">
                  <p:embed/>
                </p:oleObj>
              </mc:Choice>
              <mc:Fallback>
                <p:oleObj name="Clip" r:id="rId36" imgW="1305000" imgH="10857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4881563"/>
                        <a:ext cx="5683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39938" y="4705350"/>
            <a:ext cx="1055687" cy="2936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39938" y="4649788"/>
            <a:ext cx="1055687" cy="2111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251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49463" y="4468813"/>
            <a:ext cx="1054100" cy="342900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52" name="Group 1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352675" y="4492625"/>
            <a:ext cx="439738" cy="95250"/>
            <a:chOff x="2208" y="2184"/>
            <a:chExt cx="176" cy="69"/>
          </a:xfrm>
        </p:grpSpPr>
        <p:grpSp>
          <p:nvGrpSpPr>
            <p:cNvPr id="10289" name="Group 11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29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0" name="Group 15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291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2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3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53" name="Oval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84588" y="4713288"/>
            <a:ext cx="1054100" cy="293687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692525" y="4695825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92525" y="4665663"/>
            <a:ext cx="1055688" cy="20955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256" name="Oval 2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00463" y="4483100"/>
            <a:ext cx="1055687" cy="342900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3" name="Object 23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846138" y="4092575"/>
          <a:ext cx="5699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lip" r:id="rId38" imgW="1305000" imgH="1085760" progId="">
                  <p:embed/>
                </p:oleObj>
              </mc:Choice>
              <mc:Fallback>
                <p:oleObj name="Clip" r:id="rId38" imgW="1305000" imgH="108576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4092575"/>
                        <a:ext cx="5699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Rectangl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05188" y="4598988"/>
            <a:ext cx="130175" cy="1587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97175" y="4648200"/>
            <a:ext cx="130175" cy="1587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54350" y="4598988"/>
            <a:ext cx="128588" cy="1587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Text Box 2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2325" y="3819525"/>
            <a:ext cx="196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TCP connection 1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0261" name="Text Box 2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36750" y="4957763"/>
            <a:ext cx="1328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bottleneck</a:t>
            </a:r>
          </a:p>
          <a:p>
            <a:r>
              <a:rPr lang="en-US" sz="1800"/>
              <a:t>router</a:t>
            </a:r>
          </a:p>
          <a:p>
            <a:r>
              <a:rPr lang="en-US" sz="1800"/>
              <a:t>capacity R</a:t>
            </a:r>
            <a:endParaRPr lang="en-US" sz="1800">
              <a:latin typeface="Times New Roman" pitchFamily="18" charset="0"/>
            </a:endParaRPr>
          </a:p>
        </p:txBody>
      </p:sp>
      <p:grpSp>
        <p:nvGrpSpPr>
          <p:cNvPr id="10262" name="Group 29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3987800" y="4530725"/>
            <a:ext cx="439738" cy="95250"/>
            <a:chOff x="2208" y="2184"/>
            <a:chExt cx="176" cy="69"/>
          </a:xfrm>
        </p:grpSpPr>
        <p:grpSp>
          <p:nvGrpSpPr>
            <p:cNvPr id="10281" name="Group 3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28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82" name="Group 3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28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63" name="Text Box 3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" y="5056188"/>
            <a:ext cx="1522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TCP </a:t>
            </a:r>
          </a:p>
          <a:p>
            <a:pPr algn="l"/>
            <a:r>
              <a:rPr lang="en-US" sz="1800"/>
              <a:t>connection 2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0264" name="Freeform 39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465263" y="4181475"/>
            <a:ext cx="3370262" cy="573088"/>
          </a:xfrm>
          <a:custGeom>
            <a:avLst/>
            <a:gdLst>
              <a:gd name="T0" fmla="*/ 0 w 2412"/>
              <a:gd name="T1" fmla="*/ 0 h 453"/>
              <a:gd name="T2" fmla="*/ 558 w 2412"/>
              <a:gd name="T3" fmla="*/ 390 h 453"/>
              <a:gd name="T4" fmla="*/ 2412 w 2412"/>
              <a:gd name="T5" fmla="*/ 432 h 453"/>
              <a:gd name="T6" fmla="*/ 0 60000 65536"/>
              <a:gd name="T7" fmla="*/ 0 60000 65536"/>
              <a:gd name="T8" fmla="*/ 0 60000 65536"/>
              <a:gd name="T9" fmla="*/ 0 w 2412"/>
              <a:gd name="T10" fmla="*/ 0 h 453"/>
              <a:gd name="T11" fmla="*/ 2412 w 2412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4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40050" y="4648200"/>
            <a:ext cx="130175" cy="15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Freeform 41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414463" y="4767263"/>
            <a:ext cx="3370262" cy="573087"/>
          </a:xfrm>
          <a:custGeom>
            <a:avLst/>
            <a:gdLst>
              <a:gd name="T0" fmla="*/ 0 w 2412"/>
              <a:gd name="T1" fmla="*/ 453 h 453"/>
              <a:gd name="T2" fmla="*/ 558 w 2412"/>
              <a:gd name="T3" fmla="*/ 63 h 453"/>
              <a:gd name="T4" fmla="*/ 2412 w 2412"/>
              <a:gd name="T5" fmla="*/ 29 h 453"/>
              <a:gd name="T6" fmla="*/ 0 60000 65536"/>
              <a:gd name="T7" fmla="*/ 0 60000 65536"/>
              <a:gd name="T8" fmla="*/ 0 60000 65536"/>
              <a:gd name="T9" fmla="*/ 0 w 2412"/>
              <a:gd name="T10" fmla="*/ 0 h 453"/>
              <a:gd name="T11" fmla="*/ 2412 w 2412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4" name="Object 42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5437188" y="3978275"/>
          <a:ext cx="5699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Clip" r:id="rId39" imgW="1305000" imgH="1085760" progId="">
                  <p:embed/>
                </p:oleObj>
              </mc:Choice>
              <mc:Fallback>
                <p:oleObj name="Clip" r:id="rId39" imgW="1305000" imgH="1085760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3978275"/>
                        <a:ext cx="5699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7" name="Oval 4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91288" y="4540250"/>
            <a:ext cx="1055687" cy="342900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68" name="Group 44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6778625" y="4635500"/>
            <a:ext cx="439738" cy="95250"/>
            <a:chOff x="2208" y="2184"/>
            <a:chExt cx="176" cy="69"/>
          </a:xfrm>
        </p:grpSpPr>
        <p:grpSp>
          <p:nvGrpSpPr>
            <p:cNvPr id="10273" name="Group 4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278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0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74" name="Group 4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275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6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0245" name="Object 53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8032750" y="4176713"/>
          <a:ext cx="568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Clip" r:id="rId40" imgW="1305000" imgH="1085760" progId="">
                  <p:embed/>
                </p:oleObj>
              </mc:Choice>
              <mc:Fallback>
                <p:oleObj name="Clip" r:id="rId40" imgW="1305000" imgH="1085760" progId="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0" y="4176713"/>
                        <a:ext cx="5683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9" name="Line 5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781550" y="4305300"/>
            <a:ext cx="781050" cy="4000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Line 5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676775" y="4781550"/>
            <a:ext cx="2362200" cy="38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Line 5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067550" y="4524375"/>
            <a:ext cx="1247775" cy="247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7" name="Text Box 5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04788" y="5875338"/>
            <a:ext cx="84693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/>
              <a:t>Two connections share the same bottleneck, so they share the same critical resources</a:t>
            </a:r>
          </a:p>
          <a:p>
            <a:pPr algn="l"/>
            <a:r>
              <a:rPr lang="en-US" sz="1400"/>
              <a:t>A yet the one with a shorter RTT receives higher throughput, and thus receives a higher fraction of the critical resources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Fairness (more)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533400" y="12192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Fairness and UDP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Multimedia apps often do not use TCP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 not want the rate throttled by congestion control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Instead use UDP: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pump audio/video at constant rate, tolerate packet loss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Research area: TCP friendly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419600" y="1143000"/>
            <a:ext cx="4343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Fairness and parallel TCP connections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nothing prevents app from opening parallel connections between 2 hosts.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Web browsers do this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Example: link of rate R supporting 9 connections;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new app opens 1 TCP, gets rate R/10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new app opens 9 TCPs, gets R/2 !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sz="3200" smtClean="0"/>
              <a:t>TCP problems: TCP over “long, fat pipes”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r>
              <a:rPr lang="en-US" sz="2400" dirty="0" smtClean="0"/>
              <a:t>Example: 1500 byte segments, 100ms RTT, want 10 </a:t>
            </a:r>
            <a:r>
              <a:rPr lang="en-US" sz="2400" dirty="0" err="1" smtClean="0"/>
              <a:t>Gbps</a:t>
            </a:r>
            <a:r>
              <a:rPr lang="en-US" sz="2400" dirty="0" smtClean="0"/>
              <a:t> throughput</a:t>
            </a:r>
          </a:p>
          <a:p>
            <a:r>
              <a:rPr lang="en-US" sz="2400" dirty="0" smtClean="0"/>
              <a:t>Requires window size W = 83,333 in-flight segments</a:t>
            </a:r>
          </a:p>
          <a:p>
            <a:r>
              <a:rPr lang="en-US" sz="2400" dirty="0" smtClean="0"/>
              <a:t>Throughput in terms of loss rate: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 dirty="0" smtClean="0"/>
              <a:t>p = 2</a:t>
            </a:r>
            <a:r>
              <a:rPr lang="el-GR" sz="2400" dirty="0" smtClean="0"/>
              <a:t>·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-10</a:t>
            </a:r>
          </a:p>
          <a:p>
            <a:pPr lvl="1"/>
            <a:r>
              <a:rPr lang="en-US" sz="2000" i="1" dirty="0" smtClean="0"/>
              <a:t>Random loss from bit-errors on fiber links may have a higher loss probability</a:t>
            </a:r>
          </a:p>
          <a:p>
            <a:r>
              <a:rPr lang="en-US" sz="2400" dirty="0" smtClean="0"/>
              <a:t>New versions of TCP for high-speed long delay connections</a:t>
            </a:r>
            <a:endParaRPr lang="en-US" sz="2400" baseline="30000" dirty="0" smtClean="0"/>
          </a:p>
          <a:p>
            <a:endParaRPr lang="en-US" sz="2400" dirty="0" smtClean="0"/>
          </a:p>
        </p:txBody>
      </p:sp>
      <p:grpSp>
        <p:nvGrpSpPr>
          <p:cNvPr id="2" name="Group 1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276600" y="3714750"/>
            <a:ext cx="1562100" cy="973138"/>
            <a:chOff x="2064" y="2340"/>
            <a:chExt cx="984" cy="613"/>
          </a:xfrm>
        </p:grpSpPr>
        <p:sp>
          <p:nvSpPr>
            <p:cNvPr id="13414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64" y="2352"/>
              <a:ext cx="98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0" name="Line 7"/>
            <p:cNvSpPr>
              <a:spLocks noChangeShapeType="1"/>
            </p:cNvSpPr>
            <p:nvPr/>
          </p:nvSpPr>
          <p:spPr bwMode="auto">
            <a:xfrm flipV="1">
              <a:off x="2626" y="2815"/>
              <a:ext cx="28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1" name="Line 8"/>
            <p:cNvSpPr>
              <a:spLocks noChangeShapeType="1"/>
            </p:cNvSpPr>
            <p:nvPr/>
          </p:nvSpPr>
          <p:spPr bwMode="auto">
            <a:xfrm>
              <a:off x="2654" y="2820"/>
              <a:ext cx="40" cy="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2" name="Line 9"/>
            <p:cNvSpPr>
              <a:spLocks noChangeShapeType="1"/>
            </p:cNvSpPr>
            <p:nvPr/>
          </p:nvSpPr>
          <p:spPr bwMode="auto">
            <a:xfrm flipV="1">
              <a:off x="2699" y="2675"/>
              <a:ext cx="53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3" name="Line 10"/>
            <p:cNvSpPr>
              <a:spLocks noChangeShapeType="1"/>
            </p:cNvSpPr>
            <p:nvPr/>
          </p:nvSpPr>
          <p:spPr bwMode="auto">
            <a:xfrm>
              <a:off x="2752" y="2675"/>
              <a:ext cx="1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4" name="Line 11"/>
            <p:cNvSpPr>
              <a:spLocks noChangeShapeType="1"/>
            </p:cNvSpPr>
            <p:nvPr/>
          </p:nvSpPr>
          <p:spPr bwMode="auto">
            <a:xfrm>
              <a:off x="2100" y="2643"/>
              <a:ext cx="91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5" name="Rectangle 12"/>
            <p:cNvSpPr>
              <a:spLocks noChangeArrowheads="1"/>
            </p:cNvSpPr>
            <p:nvPr/>
          </p:nvSpPr>
          <p:spPr bwMode="auto">
            <a:xfrm>
              <a:off x="2826" y="2689"/>
              <a:ext cx="10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  <p:sp>
          <p:nvSpPr>
            <p:cNvPr id="134156" name="Rectangle 13"/>
            <p:cNvSpPr>
              <a:spLocks noChangeArrowheads="1"/>
            </p:cNvSpPr>
            <p:nvPr/>
          </p:nvSpPr>
          <p:spPr bwMode="auto">
            <a:xfrm>
              <a:off x="2260" y="2689"/>
              <a:ext cx="3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000000"/>
                  </a:solidFill>
                  <a:latin typeface="Times New Roman" pitchFamily="18" charset="0"/>
                </a:rPr>
                <a:t>RTT</a:t>
              </a:r>
              <a:endParaRPr lang="en-US"/>
            </a:p>
          </p:txBody>
        </p:sp>
        <p:sp>
          <p:nvSpPr>
            <p:cNvPr id="134157" name="Rectangle 14"/>
            <p:cNvSpPr>
              <a:spLocks noChangeArrowheads="1"/>
            </p:cNvSpPr>
            <p:nvPr/>
          </p:nvSpPr>
          <p:spPr bwMode="auto">
            <a:xfrm>
              <a:off x="2635" y="2365"/>
              <a:ext cx="39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000000"/>
                  </a:solidFill>
                  <a:latin typeface="Times New Roman" pitchFamily="18" charset="0"/>
                </a:rPr>
                <a:t>MSS</a:t>
              </a:r>
              <a:endParaRPr lang="en-US"/>
            </a:p>
          </p:txBody>
        </p:sp>
        <p:sp>
          <p:nvSpPr>
            <p:cNvPr id="134158" name="Rectangle 15"/>
            <p:cNvSpPr>
              <a:spLocks noChangeArrowheads="1"/>
            </p:cNvSpPr>
            <p:nvPr/>
          </p:nvSpPr>
          <p:spPr bwMode="auto">
            <a:xfrm>
              <a:off x="2566" y="2340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Symbol" pitchFamily="18" charset="2"/>
                </a:rPr>
                <a:t>×</a:t>
              </a:r>
              <a:endParaRPr lang="en-US"/>
            </a:p>
          </p:txBody>
        </p:sp>
        <p:sp>
          <p:nvSpPr>
            <p:cNvPr id="134159" name="Rectangle 16"/>
            <p:cNvSpPr>
              <a:spLocks noChangeArrowheads="1"/>
            </p:cNvSpPr>
            <p:nvPr/>
          </p:nvSpPr>
          <p:spPr bwMode="auto">
            <a:xfrm>
              <a:off x="2304" y="2365"/>
              <a:ext cx="21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22</a:t>
              </a:r>
              <a:endParaRPr lang="en-US"/>
            </a:p>
          </p:txBody>
        </p:sp>
        <p:sp>
          <p:nvSpPr>
            <p:cNvPr id="134160" name="Rectangle 17"/>
            <p:cNvSpPr>
              <a:spLocks noChangeArrowheads="1"/>
            </p:cNvSpPr>
            <p:nvPr/>
          </p:nvSpPr>
          <p:spPr bwMode="auto">
            <a:xfrm>
              <a:off x="2247" y="2365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en-US"/>
            </a:p>
          </p:txBody>
        </p:sp>
        <p:sp>
          <p:nvSpPr>
            <p:cNvPr id="134161" name="Rectangle 18"/>
            <p:cNvSpPr>
              <a:spLocks noChangeArrowheads="1"/>
            </p:cNvSpPr>
            <p:nvPr/>
          </p:nvSpPr>
          <p:spPr bwMode="auto">
            <a:xfrm>
              <a:off x="2138" y="2365"/>
              <a:ext cx="10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TCP over wireless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smtClean="0"/>
              <a:t>In the simple case, wireless links have random losses. </a:t>
            </a:r>
          </a:p>
          <a:p>
            <a:r>
              <a:rPr lang="en-US" sz="2400" smtClean="0"/>
              <a:t>These random losses will result in a low throughput, even if there is little congestion.</a:t>
            </a:r>
          </a:p>
          <a:p>
            <a:r>
              <a:rPr lang="en-US" sz="2400" smtClean="0"/>
              <a:t>However, link layer retransmissions can dramatically reduce the loss probability</a:t>
            </a:r>
          </a:p>
          <a:p>
            <a:r>
              <a:rPr lang="en-US" sz="2400" smtClean="0"/>
              <a:t>Nonetheless, there are several problems</a:t>
            </a:r>
          </a:p>
          <a:p>
            <a:pPr lvl="1"/>
            <a:r>
              <a:rPr lang="en-US" sz="2000" smtClean="0"/>
              <a:t>Wireless connections might occasionally break. </a:t>
            </a:r>
          </a:p>
          <a:p>
            <a:pPr lvl="2"/>
            <a:r>
              <a:rPr lang="en-US" sz="1800" smtClean="0"/>
              <a:t>TCP behaves poorly in this case.</a:t>
            </a:r>
          </a:p>
          <a:p>
            <a:pPr lvl="1"/>
            <a:r>
              <a:rPr lang="en-US" sz="2000" smtClean="0"/>
              <a:t>The throughput of a wireless link may quickly vary</a:t>
            </a:r>
          </a:p>
          <a:p>
            <a:pPr lvl="2"/>
            <a:r>
              <a:rPr lang="en-US" sz="1800" smtClean="0"/>
              <a:t>TCP is not able to react quick enough to changes in the conditions of the wireless channel.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Chapter 3: Summary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r>
              <a:rPr lang="en-US" sz="2400" smtClean="0"/>
              <a:t>principles behind transport layer services:</a:t>
            </a:r>
          </a:p>
          <a:p>
            <a:pPr lvl="1"/>
            <a:r>
              <a:rPr lang="en-US" smtClean="0"/>
              <a:t>multiplexing, demultiplexing</a:t>
            </a:r>
          </a:p>
          <a:p>
            <a:pPr lvl="1"/>
            <a:r>
              <a:rPr lang="en-US" smtClean="0"/>
              <a:t>reliable data transfer</a:t>
            </a:r>
          </a:p>
          <a:p>
            <a:pPr lvl="1"/>
            <a:r>
              <a:rPr lang="en-US" smtClean="0"/>
              <a:t>flow control</a:t>
            </a:r>
          </a:p>
          <a:p>
            <a:pPr lvl="1"/>
            <a:r>
              <a:rPr lang="en-US" smtClean="0"/>
              <a:t>congestion control</a:t>
            </a:r>
          </a:p>
          <a:p>
            <a:r>
              <a:rPr lang="en-US" sz="2400" smtClean="0"/>
              <a:t>instantiation and implementation in the Internet</a:t>
            </a:r>
          </a:p>
          <a:p>
            <a:pPr lvl="1"/>
            <a:r>
              <a:rPr lang="en-US" smtClean="0"/>
              <a:t>UDP</a:t>
            </a:r>
          </a:p>
          <a:p>
            <a:pPr lvl="1"/>
            <a:r>
              <a:rPr lang="en-US" smtClean="0"/>
              <a:t>TCP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319713" y="3465513"/>
            <a:ext cx="3333750" cy="24574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Next:</a:t>
            </a:r>
            <a:endParaRPr lang="en-US" sz="2400" smtClean="0"/>
          </a:p>
          <a:p>
            <a:r>
              <a:rPr lang="en-US" sz="2400" smtClean="0"/>
              <a:t>leaving the network “edge” (application, transport layers)</a:t>
            </a:r>
          </a:p>
          <a:p>
            <a:r>
              <a:rPr lang="en-US" sz="2400" smtClean="0"/>
              <a:t>into the network “core”</a:t>
            </a:r>
          </a:p>
          <a:p>
            <a:endParaRPr lang="en-US" sz="2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6495&quot;&gt;&lt;/object&gt;&lt;object type=&quot;2&quot; unique_id=&quot;16496&quot;&gt;&lt;object type=&quot;3&quot; unique_id=&quot;16497&quot;&gt;&lt;property id=&quot;20148&quot; value=&quot;5&quot;/&gt;&lt;property id=&quot;20300&quot; value=&quot;Slide 1 - &amp;quot;Transport Layer&amp;quot;&quot;/&gt;&lt;property id=&quot;20307&quot; value=&quot;452&quot;/&gt;&lt;/object&gt;&lt;object type=&quot;3&quot; unique_id=&quot;16498&quot;&gt;&lt;property id=&quot;20148&quot; value=&quot;5&quot;/&gt;&lt;property id=&quot;20300&quot; value=&quot;Slide 2 - &amp;quot;Transport Layer – Topics &amp;quot;&quot;/&gt;&lt;property id=&quot;20307&quot; value=&quot;453&quot;/&gt;&lt;/object&gt;&lt;object type=&quot;3&quot; unique_id=&quot;16499&quot;&gt;&lt;property id=&quot;20148&quot; value=&quot;5&quot;/&gt;&lt;property id=&quot;20300&quot; value=&quot;Slide 4 - &amp;quot;Transport layer&amp;quot;&quot;/&gt;&lt;property id=&quot;20307&quot; value=&quot;454&quot;/&gt;&lt;/object&gt;&lt;object type=&quot;3&quot; unique_id=&quot;16500&quot;&gt;&lt;property id=&quot;20148&quot; value=&quot;5&quot;/&gt;&lt;property id=&quot;20300&quot; value=&quot;Slide 5 - &amp;quot;Connection oriented / connectionless&amp;quot;&quot;/&gt;&lt;property id=&quot;20307&quot; value=&quot;455&quot;/&gt;&lt;/object&gt;&lt;object type=&quot;3&quot; unique_id=&quot;16501&quot;&gt;&lt;property id=&quot;20148&quot; value=&quot;5&quot;/&gt;&lt;property id=&quot;20300&quot; value=&quot;Slide 6 - &amp;quot;TCP                 vs.       UDP&amp;quot;&quot;/&gt;&lt;property id=&quot;20307&quot; value=&quot;456&quot;/&gt;&lt;/object&gt;&lt;object type=&quot;3&quot; unique_id=&quot;16502&quot;&gt;&lt;property id=&quot;20148&quot; value=&quot;5&quot;/&gt;&lt;property id=&quot;20300&quot; value=&quot;Slide 7 - &amp;quot;Applications and Transport Protocols&amp;quot;&quot;/&gt;&lt;property id=&quot;20307&quot; value=&quot;457&quot;/&gt;&lt;/object&gt;&lt;object type=&quot;3&quot; unique_id=&quot;16503&quot;&gt;&lt;property id=&quot;20148&quot; value=&quot;5&quot;/&gt;&lt;property id=&quot;20300&quot; value=&quot;Slide 8 - &amp;quot;Multiplexing with ports&amp;quot;&quot;/&gt;&lt;property id=&quot;20307&quot; value=&quot;374&quot;/&gt;&lt;/object&gt;&lt;object type=&quot;3&quot; unique_id=&quot;16504&quot;&gt;&lt;property id=&quot;20148&quot; value=&quot;5&quot;/&gt;&lt;property id=&quot;20300&quot; value=&quot;Slide 10 - &amp;quot;Chapter 3 outline&amp;quot;&quot;/&gt;&lt;property id=&quot;20307&quot; value=&quot;376&quot;/&gt;&lt;/object&gt;&lt;object type=&quot;3&quot; unique_id=&quot;16505&quot;&gt;&lt;property id=&quot;20148&quot; value=&quot;5&quot;/&gt;&lt;property id=&quot;20300&quot; value=&quot;Slide 11 - &amp;quot;UDP: User Datagram Protocol [RFC 768]&amp;quot;&quot;/&gt;&lt;property id=&quot;20307&quot; value=&quot;263&quot;/&gt;&lt;/object&gt;&lt;object type=&quot;3&quot; unique_id=&quot;16506&quot;&gt;&lt;property id=&quot;20148&quot; value=&quot;5&quot;/&gt;&lt;property id=&quot;20300&quot; value=&quot;Slide 12 - &amp;quot;UDP: more&amp;quot;&quot;/&gt;&lt;property id=&quot;20307&quot; value=&quot;264&quot;/&gt;&lt;/object&gt;&lt;object type=&quot;3&quot; unique_id=&quot;16507&quot;&gt;&lt;property id=&quot;20148&quot; value=&quot;5&quot;/&gt;&lt;property id=&quot;20300&quot; value=&quot;Slide 13 - &amp;quot;UDP checksum&amp;quot;&quot;/&gt;&lt;property id=&quot;20307&quot; value=&quot;265&quot;/&gt;&lt;/object&gt;&lt;object type=&quot;3&quot; unique_id=&quot;16508&quot;&gt;&lt;property id=&quot;20148&quot; value=&quot;5&quot;/&gt;&lt;property id=&quot;20300&quot; value=&quot;Slide 14 - &amp;quot;Internet Checksum Example&amp;quot;&quot;/&gt;&lt;property id=&quot;20307&quot; value=&quot;445&quot;/&gt;&lt;/object&gt;&lt;object type=&quot;3&quot; unique_id=&quot;16509&quot;&gt;&lt;property id=&quot;20148&quot; value=&quot;5&quot;/&gt;&lt;property id=&quot;20300&quot; value=&quot;Slide 15 - &amp;quot;Chapter 3 outline&amp;quot;&quot;/&gt;&lt;property id=&quot;20307&quot; value=&quot;375&quot;/&gt;&lt;/object&gt;&lt;object type=&quot;3&quot; unique_id=&quot;16510&quot;&gt;&lt;property id=&quot;20148&quot; value=&quot;5&quot;/&gt;&lt;property id=&quot;20300&quot; value=&quot;Slide 16 - &amp;quot;Principles of reliable data transfer&amp;quot;&quot;/&gt;&lt;property id=&quot;20307&quot; value=&quot;408&quot;/&gt;&lt;/object&gt;&lt;object type=&quot;3&quot; unique_id=&quot;16511&quot;&gt;&lt;property id=&quot;20148&quot; value=&quot;5&quot;/&gt;&lt;property id=&quot;20300&quot; value=&quot;Slide 17 - &amp;quot;Principles of Reliable data transfer&amp;quot;&quot;/&gt;&lt;property id=&quot;20307&quot; value=&quot;446&quot;/&gt;&lt;/object&gt;&lt;object type=&quot;3&quot; unique_id=&quot;16512&quot;&gt;&lt;property id=&quot;20148&quot; value=&quot;5&quot;/&gt;&lt;property id=&quot;20300&quot; value=&quot;Slide 18 - &amp;quot;Principles of reliable data transfer&amp;quot;&quot;/&gt;&lt;property id=&quot;20307&quot; value=&quot;447&quot;/&gt;&lt;/object&gt;&lt;object type=&quot;3&quot; unique_id=&quot;16513&quot;&gt;&lt;property id=&quot;20148&quot; value=&quot;5&quot;/&gt;&lt;property id=&quot;20300&quot; value=&quot;Slide 20 - &amp;quot;Application implemented reliable data transfer &amp;quot;&quot;/&gt;&lt;property id=&quot;20307&quot; value=&quot;519&quot;/&gt;&lt;/object&gt;&lt;object type=&quot;3&quot; unique_id=&quot;16514&quot;&gt;&lt;property id=&quot;20148&quot; value=&quot;5&quot;/&gt;&lt;property id=&quot;20300&quot; value=&quot;Slide 19 - &amp;quot;Reliable data transfer: getting started&amp;quot;&quot;/&gt;&lt;property id=&quot;20307&quot; value=&quot;409&quot;/&gt;&lt;/object&gt;&lt;object type=&quot;3&quot; unique_id=&quot;16515&quot;&gt;&lt;property id=&quot;20148&quot; value=&quot;5&quot;/&gt;&lt;property id=&quot;20300&quot; value=&quot;Slide 21 - &amp;quot;Reliable data transfer: getting started&amp;quot;&quot;/&gt;&lt;property id=&quot;20307&quot; value=&quot;410&quot;/&gt;&lt;/object&gt;&lt;object type=&quot;3&quot; unique_id=&quot;16516&quot;&gt;&lt;property id=&quot;20148&quot; value=&quot;5&quot;/&gt;&lt;property id=&quot;20300&quot; value=&quot;Slide 22 - &amp;quot;Rdt1.0: reliable transfer over a reliable channel&amp;quot;&quot;/&gt;&lt;property id=&quot;20307&quot; value=&quot;411&quot;/&gt;&lt;/object&gt;&lt;object type=&quot;3&quot; unique_id=&quot;16517&quot;&gt;&lt;property id=&quot;20148&quot; value=&quot;5&quot;/&gt;&lt;property id=&quot;20300&quot; value=&quot;Slide 23 - &amp;quot;Rdt2.0: channel with bit errors&amp;quot;&quot;/&gt;&lt;property id=&quot;20307&quot; value=&quot;412&quot;/&gt;&lt;/object&gt;&lt;object type=&quot;3&quot; unique_id=&quot;16518&quot;&gt;&lt;property id=&quot;20148&quot; value=&quot;5&quot;/&gt;&lt;property id=&quot;20300&quot; value=&quot;Slide 24 - &amp;quot;rdt2.0: FSM specification&amp;quot;&quot;/&gt;&lt;property id=&quot;20307&quot; value=&quot;458&quot;/&gt;&lt;/object&gt;&lt;object type=&quot;3&quot; unique_id=&quot;16520&quot;&gt;&lt;property id=&quot;20148&quot; value=&quot;5&quot;/&gt;&lt;property id=&quot;20300&quot; value=&quot;Slide 28 - &amp;quot;rdt2.0 has a fatal flaw!&amp;quot;&quot;/&gt;&lt;property id=&quot;20307&quot; value=&quot;416&quot;/&gt;&lt;/object&gt;&lt;object type=&quot;3&quot; unique_id=&quot;16521&quot;&gt;&lt;property id=&quot;20148&quot; value=&quot;5&quot;/&gt;&lt;property id=&quot;20300&quot; value=&quot;Slide 31 - &amp;quot;rdt2.1: sender, handles garbled ACK/NAKs&amp;quot;&quot;/&gt;&lt;property id=&quot;20307&quot; value=&quot;459&quot;/&gt;&lt;/object&gt;&lt;object type=&quot;3&quot; unique_id=&quot;16522&quot;&gt;&lt;property id=&quot;20148&quot; value=&quot;5&quot;/&gt;&lt;property id=&quot;20300&quot; value=&quot;Slide 32 - &amp;quot;rdt2.1: receiver, handles garbled ACK/NAKs&amp;quot;&quot;/&gt;&lt;property id=&quot;20307&quot; value=&quot;460&quot;/&gt;&lt;/object&gt;&lt;object type=&quot;3&quot; unique_id=&quot;16523&quot;&gt;&lt;property id=&quot;20148&quot; value=&quot;5&quot;/&gt;&lt;property id=&quot;20300&quot; value=&quot;Slide 33 - &amp;quot;rdt2.1: sender, handles garbled ACK/NAKs&amp;quot;&quot;/&gt;&lt;property id=&quot;20307&quot; value=&quot;417&quot;/&gt;&lt;/object&gt;&lt;object type=&quot;3&quot; unique_id=&quot;16524&quot;&gt;&lt;property id=&quot;20148&quot; value=&quot;5&quot;/&gt;&lt;property id=&quot;20300&quot; value=&quot;Slide 34 - &amp;quot;rdt2.1: receiver, handles garbled ACK/NAKs&amp;quot;&quot;/&gt;&lt;property id=&quot;20307&quot; value=&quot;418&quot;/&gt;&lt;/object&gt;&lt;object type=&quot;3&quot; unique_id=&quot;16525&quot;&gt;&lt;property id=&quot;20148&quot; value=&quot;5&quot;/&gt;&lt;property id=&quot;20300&quot; value=&quot;Slide 35 - &amp;quot;rdt2.1: discussion&amp;quot;&quot;/&gt;&lt;property id=&quot;20307&quot; value=&quot;419&quot;/&gt;&lt;/object&gt;&lt;object type=&quot;3&quot; unique_id=&quot;16526&quot;&gt;&lt;property id=&quot;20148&quot; value=&quot;5&quot;/&gt;&lt;property id=&quot;20300&quot; value=&quot;Slide 36 - &amp;quot;rdt2.2: a NAK-free protocol&amp;quot;&quot;/&gt;&lt;property id=&quot;20307&quot; value=&quot;420&quot;/&gt;&lt;/object&gt;&lt;object type=&quot;3&quot; unique_id=&quot;16527&quot;&gt;&lt;property id=&quot;20148&quot; value=&quot;5&quot;/&gt;&lt;property id=&quot;20300&quot; value=&quot;Slide 37 - &amp;quot;rdt2.2: sender, receiver fragments&amp;quot;&quot;/&gt;&lt;property id=&quot;20307&quot; value=&quot;461&quot;/&gt;&lt;/object&gt;&lt;object type=&quot;3&quot; unique_id=&quot;16528&quot;&gt;&lt;property id=&quot;20148&quot; value=&quot;5&quot;/&gt;&lt;property id=&quot;20300&quot; value=&quot;Slide 38 - &amp;quot;rdt2.2: sender, receiver fragments&amp;quot;&quot;/&gt;&lt;property id=&quot;20307&quot; value=&quot;421&quot;/&gt;&lt;/object&gt;&lt;object type=&quot;3&quot; unique_id=&quot;16529&quot;&gt;&lt;property id=&quot;20148&quot; value=&quot;5&quot;/&gt;&lt;property id=&quot;20300&quot; value=&quot;Slide 39 - &amp;quot;rdt3.0: channels with errors and loss&amp;quot;&quot;/&gt;&lt;property id=&quot;20307&quot; value=&quot;422&quot;/&gt;&lt;/object&gt;&lt;object type=&quot;3&quot; unique_id=&quot;16530&quot;&gt;&lt;property id=&quot;20148&quot; value=&quot;5&quot;/&gt;&lt;property id=&quot;20300&quot; value=&quot;Slide 40 - &amp;quot;rdt3.0 sender&amp;quot;&quot;/&gt;&lt;property id=&quot;20307&quot; value=&quot;463&quot;/&gt;&lt;/object&gt;&lt;object type=&quot;3&quot; unique_id=&quot;16531&quot;&gt;&lt;property id=&quot;20148&quot; value=&quot;5&quot;/&gt;&lt;property id=&quot;20300&quot; value=&quot;Slide 41 - &amp;quot;rdt3.0 sender&amp;quot;&quot;/&gt;&lt;property id=&quot;20307&quot; value=&quot;423&quot;/&gt;&lt;/object&gt;&lt;object type=&quot;3&quot; unique_id=&quot;16532&quot;&gt;&lt;property id=&quot;20148&quot; value=&quot;5&quot;/&gt;&lt;property id=&quot;20300&quot; value=&quot;Slide 42 - &amp;quot;rdt3.0 in action&amp;quot;&quot;/&gt;&lt;property id=&quot;20307&quot; value=&quot;464&quot;/&gt;&lt;/object&gt;&lt;object type=&quot;3&quot; unique_id=&quot;16533&quot;&gt;&lt;property id=&quot;20148&quot; value=&quot;5&quot;/&gt;&lt;property id=&quot;20300&quot; value=&quot;Slide 43 - &amp;quot;rdt3.0 in action&amp;quot;&quot;/&gt;&lt;property id=&quot;20307&quot; value=&quot;425&quot;/&gt;&lt;/object&gt;&lt;object type=&quot;3&quot; unique_id=&quot;16534&quot;&gt;&lt;property id=&quot;20148&quot; value=&quot;5&quot;/&gt;&lt;property id=&quot;20300&quot; value=&quot;Slide 44 - &amp;quot;Performance of rdt3.0&amp;quot;&quot;/&gt;&lt;property id=&quot;20307&quot; value=&quot;426&quot;/&gt;&lt;/object&gt;&lt;object type=&quot;3&quot; unique_id=&quot;16535&quot;&gt;&lt;property id=&quot;20148&quot; value=&quot;5&quot;/&gt;&lt;property id=&quot;20300&quot; value=&quot;Slide 45 - &amp;quot;rdt3.0: stop-and-wait operation&amp;quot;&quot;/&gt;&lt;property id=&quot;20307&quot; value=&quot;427&quot;/&gt;&lt;/object&gt;&lt;object type=&quot;3&quot; unique_id=&quot;16536&quot;&gt;&lt;property id=&quot;20148&quot; value=&quot;5&quot;/&gt;&lt;property id=&quot;20300&quot; value=&quot;Slide 46 - &amp;quot;Pipelined protocols&amp;quot;&quot;/&gt;&lt;property id=&quot;20307&quot; value=&quot;428&quot;/&gt;&lt;/object&gt;&lt;object type=&quot;3&quot; unique_id=&quot;16537&quot;&gt;&lt;property id=&quot;20148&quot; value=&quot;5&quot;/&gt;&lt;property id=&quot;20300&quot; value=&quot;Slide 47 - &amp;quot;Pipelining: increased utilization&amp;quot;&quot;/&gt;&lt;property id=&quot;20307&quot; value=&quot;429&quot;/&gt;&lt;/object&gt;&lt;object type=&quot;3&quot; unique_id=&quot;16538&quot;&gt;&lt;property id=&quot;20148&quot; value=&quot;5&quot;/&gt;&lt;property id=&quot;20300&quot; value=&quot;Slide 48 - &amp;quot;Pipelining Protocols&amp;quot;&quot;/&gt;&lt;property id=&quot;20307&quot; value=&quot;449&quot;/&gt;&lt;/object&gt;&lt;object type=&quot;3&quot; unique_id=&quot;16539&quot;&gt;&lt;property id=&quot;20148&quot; value=&quot;5&quot;/&gt;&lt;property id=&quot;20300&quot; value=&quot;Slide 49 - &amp;quot;Selective repeat: big picture&amp;quot;&quot;/&gt;&lt;property id=&quot;20307&quot; value=&quot;450&quot;/&gt;&lt;/object&gt;&lt;object type=&quot;3&quot; unique_id=&quot;16540&quot;&gt;&lt;property id=&quot;20148&quot; value=&quot;5&quot;/&gt;&lt;property id=&quot;20300&quot; value=&quot;Slide 50 - &amp;quot;Go-Back-N&amp;quot;&quot;/&gt;&lt;property id=&quot;20307&quot; value=&quot;430&quot;/&gt;&lt;/object&gt;&lt;object type=&quot;3&quot; unique_id=&quot;16541&quot;&gt;&lt;property id=&quot;20148&quot; value=&quot;5&quot;/&gt;&lt;property id=&quot;20300&quot; value=&quot;Slide 51 - &amp;quot;Go-Back-N&amp;quot;&quot;/&gt;&lt;property id=&quot;20307&quot; value=&quot;466&quot;/&gt;&lt;/object&gt;&lt;object type=&quot;3&quot; unique_id=&quot;16542&quot;&gt;&lt;property id=&quot;20148&quot; value=&quot;5&quot;/&gt;&lt;property id=&quot;20300&quot; value=&quot;Slide 52 - &amp;quot;Go-Back-N&amp;quot;&quot;/&gt;&lt;property id=&quot;20307&quot; value=&quot;465&quot;/&gt;&lt;/object&gt;&lt;object type=&quot;3&quot; unique_id=&quot;16543&quot;&gt;&lt;property id=&quot;20148&quot; value=&quot;5&quot;/&gt;&lt;property id=&quot;20300&quot; value=&quot;Slide 53 - &amp;quot;GBN: sender extended Activity Diagram&amp;quot;&quot;/&gt;&lt;property id=&quot;20307&quot; value=&quot;468&quot;/&gt;&lt;/object&gt;&lt;object type=&quot;3&quot; unique_id=&quot;16544&quot;&gt;&lt;property id=&quot;20148&quot; value=&quot;5&quot;/&gt;&lt;property id=&quot;20300&quot; value=&quot;Slide 54 - &amp;quot;GBN: Receiver Activity Diagram&amp;quot;&quot;/&gt;&lt;property id=&quot;20307&quot; value=&quot;470&quot;/&gt;&lt;/object&gt;&lt;object type=&quot;3&quot; unique_id=&quot;16545&quot;&gt;&lt;property id=&quot;20148&quot; value=&quot;5&quot;/&gt;&lt;property id=&quot;20300&quot; value=&quot;Slide 55 - &amp;quot;GBN: sender extended Activity Diagram&amp;quot;&quot;/&gt;&lt;property id=&quot;20307&quot; value=&quot;469&quot;/&gt;&lt;/object&gt;&lt;object type=&quot;3&quot; unique_id=&quot;16546&quot;&gt;&lt;property id=&quot;20148&quot; value=&quot;5&quot;/&gt;&lt;property id=&quot;20300&quot; value=&quot;Slide 56 - &amp;quot;GBN: Receiver Activity Diagram&amp;quot;&quot;/&gt;&lt;property id=&quot;20307&quot; value=&quot;467&quot;/&gt;&lt;/object&gt;&lt;object type=&quot;3&quot; unique_id=&quot;16547&quot;&gt;&lt;property id=&quot;20148&quot; value=&quot;5&quot;/&gt;&lt;property id=&quot;20300&quot; value=&quot;Slide 57 - &amp;quot;GBN: sender extended FSM&amp;quot;&quot;/&gt;&lt;property id=&quot;20307&quot; value=&quot;431&quot;/&gt;&lt;/object&gt;&lt;object type=&quot;3&quot; unique_id=&quot;16548&quot;&gt;&lt;property id=&quot;20148&quot; value=&quot;5&quot;/&gt;&lt;property id=&quot;20300&quot; value=&quot;Slide 58 - &amp;quot;GBN: receiver extended FSM&amp;quot;&quot;/&gt;&lt;property id=&quot;20307&quot; value=&quot;432&quot;/&gt;&lt;/object&gt;&lt;object type=&quot;3&quot; unique_id=&quot;16549&quot;&gt;&lt;property id=&quot;20148&quot; value=&quot;5&quot;/&gt;&lt;property id=&quot;20300&quot; value=&quot;Slide 59 - &amp;quot;GBN in Action&amp;quot;&quot;/&gt;&lt;property id=&quot;20307&quot; value=&quot;433&quot;/&gt;&lt;/object&gt;&lt;object type=&quot;3&quot; unique_id=&quot;16550&quot;&gt;&lt;property id=&quot;20148&quot; value=&quot;5&quot;/&gt;&lt;property id=&quot;20300&quot; value=&quot;Slide 60 - &amp;quot;Optimal size of N in GBN&amp;quot;&quot;/&gt;&lt;property id=&quot;20307&quot; value=&quot;472&quot;/&gt;&lt;/object&gt;&lt;object type=&quot;3&quot; unique_id=&quot;16551&quot;&gt;&lt;property id=&quot;20148&quot; value=&quot;5&quot;/&gt;&lt;property id=&quot;20300&quot; value=&quot;Slide 61 - &amp;quot;Selective Repeat&amp;quot;&quot;/&gt;&lt;property id=&quot;20307&quot; value=&quot;434&quot;/&gt;&lt;/object&gt;&lt;object type=&quot;3&quot; unique_id=&quot;16552&quot;&gt;&lt;property id=&quot;20148&quot; value=&quot;5&quot;/&gt;&lt;property id=&quot;20300&quot; value=&quot;Slide 62 - &amp;quot;Selective repeat: sender, receiver windows&amp;quot;&quot;/&gt;&lt;property id=&quot;20307&quot; value=&quot;435&quot;/&gt;&lt;/object&gt;&lt;object type=&quot;3&quot; unique_id=&quot;16553&quot;&gt;&lt;property id=&quot;20148&quot; value=&quot;5&quot;/&gt;&lt;property id=&quot;20300&quot; value=&quot;Slide 63 - &amp;quot;Selective repeat&amp;quot;&quot;/&gt;&lt;property id=&quot;20307&quot; value=&quot;436&quot;/&gt;&lt;/object&gt;&lt;object type=&quot;3&quot; unique_id=&quot;16554&quot;&gt;&lt;property id=&quot;20148&quot; value=&quot;5&quot;/&gt;&lt;property id=&quot;20300&quot; value=&quot;Slide 64 - &amp;quot;Selective repeat in action&amp;quot;&quot;/&gt;&lt;property id=&quot;20307&quot; value=&quot;437&quot;/&gt;&lt;/object&gt;&lt;object type=&quot;3&quot; unique_id=&quot;16555&quot;&gt;&lt;property id=&quot;20148&quot; value=&quot;5&quot;/&gt;&lt;property id=&quot;20300&quot; value=&quot;Slide 65 - &amp;quot;Summary of transport layer tools used so far&amp;quot;&quot;/&gt;&lt;property id=&quot;20307&quot; value=&quot;510&quot;/&gt;&lt;/object&gt;&lt;object type=&quot;3&quot; unique_id=&quot;16556&quot;&gt;&lt;property id=&quot;20148&quot; value=&quot;5&quot;/&gt;&lt;property id=&quot;20300&quot; value=&quot;Slide 66 - &amp;quot;Chapter 3 outline&amp;quot;&quot;/&gt;&lt;property id=&quot;20307&quot; value=&quot;377&quot;/&gt;&lt;/object&gt;&lt;object type=&quot;3&quot; unique_id=&quot;16557&quot;&gt;&lt;property id=&quot;20148&quot; value=&quot;5&quot;/&gt;&lt;property id=&quot;20300&quot; value=&quot;Slide 67 - &amp;quot;TCP: Overview   RFCs: 793, 1122, 1323, 2018, 2581&amp;quot;&quot;/&gt;&lt;property id=&quot;20307&quot; value=&quot;320&quot;/&gt;&lt;/object&gt;&lt;object type=&quot;3&quot; unique_id=&quot;16558&quot;&gt;&lt;property id=&quot;20148&quot; value=&quot;5&quot;/&gt;&lt;property id=&quot;20300&quot; value=&quot;Slide 68 - &amp;quot;TCP segment structure&amp;quot;&quot;/&gt;&lt;property id=&quot;20307&quot; value=&quot;321&quot;/&gt;&lt;/object&gt;&lt;object type=&quot;3&quot; unique_id=&quot;16559&quot;&gt;&lt;property id=&quot;20148&quot; value=&quot;5&quot;/&gt;&lt;property id=&quot;20300&quot; value=&quot;Slide 69 - &amp;quot;TCP seq. #’s and ACKs&amp;quot;&quot;/&gt;&lt;property id=&quot;20307&quot; value=&quot;322&quot;/&gt;&lt;/object&gt;&lt;object type=&quot;3&quot; unique_id=&quot;16560&quot;&gt;&lt;property id=&quot;20148&quot; value=&quot;5&quot;/&gt;&lt;property id=&quot;20300&quot; value=&quot;Slide 70 - &amp;quot;Seq no and ACKs&amp;quot;&quot;/&gt;&lt;property id=&quot;20307&quot; value=&quot;476&quot;/&gt;&lt;/object&gt;&lt;object type=&quot;3&quot; unique_id=&quot;16561&quot;&gt;&lt;property id=&quot;20148&quot; value=&quot;5&quot;/&gt;&lt;property id=&quot;20300&quot; value=&quot;Slide 71 - &amp;quot;Seq no and ACKs - bidirectional&amp;quot;&quot;/&gt;&lt;property id=&quot;20307&quot; value=&quot;477&quot;/&gt;&lt;/object&gt;&lt;object type=&quot;3&quot; unique_id=&quot;16562&quot;&gt;&lt;property id=&quot;20148&quot; value=&quot;5&quot;/&gt;&lt;property id=&quot;20300&quot; value=&quot;Slide 72 - &amp;quot;TCP Round Trip Time and Timeout&amp;quot;&quot;/&gt;&lt;property id=&quot;20307&quot; value=&quot;378&quot;/&gt;&lt;/object&gt;&lt;object type=&quot;3&quot; unique_id=&quot;16563&quot;&gt;&lt;property id=&quot;20148&quot; value=&quot;5&quot;/&gt;&lt;property id=&quot;20300&quot; value=&quot;Slide 73 - &amp;quot;TCP Round Trip Time and Timeout&amp;quot;&quot;/&gt;&lt;property id=&quot;20307&quot; value=&quot;379&quot;/&gt;&lt;/object&gt;&lt;object type=&quot;3&quot; unique_id=&quot;16564&quot;&gt;&lt;property id=&quot;20148&quot; value=&quot;5&quot;/&gt;&lt;property id=&quot;20300&quot; value=&quot;Slide 74 - &amp;quot;Example RTT estimation:&amp;quot;&quot;/&gt;&lt;property id=&quot;20307&quot; value=&quot;380&quot;/&gt;&lt;/object&gt;&lt;object type=&quot;3&quot; unique_id=&quot;16565&quot;&gt;&lt;property id=&quot;20148&quot; value=&quot;5&quot;/&gt;&lt;property id=&quot;20300&quot; value=&quot;Slide 75 - &amp;quot;TCP Round Trip Time and Timeout&amp;quot;&quot;/&gt;&lt;property id=&quot;20307&quot; value=&quot;381&quot;/&gt;&lt;/object&gt;&lt;object type=&quot;3&quot; unique_id=&quot;16566&quot;&gt;&lt;property id=&quot;20148&quot; value=&quot;5&quot;/&gt;&lt;property id=&quot;20300&quot; value=&quot;Slide 76 - &amp;quot;TCP Round Trip Time and Timeout&amp;quot;&quot;/&gt;&lt;property id=&quot;20307&quot; value=&quot;473&quot;/&gt;&lt;/object&gt;&lt;object type=&quot;3&quot; unique_id=&quot;16567&quot;&gt;&lt;property id=&quot;20148&quot; value=&quot;5&quot;/&gt;&lt;property id=&quot;20300&quot; value=&quot;Slide 77 - &amp;quot;RTO details&amp;quot;&quot;/&gt;&lt;property id=&quot;20307&quot; value=&quot;384&quot;/&gt;&lt;/object&gt;&lt;object type=&quot;3&quot; unique_id=&quot;16568&quot;&gt;&lt;property id=&quot;20148&quot; value=&quot;5&quot;/&gt;&lt;property id=&quot;20300&quot; value=&quot;Slide 78 - &amp;quot;Lost Detection&amp;quot;&quot;/&gt;&lt;property id=&quot;20307&quot; value=&quot;474&quot;/&gt;&lt;/object&gt;&lt;object type=&quot;3&quot; unique_id=&quot;16569&quot;&gt;&lt;property id=&quot;20148&quot; value=&quot;5&quot;/&gt;&lt;property id=&quot;20300&quot; value=&quot;Slide 79 - &amp;quot;Fast Retransmit&amp;quot;&quot;/&gt;&lt;property id=&quot;20307&quot; value=&quot;475&quot;/&gt;&lt;/object&gt;&lt;object type=&quot;3&quot; unique_id=&quot;16570&quot;&gt;&lt;property id=&quot;20148&quot; value=&quot;5&quot;/&gt;&lt;property id=&quot;20300&quot; value=&quot;Slide 80 - &amp;quot;TCP ACK generation [RFC 1122, RFC 2581]&amp;quot;&quot;/&gt;&lt;property id=&quot;20307&quot; value=&quot;325&quot;/&gt;&lt;/object&gt;&lt;object type=&quot;3&quot; unique_id=&quot;16571&quot;&gt;&lt;property id=&quot;20148&quot; value=&quot;5&quot;/&gt;&lt;property id=&quot;20300&quot; value=&quot;Slide 81 - &amp;quot;Chapter 3 outline&amp;quot;&quot;/&gt;&lt;property id=&quot;20307&quot; value=&quot;388&quot;/&gt;&lt;/object&gt;&lt;object type=&quot;3&quot; unique_id=&quot;16572&quot;&gt;&lt;property id=&quot;20148&quot; value=&quot;5&quot;/&gt;&lt;property id=&quot;20300&quot; value=&quot;Slide 82 - &amp;quot;TCP segment structure&amp;quot;&quot;/&gt;&lt;property id=&quot;20307&quot; value=&quot;478&quot;/&gt;&lt;/object&gt;&lt;object type=&quot;3&quot; unique_id=&quot;16573&quot;&gt;&lt;property id=&quot;20148&quot; value=&quot;5&quot;/&gt;&lt;property id=&quot;20300&quot; value=&quot;Slide 83 - &amp;quot;TCP Flow Control&amp;quot;&quot;/&gt;&lt;property id=&quot;20307&quot; value=&quot;389&quot;/&gt;&lt;/object&gt;&lt;object type=&quot;3&quot; unique_id=&quot;16574&quot;&gt;&lt;property id=&quot;20148&quot; value=&quot;5&quot;/&gt;&lt;property id=&quot;20300&quot; value=&quot;Slide 84 - &amp;quot;Flow control – so the receive doesn’t get overwhelmed.&amp;quot;&quot;/&gt;&lt;property id=&quot;20307&quot; value=&quot;480&quot;/&gt;&lt;/object&gt;&lt;object type=&quot;3&quot; unique_id=&quot;16575&quot;&gt;&lt;property id=&quot;20148&quot; value=&quot;5&quot;/&gt;&lt;property id=&quot;20300&quot; value=&quot;Slide 85&quot;/&gt;&lt;property id=&quot;20307&quot; value=&quot;481&quot;/&gt;&lt;/object&gt;&lt;object type=&quot;3&quot; unique_id=&quot;16576&quot;&gt;&lt;property id=&quot;20148&quot; value=&quot;5&quot;/&gt;&lt;property id=&quot;20300&quot; value=&quot;Slide 86&quot;/&gt;&lt;property id=&quot;20307&quot; value=&quot;482&quot;/&gt;&lt;/object&gt;&lt;object type=&quot;3&quot; unique_id=&quot;16577&quot;&gt;&lt;property id=&quot;20148&quot; value=&quot;5&quot;/&gt;&lt;property id=&quot;20300&quot; value=&quot;Slide 87 - &amp;quot;Receiver window&amp;quot;&quot;/&gt;&lt;property id=&quot;20307&quot; value=&quot;483&quot;/&gt;&lt;/object&gt;&lt;object type=&quot;3&quot; unique_id=&quot;16578&quot;&gt;&lt;property id=&quot;20148&quot; value=&quot;5&quot;/&gt;&lt;property id=&quot;20300&quot; value=&quot;Slide 88 - &amp;quot;Chapter 3 outline&amp;quot;&quot;/&gt;&lt;property id=&quot;20307&quot; value=&quot;391&quot;/&gt;&lt;/object&gt;&lt;object type=&quot;3&quot; unique_id=&quot;16579&quot;&gt;&lt;property id=&quot;20148&quot; value=&quot;5&quot;/&gt;&lt;property id=&quot;20300&quot; value=&quot;Slide 89 - &amp;quot;TCP Connection Management&amp;quot;&quot;/&gt;&lt;property id=&quot;20307&quot; value=&quot;330&quot;/&gt;&lt;/object&gt;&lt;object type=&quot;3&quot; unique_id=&quot;16580&quot;&gt;&lt;property id=&quot;20148&quot; value=&quot;5&quot;/&gt;&lt;property id=&quot;20300&quot; value=&quot;Slide 90 - &amp;quot;TCP segment structure&amp;quot;&quot;/&gt;&lt;property id=&quot;20307&quot; value=&quot;485&quot;/&gt;&lt;/object&gt;&lt;object type=&quot;3&quot; unique_id=&quot;16581&quot;&gt;&lt;property id=&quot;20148&quot; value=&quot;5&quot;/&gt;&lt;property id=&quot;20300&quot; value=&quot;Slide 91 - &amp;quot;Connection establishment&amp;quot;&quot;/&gt;&lt;property id=&quot;20307&quot; value=&quot;484&quot;/&gt;&lt;/object&gt;&lt;object type=&quot;3&quot; unique_id=&quot;16582&quot;&gt;&lt;property id=&quot;20148&quot; value=&quot;5&quot;/&gt;&lt;property id=&quot;20300&quot; value=&quot;Slide 92 - &amp;quot;Connection with losses&amp;quot;&quot;/&gt;&lt;property id=&quot;20307&quot; value=&quot;486&quot;/&gt;&lt;/object&gt;&lt;object type=&quot;3&quot; unique_id=&quot;16583&quot;&gt;&lt;property id=&quot;20148&quot; value=&quot;5&quot;/&gt;&lt;property id=&quot;20300&quot; value=&quot;Slide 93 - &amp;quot;SYN Attack&amp;quot;&quot;/&gt;&lt;property id=&quot;20307&quot; value=&quot;487&quot;/&gt;&lt;/object&gt;&lt;object type=&quot;3&quot; unique_id=&quot;16584&quot;&gt;&lt;property id=&quot;20148&quot; value=&quot;5&quot;/&gt;&lt;property id=&quot;20300&quot; value=&quot;Slide 94 - &amp;quot;SYN Attack&amp;quot;&quot;/&gt;&lt;property id=&quot;20307&quot; value=&quot;488&quot;/&gt;&lt;/object&gt;&lt;object type=&quot;3&quot; unique_id=&quot;16585&quot;&gt;&lt;property id=&quot;20148&quot; value=&quot;5&quot;/&gt;&lt;property id=&quot;20300&quot; value=&quot;Slide 95 - &amp;quot;Defense from SYN Attack&amp;quot;&quot;/&gt;&lt;property id=&quot;20307&quot; value=&quot;490&quot;/&gt;&lt;/object&gt;&lt;object type=&quot;3&quot; unique_id=&quot;16586&quot;&gt;&lt;property id=&quot;20148&quot; value=&quot;5&quot;/&gt;&lt;property id=&quot;20300&quot; value=&quot;Slide 96 - &amp;quot;SYN Cookie&amp;quot;&quot;/&gt;&lt;property id=&quot;20307&quot; value=&quot;489&quot;/&gt;&lt;/object&gt;&lt;object type=&quot;3&quot; unique_id=&quot;16587&quot;&gt;&lt;property id=&quot;20148&quot; value=&quot;5&quot;/&gt;&lt;property id=&quot;20300&quot; value=&quot;Slide 97 - &amp;quot;TCP Connection Management (cont.)&amp;quot;&quot;/&gt;&lt;property id=&quot;20307&quot; value=&quot;331&quot;/&gt;&lt;/object&gt;&lt;object type=&quot;3&quot; unique_id=&quot;16588&quot;&gt;&lt;property id=&quot;20148&quot; value=&quot;5&quot;/&gt;&lt;property id=&quot;20300&quot; value=&quot;Slide 98 - &amp;quot;TCP Connection Management (cont.)&amp;quot;&quot;/&gt;&lt;property id=&quot;20307&quot; value=&quot;332&quot;/&gt;&lt;/object&gt;&lt;object type=&quot;3&quot; unique_id=&quot;16589&quot;&gt;&lt;property id=&quot;20148&quot; value=&quot;5&quot;/&gt;&lt;property id=&quot;20300&quot; value=&quot;Slide 99 - &amp;quot;TCP Connection Management (cont)&amp;quot;&quot;/&gt;&lt;property id=&quot;20307&quot; value=&quot;333&quot;/&gt;&lt;/object&gt;&lt;object type=&quot;3&quot; unique_id=&quot;16590&quot;&gt;&lt;property id=&quot;20148&quot; value=&quot;5&quot;/&gt;&lt;property id=&quot;20300&quot; value=&quot;Slide 100 - &amp;quot;Chapter 3 outline&amp;quot;&quot;/&gt;&lt;property id=&quot;20307&quot; value=&quot;392&quot;/&gt;&lt;/object&gt;&lt;object type=&quot;3&quot; unique_id=&quot;16591&quot;&gt;&lt;property id=&quot;20148&quot; value=&quot;5&quot;/&gt;&lt;property id=&quot;20300&quot; value=&quot;Slide 101 - &amp;quot;Principles of Congestion Control&amp;quot;&quot;/&gt;&lt;property id=&quot;20307&quot; value=&quot;334&quot;/&gt;&lt;/object&gt;&lt;object type=&quot;3&quot; unique_id=&quot;16592&quot;&gt;&lt;property id=&quot;20148&quot; value=&quot;5&quot;/&gt;&lt;property id=&quot;20300&quot; value=&quot;Slide 102 - &amp;quot;Causes/costs of congestion: scenario 1 &amp;quot;&quot;/&gt;&lt;property id=&quot;20307&quot; value=&quot;335&quot;/&gt;&lt;/object&gt;&lt;object type=&quot;3&quot; unique_id=&quot;16593&quot;&gt;&lt;property id=&quot;20148&quot; value=&quot;5&quot;/&gt;&lt;property id=&quot;20300&quot; value=&quot;Slide 103 - &amp;quot;Causes/costs of congestion: scenario 2 &amp;quot;&quot;/&gt;&lt;property id=&quot;20307&quot; value=&quot;336&quot;/&gt;&lt;/object&gt;&lt;object type=&quot;3&quot; unique_id=&quot;16594&quot;&gt;&lt;property id=&quot;20148&quot; value=&quot;5&quot;/&gt;&lt;property id=&quot;20300&quot; value=&quot;Slide 104 - &amp;quot;Causes/costs of congestion: scenario 3 &amp;quot;&quot;/&gt;&lt;property id=&quot;20307&quot; value=&quot;338&quot;/&gt;&lt;/object&gt;&lt;object type=&quot;3&quot; unique_id=&quot;16595&quot;&gt;&lt;property id=&quot;20148&quot; value=&quot;5&quot;/&gt;&lt;property id=&quot;20300&quot; value=&quot;Slide 105 - &amp;quot;Causes/costs of congestion: scenario 3 &amp;quot;&quot;/&gt;&lt;property id=&quot;20307&quot; value=&quot;339&quot;/&gt;&lt;/object&gt;&lt;object type=&quot;3&quot; unique_id=&quot;16596&quot;&gt;&lt;property id=&quot;20148&quot; value=&quot;5&quot;/&gt;&lt;property id=&quot;20300&quot; value=&quot;Slide 106 - &amp;quot;Approaches towards congestion control&amp;quot;&quot;/&gt;&lt;property id=&quot;20307&quot; value=&quot;340&quot;/&gt;&lt;/object&gt;&lt;object type=&quot;3&quot; unique_id=&quot;16597&quot;&gt;&lt;property id=&quot;20148&quot; value=&quot;5&quot;/&gt;&lt;property id=&quot;20300&quot; value=&quot;Slide 107 - &amp;quot;Chapter 3 outline&amp;quot;&quot;/&gt;&lt;property id=&quot;20307&quot; value=&quot;393&quot;/&gt;&lt;/object&gt;&lt;object type=&quot;3&quot; unique_id=&quot;16598&quot;&gt;&lt;property id=&quot;20148&quot; value=&quot;5&quot;/&gt;&lt;property id=&quot;20300&quot; value=&quot;Slide 108 - &amp;quot;TCP congestion control: additive increase, multiplicative decrease (AIMD)&amp;quot;&quot;/&gt;&lt;property id=&quot;20307&quot; value=&quot;395&quot;/&gt;&lt;/object&gt;&lt;object type=&quot;3&quot; unique_id=&quot;16599&quot;&gt;&lt;property id=&quot;20148&quot; value=&quot;5&quot;/&gt;&lt;property id=&quot;20300&quot; value=&quot;Slide 109 - &amp;quot;Fast recovery&amp;quot;&quot;/&gt;&lt;property id=&quot;20307&quot; value=&quot;494&quot;/&gt;&lt;/object&gt;&lt;object type=&quot;3&quot; unique_id=&quot;16600&quot;&gt;&lt;property id=&quot;20148&quot; value=&quot;5&quot;/&gt;&lt;property id=&quot;20300&quot; value=&quot;Slide 110 - &amp;quot;Congestion Avoidance (AIMD)&amp;quot;&quot;/&gt;&lt;property id=&quot;20307&quot; value=&quot;515&quot;/&gt;&lt;/object&gt;&lt;object type=&quot;3&quot; unique_id=&quot;16601&quot;&gt;&lt;property id=&quot;20148&quot; value=&quot;5&quot;/&gt;&lt;property id=&quot;20300&quot; value=&quot;Slide 111 - &amp;quot;Congestion Avoidance (AIMD)&amp;quot;&quot;/&gt;&lt;property id=&quot;20307&quot; value=&quot;516&quot;/&gt;&lt;/object&gt;&lt;object type=&quot;3&quot; unique_id=&quot;16602&quot;&gt;&lt;property id=&quot;20148&quot; value=&quot;5&quot;/&gt;&lt;property id=&quot;20300&quot; value=&quot;Slide 112 - &amp;quot;TCP Performance &amp;quot;&quot;/&gt;&lt;property id=&quot;20307&quot; value=&quot;495&quot;/&gt;&lt;/object&gt;&lt;object type=&quot;3&quot; unique_id=&quot;16603&quot;&gt;&lt;property id=&quot;20148&quot; value=&quot;5&quot;/&gt;&lt;property id=&quot;20300&quot; value=&quot;Slide 113 - &amp;quot;TCP Start Up&amp;quot;&quot;/&gt;&lt;property id=&quot;20307&quot; value=&quot;496&quot;/&gt;&lt;/object&gt;&lt;object type=&quot;3&quot; unique_id=&quot;16604&quot;&gt;&lt;property id=&quot;20148&quot; value=&quot;5&quot;/&gt;&lt;property id=&quot;20300&quot; value=&quot;Slide 114 - &amp;quot;Slow start&amp;quot;&quot;/&gt;&lt;property id=&quot;20307&quot; value=&quot;497&quot;/&gt;&lt;/object&gt;&lt;object type=&quot;3&quot; unique_id=&quot;16605&quot;&gt;&lt;property id=&quot;20148&quot; value=&quot;5&quot;/&gt;&lt;property id=&quot;20300&quot; value=&quot;Slide 115&quot;/&gt;&lt;property id=&quot;20307&quot; value=&quot;498&quot;/&gt;&lt;/object&gt;&lt;object type=&quot;3&quot; unique_id=&quot;16606&quot;&gt;&lt;property id=&quot;20148&quot; value=&quot;5&quot;/&gt;&lt;property id=&quot;20300&quot; value=&quot;Slide 116 - &amp;quot;Slow start&amp;quot;&quot;/&gt;&lt;property id=&quot;20307&quot; value=&quot;499&quot;/&gt;&lt;/object&gt;&lt;object type=&quot;3&quot; unique_id=&quot;16607&quot;&gt;&lt;property id=&quot;20148&quot; value=&quot;5&quot;/&gt;&lt;property id=&quot;20300&quot; value=&quot;Slide 117 - &amp;quot;TCP Behavior&amp;quot;&quot;/&gt;&lt;property id=&quot;20307&quot; value=&quot;500&quot;/&gt;&lt;/object&gt;&lt;object type=&quot;3&quot; unique_id=&quot;16608&quot;&gt;&lt;property id=&quot;20148&quot; value=&quot;5&quot;/&gt;&lt;property id=&quot;20300&quot; value=&quot;Slide 118 - &amp;quot;Time out?&amp;quot;&quot;/&gt;&lt;property id=&quot;20307&quot; value=&quot;501&quot;/&gt;&lt;/object&gt;&lt;object type=&quot;3&quot; unique_id=&quot;16609&quot;&gt;&lt;property id=&quot;20148&quot; value=&quot;5&quot;/&gt;&lt;property id=&quot;20300&quot; value=&quot;Slide 119 - &amp;quot;Time Out&amp;quot;&quot;/&gt;&lt;property id=&quot;20307&quot; value=&quot;502&quot;/&gt;&lt;/object&gt;&lt;object type=&quot;3&quot; unique_id=&quot;16610&quot;&gt;&lt;property id=&quot;20148&quot; value=&quot;5&quot;/&gt;&lt;property id=&quot;20300&quot; value=&quot;Slide 120 - &amp;quot;Time out&amp;quot;&quot;/&gt;&lt;property id=&quot;20307&quot; value=&quot;503&quot;/&gt;&lt;/object&gt;&lt;object type=&quot;3&quot; unique_id=&quot;16611&quot;&gt;&lt;property id=&quot;20148&quot; value=&quot;5&quot;/&gt;&lt;property id=&quot;20300&quot; value=&quot;Slide 121 - &amp;quot;Rough view of TCP congestion control&amp;quot;&quot;/&gt;&lt;property id=&quot;20307&quot; value=&quot;504&quot;/&gt;&lt;/object&gt;&lt;object type=&quot;3&quot; unique_id=&quot;16612&quot;&gt;&lt;property id=&quot;20148&quot; value=&quot;5&quot;/&gt;&lt;property id=&quot;20300&quot; value=&quot;Slide 122 - &amp;quot;TCP Tahoe (old version of TCP)&amp;quot;&quot;/&gt;&lt;property id=&quot;20307&quot; value=&quot;508&quot;/&gt;&lt;/object&gt;&lt;object type=&quot;3&quot; unique_id=&quot;16613&quot;&gt;&lt;property id=&quot;20148&quot; value=&quot;5&quot;/&gt;&lt;property id=&quot;20300&quot; value=&quot;Slide 123 - &amp;quot;Summary of TCP congestion control&amp;quot;&quot;/&gt;&lt;property id=&quot;20307&quot; value=&quot;505&quot;/&gt;&lt;/object&gt;&lt;object type=&quot;3&quot; unique_id=&quot;16614&quot;&gt;&lt;property id=&quot;20148&quot; value=&quot;5&quot;/&gt;&lt;property id=&quot;20300&quot; value=&quot;Slide 124 - &amp;quot;Slow start state chart&amp;quot;&quot;/&gt;&lt;property id=&quot;20307&quot; value=&quot;506&quot;/&gt;&lt;/object&gt;&lt;object type=&quot;3&quot; unique_id=&quot;16615&quot;&gt;&lt;property id=&quot;20148&quot; value=&quot;5&quot;/&gt;&lt;property id=&quot;20300&quot; value=&quot;Slide 125 - &amp;quot;Congestion avoidance state chart&amp;quot;&quot;/&gt;&lt;property id=&quot;20307&quot; value=&quot;507&quot;/&gt;&lt;/object&gt;&lt;object type=&quot;3&quot; unique_id=&quot;16616&quot;&gt;&lt;property id=&quot;20148&quot; value=&quot;5&quot;/&gt;&lt;property id=&quot;20300&quot; value=&quot;Slide 126 - &amp;quot;TCP sender congestion control&amp;quot;&quot;/&gt;&lt;property id=&quot;20307&quot; value=&quot;442&quot;/&gt;&lt;/object&gt;&lt;object type=&quot;3&quot; unique_id=&quot;16617&quot;&gt;&lt;property id=&quot;20148&quot; value=&quot;5&quot;/&gt;&lt;property id=&quot;20300&quot; value=&quot;Slide 127 - &amp;quot;TCP Performance 1: ACK Clocking&amp;quot;&quot;/&gt;&lt;property id=&quot;20307&quot; value=&quot;509&quot;/&gt;&lt;/object&gt;&lt;object type=&quot;3&quot; unique_id=&quot;16618&quot;&gt;&lt;property id=&quot;20148&quot; value=&quot;5&quot;/&gt;&lt;property id=&quot;20300&quot; value=&quot;Slide 128 - &amp;quot;TCP throughput&amp;quot;&quot;/&gt;&lt;property id=&quot;20307&quot; value=&quot;517&quot;/&gt;&lt;/object&gt;&lt;object type=&quot;3&quot; unique_id=&quot;16619&quot;&gt;&lt;property id=&quot;20148&quot; value=&quot;5&quot;/&gt;&lt;property id=&quot;20300&quot; value=&quot;Slide 129 - &amp;quot;TCP throughput&amp;quot;&quot;/&gt;&lt;property id=&quot;20307&quot; value=&quot;518&quot;/&gt;&lt;/object&gt;&lt;object type=&quot;3&quot; unique_id=&quot;16620&quot;&gt;&lt;property id=&quot;20148&quot; value=&quot;5&quot;/&gt;&lt;property id=&quot;20300&quot; value=&quot;Slide 130 - &amp;quot;TCP throughput&amp;quot;&quot;/&gt;&lt;property id=&quot;20307&quot; value=&quot;512&quot;/&gt;&lt;/object&gt;&lt;object type=&quot;3&quot; unique_id=&quot;16621&quot;&gt;&lt;property id=&quot;20148&quot; value=&quot;5&quot;/&gt;&lt;property id=&quot;20300&quot; value=&quot;Slide 131 - &amp;quot;TCP Throughput&amp;quot;&quot;/&gt;&lt;property id=&quot;20307&quot; value=&quot;511&quot;/&gt;&lt;/object&gt;&lt;object type=&quot;3&quot; unique_id=&quot;16622&quot;&gt;&lt;property id=&quot;20148&quot; value=&quot;5&quot;/&gt;&lt;property id=&quot;20300&quot; value=&quot;Slide 132 - &amp;quot;TCP Fairness&amp;quot;&quot;/&gt;&lt;property id=&quot;20307&quot; value=&quot;347&quot;/&gt;&lt;/object&gt;&lt;object type=&quot;3&quot; unique_id=&quot;16623&quot;&gt;&lt;property id=&quot;20148&quot; value=&quot;5&quot;/&gt;&lt;property id=&quot;20300&quot; value=&quot;Slide 133 - &amp;quot;Why is TCP fair?&amp;quot;&quot;/&gt;&lt;property id=&quot;20307&quot; value=&quot;348&quot;/&gt;&lt;/object&gt;&lt;object type=&quot;3&quot; unique_id=&quot;16624&quot;&gt;&lt;property id=&quot;20148&quot; value=&quot;5&quot;/&gt;&lt;property id=&quot;20300&quot; value=&quot;Slide 134 - &amp;quot;RTT unfairness&amp;quot;&quot;/&gt;&lt;property id=&quot;20307&quot; value=&quot;513&quot;/&gt;&lt;/object&gt;&lt;object type=&quot;3&quot; unique_id=&quot;16625&quot;&gt;&lt;property id=&quot;20148&quot; value=&quot;5&quot;/&gt;&lt;property id=&quot;20300&quot; value=&quot;Slide 135 - &amp;quot;Fairness (more)&amp;quot;&quot;/&gt;&lt;property id=&quot;20307&quot; value=&quot;401&quot;/&gt;&lt;/object&gt;&lt;object type=&quot;3&quot; unique_id=&quot;16626&quot;&gt;&lt;property id=&quot;20148&quot; value=&quot;5&quot;/&gt;&lt;property id=&quot;20300&quot; value=&quot;Slide 136 - &amp;quot;TCP problems: TCP over “long, fat pipes”&amp;quot;&quot;/&gt;&lt;property id=&quot;20307&quot; value=&quot;444&quot;/&gt;&lt;/object&gt;&lt;object type=&quot;3&quot; unique_id=&quot;16627&quot;&gt;&lt;property id=&quot;20148&quot; value=&quot;5&quot;/&gt;&lt;property id=&quot;20300&quot; value=&quot;Slide 137 - &amp;quot;TCP over wireless&amp;quot;&quot;/&gt;&lt;property id=&quot;20307&quot; value=&quot;514&quot;/&gt;&lt;/object&gt;&lt;object type=&quot;3&quot; unique_id=&quot;16628&quot;&gt;&lt;property id=&quot;20148&quot; value=&quot;5&quot;/&gt;&lt;property id=&quot;20300&quot; value=&quot;Slide 138 - &amp;quot;Chapter 3: Summary&amp;quot;&quot;/&gt;&lt;property id=&quot;20307&quot; value=&quot;354&quot;/&gt;&lt;/object&gt;&lt;object type=&quot;3&quot; unique_id=&quot;17835&quot;&gt;&lt;property id=&quot;20148&quot; value=&quot;5&quot;/&gt;&lt;property id=&quot;20300&quot; value=&quot;Slide 3 - &amp;quot;Transport Layer&amp;quot;&quot;/&gt;&lt;property id=&quot;20307&quot; value=&quot;520&quot;/&gt;&lt;/object&gt;&lt;object type=&quot;3&quot; unique_id=&quot;17971&quot;&gt;&lt;property id=&quot;20148&quot; value=&quot;5&quot;/&gt;&lt;property id=&quot;20300&quot; value=&quot;Slide 9 - &amp;quot;About multiplexing&amp;quot;&quot;/&gt;&lt;property id=&quot;20307&quot; value=&quot;521&quot;/&gt;&lt;/object&gt;&lt;object type=&quot;3&quot; unique_id=&quot;19332&quot;&gt;&lt;property id=&quot;20148&quot; value=&quot;5&quot;/&gt;&lt;property id=&quot;20300&quot; value=&quot;Slide 25 - &amp;quot;rdt2.0: FSM specification&amp;quot;&quot;/&gt;&lt;property id=&quot;20307&quot; value=&quot;522&quot;/&gt;&lt;/object&gt;&lt;object type=&quot;3&quot; unique_id=&quot;19333&quot;&gt;&lt;property id=&quot;20148&quot; value=&quot;5&quot;/&gt;&lt;property id=&quot;20300&quot; value=&quot;Slide 26 - &amp;quot;rdt2.0: FSM specification&amp;quot;&quot;/&gt;&lt;property id=&quot;20307&quot; value=&quot;523&quot;/&gt;&lt;/object&gt;&lt;object type=&quot;3&quot; unique_id=&quot;19334&quot;&gt;&lt;property id=&quot;20148&quot; value=&quot;5&quot;/&gt;&lt;property id=&quot;20300&quot; value=&quot;Slide 27 - &amp;quot;rdt2.0: FSM specification&amp;quot;&quot;/&gt;&lt;property id=&quot;20307&quot; value=&quot;524&quot;/&gt;&lt;/object&gt;&lt;object type=&quot;3&quot; unique_id=&quot;19891&quot;&gt;&lt;property id=&quot;20148&quot; value=&quot;5&quot;/&gt;&lt;property id=&quot;20300&quot; value=&quot;Slide 29 - &amp;quot;rdt2.1: sender, handles garbled ACK/NAKs&amp;quot;&quot;/&gt;&lt;property id=&quot;20307&quot; value=&quot;525&quot;/&gt;&lt;/object&gt;&lt;object type=&quot;3&quot; unique_id=&quot;19892&quot;&gt;&lt;property id=&quot;20148&quot; value=&quot;5&quot;/&gt;&lt;property id=&quot;20300&quot; value=&quot;Slide 30 - &amp;quot;rdt2.1: receiver, handles garbled ACK/NAKs&amp;quot;&quot;/&gt;&lt;property id=&quot;20307&quot; value=&quot;526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niZwmSj32ubItiJmB9iJ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vY63eEVwf0anFDQT8bJi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0AIfKIKTN4LuB45qzDIK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VP7D0zdrCSxkMuIDhfCxl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Ix0hJkblBXGPKYQbJKlZV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7oC69ldE48YVFT86IaFmr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ghAHWls7tJ3HJ1TpSdXN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ROPvaxrSZrerlOyDhiB0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Bco4OLM9t5xUpMSrbVFB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shG5ReWEboRGdD66JG5P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TqpMLQ7GkSqZJ7oITxdO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3Jyfk4bZwUEingG5t5xu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4pPQCAUKAUDrAzE3nJoJ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YfeTYI0NxC9fKnFdwv2vl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krJ72O47ho54tklmmbcY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2DS0RXAuZHCJTsfAXYtv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EjcSa9Gj9ndPo5f2W7xM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rJrT6MddvMCbZzNZMqOF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w449kV1mY5rgRtqh2T6V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cc6FeXk6YJPcdmPWric9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JJHkyvoUzCn4SS3FG41R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qFf4s5rOJHDFsnXUoOH4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O8uWTMC88Wq1i24u3j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TdMi1swMRmaeUGdn2kBv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rdqGHMFc92zcQ6zvcFcB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Geq4VPULoAok9Hhwd4PsV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r5bYVy7Ozh5KYZBMWKrL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RHphYYAm8ETPYYJRYdhM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3WjxBiTIu1XgeuyEz8dd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Q90C25LdtEmODsYrmhsq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SIKfikD9yBUC69xZgNWg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UpQ6G8LWKIgYhiRMMrzj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KT1mOTn1FuTjANlpcEvnC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l7Sf7t0vHeb9wPKReoU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Ke3gf5NZT2KkwC3jysdO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EGuwnAM4WtTGFeVEgxEZ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oDOzsMgZILYYtbKA6pID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gP9vVA8nreayiRIN8ZNW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8HHLKUFqegzNFnZqWRGRk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NUTTSjhIPlX87sKbGsWc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LCuJnc875qNXTQQ0N7Xy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IfRXcF0oo7Mb8gp9W5AI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kayTkFFPfpRjUfRp0s6H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GbIHABEbRX1bcUHoillJz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jOm9hw57ByuDZQcK31D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ggmFXQZG471kDsyfKdrYR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8Hka0H7LYsOOoSdrmEMQ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HgIy5AhHVtUtGEP7vnZQ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OarjwBEZABru03ssBwug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TVbzCe9pQz2Erx6M4G2W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2cDLF2Ltlkvthw7WZqPb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rlBUlPsNdAsATZVQz6En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9YfzF7HC6HxaKh9KHV0x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0GD718QIwoEJcDEMak6A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2JfDGOpImFBfXzVx6yMn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v05w6ULGrwqeEURnr2j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7tAaAkIL9hBduXGBheOiP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7XG5QCeyO5ATdfyaIuXG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OIU0FI7K4m7wS8P048rT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DLHCPgjOQlL28XaPWvq4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LHmpkHqOelmu49j3TQqg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KQ0SPebWsEjpZZfpVCn2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FDS1vTCADKIZWwpsScCh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aF9kOtUOTtEkam0OIijS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H02J0tJbqPxXscRb58FP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kCm3r3tjY0HCY9h4tq4H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PNcTNWxdacbHrGqmX2GI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0Tav4OeLPaN8S5NfFYiY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fQeIT0FeK9cvO99E6W6N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UwsQHwooZXXgX2yeDdvX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faCdNnzLZ3IJVHf3i9Qm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xxc75SjTiQ5nhieuI0Od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ye6QYAUl73n0C41GiGs6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DyqXOOqPyWhDZY0eUIYW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0gFas2I7KR8GAyq1L6Vh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JY43F3MK7P8ByahDlo7q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vjnrOSWS1swAxG6pmEl0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yZ0gJ8Kwa5ejtKFdfTN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pYAy9Wc9yDcJzhqOEXUw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4XCAwW1s4bGcLory9O7u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medmJ8orduvSU2D8COvH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e0aszAfzGF4UyA0yekOTq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2ChYhMHKY7jnDBonacT4D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GTtpU0cjZBqjBVormHG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ugqfLrBBCn4rA4NmMKMO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ciMrLKxnWJNuodYFeKHn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yjXZL3bRZBApi06gKA61h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faljEZUWrzRI38sjFQ4f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E5GAo7v26WN92C6s6xtZ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HPOvuZ9kwW0htbUwEhyF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DF9QcV4QiICVvfC3BMqp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KQpfbav1b1TFrRuAPboPG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VU5QcdKwMq2qs0qxUAYg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w76RP2WGzTLIKeLmIR6M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T5MCD4RQrchQoXJlnHA5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EKgbLyR79R8ke05dpSPI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rTQOCntpcQjKr1lrijZj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H3IIf9hHg9H5jmkXVuDK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0uz3SYzwJ7x1bN5U7k7u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k9iZsYAdNohyy7zvS1lY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V8vvPQkl3dVnhLKDsd0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3mIY6lnuGhKq2e9cgj7K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xhaxS1miDaHQrclTRe8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hLKQKV3NnPKtOqNytm8o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IcNWQnrSBb8i0pM1greP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6XoV5iLM62CH3y3O4Glu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lwpoMr5GaOMQ5PxVh97O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5GjleYsmxtiDyBSvHwkHp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Vcsdg9pcnptgP62xtCjC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dxeFpACN7FdSn8LKcc7h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5l2pEYQ45etrZVZAKP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KE4mqp9IJkRbIDIr1cmj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gJiOeU8iDX6rxTF0Y9i0b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2XIUMJp6v2xZsSCZVDW3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oW9QKBsiGlWhi4GKc7EY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T0s7YKTWEed3zMKWYOEc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3azyibrOoAeX28nDDHpK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3fuUZg9Qkx4HXhxqrHvP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OCJCzlaXNBvl7k3ocbFx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Slb55dfHeRQqqSbmGNGn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cBacm3vkajm7JnqtfWH6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vGUacPuRQTXp9AUTQbbU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4j8NWdyJFD5y6uicQGQj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l5U9M1PlFn3FpdHAVc2q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9kdQzm5wUsWXBB1oTgj7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jAupAEkv4n5A9OA6EbE9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C8SHasMz0lfP0Dl9Lrbo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R1rdOMC7t4BGYlxTtSIu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ljNXKuqcYje4hRfXD0WS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ekE0CSYiGTa7F8qR27Hg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rT4FDwfIyvSa4siKSxeF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T9c7wLXObB4XSKVWfr3X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ev3Xzie92qD60UtwZtLJ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57zxOWiMBGZeVH3zcEz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VJS4Cu3HdUnXWIjLlhNC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jMK0tIrAcBlWpWn2uiRf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6LZLtqg69hIsNNMNszk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TYi6baah9jOmFZ1Hf1j5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3eW9AfGQiVNtIS0tmf6VS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Eq7MLKkjHoXPKlXAUuqR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TX71dSLd9yVOiItsU5YB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5K3f8pFcrrg1Dx9FKxrxu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TV2e7rAlTMVOc4L5t61I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MFajN9yw3BQm9k5axKR6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vDyfLaLUDskiwgXbHwqX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48BsOkQagE7Jn06c0skpP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IJWBZrYrtwhe8n3OEqMm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XQUrZjygR0hxXrmca6yC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4UbI6J6qj0xoL6GysESc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WBqCssgGO5cDLZghcPaq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0zFfvCETJUFMXzithEaD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b8kGibr32eBFBQWcWE2U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YY2GYIxvg35ynwUOktrF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biYrw5HwAg4UamEBcIww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z2sqh7kztGpwMJHxbsNK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ttmyaIgI9ltDJVY6NAb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4udgNgymO9swwabgHolhX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uDzVTEx3Id5KyZ3JXBiK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39ZLy4Fdyq15ZIZeOBb5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yZnZ34CzJ2QqApV76sou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Is0lJINGysrNA0oy1ABY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ey8zjGvJG7BTgUZIkTM2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ZMPUJxqOTFXKdrcap6aP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cHKtzjgHcEuQymKpXYjS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WwGxvauFSEDGz79fY6yc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fnSQpZ9cwT5hKeN1N5cx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dSMCfHZck2sEgiFFKuvF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8irhYgaQLCDoRfENPdvkp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AinVsWjsZWvpa03NKrdj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O6Xum7lH17Hthtfkf2TR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w8R8ECXK3sObxtgXXAb7h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HHIzxqcaqH0iY6mHvoXX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iKZYmisHKKBJ9rW2pjRi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xaiRBTGJkWKOpYAy3THJ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HfWVKtYD6mvOcOGvGz11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Zl1YsQfXAExht3UG8cKG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iALLSyd8HVP2fBTM18n8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gVlDA0qOgKOB2qdGYHK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qpy8uESsltVmVOwhhcXn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srNjNmbBiIBrkQpeXcHT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dEysykaGnjUEsTQhd4C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6ZB6mgJKyK3Wnd8KlNRrC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wFnwnFZCg0D7EXlc3qWP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I5GHxRhKcPLH4rZKm4y7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J6uM0BO1FvIEXiPG87lv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lWTTci4Sgr4LlAdKRFWb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gZpuGVFVqMg9VKxT6owXN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zbWftngGzCE5XtpwnoWP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CpPFQLhqdl1HPiKFcxa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8iWCTz7MDJmn1Rq8GcTa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hEAqGS8yRpDLzwqNxuo9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4gD7LHboEy648a4q4ohF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43Idfo0GHy9YAkMz6rnt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FunfI6pZSJOscAoysMnY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VaAKEviQh1RZodPZGUgH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977bayYA5Mc7zdEXsUH2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BccbIs6tHaRv0tDskJRH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NgEClIrmZEYmwVZZQvtC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2f3cbk0zXaJSvoVw57o1l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wEWHslTmdi0L0Bq9nqN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WSJZjVd8ro5yhfcSKjlz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u0w3sKo5AJR1wxeCxe4N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uDUVFX0Ay8JhaVboS8Y8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oTin0jjmtH1LDFrddprTK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TZ4SVKTyXGJUvS8x5q4Z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ienjr9lVPnRdJVQM2fHZ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dgBjxGjOxtk0eFXnarAhY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yfpifk3x3I6aGPuBjJd2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2i9dHjoPhbyeG8T8T0Sh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96yf0hqWYL8ccc792DK9d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Cs9mIbQc9z0TcAYG1XTj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ZxNEQ9wLuFAdm3SUgbyu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2tVLZRn876JcVMRVHK7z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cjVy4XJck6ucpFrWbZP1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9ZEbP5f8bQrphBQrMqpV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HJncuLz8KWbi9VTT7DWc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L0nP6KcoCw7xiVODBuz3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eYsVxTiLZzI4XmOEEOWl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bCDX5u2rDRxgLonacj6Q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OeYrOWPK6LazNPiAONJx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wHAphuBDet7DNpZDF5CT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6cBxSCuj70BYHgQpFl8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wLIZ2tjNXH88xkrZsUUj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htAbVNrzPJ4KSbbE53CF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s91TAa7DU35KBoOJBY8V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2PHINgqgKhfpJrvZ1kbt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SXFrAVJ9kAkk6cbSnRcD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ubEmdCWOKS1vWK2lFvxA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4pkjN9Wkgre4stNeI7dv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iBfqP2bH6IQP6f1UONSp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gShzxrNpnrOD6J3mkU9y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dDmxcNjpDqPIkn9guJUG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0t9iQrsXg3fLEEcZfZ6X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NnoGd3ppDEaOCToTXRWF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Y4S9ZP390lT1gk4FeIkU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szIu4uuVznBCGLU9doyR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AP1jBl1f08d0UOXJZVUI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dZcCZNEx7inRYTsKT9Tk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oFR5cupDXHxOB26ZmeAs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D3Q4ge1LOJoLAxLTB98u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kaiqEUNFJUrt1Nf8eaBc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pQrydsDrjwAXJGMPA7X9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j7wYEsVYT8NwKrZ5Gk1i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S33zmpzteJNVwj2fNavk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acVkPurD7HTofsU56wpp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8BaHIB6vSB4RvviLNBwF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JOVG3qxRNghqTRD2z41B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284AlI4YVdx5s7p9r05g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6Py2s4WkojsEMMBt5OMO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TNowCqD1vlbp1f1ig01B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OkCxYVht5i2VKEVrwGm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smLmrMyLMIeFazb0SF6d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6ZjgEkzvVsowmYRaw8IH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OgA4KqD1gAfnfM3a8ech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gDdc9I8Xv9Lwa2Gzz8RT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hZI56lZuv2N2ZWRxhVSi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QQVRzpOTlYA7VhYi7r2u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5BJB0uzE3pTzsmeu3BMY1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J83KI1RW1TIcoZu5RpPr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swzD3dj6k4rS0sXJRDct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JaQuzwVybc6OGwa4YDCU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LwZ287ycf92LMpNyENaL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MbLqzMEyQX75pkvxnNZZ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MUKLhqZPKNMwJOgHyMxG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EHZt26pnLThPoRGNuez0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jSAHhGfdrgCHg2LOnSqm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fUqo1Khj7jRko7TlPJ7y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XoPynsVIoa7pKjLR1HHZ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dGAD1GRGAQiqDFhSEuV8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jQWEEV13HfurfHJNnJBrq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gKCiKuj0vlKyF1MGLC2Ea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2Xtd4W4DCjQTQEYnKPDS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ZoYx4hLjGJAOUGaHX6CB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oNT9olQCNQqdY5ewRMSi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j1Jhc3SwfZWSZbEVSpt3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oGI5tqfPJzthuRp68NJh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h653SWUsPzbyC3z7zsgp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oHGMvLgFkE9XoC0pxjVh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hnz1Nuu4CefyTw112lYD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6Vemx1dh0aaUInm6q8ba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pFEX6aUXuYDuBKx9efr2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MuUC2rSN5zEzwzHAU3m3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gdMBzhUWIcSqS93u7t4G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Q1eXrEknGAiAeGQqRBS9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G6GyxqVSYZicnKnBPgCk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7iVmDHBtOKdpk8gT7TsN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h2j63gMCwvUoZoCaMehu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YYpfkW9ISJFO0T3xElHb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uW8SgW6dw77J3lGNVPt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ZvwExfqlNu1R7rYlFqdj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JanJ6eAVN0kgtt6rFcC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GhPIRQqRHp4icYvxQSDB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oNRdHtahbYYbu6UonJvV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bbg8W8mK0BcyS2QE9WGp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j1toDruU5oOtBGWyw2Vr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YVdRxJAyeSG6RfFxuUf6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JpqaHApEuM7W2xbLTLjx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WMvOGTYx0cQQabNrm1Z8A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YUd7mJ1uNYENCVl0Hq6u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6RlojwJkozySxUtMCNZI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abqfP0El0DuQn4u8XfEh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wobv10iHtTkHOmLYpuKs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4fJorxVOjuSddkXcNvJ2G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yP670EovXBhs8r7ztmTa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uA1OLBY0qUZBbylpU9UZ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WSPLGWgFMVe6lv5bTMwW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swgze3sJfpxRD9Z0V2KL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3m4cPkJg8sXrzpiu7Icd2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ytRVcTQubpfpabmoIIt7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q4KGvNkyy4oxwIYownhY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j08jKjtuzySY3Mbvo39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x1oz2GFxphS6lkehppGs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0CFDqjc6PXPoLJyb2043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EyFbd0ZeP7b8ZvD7Taht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8F1rXc08zNFaX7Yf6c7A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HcCK2xV7UM27KpZ9L2MeG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tPyw8E35l8LrspHVE41F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3dIY5l9kms9O8Uu1MtRG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YXxJ378aETnQMkOayHW1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iEhNqChyOkX4eKrmh1cc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qi89cCV9KFcFFSsgGvS6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3TH54JbqUPzv2dYEhqFD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mg4URxtYEfsoEoQfYYFt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Rz4yU0kGjHanpq38SJIQ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9DFtCp5ctqtBQwZahpz8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RPzedhMTWJseqrTqoVB7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UOzx8IrigHmkLPUncNpz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9B5yhR1Ew8B7VKEF84sD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S5F3v1INHDgaFYsAqAhC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JEUaIxFl7QgoJ0Tdl0VJ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RK5GdyERlQzDm19lib8m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UgfrHcfhGrNMNa42j6Gg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P5DR4ZHKA4qrQOrLRrB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Qiz5Ea85mR1T8jEqmFp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YgI9TFPeAYi8E7v7P84q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QzeZgfR1FgTtr9NP8fAW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llkgByffErgHf4D4IsTy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ymnhX1imtdg7eSF0EjMq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cJTJb3w83ikbNXSjAdWh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r8QLpHNAMYy69DodQePl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M35H8kIytju8iLTqEOkt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CHNfVnnIsCTsmNFHztR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B0kDkpA01HsqqoUSokaL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fPo6LXfQBhRn5MVi3Y7r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0WmhNH4x3JnKLuedEDLb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EWGPqarIMZa9iNcHDN9q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y3j7X6hcDph3PsJt9xL3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Zl1q4PjuGp6OniXGJYfQ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sIFLtatdp2Xr3Y5x1sS8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W15rwtNMOn11SjLjl91s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4RWeZAcXMXXeBLEF2EZpC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rCqLgPfZitQB0QHfWPuwX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p16MLI7J7gRS99cwSBP1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Nhx7Eiv13nQhwdTOqfFd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JSuvQ76OMcalePeE3Oe5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2SCZD4aAlbdPxEC8rn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6vKIJQ9xoNBlCLt4fFNR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7bY4zLbQZKKfQBSRu2Db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7phz1VmRaYSoLr0yuopu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4hO1fASSApN83yM0Kft7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msQrQWxfMlLEl0L0GMYi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ACosLuEa04TiUlaOJWkl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nodMeJzH9hnSRe2oa2AC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L25pQS22Y3Q8fZeZgVBj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V2tWLlMhK07FDbHOSGE6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1JY29aMF11L963WU6HfG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1zm3hr2UEOjB0KXIbBv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XvPIU7uhhbXaQa5IqAzf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Tu5ESYAXRC1bHpG6TkD7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Pu2bWnwEaeQVFSXDz3jH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AO3x24IarSJWEABH2cqd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lLJN8gLANE09Ue8okrVZ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bJdn1S16gKdMthOeVspR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5VuFnyDSZhs0nA0zLeTyG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gF0WBtGYejrHiZSYduLw2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V7LQA5vtAVS6NJIEjneh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M5HNEadwioIFyxBH2MtN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vtdQ3Azbs5NalG9Nrlg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xXbrdzyuDNiOyeT1W127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n7aa2BksNFTGAdzO7CW7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SobVyfk8xNs166GSxYQZ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hF5WdCdD8vxLfLY7357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5ey7t7e5XgWkJ7wPB1HVT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tkQUUpVLSDZbqwPKvZxa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rvEsir3pJepi5MCckF2v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GJV6iLhcVluHSTkgr7tIs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L8r37iER8JwKLImZFLdN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AdThVSyyMCMY9XRIaTht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l8zy58OXf6SQxe9PnMj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nrVjZweciVHAXRwtUVJN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XNyo8WBjwpyCRLInMpKP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6ipDzkwv9M0raLZH0RmV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I30VZwGcaDBslKLkdLjjf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iVmo6ZZUP7xgHfYvngM1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CpAXn5pTtq7D0ugaewwf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TT4KIvt59ydviXO9CUuW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93eufd2gv0QKwHSDmUpn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qvcjm4UBKZeMJ1vdgg3T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Fyq7gYxAwgPBDJiVQXlT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wJXR89E9jovdPDSfNW4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S2CQOoEydtR7AKvUA1fq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X8oLVkp5xaXN2H9pQoWn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6pUE3BapO5oyLOtndkKd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f2Ba5o5Gd50x2YRggNV8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otWlVtaCCJAL9R2TwMj7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yeLuvW3WiHYnD8dKsCwB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XhOZemh9Pf05UIzrXeyF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NLeUFMkGBgQhhuGwIHF8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nxeva1Fi3NQ4t2KjGvP8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eCr4LqvR0hZ4oHGaBj1i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rc0DLo0ajK4CiB45feMb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6Xg1vs67oIRdzTH8IQxK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pE3DwTw6lxbae47E7QQ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ZMo46w3Nw1gT6BYIKugN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57qP18zFlWzQpSFzqntj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Uh7s9WmmzbBgHhDguVdR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jgc62b3SjkUyc9HzYCiY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e9boV9Sy5XQAXQf2TaiH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l84tyVWByHXU23VEgT0L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HCbQjWJ8FFxWN2jrBXCu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C2Oc6eUoH52pqshHCZRp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n5gTlOi29LxyZ926Pu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IQhMX0lIy7EvVEzMScr5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UoBR9UlCCZ7kFIWdT56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RSs8Fv9nbKjVaRhtEoHx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xqEujaCA8akvDwJo1fPsf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1Jx4VprIWo8krOElkxM3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qxly5D9R4TI3CKL6GaHr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ubhzmTvVsLM2j0JnkNz4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BobTzeQBl8Aj29hvgfm9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gArLnjQTSjNfzSoskg5Q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r0Yz5OwjHaNE8BrORwLs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vMzo7NV54AyB8rNNd1mz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9gmaCcrioTLESfqKIu6MF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rVKM1vpy4XoaubZHHJoB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6ws003iK5GFTkEDkMpGv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cYXBOwkDbZvePek0vlfk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uARl4mWYVAHvju2ofMpr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o5Po0MUlgbIuunKssXHc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xjVPX65sUqdOcLvFla3z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NOZFENkrJiBtyvtaOOfN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hGbZWNCx8uA1w6Qisi8s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cIc0bbmfjwevxjuEQxPc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6TwZmkvmXFOAmtsMWBqb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3A5n01KsoU5EUqqXP8E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Jz4X3zVXliC8yzVBlNTp9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N0zwNNsACuK6PG0PQQTm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VaQ1RTWo1gVPIZMOIyv5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CmD6VLAk0Odo4pFLVyEd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bZX1227kRLdQyuoLXaOG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CkUn8WCWqYB7bD8UJxdF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aeQbnaAtpNe4nD6EUbHU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eqiKD3rhtAaa9GwWzslX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T6fuN4D1X16VZqSCwx28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Uctp8XBfznFqxbu8fnDr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4eH63XVOVrtec30oWFq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Q2o82aHkjpZxM6E9Snqx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fyTH7niEuT2L8fI2UDjL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XiYr8RrY0TFlY9dmQyvg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cqVLGULNpHg1BAIFfrdw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6MgyOxMLfbhm6xwmaxcd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4XyCEbi43qI3k8u75e0D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4Jfua8TgGjED7Hj0cTBtb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D2dnS3sYdRw0di8t2pNm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qcqa6TkoagWSBrXK1del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BH6H3pz4nLJAC0XHWzDO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3kHHwhnA8LCDBJ4pPUP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KGRP69iSg0uGdVEqTNEY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80PWNjgFHC5lDLZmThGM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YYpdCxJJZAmTbHRzt4kt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0xf5jpt1yp6xa2QxAGJVY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ZKziujNBs9UYr97j7fHr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m1E11TnAx5n2glJ6ZHKN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9jyHnXB0LrW0XWVGu9h19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f4posnBGgbjJnyDthUeR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ApSLz0g0GnBYLACDqZZR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IwXbtvqQzMLqt0vGNApg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8pM3REteSJ0oGmOoxKz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z18vGE12JHrOiIhd3y1r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cl6C7KcosyHLoyopELmk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p5j9Sp2EGD8kcrXfwJ2u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HUXfZ86NttTaV1iYRNlN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4C3mWrpfDiqKXoobDpUyS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q1wWWxRe8uADiUS3HGyQ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qXCUMeoreYUXClqusHM3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mL6hKmdRkjuXAyj2LDQH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IkhxCceQ37cbARNvu2dm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sFKRaqW9czZK2LZcJ0Dt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LoYref8OtTX7RCNL1OUU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26SJvrtDTuJ17PGBsEQ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cQP2vhidJal5TlTJbG0n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5MUTnpXYOzks8c7CcKRwg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MMIrSiDdUxx73U88RkeU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DL9L6YW8RPUZ77FY5Gbm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B54H4BZb1gcM8Xh6bEgL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c3M0tTexIeAI94HoTk9G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NlZIGZux5EfTS0U485Wt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bqNdpMKVCZVxgr0Lcf3b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VsgbGuPc3Jj6P9zUtzHMa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gYlJt3nSHqmPgXw2IiVJy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fpCV8FK6WRzzY1DW8zy6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rrhrQJFloYTbiQX0LOa2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0TBoqRoQqt1mTicCx815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mLdcLiaUncJHrnPrjOWy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aWWEN8h20NL9xPae56Gv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OCbRPN5Pd8piWBhg6v1Dl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WhPZg4IQS2jljKNXlbcN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RBeTYYBERKCGfz0NPKui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CfYvjxGs8ngAqeLn6Ked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ICvdXxmrjmOAYYUsF4Xp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pF9L2rEK3k63wl05z86H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5gArwr5nBVIfRt7zjOSM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MPgMtD4afLXucP4bvUNz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uUrysAuPiUavSjvfY0FS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l629a0oCbTuBillkUbtGq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jGXKFfWNTqp9Nophz6c7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UAYaU3OccDS4JsdgIme5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SbyVvTUzdk1DMmMvkSYH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gIFW4joPSV4JIMCZyViD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35GRuc1l7TX6VPgyPAbn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y2EZTlk3pAlIFAgdPbNw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MBRMJ05Hr25XwEcuiG1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sxQEYwwgFaZikmkH9i0z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Lc9FiCLZAWhnf286CkXH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DI3C0kS7uKGpQED3ItVs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F9oamc3H5MeszrCFBr6s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GQcutzBtMGQu2TdQYG3N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bo4bq2SulZH8tyXSIu5C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B5oJsLtpoESMEOph8zBi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NUqFS5YzH2TDMZNHA60W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2fHT9srlv0IdKiuiMTnrO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S01qurZvhogKEJMIDxeb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bq2GioNdDuM5pOS82WUwv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JaaPygKd0odO3AStyQk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uxPzZaKUALOHAYJb2biD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FfUTABAkFwKCy9tPO2TA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A7i9iLRkdNUZRzE5A8kf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hWXqAIcnfKjimFNBqiPsk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IyhTbIrKgWcjakII2FXX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HvURu9QuNMXZfRiO1EO0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alChIAMNnmU7QMYjehTL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la4QqdDi81xmkyfcrgIZ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581vQHqw6hcK0rcR9y94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zurq41QD290K5WPUnWRB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fz8LeCEzLYCOH6uOGXZV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9AyN0A69Qkncyw4pCoGs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Jglg1faccCXkkQSh1fxT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nSniQXjtUs06RhrJyQYD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fecdxlnrVlK2TtSJpdTJ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jeZAPiHGUEzCC96DqX5t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lOoYQPrLKn2LUXdXw5K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6sgQJCMMVDeWETabRrRe8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zRe8psq0Jjdem777cFZO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Og43LFESZjbgHZuumjuD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qEO4JjEz95sK2X4lHLm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6Eb7l1xfTOuFfYZga7lU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T7xh6hPsIVoiuA14jE5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35q7DIiFj6jbQpeHVkdq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OWXwp0CJgEkvBJDBFWgu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rR7F7ZP1DTKXgta6jh2A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QkNv3kFh9Fjsv5pJTCT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KEs9qyDYrcvL0MRBVvml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DNY4HzoqGCEpz92UT6Eb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XJ5CShGoRFHF0FblQ3A0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5QE7cTg0cI1bTGni9JA9S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7AcHz1CgHyQwQeZ5H6Ji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HT8nIxfAAeA4CupaIEM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AZmunFRTkkBgF1dWvnKj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PuOXmLmugd87Sjzcj416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wlMPoxg92dnleH2fKIJL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VMBuGwo5wa1y4EyLate6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VvB6BwlHzQbdy2lR5P6b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ZM2eic0yqZVUkiknvJJ2G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5keUDxTxSREyR6SAVRKO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mQ5wpjoo0MFWphRGTNN1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zZbfYuUerTnUXoO67A8u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TUHBIeYW0zd2h6lakTtM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yuksRMFdStuG5gynLGfu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qoCUMCDlQiKtwyVCTaAP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HV6IKXgf04w8lchgmbhM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xA05CW7NwRSKNol91IXD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aXVl6vj3d67XnwIFlj7d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fApSUdazP3h8q2agQCus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DQ1PqmmDwfRuIkWdB5TD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Ff5Fv4tvI51tXzR4NOcb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gWkQkC0py0wzaLJKQia1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sfmmmwi5r4wEY9lFKQuj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Wop5l2XT1vuut5tXgt7s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2vMApayjwefqiXXgbf8y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HeUZQn8HTU9UzXRtSffZ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auFgbMA0b4tvmTjKCMlI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f2MwZ0hRkZo0liU9ZLJv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XNA4XqDldk2TfDtFMAJk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6lx0QtNzZtd45ZVV2ReY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r2gFkY8MIptGfwWA9y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GaytJRxS5LH2n6YzNtAQ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EBjGp6h4q8IpLRIcA7BU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MERpY0m53vSbvWa2srB1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jXl6RBSsfLS0OEOZ8gIl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dwAmM1yE9jAielU4R8KdB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wcvF1TuzJr5mHnZMLgc8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iu7vetjkj0u6qKK5zkN5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IAjUUg8X8tXqiREvkbQZ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Jetj73aTNaEZMxcjy2bl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190sSq3ZCes0qQ4rA84Nf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Mi46j0CNNVpI5sReD6Ta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ZlG8SYU7yDlmeaOjKZZq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18YYJTrGlvRAjJqb8ETF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nJeHqjlUbuvUjx9Te0GR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vDQ4TzQkxZHgKfK2t8kr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5ppS1fpTZvtxeAQmpM3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kBYYKqhkzBzoIIublfdj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d3NT9cxyxPv8yrF0yBU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Md19b6Iyospycm586clr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152oHpesVjw1gzSZ1qQY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3JZfiVpuIiyc8bW6NpjkV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2a5vg6bVBZcYl39otOXd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P7oVSd0wEvvDX5cp9owm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WcA3E1PwYj44kY7kdXU4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sI53b4EzHE0DablPzZH8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ySKeiPayrSRgKRXAPLRo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3HNVYonVnd8f9cjXLOo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Odgtt5tYMlUGRTG293io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NysFfUYSq7Vim0M9f49tM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MTrtRZ9Vg8B8P3qmQMaw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8uILhSZ20sdWVTuvxoMr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E0nfwpYCXGB8LXL6IhW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VS7wSlfMJ4H8PHn1lA4o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kN7wJqFvvIRv5v8ZwDmb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pjnKUnd01cwbYuLCX6Ayz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qD73IGVl9KEpxkplBO6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hkCSTl4r1jzNnupGIZz9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Y1WkAltESc0p89iuZBFp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MjFhhAUXV4ECNLHgXcRB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RGXNAa1y4IXqlNrQNzhI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PJXUWV67FqqatWU5LTpt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QW9CfRbZSQnwQdQGe6rX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ZajuVIOoif6YT0KjFeVG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W6He4Ej1hOjWYiKWtat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8qRkQVUqd1mZpnnodtKJZ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az4L1Uirv43Eweno9JSN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kxBVmI0qKyTBHKM9TvUz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mIQ9Q5BZ7qyJfxa6yzr5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KVxDCZQmTGAobT4cRUPK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t1QBuj5a1MQkqXOcNT4P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3XufZNXl7LBQXVCdtB9K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8Qlg1lIxgy4hRz8mZ3oy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NkV9zEqdBGWcPDTILBCz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MF3346B5lZhk31lRM362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lFKvthiNVZjKxf6wzkBw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UuzRnTPzts5pknjzCkNy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i0ju5LguMrr2oLfVCUoXl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E7UIcZHgIMSBugmh8z4H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mWC3E0qpAIM9Ema23v4a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v9LEfCgohOQ0KY69kGQj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2f5VkS55xgFyPEqG5BRK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PkC075wzCQW6qsi0LO8c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iEBcWTankp4lkq2fubSH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03ExEQkV2aZJR1XoV8Co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257RXvjXkJLiAXEh3Qsh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Bso4Rz2fjXuwBrwZmpId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06JnqgRzyMeiYuFsSEJV4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N3mcL3t2z1oBmFHqibGK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eCXRwuKZhBAjVj345v5K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zSjNaeqKnFCxPJeUwZhz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12Jnne5bFrBW35yJjwy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7Otpd0pQhhvQMurcSFIV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RLtkKsLoYwYNEYBwzYc4W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HnukPbY5s5xMRg3NRcEc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WSG9lNGK1cz6llT2oTcz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pgdhGwFmS1UwrBDGPbpI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dLUHTONLZqcqtpW47a4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bPUhpI41ags33snYCRz7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k18eKL4fDp1Gz5NBp4HY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YpmtG8xd5cvHvT9aYiWV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32mSia0suq3eo2JSg4VHp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bSzUse5o1kiUmZBoXwKA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s7QqiId1ddJdb0Igyep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ES7aL7NsXFMatCAAqkGz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58mSEGXaFI3Jqs32Vma0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b9NBFGYwbKpy1I3p4x33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La2ioC73TeOBklNAMRwnj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0arzgdvi2Q1N0Wc530hc8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kRqlYwiDX3xaZl1ptse9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K1LRk0wMQptR7IPRxMJd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sMdJ1ANJUooW7pA6bi6b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G7ejACVspGj0yYEBYWY7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saAqhqAr6Swk55vI0bOr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D6QBsAjac5CBE4IakuRY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KaFOavDEG6DbPsCiZha4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teSz5gVNi37KwuzFY07W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Huqr0QQkzZ8cCBITu2eo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uUxeAEwRQDK2wo8Eg5XY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BkRYX5v5HhD90vTLfbNH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vsA5jKPM8rO4ljcmCHrmL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pnoDKuPLaMZ6ShSDkFiz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4EcGoDtmlmzZaIV74hiF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mck5J46GsmCAiKq45chO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xS6aHdB0gaaNiZljUpfF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mApbG0c6oQQJFsZymT5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8RN8TZoMJfFRX8XuXXiPi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pvsqIMiRyLJkwvLwwAOa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WzkTkl3mAr6UaTJfiqNw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5ZlVtNPmuDVF5zS6OrXOb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dClRNhhomg2QzYYRxd05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e5kQ9uYQH6UI8j8W25d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Ij7PApBa5s2ogwX7Mqv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WQQEIBbVSABO1Cw2Enq6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g6VSp5XqO3Q7LtgaROp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qzeUq5724sZ7zKJQb5Yr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XUQ2LtwCGHBnFlEvESi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07lp2JK9dbZb4cXmIcpk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7ETwr1CkgL6SBj4njDws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wc4ncGr59ZzAMb9f2uZm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hNKkqgyEfwBP8Hr3OWTa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6j1wSe4B1spQGUhDRfaxu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YX3rNYG2tgdatIOy1u3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ZrNaqXHID7mh3zONhClp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sJNU3G83rvYLXBECyJlK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NcFeJecqTEfpZ3nwT0AA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ihBc9E4B4bVlVAeOWTQ0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wxCBf2Pk93qWToDx5xmh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xhN7X8lpoFFBiRGgvfSW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uD7Mh43HJEeZL3Ayp2MJ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VZHQbpOiEkKs3YutKKhs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IUDzWx8kvQ1BI85rTDSq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eiZC3Vh1szy9hMdBthak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qsflojRDATLNFkzktc2t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3zRidhaBgG4lSxmHxXaO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nt6T28NXhlvXoGu55zsY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Ikr2XLF4jAtobnbkf2Oi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QV8GcsSAl02iKMrZa2ic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aylCjs6YS9JffLhhXRxPi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kSjFN2kSeI9cgQ6RrDoP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t0u7TLkqajGZtwThyccI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lSDpSfRL0cGVr7b5y6gU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CKiV6Tt5ZkG0FBtuS4zo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jy4M5sE6rjDDgT6X9XiU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eqsAC4eclro8qJQkO1rT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n2lAnVVC6pgXkDjuQzRf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e7sn6P8gsksR3qf2GjgI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Stpd0jbR1EnbNd70O6tP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vsATfNTyYgQffZXTPP5A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uRC1UGuafv2WXXD63nY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V6npzub0CEvhHBltVNrvu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lyX82VgEJlDGYIhdTc4N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cj10fILICQ8mw33MDyTB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igYUPQtMnS7ZlE62FyT1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yBbd96zwTpAw1K1lSVeQ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fxIpFBSlHKXvInICGmdR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pPDm0kFYMTkimEvKrXDy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zw1ECgfSDBix7SMjAyFJ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aq037VVfdp0zg7kmHpIU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ZOxCY8n5TXRvlBDy9jWo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xyCFYdQf03NqqbwvXMR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hwEDgGMAq1OAXUOhkj4v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HKLII8gpXRm7hYZi9af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IVbs2Dl9xfnuQSTfvHYB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3jUxvEDHSR5T2Pxg6C3N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JM87pTFxFlHMSRxu8HwP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pWP4IeAmxiAWz8pofJ1l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cfXFICumhuKdnbhkbqWi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bVip4JrMN1jEKA72vYRa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5clKd7VyBoTWM41njxKVu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UIrHd9VYqCo5JWERCwec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HXv5Ecq7fwotr1MqHoG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r6BP9EOey1G8AN1aLD5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oYirEG8pgu5t1tb8uIxj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HfuC4bOPwdYnyxMcxKYQ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oY0jfzTXS8Wwh3W2CXAq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vEUDlhbMlxCMQwCLWfWy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q2gIgu81fPWwsmoBdBL5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UudpqQ0lupxFdSnC1HEj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Qj3gmk1kNe217LvQ4h0U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ZN8wdAA4rt77DTm9uFja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DbKC7bCnjmrjkg7P7rJJ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T07CuUNkBbUGaXMBtor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aebsXzYxwqOYQHI717oC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oFTb39i5LLLk5x1rx8Mb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Gkz62EyRqSv4hJuuHIAY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oD5a2vYlhJn9jN3nR8MJ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a6F27YHJtcZqVV0SB3T5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G8qGrjQrc2vmtZv0oZDy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aTS7nZwJPFropwCqwoT1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Vyr0nBEUr2wuYxOkVQVt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V5zYnXsfFdbdYkFmCU4V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RUx5Ccs26xK5CmroeHrc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jLzuEzd0ogBxdErilgMC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EsSHiVeGnu11yBMv7ySO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UOk0faxrqLFjIVVXAEVt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t59MXVlbpKcFjGMlEZk1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vF3FMdHTO1vXpC98hK1i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mVsPlcePL6ITzuIh98tv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9lhabvHzZtYei7cXSuFY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fv2FqZBTP5lbL7xa0J7b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UlbA5cfYQXVL5L7w5IY6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7m4pHtVR4h1BHtPTpDQ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g02L3uEoc0A1s3e0MyvV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t4ap3fOzsNDuRl2DDZgs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qAepASC4ljjpxYBDqoA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mgHt8k6XS7EBL4R2T8xj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nYcTY8UvECYcDzaDFVWo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asO41ZzRSeIEcgdHUt9P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qkk2sMJEG9j4NJ4T7VWN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tYnUqY1seCEu1tJZxM8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k8stC1meTRWFQmExmKC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pjHA97naEvdUDfsWm05Z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ymDnkZpnBjDDI9L1ReQJ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sWIp5qoC8WXDKlXMNoKg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hZxjak8R8Zz8TGEVUYZY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G5oq34rsYWwzFISLf3th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FLP5vzx8f0wZr3jM1dks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3Csh7RuLhVIzjrVKh3pG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CBk1W39JVvUUJ1MYMXAYc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Q5pqQvMpR7Wq07faOk2l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FAq9Mv6PHOX0tWxDje95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MALQwMMDajb2qOZHIhj2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s0EjDa1ObkMSNPnVYj24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PqwIDBvSLZnE8Kcd9BBm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gx1ajMjZZluObdNVwqjj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v9HCJKarshwYaYHtiIzL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9jzZqd4b3Ogu1RsG3yOy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E7aR6xKNVWzmBVE3OxpK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ic2Od27AKNMuZo3KkWmh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HGXP1BE0Wr8W1mWB023s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HxS4DieScCYAumQo1wVJ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l3nGOIWkdMDeZqXWXmM4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XqSAKB0xwkClbPHXuvVR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Wgnqr4yzWL6P5WNdXkjF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CDf7fZRh9n7LuBdkaVYW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BxOXHpONTIqrZtXLiFXVm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elKL9gyAyJWDEJbjOzIF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Ijrc0DanGiULpTnuPAJy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5LCNJ77kZS677IVEsZnr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ORXt8Q7peIeuDqjXgUqa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DISjiWkJ7W3UjvAewujgg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xUfXbSkO8Ela85aQUMG6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AjUJJJp6TLzxlp2Y9RN7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Ylr8mEptAXomkW2r8Bo2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ABKKOVDPjEfklziAmLHp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8Y55WHIcJSvoKPoCQtQK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7ZBt9xeDklnYtMEIZW66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PWPscKUdzrXoQ5utybY5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0LmCX8uUDxOKaEEHkuI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q5sn8YoN29F01oeiOCGA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14VzdwnV8QOFV35AMMJ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z6VQORQumqn4KhHoUXwI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WvJABKHWn79BvODnHw5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iRjNSoRL840Aap6ef5Mp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gU8MSKxg0DKuydShORi4C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AUEdgshZR4k2Wa10Dju7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6BceXqdulqgPxRdwhNJD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dbV6NREL7RDkN311vQLn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L7C9N72HoNnGo1jQDmPA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cc3avfiSSvGipNtE3xI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guOV7a4pmqyvlxlmZ8Wb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X7EZIFcoy9ClUq5DBMov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Z5BvmZihRRXneWvvxCGt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G4T3yqVV1WT67yndid6g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oxb976fMPsUspxCjrRlV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0t8PX8kktnGfWFlSpjPGf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rbE9PAZMeUmUn42kaYVrm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csShq2ywfAU2XaNiJlG8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2hgQ49RKOKlWsGXjyKFo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t24amGc5FWsjqA0AXpFv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G0H7kpMWsnNINeLUMbyI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r6GwpabKLuBJOXycQdID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u9fniYMgIByjm4sflMiI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vIMMO2CuX35gwyRX7Oac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uRHsxPLplVoDwAw9KE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e5xTnoFuyhqkyiU7z5Eb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l7VlmAEpxpxFfM9zar6V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YjYhB2ayAsRvJqX214P9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0MT38X0Vd4IWI8Cm5YBeY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OJ2JB7p25ETXx4et5aDm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9z1hlFW5dULbG5j6eoNN2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Ob5iQvw4lsHFa0rgstW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rw3GWrDxELQj2IfAKUdB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MQZVnQMQzkwhd5fn5zHP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Yq85N7kk6LyGpeiV8Giu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TMl05nmaUH3RzMh3Ev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IwG05ar0xVPBhfir6fWJ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YmnI9RDDYE8nafE00dU9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S552iuUFPt1oXNOmLG94g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efixYBxgiua4ykDm0AnT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tU43M6fIOqhc78qCS16I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c6HkmDckMtP3MosVOq1z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NmcvWoHlNfOPHXlsKBw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Psty3hrCZi7xja2yrgiK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TBJnOMiIscacEatJdK7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n4l29XcFGMYrjl8RHOCr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fWGvzmGq3b6ZZ89TeK87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1RfE0kSTHRc7NOpmEnQYg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ljl0INzSiy1e5qQz2Owl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SbjJxAmi9ih4UlEja68Z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LAkVNONaJntrqaGYfYv0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W0vvUIDqdjZkpIpBMyuY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AtUuCcQ9uT82EjqiT5wj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r6KYzDcWwrb2p2Bq5rA4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bn35buEpreKq1NKECcWx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TuVPXfsOpbAnCrXzDQeV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CTnHtZ5J5klVmVtsHi6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iZ1NFrOn7iItwrbNMbpm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OOMNkbyRSnpVFIRE7kTeS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6FSnJ9KefgIUkUmTNxgl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qBw9XWUgLhpRhhgu9I6YB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DrQthEV6HDqDSmViIFDS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185u6zPb18RoahbeCXCB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LB7hrTnR5aG41qxfR5j8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uG20YvPBI4YbFfm0d1IP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OrAoCaa8UlLCu1RrOGW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9P4471Gtuqd4IesYP3f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WNkuLtOxyUSG7qerUS2t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5PLiSQShpJxeJeFtJmNa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Y7WLM7QN3NkHvJtAXFg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9SG0Lq8FGh51wMaV46az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qow9KgLPvfzaPffL0GH7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fGZWiESz6VbGshuCGRTQ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slXVGj5uRO6U9QaNX6WV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Z9MYhoZQdwJoeDZnYztB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zy7DrTTNTQHOmN8I2Hu1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bLCxNA7nsxzBzdQDX6W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Cgy1LE6gZUwek5LS7r7V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HphbfgxL73MZnm1U5jFw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fKeURpKo5aXj3cfClQQH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PzQtB31CK5tx9xXko71I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24jPEtYOGHKJVE4oOHms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Pw2IE1sIGHxdxMaLoyDW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NqCif0jjmvcafMMVOXmY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bH6he2iOPts2JC6lLrom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1nxnZsKFzqLKeUcXLh0y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Hc2aPscUAEI9GIKQ2Q39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2gZnb9NG6mMmiGklODitF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ayJI6E0bGFQadNw5f2md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25etdVeauwPFV3MDioet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Nn2pvddLFdbaXiXGAKRb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s1ph2ZZ4rnO6iQrNp1WI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tL6uGCOtB6EYV00dbeMB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lQ06eMkQfyYQyDbximgY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sjVqNcPIWfPEpfuzn18K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Z4sn1EVplO2EoGbOZ81w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0TdW2JZeP1QnkQXpabNw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IpT5dYut0Y2QvjDUHXE1T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CLQOoy2ZJksh3z95Bcq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xtUncXVOwRit50h3xrfO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1N1mkRzXQJ5OZgs5ekqcP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U3Mng5AB6M2BXPs3Hs2T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s4iHZmR0V8Ji6iyujSg8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XFugMhIJNpVxAI4z5dK5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FI9ud99Csnq7CcJAzhb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mzIQpJN2oUa3NOxCMvA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9aArmlCaNFyyi9rEOpmA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g3OncXNMBHxUpxfXnrpd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ufwob7HahboGUxDY9Fn0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R0oJTpQ2VaQmLyyRNMF5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xnP1025Cdpr440XZsfz9B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wJDIkohKQ5pDf8EhIQ8m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j8Y46mTHVDrER0gHwDEq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lVjJ8uWeh3kYpuJghUR8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bBgE11kvHAx2M3KndoKG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jSALXflJzR7zJItutVUM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rmIGvUHsntpNhn3f44aY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GVcj2UJUPMA3Are3gKq26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aWr5qeRQBmHKrvnt0Xyy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JGWPcOjJWVdh2nBOiGYV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SGMxTgq4xUWkcK8B23w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naRXl1b4ysHS0gOJs3gS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x9tZSbESzLR3Of2EU3jR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kHbQFHDVp6f59D4ToepF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t8VTyo8tzyoeOLN1vWe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NI6pz0E4rIX9e2VM9fNV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HUOj5mItqGPHkcM9O7Ou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gFwL6JNZRqe61bAfUhlY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kwHIZ0qF62z1D9NkgZFr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wCyMamb9VF1852HjobFET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tebByzcx88nZkZ3nJNyb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wZxrsA1miQsV3txorRsz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ZSKHwOcvUYD3F5JveCTCr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EEONhSgSTD5hHb377CvM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xpWzQklGIJi5lTCEi85q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PLLlljKQ37B66pRH2Vwc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ZCQ9vsknGpAIAbNvY2WS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teMdMA69TKUtL9ucOhwG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woOGTxWug1GO9CmhFJhw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N7pE0MdEmZKgIoo6Hzdp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MXZSPwBMoTHHAHgewahB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3TUYTz2Ij6lUkrF8WG2z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z0NGPs227Se5T6YRD2K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LdZ1eNZcymIoh7gPdYz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lFnOzodAy46bjTbcJzFh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Gfyy9530PTiYE7j0SEPx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YHM5Fqja1hCTZ8g1e7wy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Tle3TIH1sr8xgQL4pDG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mL8bKRpH0LTLOrRCwAtZ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LsRqfaHTRBjSYsVIYQBK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Du1jcN66aTab0FjjBe07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sVtoGNCDo5KoOmoVXTML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INsfoEemKjtk25QO7jtx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5qCRWVFh6k8R1dGVqoYo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XwBuayHNKoKcpIYpvG6T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Okb4edrmfHG2YuwNXHUL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Utki59MtiTVCmQorIz5D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t1SaSGUu8tJZHnCCz8jQ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5Aj52WfPWHsz0jqVg5zN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Tn90P6ZXj7uuVhRNEXfj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2w7mjcERdh2eCHVW179PY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JLZHdx7Jh5tuSgwqO7hR3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4vn84srCyqVQR1DvUk56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sgizVRCP5tyEa2RW3ApLF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Q4UnCfvThuCf4z8BPMs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bGYMzQJGkbYsBJRWfdQY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XGrnYNFDRElGoEPazMLb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GqCRusNWS0RkEnVA2oLd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DMsPhFAzCYIO0yaHmhSn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Bh4t0EasdqqmMPoEa8mi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BQnnql1tlz0FabLOEWp9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oDLliI7K10zIFd5DeOqJ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m7EdSmupTe7ksJB43jmB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6swyI0IAJ1byhEG5PLfB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AlLm29L7muhm1cHkDuHi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8UsXoYtBlXSLRaMmXzPB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gUCuov7LTOOucRU5KND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Hf8Liq1SJIZ7nuCQeEHB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uflwxhw8tUqrDxkUAXuA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3WmXVsSO1XUxWqn8RXQeK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4LdmKQcGgzgriZyCPDkr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TH6WLIZEljI2icH57YOh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FY49jl0AqSYxRwfO4uGC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IgGlVJwmDETV18SCoEDK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3KlaPjTkB0KIgNsXpg44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EVu7Vs51Zt4TcW0KUcsi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ajR49qemGOzK6pFHnqez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DnAwXEmRBXfLLbgRjENC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1Hi5RXN880TzVYcecufCZ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jsPA5dP13uRTFutCtzZO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ukEurv7AMoun38Gmz92z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URwLoGbdDY2GXuWBLjUt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ohrkV6ZQMDIJqMXG7rpz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knabqYnIFq3rtek3K4dM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Xe49D5cs48HSW4aKF1s3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FZiIm3HklYjVpV7glivc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PmeBcnyslek9TNNs8D1co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JBifS0ocj8rFz4QUI8LJ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y0EeCpF9xLWKgHq6aGV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HhhkxIy7uwbGyQGqseJB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uKm2prznrC802hBEnZwa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IOO9tCX4OD4mwUSzZeAa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CgE9vwjWCuBO1xegXXpm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VGLGLOZizpmpcyuk7qLR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LHTklJhCLWu7kYnOLuWj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sCkGMCPYBWsmU3Nqsg1W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U5dvXiFgVHEzfg0FXENM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FY4k1k2GiYx2IfsgFxik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KHlOwqNim9R3mqfrChle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2cyLcGZft0wUhIwuUen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xsvqC19sYP64BNACfpzT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ZlPcP2fX5Nl0jBXEABmU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PvYI6Mq0QsSmddW0RW0v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zgpUxfDLAUhWwje7Wtx5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8WoKIAKpUS76WIibfan4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5gHCMJ0wYPMG8twMw21a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OpnwPLdmIRZ9Q736O1pn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jfzOEtEk3IYGshfgUfjB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GYCpIqd0LDuw57W06KIn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b9FLQy693hbpyAbfKd63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bVc8jT8zTJ6pNtKWzFTB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JiEnw4MofkUBJPO76wY2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lGylORZuhKlQYJzIec1t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i9NIvNDr9kLYAvzY4hzo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4Xu0nRqHA5OTopy6lcRP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4Z848g7JUZZW5QduqM0s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9H7apYWnxCL3SvSiI9zR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TsjISQM5P7goPrWXR9Nx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a1XIC73QTSukNFRH55As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NtFqmLiq3EmwhiKadE1Y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UuDg693IWZAwet2bKhyt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YhoyWURVqOppzbN5E9n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ztfSPQYk1PFuIdLeu4FA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VK3g81UJqLy4wlSxc8Q0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EA9qNYnyn1jmVCsCkJaOJ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7PURoFDp6t8BlDvFMP1G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QuEsc6WevGN9CdmhDe60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VVZe2wm0ZSntZpcWswsR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Nb1hjubMAnZKyJsX4pRu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M9eW4HMAxN7u7OdKdRPc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0ueRtuur3ZtJTpR2nqu0Z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D4BEKkc0FvBMF05Adh8u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KdolHQrkbiaiAMSQK7RZ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aZ3LN7j2VnwnJb8DfVpV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hDc1hPhIRln0knfoCmzk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BmqjInx0DOOwWL9GyB3s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UAruAlvuqtUY1PBY7TbR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bOrueVOXhRRMsQRdMbu8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CXKk4zu9hz7lpC367zGs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27enL6T70nzbQctKURet8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E6reaG4UrW8zQvWjsB2h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9yqzmcIsY4sOAgkSIqVt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HDDeYxLS6i65XSOBkRbZ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61UFZASBlIrUQNV7ebG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Vf6BlR1TmXLNifO32Q0Y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Hujr3764h7hDwBkixbZu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E210FcD0jR6WkqmxwLuh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DdgkNWDu5tckQhq3rTqh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xAhTVZEe0FWkoOKlpHmO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JZA47tkAQ9veFF2T0DPR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nvSBi6uJV0DURhjRSbUp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Pa84ivGIYUacC4bwad66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ALNLA9LEX2HBGIsdNY2c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JFFeFl0GjIykzngxVxWk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u1ot3Xq741tR185mu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hm3FEoQjlo9rrvMYoaP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Rioy4tG8jMYouXWz7TUb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YkuA6RPKaEs54OEbLs01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2l85Wf3vfHLBbEPbh3fc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QHl8rz3wFGouY2lY0a4y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6pWrwi8B0wlwvqJNNtrJ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9InIDlZDPQYSHDrMAA5NR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4dGFMQj2585K4BVc02Lo4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9rxUfcmA62K1cgLKsOyV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MrONBNrGkWplwefV3QJy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zJWfiizwKtUF65rAz8q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CQJxuxLHcQg48f4Fy8oK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SCy9PBg9pyZuWScHNLOP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yCVTSPbTyUkaDhM7LLa4B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DBXQnU002YoXX7YlH9r2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5DibtQkCVA7fYXbYel9o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06ZU4Js3FnvbVwkycraFp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QI91aJV6T2c4xjgo7Syg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42qQq1TYJ6Yh8cVHikJh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JrNeV33NQMBeE6AjiTcU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6fa4spAexV0UjY3b6QUV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GUyP6Y2P4GPClx4RADdC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dJMCf6Nm0nQUzfvCjBbH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5GDw7efhHCW0HO3uJV2I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kcb0pQ5yXSgpIyGd2DRC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MrYPlXkCqxPTE5YJZy6I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XzyGzPRfE8DDUbyhThX5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aNaYv0WuBXLytphEovKb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g0aMbHFOLA2yoKwBjRj9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RmH80eTrl0vsw9NIOeOM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vV0w8MbSRJaB9N42HrVj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3VemOB24lJsGRM8u56gs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hU0ZDMxnRSVtS4hMYAPM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9sWiTdlO3NShDklOXgxX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KnU3ci7FCmmQLy2lSj1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UqwS40HQWpMvAGGOM2tl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BAqXraDzfryyIzoP13Go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UNyNLCndVQLBMjCeRX23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icPsW2iYlqY4GDoDo0b2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M6N4cMbJl7qYulXiFlUX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QxRbZwji1zcqqq24l1yJb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DHDZPdz2R4qzqJFRPwMC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REH83G5kQ7ydrt5rdWX9j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VVdDNvoaSgM3WQMxuH0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lYgzqBzOsLBi8d7srwlJ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aG2vnaqFCepHzWX3nTO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mS3y4x8rK9mchKuwM5R7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aKNCF52aFct0OzxUepoM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TrEaun9sV2VFwhIKvlDr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dy8owsEpXDlORlXvAE1d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583gctU39HNGe616RGNv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jHpmNZLYqlULt0lgfbvT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0b7RttMkqMmNOlQQGUia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MsC0LBqB0bOFHeeVwhb5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pGbZppuBBjmzoFfsIbUO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Y8DCCLo0YbwD2WOLb16p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j8PzG3y0b6meH3lNNJc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CcY0xdRO9pMC4EOvV9Hv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2LCiDWZTHmBtPvM25krY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gNfLpodncYb853WnpC0i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DedQ0KER8laCvO2SxBFk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iHqI6HVPYH0ga1xzntJk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Xsy7kx4oD5Q1VwqiEWWj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CfE1kYebAPMsKX9YmoLz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p85194PMowrtQjsjc69r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etMs8FzxxNoHPvWiO9mO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0g7Pv3bEpDqpUBfGW9cQ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48uWmUh04GyYsvli9wl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uUnBCTMoYPR2z0zyt8UZr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hpBk38ddBBhmbZlyHhmp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QW9JlDZGu5fjQ4l2Q9NR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XH5kmXBO3xYcxzFajNzdU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7S8gdFrcCHFTe4pYGoRq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6jvFRxmdE9QvYreGn9Ck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SFq6TOSO3FDPLOKxOUPo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2J5XKZ1IOdVBrQfKDylP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R8GpWQlIuXsnDG0W3SNk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UanUh3gh3doQSWhl3am5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3cyJHvs2Ljqev12yhs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9noVkffotelvfRA40VzW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YMO4EHPCYMHW1jHJkzLA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xrILk1C4Dv3U5pJF2ODp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JhuHkOXSrj2mfnlTnO0T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T7ehZExXXMOZHrgCGN7L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RJamk8rPoUoxont2Pikt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xfFUCK7cLn79fv7Ckpw7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n2UPax9AJWmQSQRrmskxP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Ba2T8EYOqAnBbUHpvGIc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qe8YVcYVXfSDEvRJCteX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Ghc1Kvf3e87n9OhalL9q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qEGPIh9HqrcZ3ABBTCzK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MDjcVUTQpbLAJOLaJLQv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3AybdTF6oEDYmCC9NDlFI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IygcyL4eXb2UruFIh316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JuH2ab7yooyqeCsyilo8J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R3L2YrKs7sSEVKWIl7Ma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Pmhv0uMtxi0HdqvNCuv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A1NyUMyHTkEuivWGGWJXk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mU3JhPk9FIvXNzIAeW5A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oHuP6GLxKBFrDR2gRza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Mx87Ylv1fo8IoE1N0dtU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hyoXVQ9LVICcXKfuwYeL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l874JbFd12EJC9lI8kfv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xIfc1tRmG4B1c0ZTCjm1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4E2Rrh49EFf7ApPwacm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8AXlJeHW9tQrEAa91zhx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M4pA4699EIJuwsU6yPrI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h9Kel0aNnOabOTV8aAMZ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Ha4IfV0r5HqZMgPQL9YR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jkE0apFQVwX9rA9DKfMV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LO6FjkPD0XNNQK4fKAM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2DPeG7pJ5pbQzPUv6l1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M7Kkz2LCE5ZrFi5Bte7C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jgNZtp2Xmf1Sn8rKmjy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0lEJpzvuc8uHQLsP4DHeh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BZbekfurdsp2iavhyTeS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9I4rF1Hj4e8X2JdkafIH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rJaFzl8k2Z6UQsaTzsJU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Tk7L3eJYazpUhkh0smaK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9R7SLagGgXnQgPQxNhUA4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vWaPCyZnJDZKtZSi3shU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230uqsE4f96kkCWAkE7gz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g4nxVZR8MUUsS9kb6kit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q9nVHINaD2oRKp3VJ5o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mRDRlo5Aw9Jnf79VnKJY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p94qZt1VhaHnEeaZh8kC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KbsEycXv5bxPQ3uaIuYQf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31pV7aBd4ty0JdRgIk8I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9nLPLJNgGI9x5314lRj4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ODuW70pZtx6OR29ipSpO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Qb7OfDZhoH9Vz7kOBMQG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rhbZV2rrEhqXNjOiLM0b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pFWt2XAgCY7BeKQDgIXQX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uBk1Zi14G3s1BfwS4Ra1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lyyYFu33lbmMrRIVAXBU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a4m62LBVd9nPTWmB3DRM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LIeoKPSYN1zagLs1Dw0C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FPNEa9gcqoSMNQJhKeam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dgBWtzk4TORu3pA5EJIB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itXChmMMslTjCw3dFGSl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VjMkGEzrDMK2Y8YQiXi7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AJN32q32JfFexEPXF7c0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zzyVfPoU3nIpI2wCC8oB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mKAk1kiaUlOsadv7beDP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w7VMq3v4B545cOkUN3CS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BgSj6uXaXeh5etoeUeE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9ZSkBqVNVx80GyueljYA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o40HMgqAckO9wFT6W07r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O7ARwz8ndCBSSNipIGKn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g4WIkNiEJjAxgT7UKQrP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yDN6OwiqGKPRQvUNek4z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hkwpiNVTWbQ5wjVeZLmi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Ip2B0XC6KxifmtzoeuvN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1LZBR0ljdAGqB6nHNYhQ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MgWsEBxRNO34ohBo5BLr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zVRs1xHwwXdIYJEpmJLm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qWnZGfkZgzugJvAvCVASj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0qddzLH67zCiVneIabZq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nxH65oTF4ZY5H1BbA09h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RGiSJFf1FYVHxkKVriCQ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KT1DOa9LcvziF1NdFdq3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SpMo37DU9TdvKwhzvIa5V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aZthqFyQErcDVpR5R5ST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8fEJ7eDpqPUKJ19wJudm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525nmzllbpeKReCHxkcf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IbGPVklnGoy1aBDKR435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vYaVT2XS9B5HkUGwD0ZN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bP414Ms8cWJdFHF0rjqO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HTgO7OhxN9WyYs6nRa5O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VshI3lq25RMGNkRSXaq1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9Y6eYRDzFmUAdTBKlJ7I9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rZUl8ylgodzMtau4uMsp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5zqf7Crijfj7Ef4wv0k6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E78zRECVGqnzUkUSqIO5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smwe0Yhr5olHVi7yLNGn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K4lJBCABhqskEM3CDED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ecpBKSX1pwLzCrThmERu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fBElu991JjyLQ8jZRHEg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Vy59CJmhZmQSkXOXpnOS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nnC60D8NBvm9JjXKETOz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0RBKXmMaQQSj3ybSqMJK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Svbv2skPnD864i0YoVcc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2rEKoduo5E2viY5zskkQ0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aXuSRroOyJHQ4xKDePri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ALkVoWASm0zctNUkDWHP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A712HG50y9f4mIyW3rdF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kAkYAcR3fmV33Xdicdmmp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hR3WJTcvB9AObdUmfTMl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XorbMHTgCOoSQ9YKXbO3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txxk1GbkT1gRUEvy7vCk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mnoLCNjPkpq8wTc0NEpZ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qinKnuWBxoRRUTErFc4h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CZfkfo4jrdyH6fXgjHnh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Z2KBUFPpgfQ3Fou3fxxd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icMouoSmUESKZdzDuot1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R2zzLgrPKgUmJxOvbrwT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bUphtB28JVGZkKPVCCV5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QDt2OZd2u3YFREatMPMC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FKc4FgOUYfiy4MOrN3UH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1ESaK8P5ih5SXJPKjXdA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IniAoFl2JIPx2IxcuvG4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cOJMq7wc0QMT0eHe0luL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scO5C2JWtQyihzAmtu2z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kU0hyOsxwaLmPnzzJ0ZL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tpgCU8dARnscRT5luUtW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xUJdNTL1zMVErA0VUjkW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UDwFuov4iom5SlTHljOP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gdsukzZ9Co4905G7pnwu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ilIE2dY07tzenidZ3W58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0JkN0eUrjjaJV6MFxMbB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zMInUpjApmKkkZjedJ6F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3Dn6dooiWbGp9y5Cku8I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JAN4yD59aMVWbz2Pmcj8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ZBLNliyruCrjI40ObUb6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DVQL9BpBwrmfEMkq26Ju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XPP1BwjdxMoqXQXA9X2T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0XtpdtLS5nUSzY0V8ZTii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dPutsXMsNYXRmBn2xlr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yoRWE0Y8AM6oDboZip8B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A19zxBRKXs9mFqCxNWNj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QsJpZ2fVjO2sNQM5tmhQ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2dL3e3qSHerU4b44wq26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fgwXnKBcN8ToaGP7COu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d1d1sVydYfY8whNKTEmH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lCSXiyD3vMfe58ZmyS6R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kkdDMKIsr2mmcdsT1Fuj7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TzpF5flKslNvUWjkB0TJm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AGsjlcvXIyyKx6dxYOCm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2YtneA90I1jqDd6Fs6Gz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yGivzG4uqnFO2nHBS6ajk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BwF7ulrCFwvthaRET5vh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9T1d8GWjjWcD4BVHdmKv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CAQp3zZwgGscHZTzz9ZK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xTpr1sgdPNPXU5g5iRC9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lkEYQZrethbT4iqkYnhL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Y338cbYhs2zaebbBkxv6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05tRKjvmiTEk3WZByxg2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nK5OjuQ77P2HTkX9HWHs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iA1k5Gi5TcYlHILW01v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HWuUQ0Dq1wSmEOTams4d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FUTObXyzmAIPm7DhlYE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iSxmH9a223Ougz02PFRs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PCwlwVlbWkh0TVDpqcPO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EOrMx475zibDC0hOgooj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1SQ3gj9YaySZeIUUC5V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jDX0K0ps3QK0MzVtNOWB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LCMyTlMioB9vzd6gy8y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Sp2iEtvpG4UEOTJ6yzP3r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fdWlY9h70TnGSkdc73GK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Qh0ImwgN2r8JnyCymD1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8TkL3l1v0Jy5nEkgMLRc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x8WEAyH3Jcyz87oBtUMx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bibXd6QgpopclcPpLsNX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wOwdRbhWqjv8WEtClAc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aVLbM49jJtpPLmqZeFYs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HdfaV87dKvzmEAsGodN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1I7T6cmmwvkc4exWB80c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foIPwygKFQvFv7hPWLR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txMOOIltgnQkBaJOs2Ni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f9zmVJN5MU4jORunmPNfK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c2qWqULqeB5n4L4gnR3NS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zy2Okj4rFuT0f9tBOtFS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mGfNrAV3YfAN0OTVtMH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URfeSeYL5Mq8blyxRuvB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pr8EHT0Sar1xMoxdHH5c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NmRDymWUdYOjfrN5ew4Lc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7DyaZDNOwivC5g19w3XX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dxWK7sa0rWbnKZ0cWhp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1KPIOcnxHeFvUq1dfwkD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tHn4Ek4xDGLEzKSEHHlB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rHw29k6GxjVcM71ifNsJ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SPzYYHL4wLabo1iaedAx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bZde6dd5Q37RVOGtalpVs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2BI005yf89oHQlKStxZ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ktcBG3RbCFoPbCndcZhO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w7Q7qtVnt6r0hfNoovn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i0a7ugl0pT2CW4LzDog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obl8pOALr39OPPXjYF2s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XEjIDPSZGiw0CZMmQxpD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t8fVBkpAbJBQdGPGbLT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Xy7VPKm0DPzp44qK30oI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hOdYwCPv335XbatHdyz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pLL5w9lDJ0CCQqIDNML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KgvEdtylShJuprdr6F9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5kyk2ZzLNjq7S1vASVS5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m1gqlG6wfcEVWkbuYA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mxqHRdJhkWYZFX1J9p6d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FmADxKn6N2oz0tPIusmf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GVgn9LPbYJptS37dGZTd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A6WyTqVEREXoGEmaAChB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awALBgMmmG6LkaqBRpg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zXBYWNl5WzpbKOWJvjaC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vtntQvogWxQWVqX8PERu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iVjbKZLSlKLp07n7pgY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UofZEIABsosebs9FLpu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awpPKHeBwcwI0VWKk2hK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WMVVYKvyAFnNdIAOYTm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IsreI04sMrONzDUPJu6X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ldHeaw4onquG3ttJ2uu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Yp8XU9aSKVDR7ewtQyno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iTzqlZrBttXoei5cCUeu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3clfcyDVKuRA6fntOar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W4aGOeXDkdVyOZakQOzFy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TI0eoDWt9zIJQm56MTYx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xDbPO8633w7TjDeY9ZZh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Snp0oInyaUqqbm2zONm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BW3sRNJYys7fLNpOKoGv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tSrSVAabUfKGMtXWQzOc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jWBea03Xp1Pntb0ZS9N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u41WQNy6GaRvzugHq97X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RoZLVRHFoZqrswdd9gpj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wXCvIaJEeA1LdCW5RGo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472KtcZRxwnbS19p8wWJ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ZSkBNku4y66CSqh8zorB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qHiBh4oJVkTESutYHwEn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n2JUVsxR427eHlrSVVtO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Kz7EU4IIaCFcptVzvrpw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ie9FWaPp5nNVjgRm9Wb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xEM7wPBJTeTkKvLgvn1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rM1b0yMxCwMqHuTOE0O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2YvmBTqN2CUNcZ6kO2Xm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UvQSkaOYLDJGiRPLZHHv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yjNgmHJ1PAfTK2FDXT6P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vTiTIjbLo7WFqbykwJ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IxCfnKVFWk9tiFhq2Tez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CVPMoEuAXu43aOtC9jP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yif3Ea54fMSoOUXtYpP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X4Ct5CmnKsnbk0EEE1Fk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N1nEn3KFcI9rlaqb5tHS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IRmAlNmCnmq4EBN2JyTb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1DzXOkKNoQeNgA6qfjC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2SFtdtWcDZ6o0K4peqUo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cxTQ4FenfY9lAHil6hRc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HSAllP5c9RlJF7znogXf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eE9n7SkDx75XQ1fJjpi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0R1aMISAeXvyDVbXHcR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HnhTzG0g6gFwfoM1VQzX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EIhy7FXyWFkXEimX6BL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sJb4KJrIOAerMYwKO1B9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7shnkylH6chXMcjSeAdDF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dGgSBK5gKnlwfZaN6BR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2ZS534S0yjc6C3G3FKX0V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qG3S3N61OalbHoNyFdfc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8pDWuJrRUPxvorp0cPdri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SZESchMGkwigpWz3E9U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FiXnxto2KLKtm3u4zFC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R99Aff9N8uBscGHuEOo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yPftEWe8Ld6bdruv5OAH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M2S4Z5uhiWuqOeXd8SX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SUROn40OEdC6AmxmbaHD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wHfTgHAfLB8iT81fC0tt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SkdRpRXIfZ2zo9ztOjdo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YisokWyH9JEMPVGohJi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8fjKSG8caffhRlUp0w0ay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VBjDNp2t6oFQ28EsfpuZ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vXzLZgdhSMiWo9y2lN7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cvSgm3LK4QPv5m31pLfO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x5JuUd4HRHgDL4TITaw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oEy5Q7nZypj5PsD5231Y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7T4cYjnlwkljXMwS8yF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8frAZ8GS5hna6XQqIeKj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hs76c11YsksZDCBZbGt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fecdYXX9CfBGoCph3DaFx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8QPFsqjV3sXja8S2uQ4j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DYcN6ezD2JSjjghwzAEx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PcPOvZJSAHL5tXRwLuKFY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02kst79bCmJ2idQsEk4lp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rQOBKYhuEoyDWSlC7qsp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8h13q3UgzbSzOSBFvodl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p4akwqLLmrdKqBUy66KM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KzUAjHXVX0PizNykUmd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37ZJXB2e4v3DgtvtByC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YA1RX3jYE0r4vNAzJlSJ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fWw5OqLFrWLu8pH6EYV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2ccXIT1OhnbCDl5lReScZ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i0FbRDGUORucJj76xKQ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Su4CLMJ2SRuHUW3H9bB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98l1K8ks8oVI8a6fSTa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I2pb3PAEz5c7kVgJ2BI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LbOSBUiHjBNwqjBy4uSu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R7C2RZLxFpjWetVvBXeN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v1PbZ8Ry3yUCgenaeGlR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kNuX8txdxegVFM2pVaQ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CO2mbTgc8X4UH1G1Zn1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FmlyA8OKb1024bGUMiDX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QL50JTasJIfWrHOBLrr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RCQZ7d5oSEz3vNu75R0z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PeecXGRvU9nLTtaJLXnl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nob06EmAWmNxMBKUfow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FJU1Wl53bVvfRP1XAd9j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1YmHyYQHZOrQXJs65H0u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RS412btWUeINJc2ItzLZP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1xKVTiNjdqcELxjnmemc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oU6yQuv9PkQ6l9O3Xobv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K5GyLjDfwZLX8POksjO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OFcazihX0BPZa1ShJbvz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kn1ZfCWSGaOSg1mBKkYz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89FNsbADy13XkP8z3E1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ahKQV7qaAfSafSjraLi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OjGxtbhjxPftZo2Bgsco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4azfgBugQQ2msqaoEfTh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UMTVoyvPQdm0fwXdUFPh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rtnrDBvMxQE0fx1OOhAK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qCVCrSNXu961fNmkcWL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ZsbDqrkdsp3vlg0M7C1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TdgaQzsSwYoBCtqNrmCh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YKr5kpP8Z65MyYnfBKKz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6KEwmjbFgrvcfwJKe23o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vPUsqbLSw8NTDGrO3vWk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gmJQwQvHvu5OeOCUTZTo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olT2jqZyrErRyyIzFUmO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NOrCb8CXqsJTXnXtw5IX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qnng3bkkY16K5y5BHeQVu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9vgSN7osNd53DxEJQlp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7FAlBcnh6Ffmr3m8XhD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8SPSSPQR1zcnfAsQI7BK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QbDxk6TEQNzuwIvJkyqf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a3OLF6zvQFD22EekvJYn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OL3KlZN3jKs90AJyqM4l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RuGRuZ2GhfXLe2IVLAH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ASDEBWibinsVUz3tuO0C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bflGQv1uD9xYTOdQn6o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jj88Rh6TNIpoGnjV5NaO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nVGffDqTenfBW1xIEJo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5cMasKXIe1DQkSaKOno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yu7Qxs1BV8R0WcsB1ss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95rhnn8rqYVynb7p6XRD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6JV5lf2HVislxl2of5Esu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4nPhtCmu2Qz3lwc276Ju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dPP51QSdbXnQQHvYy5yN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YiGS33wlKecBa0roAwCO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FvFuw9yEVS3IRxo9NPHP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Dfxvwau2bBQnCbcywnN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yr8UZrIM7OnxRqX1CnaS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SuVdWfik28QjG6mCa2k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cghg92DklJSrDw2p15oF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qUcUt94relJqcp46CFDu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Z5kMAuKpVqD6yEZMvtuN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HxJREZd7yiWRuPSaENzC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GzxIDoxQUHfJoM2JQKcN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aH99TkPGd92hR9jWlPAI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CKr67UXOqpykpQzuuc0d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5H7USqTond9XU5oINcVJo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IwJtnRknHaLw3kbfu3p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nvKaMHZ5u5n4on8Xwx2P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9zknBXqFYFqj9eIc5DnC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8ZVN6xwS1mXAlbQo52E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kJEZdbf7nuZtgyAoQ25hv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D4eTekrosP7tqksOQT8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lzSwmHylXQzqmQzcicrC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sRLvWhbLF03yJF1IYKQ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UZYBfDBWF1ad60LQLh9c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mO7TbAdGMNgbXLxk2yaJ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owz0X7YzXF5lCatlr0IY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Q5zTlxXYZAPppZo9rYpJF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WU3ZjqeB2rekqBkbC5Hc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6C8mRG690mM0zEWXOyk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6hKR1foCg3xlOrQWyyu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ls9V36p0UbJNynfhGv5P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yp2FfFh9StXsvRCZFQLn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tdQv6RZMRKceJkPl0Il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omVZjzTD83MPVOPJypa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fg7iajP22YypPtz7xqTd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sTo1whaVW4rb7FR1ozO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gwYl9rSJcoA6OdT9MyS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tXEmUfw1jpw7EDS2a7J3d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3B0QD8fMfdVLMykYeblH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Z9A06Cq93OCU3m4BnMw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SQkIbTxHvY5x1G379aP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0J0jvneZsJE7wivH4o74h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aEhCazYVmOKNhKGoqxBl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OvknyfCmlfjVFFrzIYJz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NepirKKhtwEwPLiN0Ii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tm50WRODCJ2xI5XgNRB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g8QGgVX0gBOiL3dqOTs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ui3cPKUqopJF5WagATFC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IpkU3m3IAVTkDxD46d5P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z5Xggxjzais3zDRUHyn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MKiCDvMswDejQeWM6wp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SAYZcbvxswALicYDTNM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kuRWJ5Ag9o8lJ8BxJb0s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PfMCXUrQgN1bSIEDiBWZ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J4WKOsCBe3Q2LIdAeB5B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K7kgZgubLLE6vHGd6ZeF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lPWVqInlUzsXkPpysm6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4nEdwT0u6nAdLLuj4QMOp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EymRNywSyvFgriIUPmRO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Jy3VeowkeSdiZE91cVzu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5u21mVXry2TMPNNSj8ld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29i3KN9VeHP1tzTd1AnM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dPlekCq9OqjrSJib9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8lk9ZkjtUAOYvnTaLkuwp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XNkeY66LQusRL5epzOjN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0B970uJpduHmbf20Zlvj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Rz7E4LAtj0EWba7YCnmC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vzPcozsNta2FixSPEDC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wjQPSnTV1lW74yOSn10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UwSz6MJJZYm82wlyG5Tx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GIbtk1MgB0RP2pjXjg7ch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KVviwOkUCZldOG6MLWso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j072BnPMlRkKqxOIfsh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HbvgdumfOX0gBvbucW5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G15KAC6XLoJ1FODqvURt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S3gyX2H07RfuiVxkakq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KaVjxLfk0obdjr0ExkyN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907cfWRLLpyquj5DEuVLM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i4C5kwN6wexB9O6iOnyf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NO7U1TQD23i9O7DRxfXj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bXIWPxb6neBSGhNXpvUgT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i0ZYFXQjhFABRpYblEw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h8PPT8J328ZtpVPzw8xV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5GWyqjyBnxFBJQ8P4Iz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BnZ2mL8n7Tn429TkHqu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oXMysQoSgOgfNQRYvYac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NOcZqH4Ol5zD5yznXMtZ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dENZWJ18JcG8AaQmlrij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vo3kLjtHXM21AxbrKlNd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XWYoxAr2G6eV9oVBYHF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6yAibTGXvkW8r7mmMSgU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MFoMv9m6xl73QpOeoxmI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Y0XOeBVMKlO9MUUpowBp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0ogXyxuIxnlSGnOGUKaK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eGDTkZ9Q7c7n0zyh3ni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OTewAHBQe21e9zjEduzH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CHtNUjF6AYBYD7Y19fyS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Linf8CHNsxZNSKEOoreh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mMqYYoaNt6aF7V8lzZ8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elHz0p67sYbGWBPaEiC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DdCJF3Re8xvSx4hooLHl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tqZwwpkQOVpmItXgJ2g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b34KTgURXIfrJcJ8xsUi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samNr71E5plPfVsLw4V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7hKLxAvNjyVBBTn5OMPi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5UXOGLWPmMCL353GAq8h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UDkyoqf96F3hbPNJUKRu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Lq0NywoTjh5Dl44FW5d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ZPQi28co9lKjZju7nwAd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IMUdSRwoqBBLDuI5n6XI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xSQueMnkTYt274nPgkSL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HdFZph8tfXr0f2noCJ0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iBnEIyQCPJMoaCOfn6cq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A6PlrSI8KPr5V4CLzzCD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eQSKzmmUTgTM0gPm6YT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W4GJDCxDO4oSSYtHilM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Vj9rpxRFUSSPmJeCDcVBI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b94mWcsEKqJhUN3QJJ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hYc7HY8VOmY8kmX7BT2B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vm4v2ATRXBg7BjE4bUOUz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n7nRTpFyT80LTxEgGla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f4yR8B3LfejWagKT7q6jF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8B3FDsB2sGImLWY4i2Yc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h8Uwbt325itqYLNeMdW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wzCEUPkdN4bK34TxogC8C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3wMHhB27b8qxjVL7g8Z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SkXch4gKfGVX5nJtbsZX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lZrsRtEWNRfJDDrJ4jYR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BmQnnNXwqCjxlwKqABOs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FerJiJ6916GrfP515h9Q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EPdJ0tOUDKDHV3M7K9HH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k66dkSnfCqWV7oE53Rmp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56GFpvkFCsQ87DcwMgDR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1iTYCrc5YYqAH00xEtSVW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wqyYRK4vupuixYftHdr2q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5Zh0Sx46LEz4NMHM47zD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xqCcZ7NLW6cOOYlqjyTS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8WcKXGNNnb0FrRoGyXiZ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KqcGZA1QGxlT2c5WXA8i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RYYIrDO1JAKBhGZe96X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O8xu2DZWzFdG4dMffaZ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T0MTXujtFXGtLbAOvV4o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UPzIGjNc2zIPaPbXBb1M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5nBBLrURN8oAoeHUkWG8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Xe3X4hzOjEoOrY7URTlf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fLBt3helEDtJDmIuQzek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ZpgWc1Of2ndDYhmAehzY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fLwUiVzpHzchF8LbKuuDJ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lIkKcn2L16fkMbd64dwo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wZnr8fkWK6Ve3yBsOrd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oEvan7dmrC9fblnLeNr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ox8FvBo5blJpBIWYScIo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0D91SPk3swCkVcX6vkB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4Omg53dpOgLffX2ICBXm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vMJEPgVenXu5skjfwkSL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XEW2nKgRT8FZaq94h5hhP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msYV9A6qjSgizwqeWu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LavIpn5DtFi38nbQkLEg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db2JI55VgWyPAisdKd0N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Yeq8fnBJWDhzWjGFEZxy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uiMTo60rfJl0dNiAQHjx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y1l8x5y1ghOCK7llZuJu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eV6Tm38PeRlyJLxfzV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1rhBxVDLCgFy09KVCt9C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cB2bfuIOOvy1Mp2EIuS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gcnzOJVOC849JvQbOE6p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0IY7dUcnm11fkQNFGZT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WDGxNwGekDUpcEAHv1B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7ta0o8X6w2XAMlqG6FH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lUD85ZtRoDDTvcmN8ygd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sBSfgPUWxElJ8gmg3YD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XSPejjw9Rtgus2fQJEXs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ZyL46qSuiAsd7EZp2wBpo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tENk0cfZHbdXk49dSEEz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RrfnRppKMthkCHJhhopG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hknfrG7l3HcGipi6Si3B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TGFlSjJLKcXEntWKLyRl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KDLJULMlwi3fqHA5OOCi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0JD2Pa7wvKpSnV2z8oXYo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B72eaFJ2JQAKU7G5BEP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n3LywGqFjxj32VMVXQLI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Nb7srjljzF7XJZtC93C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2qR5LjGHYfQYlfAq3e6kZ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V4cMskHI6BuLKgmG0EC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ZnKSb5OvJx3LV1zwemhx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FncNmAH70r9SAQla3elS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RuQaGy6FnnfE4O2z9BT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HYll7tqfjRxCwf21ogo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wgWKuFdFD9uVNROlrDe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6rhMw8dDcNL1s4omYL1D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8Bsbc3PKP2B8avtI84s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9LoKW5Ft6q9IjGklW9Nr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pkUTSgCXbdrqrGNr6J5l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YsbMnN8icuJql3Q2cpQ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gSeDyu24mCNemsI6SPOS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H1lJB4xGvMV1bjyKeEf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hFx2ckbKcPfvMSa42P2F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C6Hok6w0kmWjaciOSYwF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0ikgox8A9CROApe1dKr9u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4S8lrpMhCs0COn7Vyopb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5uAN4NEe5wCyJfngbGank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ANqE5OSL4gOZoyynC73w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347KEmIfNpQ800E9zpdK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VgZIDiyghIpcJlwlav3P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9fyyJtyDjbQM8RKWJpGx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7JNhiCdfHHIOw6J94z4HD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mWdFAdMD8Vh2wKhqRko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PaJ6TV7lbk1Rt6xgknnVg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7YCK0NFPBPuHvrk5WC1U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e4dpN9dmeNJeYAVzq7Ox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k1iXlUImHqy5nGNnRFns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GLwWaMPEOW2hOSYgxO8QF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Mdlu12BNf2MrJb6POjE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iGSceM2f89Dxqf5BQTFLT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jVWBh2R4OnOtwtiMgzy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TjW0eXqZ6c7aygiaLcg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CLz8y6pcl4Ca1DFgOUEP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mmU1u6NlPOjJHbr5pjzU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C53t0ZcwPOIruNVio4o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2xoeFvuomq0U0pcewCjoZ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QiVuOIukfmKjOvMPAjWt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PHLeQSHgwRNIxWJ1GFS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f6oIKMI52LqwteIzRBDY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w5YQ6zCgBjyhrFQ88Uy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1i0sui6OgrMInziKTG8sL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7YcN3JJtIpo3uNXnBhwsk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z45xnedqY3Qb2gGen4NJ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k5vMv4QViPfcCJXbleuY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DBV7U29nx8ogK02AI9A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BQ2KnDS8bc8mYi32kFc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Fh2cvGgKMZNLPX5thIA3D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VQDXgcJyepSkrTRo9NMU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NmYX8KvloneCG4tXLXEZ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npy8JkZMgPJN2hYj3Y3S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v6PdNVc2PfidOZzo01bmC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TS1cYsUGV1YRiJUVoMJ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zehpU2WRvooHWkLIeAVz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P7gE55MASGOsjNUyxRK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tBNAaGx9u03no98fXR5V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Tt1XNF24PiGfDFRvU62I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oVpKqhUSZA4MIkzdSS7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DiLCNIrFJcAP61Ps7lYO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G9vsorWYTMv445y3fK9W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aRXxVHe9BKCDfgeXTsW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gDftFPDmhfrzZEvRweJJ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rPhOhRHZipSAkhr2pw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bFhAs2WHgX6waNEn0lvz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8963az4ckcXg5fa0dPPKh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L49uNFobIT72vaxhsSvW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f5ytmNvGPY6HkY15gxV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XcEQGymSM5ICP3VkiBF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9VOPyfmCY0JTR8lOv7Xk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KE2to5YRRdPpsLHncu4a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YH8X9VekldiNgQ17iZgO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YJYVAvNuHH7XUP7qhdGJF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zk4YuZEkGnVZYa2zqrQD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Qm0TG0Mz4pB2pBvxiu2m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YP8gfDgiOJaotIXAjEy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oWLr4T8mA9JgnbLqL8jM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S07MzHboOkgsrcuOzn9s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0EdlMPSTpNxUw3Kkhjqab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0UJzVXzWC8ISlTrNSivo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xU8Kth3IhXEgcr2gWVQ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REGUtWW32G1Ay7zjjmHR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OboqQwySGXRhmPqbthSU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d5H0KClzyGOL5Wl3rxap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pV4dPLszYZV3YjIQMVw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tAJtPpPlKruvGMVwNA6Y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Q2Y1kBKeTaierttlV3JC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ysDWVf8WZpsEKGvN4eAv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drkr2rE3f5zmuwooFv6W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MNINQ8Yu1JVefbCtcGiV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4ocYpGy4pB8kExJfBw4K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qfhcLcjpEfIqIjASJiW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InMAwH8zIvM6HMsQ5cBcO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6Uw5KW5LRqieYXHcUlLZ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CeOpEJNLO6w69mFGsmkS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8tlDawnAbjnciigkimY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HSOkwdToE3vk5k40ygo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IW4nq74YTiFXMsPQ0aGN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GYdVghNIHnfuaRg8NLj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E8yBbIfdx7xof6auRNbb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HhiXzRmVtYatj5mF55tt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WLCaYiUvvYCmqhid8nRB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dMM58bH5I7rzkwlpT41X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ZHz4KK9uJ1XdMnNuC1VO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QXE5mSW5CeunxPnTaIOp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UQXLRJuNAF61VPq3PP8D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5WYw1ZTj93Vl2N7A0dAO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hwTys7SYgD0IL0MlIvTh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5ANCVePV2GygFsCtwMqb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kk27OEv4VmieqiLQbE9l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BGYl2Gdolr8bXawqAu1fj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9uljJfY7RkfNfsAOqaqX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Yq2jHGAL2rI0axLuVg6O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ZC3ifneZVCzXvUhpxhw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nScANSaHsecuEYkobcTy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4fi22We9RWG1rpgprdx2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5rc1RcwJOhpEbxN0clhKL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hutR97QjyfhZN50bJIq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mgRspeRfhKkOUxnlnBYY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TyZUbay2kIX18dZGICri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EZatNnkP4GoXnjsu2HHf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QToalGTlwyrmU0KImaIu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CbQGddzJBI628h5D2EWI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w0osKklwxVYzgdkFtFLM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fSRsDJ83yU7MEPhLsfo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kPtGZHD5kwLszEpUayBdg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3z0RjnagWnSNLwAiHBot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styunIdvoRw4PisLqLTi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TQ4LaayMHINZ7wiOZs2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hGHiPVbCz56IzHqBx3XB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gPaVsCLqfwKSzn3RkDB4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ToWAnoVZtoQtqR8TszR9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YG83xGIjZ6FyWLYSenvg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26XcJqa2cZSjqfskQeg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NRVmVAluEzwCE16lWi9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FClIpTwgZTWij5hmvAH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CkkcvOKGWvdQjHRaWgk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NNBreuhY0sQ7ci1carXn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GmI14AMyfblmOx7YF2Y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rbSYljpgKXIa7fIcqHbs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LQtt5cLVpyKbUw85et9Z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DDqRfsBgQphNq2vSecuO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qWlb4ktHiddncP3dWjj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T666AmfWuCQtdtw4ohN8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4z2PFO1gbupr52e5XK6sm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wJCzGSU2kAdOw3gUxeGj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17riYqwGFKlZv53fkng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1iIP9dPIUBcnfRfBnlWM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RRdH1GPzdFps6Iu8nTuv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txxbRhTj3Gl9gdBXJH7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xpnz7WtMWqXoKatvYhkm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KyeUMWKOxsowZ8NiaWPg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cRsqtdJP7IALEPkc9w1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0ealIF7nx52Qlmsltw5H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VetYXXMieC1IQdg7v3HK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JOtXKO3u2b9kjWSKIaA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ODwe5l120AvpuFuZcYfJ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ywUkfKlx9WFjZQrwIHt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tubGrTuvCQRRnm4WAv2F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ZIgi0rDnsqor3X6PIqWC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PTrdgIXBY6QZ5ZjK6gHs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KbFExGgygzEYH1T2uCAx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t0KsdYAcjI7g8gxCbhlq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k6ihR4M4STzcHET5shX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RqTDuSribyJcFEaV6wq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HWyTJ5O3sLZpfRoeATDA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1tvYeVxbrE25CJW5A9lt8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cgpiwSWwBgwFt2UuahS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kC8s8ZKh6zVviHPC0iu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63t2GFacf4ReWM94JWLj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gOFDw1fDeUqTj1tGExQd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JYKcExgAwYwvw4Z6j56U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E3L3sWyym7E8jvht0DV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Irg55DDGcfDSjHrB4k2Y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QnLuOQ4tZFkLljNnQUUG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vrbA1pyACygiASjBONBJ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xyl7OGt74VvrRjieOFVo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Lv2IU3f664b8xTCeTBR6u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N900iAYWNRVM3ioTDe1X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ikpGZV44ixhafzT3Xv8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7zVuHeStxttRGBCA3S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EVrZVlTY5Mrk1UawGOsh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uS3PZzhvPJW1Hh64qmQp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KGMHdskV4fEHeDGSEIEBX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xQYjvwCwT9iKcg8M7WAK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jtEpbMEbO72VfRe8PorJ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VSuBwVwFmWhfwvF6kQSH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Hh1gxZ7ciJwLxLVzfIE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5EZkIsI3BR3cKbdzfnxya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ILYUaLA92brCC1WOxo8H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zNAI0Zk7BAr6hzKxxi0H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iyAyjzZ91WGfbbksKBPU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Xmxd8GGpV45F9Jbw5UKf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awKn4ZQQG9ryu18rGL7r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p2nzd5xpS6pro3NWv0ib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WTCg51xt8Y5B9QYPJ9rpB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NDGjkjV4N9iG7I0uMLih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82C4DJg78meTeJTTKeuN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g8IW5W0dxSYesuEGfFbOF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9CUOJ7eEPqLTJ5ILAbQRj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rdtgBS14Nt2RTU8yNfUB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EMfeduziZDgcgIBGpkwO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pCKL77nyKpsczH0mFwvu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fcOqa22AB02QLqGGcsX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5m0GrKKSOU7lJZmhhqft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BHDpW7QA5F4TmCurnrV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J49UF2E0jGh1137HagIa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7GknSd83z3vKXzg1rNV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Qg6T6YzfzJh0wxN3FtUWB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BlBrjFgFHIxWWtziaqRf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vg5yr9OVeerJ4ZLqTtMU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c0CMs9Cud6goQklLe7QM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ucoAwJxntcSH44VEGEjK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tG9q58fE3zkTvpoSCSXP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rZZyw8Q2KjdlY5rHcchF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v8ggPzrbtJh9JIr5Eo8O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naywgO1qMaIoa0aPiFdR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MnlIpiUpCPZqwKzyDMizl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CmFFrxeyHOWdK6HjiCa2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qlyqVO5tAgbMycQAnubd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sWf47ZmBH3EvVk70Bptd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1XxvsHfFRIDwTBaRH66Z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883gwtmTLKfFMVhwCxEl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RoqwQJIm7e6TPueVeTM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Q6FSl4yrDwWcbR5Ww92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emKqk9Ixx7tiVydzayyT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F1s1oBqsf6YuxjQXoDOG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XDimPhnC3AfqqDqjGX1a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eGkL6yLpzsP64OI1L85D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of7Tcx4XREqi7oC23bOQ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AkzBAEbS4DMQrcST1HrI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4JtOtdLMzd4ZuIyoygk97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NWq6ZIXhNpnsxyDVuiFL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kyaQahM9chZcwCbtFsVN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sYFkg5c92128CRV9xFuD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tk10K0DcQyOW6cbQ1HW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sNK64oHyY8O3LDN5OHkc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ao0kxwVgjcbmvkiflcwP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jFLJXGDNG9QvaD0qs6hz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LJHRyMlKwpMG5kyNyfDw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vZ9EeVJpyBeHT1267QrW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JuyFREy1WI6KdIHTxq1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rnrxLr7M4zo3fE6z34Qx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B8Nkpdj1UvBz3aekT6Ta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mas3NYmXgjuVMiJr2Ut3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sFAWkJaKDvR4MDRmqkEX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48oVAs3ZHBRtHMsRDCM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5SFaTuD2J7W4rUWFe4kQY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3Hw5zGt8oGFaBsxp9IG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djV4TzG2bHC44GpuTnwy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NxbZjet3Q1bNucauMTrm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xwnR0EPi7f32voTUgsz7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ThbckoAC7QFQZFCrdOex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1613u7P7D2vojCfBPHEQg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JsHLBSDYMo6WD5GOjqIv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cnFodiPfKSjHWyJuyNIZ8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hJ21wLpvOPnOw52nnzOJ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fGxWjKCZwZ86VlcM3Pe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uRMAL4JRz6ZmV4VbT4vf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81Dsbq8ap0LWNlYO5KbP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oZ61bNKTOqiWywjQzcQl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7kYyQOfKtSErjDEl9flqv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DQMrvfbZZvegE7tkZu9k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ufTEupWvV4VZlH4mKuiT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4nZeFVlVmSNYmwxRKL3t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kFMMfCKE1EZxawEgJ19Z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cmlxOTKwQbmV2krTFIbH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ZOl1ct21jAqhtqqHORTv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bfukPQlrO1c3mxbNGgu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0YoF3zynpyu5nyzHbZD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YjJQqACZmNWxbi6URXZf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uKQ0tYUjNkkbC6wSDbGS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5p3Tv0bD1ZWqKJtPmnwu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IbU5hNCi7ZY5FqWzsU8a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ecmMpOPjmhcdHSYqJn0I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rF42SNUCm2ynWIJuoOtO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mwgQZfd2ebgCImMpJEWrz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TsJ4B1bKaAthLGImV1oK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FkVgHeYbf3kKMCiOcTqB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TEW2L1SrpSLJNp8kjWMY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X1U647PvjjhHqgjFtXj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rx1AiTqLtTjDStQUE9fz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Y2PTFRzuPTDuGV7FXLBU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s5ZS0EsOFwLw2RharXVO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4WzoxNZycKSwAJUNRV10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IaTfoMjEZKX412iC6FP7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EvhxgE6ZNt9Xdpvhpcey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zvHRufPmb6MHwnYQwEx0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V4PT7OfCSLgvWMPpaR9q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bvS7jyGA0Kb5zD1A806z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r0qb06uGQvcSSj1ZuGWi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kRccnzJ9jIOa4RG8yz5k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qoTC4ZcygMu0ScPPhIzB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SHLIz8vqDWfVGzYOJVWH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4He9im8mcqAFYvrFZADT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RV8b7aJQ9odtpC3tpQ9hg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l0Bsn3Vl4incM6Xbcpw3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u5pV8XqDvgbeKvND7zUBO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bySnczKtCP85NawHmMe2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2qgmrFXSKGNYO2AZRlBA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4GjNFv2JOZd0ws7P85wK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riPlt6nVSqyvulA3EZsP0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8GUSOpXZTOdk2ar47gCA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dxqD3XjPZNef6CHFPqzU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KOw8S2dv4VtCourboFOW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v16xLt53U4Av4xXYvSEU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1IczdO3acUe5iu1kgKq0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2SpTepaVhEaV0okbgh0K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qtCgC6xnxXdaWI1f80Fvn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gYesXaCUutyCGjajzDZg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VntCZ4t90gxnCqELs0im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moI11WHmKA1H3RZkayql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1ptCb3sEZdD8gqgxNRswh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4iHJEObZYgpe14UY2xr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9SBE4OSw08SnblcqVfer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lVnNM7QKWOd4kpkiiTbL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hOPUpbvTTPL7XMlR139d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1XKvDKfysLkzDzXSIEf2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icryWqR7BpqGNS9TyLEk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Nn8MT9luXhFDEy45NOHl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8XM5IO5uoA1ip3qaxHM7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09dBPtXPD1QSea0Orwot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Bm90EDgZy2tZWCR7YCwy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0rxOfaJgfIYfVyQrOOkzD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ofdnWjxMWk8AVCbpsxJi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LC5d8BT91ppGox2pSuXt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J130FaOcZixC8z1MNWIW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VNXVPDpR1UauSvcjVDnYK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2itBnFKMAntOd55QwpkX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8f4PsRikYhzYVCm11ch7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pGYdQNQypoqEadxycSuf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ffatuvn8FhN1QnQe1vtp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xgr8tsZpDkHcrJ3mjlbh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9Q9n9IXRZL0k3IU1m1V9g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jDW6bEb8eBtnpiKjK1y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Sn09lXkf7swnPJdBMcN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nJrltoujGbKs7YyRGgCR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AkuJBHb7IZUCLy52jeNY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R2s168flQVV9NGEBmC40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scYFvJTzPNfztsgzB2Sm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7SeI2R7BVaC3rcNZUuUTY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ZHBLpnHRbTshkzf3qCvsh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TdcclM018mosvmT5mbH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h9S0wbqmUQUAHxdbm5bR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W7KGww9hArc6V3kkgPBL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xUFmSbPCs3sncKgPETdD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wOsAZBcO3Q6MiAos0Awni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XvXEowmKtjTEfmLM8vEH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oAB9R1PlfzrpzQ1aEYrY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EyQz4qbIxPg4w4LJjNM7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VNbpOuefbiueV2iiXpaw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wcZ4KOXXBng7lpgrSwo67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8ukWoVEEbRlLD3nEBHth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Xzh8Iq1PnWhQiFG5R5jBw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XFTcBrtjmAH4hfBURoR5f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DT9pfUjNt2KYaU2NGuCON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VkoGyJBaF7QWnZja7wAs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kuL23oOYIjIOe4RdK3R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VVq4Q0NGQV0ULWnO0YWW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RkYEOnkvidrQQZUUvFdlG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dzKejTMwBl0t9Nnf1utp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vafYczI0ZblKfkbxdvuh1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gYn4XienExosOL5391CwG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QwK77qcRdZpWAn9lAx9X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1k1ibRtRTqquxycb6WrF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oOvG0F1YxTFevq5Pfkom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Zw5PA9prcv9ryVdMuRNPU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Pj2M5gH6hOmpiqRpwCxk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NWuS3LtAxb6Zgvxmjav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zsIc5U77coJJz1ejFmWN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cwUmDrhcmy9jw6hcdWDH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ijalR9inPZEaKYXG81jk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QWZr47WzLal1dBchA8TZ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9ElmjewOBoWmKtdlq4bqg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PJKmuQrarPQGiD5LSqK9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Et8ZVa3IyrV9wDyS2Xad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MUIkji0v5Iq4heuUh7J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L96sc0nNZzT7yl4dPKpy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q5yhDx2T5Mgv1LBS6hDI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9xWITqHrmjIrVI1TVnPK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u6VHXo5GnfkItchMPVWf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EkAPokvGLNvumYlEUTzJ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R3jjCWE7UeJgyCyK7lrJ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452AZbUNX0Gr4Fz65vIb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brtgmCIoEJDjYeg1Xsd7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A7xSa0gW1hKQUB7IOh5z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NLGlP3xfYFXrRlIusH7I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y8jFUeDV2GoCjMbPbdoL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4TsJLZkPnrDfqcy198iC3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3e2WiCwUjW4ufQW9fj6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nTzCN1569frCpuI21cRx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mIjadY3jWY1iR9nGOuO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b2mmzGiAZUYBNnCgvNBw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2CrrqchTNHr3wQjCO62Q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A6DzFlnnI5xxGGJLyQ13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QOCwmcGIaWwz1kOQwWvq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wYaCT2ycOeihgPX9YbGZ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16FoXHj5yKkvhDlKiE9Y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gK4ZTnXjJZqVW3Wu4RSJ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WKxkOdS2QWtKQUkYOW7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4mGhNOzi6oAJNjrzzKqG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scd2a52VBswBFaDwq4sx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a670wfnnNkbAUu4LEugb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d5EgX1r2eJe29yt2KOna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dcEhV2kmeCEn26V9yNx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p5g9sEqYhEi2TUmfjl3r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zVxsXQuVsDxt2My0MAFVf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04Zc0Njucbd4QaJHuNV2O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zR8NexKnvReUtsKQHCYr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XWoh55RZcw0jqlRZ4WrN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BfgeKXeqQzojTcpXrFvv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U91pYHx1ZzwKk81QlULM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U7rFz7uMhdzSl6ckYwSP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qh70QYEZf1wf9IXCfUBlB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wLaX2EnL7cYfOhHjIh8W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M9RgVBjBJS3tfUXj8qwd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bsNVD0VeTPR5khOibTsG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PSRimFosjmxtYpt0XjFv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B9AGuPfCKBQuCU4lDgPq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yRjpPaW80XIBgHIGazdG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CuMyWCFpFyH7BIn504GB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L0EmDX5gdPSCeOCgejtB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U95Zj4z800lKILUzZIkp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eZuytJQm8ZAB6ugDD0H4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ht5QlEkKgSP2V6vKBPi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mKe3Nt2N8t8CzT5ZZNEs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a6Fpjl5jIf2mI0sCob2o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M3za7TpSMc0WjZaVlYFX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0yoviYq6BtCtkCQ8ecU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lMGtrsQ3JLwc30LCAqrF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jQEy5cKs2k6adCOOwYgy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W8yPnCBtoOfNsQPTnDig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5TN9NMUto2NtTvZfP8Rz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UpaXZDACft7K2F2dOOzV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0YXjT7Oao9fOYnZQNgSM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m8tkdBk3Z0SHpb0GKtN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14TKbkr661QUiopJYRUJk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veHEeX1i3DpHCOQyTcQl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WgYNQ6wpYIeoDeCynm1G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iIzbPbzBeKNfiqGq7UM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sdbBWlPtjsiHYgeEhkPn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AnWbSXe6UjABflZefeMK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XBspctDrOhcYDOEKsRfc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6m1SF25BBJ3fplJsLLts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pgIbAuLUvdMZu5ojOBmc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Unpj006tJ6tOXKausAQG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tqRE3rXR6iCWlkLguKN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6bHNdIilieBlFkjB8BH2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vF7D9j9LlZf4UYslWFwR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b1pPIb66TbmNUbxpiDIk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HhqMO8N7vBFkt6ejBXEf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3H74gOwnS9Fdzj7pVmXiL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7AHrbY1LGHxDzjIxkgKD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6UM7UGAGWjnWZtznloRn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1Gy6cOD102i6uME43laZ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gCjfYXUmM42AS6yOtL3U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ETYMIhkvdYKOpVNXQF6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4UTyvfRoWQUVYpgbfC1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IhvFg0VKJiXzMyuwdnNF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3P4GD1wVnOE3qP4T9M5DO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UUuWnGEqtD0m04PSSeltz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gRyAci6QWC20U9bGDQgWk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33OZ3gUQiltSECoNumkDH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09FGbAvcCIfOuLcePV5k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2vziQmUCGjGJOQozJgN9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oOT1i7uHC3Ds797TK8h0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7LXmQfcPxwGS6KoO3N7Y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5lIesPvESQ8sG83WhfuM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6Mf3muV5uT2fuFCDBNmj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G3JoEgM7C13Osqiyshqx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JE4gK7vSuU7Zytb5lAzn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cbtriFr8tDrWvoieaXY1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nG3aqI1IjgSDsSMjPPqm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xCXMN7qCpVxRNNo8fJ6L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3SWprR79AcVT8qcDUThH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5A4ZUGAHfEamy4QoGzuf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WUEXVCOctCi7NlkrWqzS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JMS8MwdIcCBKEalWLXS2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3rhu3eC3GsoFbR5NPiZL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v3H950FBZU5bJrRhsY6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n6yK7BojfMK3AsVRmFXB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lYZuRY8A3q8mVdNU9Bo5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AZ8DVxP0EgLmHIaB9Hsp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2mvDuyPuKPGSnZmd2BL3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Azw5KysHD3BVXL8i3haa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FOkaeVEREOTaMV6oOh13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gs2A5JxtSAmETIKzjx2L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1NZccEsT9rJ2yS7DQUja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N72oEeXt1qesqfBSxT1Z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URaSrFG7reSIZRaN0dVF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N5rS2Ynq9WSSdaeMMiN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37155</TotalTime>
  <Words>9428</Words>
  <Application>Microsoft Office PowerPoint</Application>
  <PresentationFormat>On-screen Show (4:3)</PresentationFormat>
  <Paragraphs>2278</Paragraphs>
  <Slides>95</Slides>
  <Notes>74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95</vt:i4>
      </vt:variant>
    </vt:vector>
  </HeadingPairs>
  <TitlesOfParts>
    <vt:vector size="108" baseType="lpstr">
      <vt:lpstr>MS Mincho</vt:lpstr>
      <vt:lpstr>Arial</vt:lpstr>
      <vt:lpstr>Bradley Hand ITC</vt:lpstr>
      <vt:lpstr>CL Futura CondensedLight</vt:lpstr>
      <vt:lpstr>Comic Sans MS</vt:lpstr>
      <vt:lpstr>Courier New</vt:lpstr>
      <vt:lpstr>Symbol</vt:lpstr>
      <vt:lpstr>Times New Roman</vt:lpstr>
      <vt:lpstr>ZapfDingbats</vt:lpstr>
      <vt:lpstr>Default Design</vt:lpstr>
      <vt:lpstr>VISIO</vt:lpstr>
      <vt:lpstr>Clip</vt:lpstr>
      <vt:lpstr>Equation</vt:lpstr>
      <vt:lpstr>Chapter 3 outline</vt:lpstr>
      <vt:lpstr>TCP: Overview   RFCs: 793, 1122, 1323, 2018, 2581</vt:lpstr>
      <vt:lpstr>TCP Header</vt:lpstr>
      <vt:lpstr>Chapter 3 outline</vt:lpstr>
      <vt:lpstr>TCP reliable data transfer</vt:lpstr>
      <vt:lpstr>TCP reliable data transfer</vt:lpstr>
      <vt:lpstr>TCP seq. #’s and ACKs</vt:lpstr>
      <vt:lpstr>TCP sequence numbers and ACKs</vt:lpstr>
      <vt:lpstr>TCP sequence numbers and ACKs- bidirectional</vt:lpstr>
      <vt:lpstr>TCP reliable data transfer</vt:lpstr>
      <vt:lpstr>Timeout</vt:lpstr>
      <vt:lpstr>Timeout</vt:lpstr>
      <vt:lpstr>Timeout</vt:lpstr>
      <vt:lpstr>Timeout</vt:lpstr>
      <vt:lpstr>RTT</vt:lpstr>
      <vt:lpstr>Smooth RTT</vt:lpstr>
      <vt:lpstr>TCP Round Trip Time and Timeout</vt:lpstr>
      <vt:lpstr>TCP Round Trip Time and Timeout</vt:lpstr>
      <vt:lpstr>RTO details</vt:lpstr>
      <vt:lpstr>TCP reliable data transfer</vt:lpstr>
      <vt:lpstr>Lost Detection</vt:lpstr>
      <vt:lpstr>Fast Retransmit</vt:lpstr>
      <vt:lpstr>Which segments to resend?</vt:lpstr>
      <vt:lpstr>Delayed ACKs</vt:lpstr>
      <vt:lpstr>TCP ACK generation [RFC 1122, RFC 2581]</vt:lpstr>
      <vt:lpstr>Chapter 3 outline</vt:lpstr>
      <vt:lpstr>TCP segment structure</vt:lpstr>
      <vt:lpstr>TCP Flow Control</vt:lpstr>
      <vt:lpstr>Flow control – so the receive doesn’t get overwhelmed.</vt:lpstr>
      <vt:lpstr>PowerPoint Presentation</vt:lpstr>
      <vt:lpstr>PowerPoint Presentation</vt:lpstr>
      <vt:lpstr>Receiver window</vt:lpstr>
      <vt:lpstr>Chapter 3 outline</vt:lpstr>
      <vt:lpstr>TCP Connection Management</vt:lpstr>
      <vt:lpstr>TCP segment structure</vt:lpstr>
      <vt:lpstr>Connection establishment</vt:lpstr>
      <vt:lpstr>Connection with losses</vt:lpstr>
      <vt:lpstr>SYN Attack</vt:lpstr>
      <vt:lpstr>SYN Attack</vt:lpstr>
      <vt:lpstr>Defense from SYN Attack</vt:lpstr>
      <vt:lpstr>SYN Cookie</vt:lpstr>
      <vt:lpstr>TCP Connection Management (cont.)</vt:lpstr>
      <vt:lpstr>TCP Connection Management (cont.)</vt:lpstr>
      <vt:lpstr>TCP Connection Management (cont)</vt:lpstr>
      <vt:lpstr>Chapter 3 outline</vt:lpstr>
      <vt:lpstr>Principles of Congestion Control</vt:lpstr>
      <vt:lpstr>Causes/costs of congestion: scenario 1 </vt:lpstr>
      <vt:lpstr>Causes/costs of congestion: scenario 2 </vt:lpstr>
      <vt:lpstr>Causes/costs of congestion: scenario 3 </vt:lpstr>
      <vt:lpstr>Causes/costs of congestion: scenario 3 </vt:lpstr>
      <vt:lpstr>Approaches towards congestion control</vt:lpstr>
      <vt:lpstr>Chapter 3 outline</vt:lpstr>
      <vt:lpstr>TCP congestion control: additive increase, multiplicative decrease (AIMD)</vt:lpstr>
      <vt:lpstr>Additive Increase</vt:lpstr>
      <vt:lpstr>Approximation of AIMD During Pkt Loss</vt:lpstr>
      <vt:lpstr>Fast recovery: details</vt:lpstr>
      <vt:lpstr>AIMD During Pkt Loss</vt:lpstr>
      <vt:lpstr>AIMD Performance </vt:lpstr>
      <vt:lpstr>TCP Behavior (version 1)</vt:lpstr>
      <vt:lpstr>TCP Start up</vt:lpstr>
      <vt:lpstr>TCP Slow Start</vt:lpstr>
      <vt:lpstr>Performance of TCP Slow Start</vt:lpstr>
      <vt:lpstr>TCP Behavior (Version 2)</vt:lpstr>
      <vt:lpstr>Slow start</vt:lpstr>
      <vt:lpstr>TCP Slow Start</vt:lpstr>
      <vt:lpstr>TCP Behavior (version 3)</vt:lpstr>
      <vt:lpstr>cwnd During Time out</vt:lpstr>
      <vt:lpstr>TCP and TimeOut</vt:lpstr>
      <vt:lpstr>RTO Doubling During Time out</vt:lpstr>
      <vt:lpstr>TCP Behavior</vt:lpstr>
      <vt:lpstr>TCP Tahoe (very old version of TCP)</vt:lpstr>
      <vt:lpstr>Summary of TCP congestion control</vt:lpstr>
      <vt:lpstr>Slow start state chart</vt:lpstr>
      <vt:lpstr>Congestion avoidance state chart</vt:lpstr>
      <vt:lpstr>TCP sender congestion control</vt:lpstr>
      <vt:lpstr>TCP Performance 1: ACK Clocking</vt:lpstr>
      <vt:lpstr>TCP Performance 1: ACK Clocking</vt:lpstr>
      <vt:lpstr>TCP Performance 1: ACK Clocking</vt:lpstr>
      <vt:lpstr>TCP Performance 1: ACK Clocking</vt:lpstr>
      <vt:lpstr>TCP Performance 1: ACK Clocking</vt:lpstr>
      <vt:lpstr>TCP Performance 1: ACK Clocking</vt:lpstr>
      <vt:lpstr>TCP Performance 1: ACK Clocking</vt:lpstr>
      <vt:lpstr>TCP Performance 1: ACK Clocking</vt:lpstr>
      <vt:lpstr>PowerPoint Presentation</vt:lpstr>
      <vt:lpstr>TCP throughput</vt:lpstr>
      <vt:lpstr>TCP throughput</vt:lpstr>
      <vt:lpstr>TCP AIMD Throughput</vt:lpstr>
      <vt:lpstr>TCP Throughput</vt:lpstr>
      <vt:lpstr>TCP Fairness</vt:lpstr>
      <vt:lpstr>Why is TCP fair?</vt:lpstr>
      <vt:lpstr>RTT unfairness</vt:lpstr>
      <vt:lpstr>Fairness (more)</vt:lpstr>
      <vt:lpstr>TCP problems: TCP over “long, fat pipes”</vt:lpstr>
      <vt:lpstr>TCP over wireless</vt:lpstr>
      <vt:lpstr>Chapter 3: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dc:description/>
  <cp:lastModifiedBy>bohacek</cp:lastModifiedBy>
  <cp:revision>289</cp:revision>
  <cp:lastPrinted>2000-04-27T09:23:27Z</cp:lastPrinted>
  <dcterms:created xsi:type="dcterms:W3CDTF">1999-10-08T19:08:27Z</dcterms:created>
  <dcterms:modified xsi:type="dcterms:W3CDTF">2015-04-06T21:19:45Z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1IXRTqIZFC8cIGOTutwBMFdm5pMRRbQfrDfpcuv419vo</vt:lpwstr>
  </property>
  <property fmtid="{D5CDD505-2E9C-101B-9397-08002B2CF9AE}" pid="4" name="Google.Documents.RevisionId">
    <vt:lpwstr>12181451011776448792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